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7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5"/>
    <p:restoredTop sz="96327"/>
  </p:normalViewPr>
  <p:slideViewPr>
    <p:cSldViewPr snapToGrid="0" snapToObjects="1">
      <p:cViewPr varScale="1">
        <p:scale>
          <a:sx n="93" d="100"/>
          <a:sy n="93" d="100"/>
        </p:scale>
        <p:origin x="23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7" Type="http://schemas.openxmlformats.org/officeDocument/2006/relationships/hyperlink" Target="http://www.cc4e.com/" TargetMode="External"/><Relationship Id="rId2" Type="http://schemas.openxmlformats.org/officeDocument/2006/relationships/hyperlink" Target="https://ihts.dr-chu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g4e.com/" TargetMode="External"/><Relationship Id="rId5" Type="http://schemas.openxmlformats.org/officeDocument/2006/relationships/hyperlink" Target="http://www.wa4e.com/" TargetMode="External"/><Relationship Id="rId4" Type="http://schemas.openxmlformats.org/officeDocument/2006/relationships/hyperlink" Target="http://www.dj4e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Comparing Python and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name')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print('Hello', 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name[100];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name\n");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%s\n",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name</a:t>
            </a:r>
          </a:p>
          <a:p>
            <a:r>
              <a:rPr lang="en-US" b="1" dirty="0">
                <a:latin typeface="Monaco" pitchFamily="2" charset="77"/>
              </a:rPr>
              <a:t>Sarah</a:t>
            </a:r>
          </a:p>
          <a:p>
            <a:r>
              <a:rPr lang="en-US" dirty="0">
                <a:latin typeface="Monaco" pitchFamily="2" charset="77"/>
              </a:rPr>
              <a:t>Hello Sarah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F0506-F045-000E-B8E8-AFF9EA53CB9C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cc_02_03.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85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("%[^\n]1000s",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4232A-55BC-5745-7C8F-B12E691A9A45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cc_02_04.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53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 (safe)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stdin);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B718D-9746-DB0F-BC19-822E89CD93AC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cc_02_09.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02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65261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B6CA9-47F0-59DF-DF09-8741C9A2B62F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cc_02_06.c</a:t>
            </a:r>
          </a:p>
        </p:txBody>
      </p:sp>
    </p:spTree>
    <p:extLst>
      <p:ext uri="{BB962C8B-B14F-4D97-AF65-F5344CB8AC3E}">
        <p14:creationId xmlns:p14="http://schemas.microsoft.com/office/powerpoint/2010/main" val="224831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36311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("%d\n",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646769" y="3790313"/>
            <a:ext cx="3225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0</a:t>
            </a:r>
          </a:p>
          <a:p>
            <a:r>
              <a:rPr lang="en-US" dirty="0">
                <a:latin typeface="Monaco" pitchFamily="2" charset="77"/>
              </a:rPr>
              <a:t>1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3</a:t>
            </a:r>
          </a:p>
          <a:p>
            <a:r>
              <a:rPr lang="en-US" dirty="0">
                <a:latin typeface="Monaco" pitchFamily="2" charset="77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08E69-CA57-FC40-50CD-99DCEC9E45D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cc_02_07.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44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96477" y="1443841"/>
            <a:ext cx="611257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line == "done" : break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print('Maximum',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print('Minimum',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8775195" y="2885890"/>
            <a:ext cx="14253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done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DADED-BD0F-8B9B-630C-3F40951617EF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py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47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5895945" y="365125"/>
            <a:ext cx="586250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first =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while(gets(line) != NULL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line,"done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 == 0 )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(line);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first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("Maximum %d\n",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("Minimum %d\n",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086295" y="2534055"/>
            <a:ext cx="50097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warning: this program uses gets(), </a:t>
            </a:r>
          </a:p>
          <a:p>
            <a:r>
              <a:rPr lang="en-US" dirty="0">
                <a:latin typeface="Monaco" pitchFamily="2" charset="77"/>
              </a:rPr>
              <a:t>  which is unsafe.</a:t>
            </a:r>
          </a:p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done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4214C-9B57-45D9-2941-E5D785607661}"/>
              </a:ext>
            </a:extLst>
          </p:cNvPr>
          <p:cNvSpPr txBox="1"/>
          <p:nvPr/>
        </p:nvSpPr>
        <p:spPr>
          <a:xfrm>
            <a:off x="10508673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cc_02_08.c</a:t>
            </a:r>
          </a:p>
        </p:txBody>
      </p:sp>
    </p:spTree>
    <p:extLst>
      <p:ext uri="{BB962C8B-B14F-4D97-AF65-F5344CB8AC3E}">
        <p14:creationId xmlns:p14="http://schemas.microsoft.com/office/powerpoint/2010/main" val="4109945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 v2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5144352" y="638845"/>
            <a:ext cx="638828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first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first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("Maximum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("Minimum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253614" y="1690688"/>
            <a:ext cx="142539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5 2 9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DE167-0E6E-B081-0CCE-F2ADE4702860}"/>
              </a:ext>
            </a:extLst>
          </p:cNvPr>
          <p:cNvSpPr txBox="1"/>
          <p:nvPr/>
        </p:nvSpPr>
        <p:spPr>
          <a:xfrm>
            <a:off x="10363200" y="6323598"/>
            <a:ext cx="1697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cc_02_08_b.c</a:t>
            </a:r>
          </a:p>
        </p:txBody>
      </p:sp>
    </p:spTree>
    <p:extLst>
      <p:ext uri="{BB962C8B-B14F-4D97-AF65-F5344CB8AC3E}">
        <p14:creationId xmlns:p14="http://schemas.microsoft.com/office/powerpoint/2010/main" val="2735925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316833" y="1659285"/>
            <a:ext cx="49984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line = input()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except:  # If we get EOF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guess = int(line)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guess == 42: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print('Nice work!')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guess &lt; 42 :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low - guess again')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high - guess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again')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713253" y="766733"/>
            <a:ext cx="59859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guess;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d",&amp;guess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guess == 42 )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("Nice work!\n");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( guess &lt; 42 )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low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high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7648259" y="4501661"/>
            <a:ext cx="32175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Too low - guess again</a:t>
            </a:r>
          </a:p>
          <a:p>
            <a:r>
              <a:rPr lang="en-US" dirty="0">
                <a:latin typeface="Monaco" pitchFamily="2" charset="77"/>
              </a:rPr>
              <a:t>50</a:t>
            </a:r>
          </a:p>
          <a:p>
            <a:r>
              <a:rPr lang="en-US" dirty="0">
                <a:latin typeface="Monaco" pitchFamily="2" charset="77"/>
              </a:rPr>
              <a:t>Too high - guess again</a:t>
            </a:r>
          </a:p>
          <a:p>
            <a:r>
              <a:rPr lang="en-US" dirty="0">
                <a:latin typeface="Monaco" pitchFamily="2" charset="77"/>
              </a:rPr>
              <a:t>42</a:t>
            </a:r>
          </a:p>
          <a:p>
            <a:r>
              <a:rPr lang="en-US" dirty="0">
                <a:latin typeface="Monaco" pitchFamily="2" charset="77"/>
              </a:rPr>
              <a:t>Nice work!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35B7-27F7-E969-9952-F807B645317D}"/>
              </a:ext>
            </a:extLst>
          </p:cNvPr>
          <p:cNvSpPr txBox="1"/>
          <p:nvPr/>
        </p:nvSpPr>
        <p:spPr>
          <a:xfrm>
            <a:off x="10647218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cc_02_09.c</a:t>
            </a:r>
          </a:p>
        </p:txBody>
      </p:sp>
    </p:spTree>
    <p:extLst>
      <p:ext uri="{BB962C8B-B14F-4D97-AF65-F5344CB8AC3E}">
        <p14:creationId xmlns:p14="http://schemas.microsoft.com/office/powerpoint/2010/main" val="688616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2172500"/>
            <a:ext cx="4458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().upper())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833814" y="1027906"/>
            <a:ext cx="62504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432883" y="4783747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647218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cc_02_10.c</a:t>
            </a:r>
          </a:p>
        </p:txBody>
      </p:sp>
    </p:spTree>
    <p:extLst>
      <p:ext uri="{BB962C8B-B14F-4D97-AF65-F5344CB8AC3E}">
        <p14:creationId xmlns:p14="http://schemas.microsoft.com/office/powerpoint/2010/main" val="145953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274DEE-D1AC-013C-05CA-6882B096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4" y="305490"/>
            <a:ext cx="10515600" cy="1325563"/>
          </a:xfrm>
        </p:spPr>
        <p:txBody>
          <a:bodyPr/>
          <a:lstStyle/>
          <a:p>
            <a:r>
              <a:rPr lang="en-US" dirty="0"/>
              <a:t>Evolution of Computer Languages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2A05793-10E1-0730-426F-77E658E27EE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974" y="-59635"/>
            <a:ext cx="12439974" cy="697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476FB90-D717-251F-2F59-057D9885CA63}"/>
              </a:ext>
            </a:extLst>
          </p:cNvPr>
          <p:cNvGrpSpPr/>
          <p:nvPr/>
        </p:nvGrpSpPr>
        <p:grpSpPr>
          <a:xfrm>
            <a:off x="93" y="239627"/>
            <a:ext cx="11208188" cy="6186783"/>
            <a:chOff x="228600" y="285750"/>
            <a:chExt cx="8305800" cy="458470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3B20CE7-0DC7-0995-B028-8BA82F5DBC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936750"/>
              <a:ext cx="15097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70811CDD-9B32-57B4-5D41-E9F3BEBE105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5388" y="779463"/>
              <a:ext cx="2119312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CED075BF-0E32-8B73-E6F2-18EEB919B7D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500" y="1346200"/>
              <a:ext cx="879475" cy="72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9DD94B91-84E8-2B3E-BB0D-14473160298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413" y="1939925"/>
              <a:ext cx="1069975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CA7B4E8F-166A-4035-1501-7F8438BB3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675" y="539750"/>
              <a:ext cx="1492250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 dirty="0">
                  <a:solidFill>
                    <a:srgbClr val="66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Science Calculations</a:t>
              </a:r>
            </a:p>
          </p:txBody>
        </p:sp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BA587D78-A1BF-3277-D260-38405D192D2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388" y="2225675"/>
              <a:ext cx="506412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F28B8BB3-E1ED-293D-5F85-4019B5920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2038" y="1704975"/>
              <a:ext cx="549275" cy="220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pic>
          <p:nvPicPr>
            <p:cNvPr id="14" name="Picture 9">
              <a:extLst>
                <a:ext uri="{FF2B5EF4-FFF2-40B4-BE49-F238E27FC236}">
                  <a16:creationId xmlns:a16="http://schemas.microsoft.com/office/drawing/2014/main" id="{4FAB500A-43FE-50FF-2495-370939F52EE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850" y="3257550"/>
              <a:ext cx="13906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B496AF26-0A04-CA7F-C4C4-2EAB2E8D2FD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388" y="3824288"/>
              <a:ext cx="1752600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488439A0-D195-F4DB-A81B-6830D2732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" y="4619625"/>
              <a:ext cx="5638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ＭＳ Ｐゴシック" panose="020B0600070205080204" pitchFamily="34" charset="-128"/>
                  <a:cs typeface="Gill Sans" panose="020B0502020104020203" pitchFamily="34" charset="-79"/>
                  <a:sym typeface="Gill Sans" panose="020B0502020104020203" pitchFamily="34" charset="-79"/>
                </a:defRPr>
              </a:lvl1pPr>
              <a:lvl2pPr marL="742950" indent="-28575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2pPr>
              <a:lvl3pPr marL="11430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3pPr>
              <a:lvl4pPr marL="16002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4pPr>
              <a:lvl5pPr marL="20574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5pPr>
              <a:lvl6pPr marL="25146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6pPr>
              <a:lvl7pPr marL="29718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7pPr>
              <a:lvl8pPr marL="34290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8pPr>
              <a:lvl9pPr marL="38862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FF00"/>
                  </a:solidFill>
                </a:rPr>
                <a:t>http://en.wikipedia.org/wiki/History_of_programming_languages</a:t>
              </a:r>
            </a:p>
          </p:txBody>
        </p:sp>
        <p:pic>
          <p:nvPicPr>
            <p:cNvPr id="17" name="Picture 12">
              <a:extLst>
                <a:ext uri="{FF2B5EF4-FFF2-40B4-BE49-F238E27FC236}">
                  <a16:creationId xmlns:a16="http://schemas.microsoft.com/office/drawing/2014/main" id="{00A1248C-25E5-6818-E4B4-20BE363B346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939925"/>
              <a:ext cx="13065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3">
              <a:extLst>
                <a:ext uri="{FF2B5EF4-FFF2-40B4-BE49-F238E27FC236}">
                  <a16:creationId xmlns:a16="http://schemas.microsoft.com/office/drawing/2014/main" id="{62AD2CC8-B902-232A-0A4B-5D8957A411D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863" y="2260600"/>
              <a:ext cx="60960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4">
              <a:extLst>
                <a:ext uri="{FF2B5EF4-FFF2-40B4-BE49-F238E27FC236}">
                  <a16:creationId xmlns:a16="http://schemas.microsoft.com/office/drawing/2014/main" id="{A430C798-EC1F-74A5-481C-D65851B990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663" y="1177925"/>
              <a:ext cx="1497012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5">
              <a:extLst>
                <a:ext uri="{FF2B5EF4-FFF2-40B4-BE49-F238E27FC236}">
                  <a16:creationId xmlns:a16="http://schemas.microsoft.com/office/drawing/2014/main" id="{E23879A9-39AD-AE58-C179-4871E82E5E1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725" y="285750"/>
              <a:ext cx="2173288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6">
              <a:extLst>
                <a:ext uri="{FF2B5EF4-FFF2-40B4-BE49-F238E27FC236}">
                  <a16:creationId xmlns:a16="http://schemas.microsoft.com/office/drawing/2014/main" id="{B54D2619-A745-EBBB-B2CA-10206FE7238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4913" y="3362325"/>
              <a:ext cx="13398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7">
              <a:extLst>
                <a:ext uri="{FF2B5EF4-FFF2-40B4-BE49-F238E27FC236}">
                  <a16:creationId xmlns:a16="http://schemas.microsoft.com/office/drawing/2014/main" id="{69A6EFDF-9F32-0E0E-E756-E8862BDD50F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2975" y="1639888"/>
              <a:ext cx="119380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C2E70D24-157E-B7DE-FD71-56ABD3AA7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638" y="1271588"/>
              <a:ext cx="550862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AEE23D76-40E5-1563-FDE4-319226D6E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3975" y="4113213"/>
              <a:ext cx="860425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Scripting/</a:t>
              </a:r>
            </a:p>
            <a:p>
              <a:pPr algn="ctr" eaLnBrk="1" hangingPunct="1">
                <a:defRPr/>
              </a:pPr>
              <a:r>
                <a:rPr lang="en-US" sz="1575" dirty="0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Interpreted</a:t>
              </a:r>
            </a:p>
          </p:txBody>
        </p:sp>
        <p:pic>
          <p:nvPicPr>
            <p:cNvPr id="25" name="Picture 20">
              <a:extLst>
                <a:ext uri="{FF2B5EF4-FFF2-40B4-BE49-F238E27FC236}">
                  <a16:creationId xmlns:a16="http://schemas.microsoft.com/office/drawing/2014/main" id="{CF353C7B-30E7-48CE-64BC-A2A490E4DD3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0525" y="731838"/>
              <a:ext cx="1371600" cy="138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1">
              <a:extLst>
                <a:ext uri="{FF2B5EF4-FFF2-40B4-BE49-F238E27FC236}">
                  <a16:creationId xmlns:a16="http://schemas.microsoft.com/office/drawing/2014/main" id="{D662CFF7-745D-96E6-AA63-FEE5EBDBB67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8338" y="949325"/>
              <a:ext cx="666750" cy="1130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2">
              <a:extLst>
                <a:ext uri="{FF2B5EF4-FFF2-40B4-BE49-F238E27FC236}">
                  <a16:creationId xmlns:a16="http://schemas.microsoft.com/office/drawing/2014/main" id="{C0F5F842-8E97-1A4F-9F94-E79F23C01E8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375" y="2184400"/>
              <a:ext cx="2419350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3">
              <a:extLst>
                <a:ext uri="{FF2B5EF4-FFF2-40B4-BE49-F238E27FC236}">
                  <a16:creationId xmlns:a16="http://schemas.microsoft.com/office/drawing/2014/main" id="{24B9E0D7-B2D0-9066-04E9-802353DFF1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13" y="1477963"/>
              <a:ext cx="827087" cy="557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24">
              <a:extLst>
                <a:ext uri="{FF2B5EF4-FFF2-40B4-BE49-F238E27FC236}">
                  <a16:creationId xmlns:a16="http://schemas.microsoft.com/office/drawing/2014/main" id="{BD19C718-DE53-99AB-EBB2-55063C16183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050" y="1458913"/>
              <a:ext cx="2370138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5">
              <a:extLst>
                <a:ext uri="{FF2B5EF4-FFF2-40B4-BE49-F238E27FC236}">
                  <a16:creationId xmlns:a16="http://schemas.microsoft.com/office/drawing/2014/main" id="{E5061CBB-6C80-0877-3721-61B86EFF858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725" y="1489075"/>
              <a:ext cx="762000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26">
              <a:extLst>
                <a:ext uri="{FF2B5EF4-FFF2-40B4-BE49-F238E27FC236}">
                  <a16:creationId xmlns:a16="http://schemas.microsoft.com/office/drawing/2014/main" id="{1DD20214-65C3-F2D1-CE0B-38FAE35467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5775" y="2522538"/>
              <a:ext cx="112713" cy="31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7">
              <a:extLst>
                <a:ext uri="{FF2B5EF4-FFF2-40B4-BE49-F238E27FC236}">
                  <a16:creationId xmlns:a16="http://schemas.microsoft.com/office/drawing/2014/main" id="{5D3297C1-5DBC-A656-F2FF-E9961338076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2513013"/>
              <a:ext cx="3057525" cy="104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8">
              <a:extLst>
                <a:ext uri="{FF2B5EF4-FFF2-40B4-BE49-F238E27FC236}">
                  <a16:creationId xmlns:a16="http://schemas.microsoft.com/office/drawing/2014/main" id="{E7E369BE-D110-C28F-9DA2-0D8B6CFFD2C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025" y="2513013"/>
              <a:ext cx="1938338" cy="14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9">
              <a:extLst>
                <a:ext uri="{FF2B5EF4-FFF2-40B4-BE49-F238E27FC236}">
                  <a16:creationId xmlns:a16="http://schemas.microsoft.com/office/drawing/2014/main" id="{0AD04543-C68A-68C5-EE1F-32BA09BE014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125" y="3565525"/>
              <a:ext cx="2381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0">
              <a:extLst>
                <a:ext uri="{FF2B5EF4-FFF2-40B4-BE49-F238E27FC236}">
                  <a16:creationId xmlns:a16="http://schemas.microsoft.com/office/drawing/2014/main" id="{7EB8F245-6994-210F-F189-8F8A336F7D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388" y="2479675"/>
              <a:ext cx="2263775" cy="661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31">
              <a:extLst>
                <a:ext uri="{FF2B5EF4-FFF2-40B4-BE49-F238E27FC236}">
                  <a16:creationId xmlns:a16="http://schemas.microsoft.com/office/drawing/2014/main" id="{5A2322CB-3723-825B-4B65-2776F6AEA4B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2501900"/>
              <a:ext cx="22701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7B252B69-8F2C-FB5F-BC38-5C01A64DB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" y="3141663"/>
              <a:ext cx="1365250" cy="642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8000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C uses curly braces { } for code blocks.</a:t>
              </a:r>
            </a:p>
          </p:txBody>
        </p:sp>
        <p:pic>
          <p:nvPicPr>
            <p:cNvPr id="38" name="Picture 33">
              <a:extLst>
                <a:ext uri="{FF2B5EF4-FFF2-40B4-BE49-F238E27FC236}">
                  <a16:creationId xmlns:a16="http://schemas.microsoft.com/office/drawing/2014/main" id="{FA7F5C3C-B828-5DD4-0E33-221A22F33FB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150" y="3852863"/>
              <a:ext cx="1028700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Rectangle 19">
              <a:extLst>
                <a:ext uri="{FF2B5EF4-FFF2-40B4-BE49-F238E27FC236}">
                  <a16:creationId xmlns:a16="http://schemas.microsoft.com/office/drawing/2014/main" id="{5B990EE1-D35F-DD96-8500-F6BAD231E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50" y="2847975"/>
              <a:ext cx="944563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rgbClr val="FF807B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bash (79)</a:t>
              </a:r>
            </a:p>
          </p:txBody>
        </p:sp>
        <p:pic>
          <p:nvPicPr>
            <p:cNvPr id="40" name="Picture 26">
              <a:extLst>
                <a:ext uri="{FF2B5EF4-FFF2-40B4-BE49-F238E27FC236}">
                  <a16:creationId xmlns:a16="http://schemas.microsoft.com/office/drawing/2014/main" id="{8EB1EE2E-D2EA-2D8F-63EA-C3FA089E641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1350" y="3082925"/>
              <a:ext cx="300038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622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20C30F-965F-95DA-234E-57244320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Computers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BBE46-6EA3-46BE-1912-6A57B2B5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1940's – Top Secret</a:t>
            </a:r>
          </a:p>
          <a:p>
            <a:r>
              <a:rPr lang="en-US" dirty="0"/>
              <a:t>Early 1950's – Custom built</a:t>
            </a:r>
          </a:p>
          <a:p>
            <a:r>
              <a:rPr lang="en-US" dirty="0"/>
              <a:t>Late 1950's – Companies like IBM, DEC, etc. begin selling computers</a:t>
            </a:r>
          </a:p>
          <a:p>
            <a:r>
              <a:rPr lang="en-US" dirty="0"/>
              <a:t>1960's – More companies, less expensive, wider range of options</a:t>
            </a:r>
          </a:p>
          <a:p>
            <a:r>
              <a:rPr lang="en-US" dirty="0"/>
              <a:t>Late 1960's – Many kinds of computers old/new/fast/slow</a:t>
            </a:r>
          </a:p>
          <a:p>
            <a:r>
              <a:rPr lang="en-US" dirty="0"/>
              <a:t>1970's – Searching for "the one" solution for software</a:t>
            </a:r>
          </a:p>
          <a:p>
            <a:r>
              <a:rPr lang="en-US" dirty="0"/>
              <a:t>1980's – Microprocessors and Personal Computers – performance++</a:t>
            </a:r>
          </a:p>
          <a:p>
            <a:r>
              <a:rPr lang="en-US" dirty="0"/>
              <a:t>1990's – The network is the computer – performance++</a:t>
            </a:r>
          </a:p>
          <a:p>
            <a:r>
              <a:rPr lang="en-US" dirty="0"/>
              <a:t>2000's – Amazon AWS founded in 2002 – computing as commodity</a:t>
            </a:r>
          </a:p>
        </p:txBody>
      </p:sp>
    </p:spTree>
    <p:extLst>
      <p:ext uri="{BB962C8B-B14F-4D97-AF65-F5344CB8AC3E}">
        <p14:creationId xmlns:p14="http://schemas.microsoft.com/office/powerpoint/2010/main" val="300859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FA698-BE8B-8EC6-DD47-39DBFB3C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Path: </a:t>
            </a:r>
            <a:r>
              <a:rPr lang="en-US" dirty="0" err="1"/>
              <a:t>online.dr-chuck.com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2D62B-84F5-C32B-FFED-D6D05CD0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– </a:t>
            </a:r>
            <a:r>
              <a:rPr lang="en-US" dirty="0" err="1">
                <a:hlinkClick r:id="rId2"/>
              </a:rPr>
              <a:t>ihts.dr-chuck.com</a:t>
            </a:r>
            <a:endParaRPr lang="en-US" dirty="0"/>
          </a:p>
          <a:p>
            <a:r>
              <a:rPr lang="en-US" dirty="0"/>
              <a:t>Python – </a:t>
            </a:r>
            <a:r>
              <a:rPr lang="en-US" dirty="0">
                <a:hlinkClick r:id="rId3"/>
              </a:rPr>
              <a:t>www.py4e.com</a:t>
            </a:r>
            <a:endParaRPr lang="en-US" dirty="0"/>
          </a:p>
          <a:p>
            <a:r>
              <a:rPr lang="en-US" dirty="0"/>
              <a:t>Django (Python, HTML, CSS, SQL, JavaScript) – </a:t>
            </a:r>
            <a:r>
              <a:rPr lang="en-US" dirty="0">
                <a:hlinkClick r:id="rId4"/>
              </a:rPr>
              <a:t>www.dj4e.com</a:t>
            </a:r>
            <a:endParaRPr lang="en-US" dirty="0"/>
          </a:p>
          <a:p>
            <a:r>
              <a:rPr lang="en-US" dirty="0"/>
              <a:t>Web Applications (PHP, HTML, CSS, SQL, JavaScript) – </a:t>
            </a:r>
            <a:r>
              <a:rPr lang="en-US" dirty="0">
                <a:hlinkClick r:id="rId5"/>
              </a:rPr>
              <a:t>www.wa4e.com</a:t>
            </a:r>
            <a:endParaRPr lang="en-US" dirty="0"/>
          </a:p>
          <a:p>
            <a:r>
              <a:rPr lang="en-US" dirty="0"/>
              <a:t>PostgreSQL (SQL) – </a:t>
            </a:r>
            <a:r>
              <a:rPr lang="en-US" dirty="0">
                <a:hlinkClick r:id="rId6"/>
              </a:rPr>
              <a:t>www.pg4e.com</a:t>
            </a:r>
            <a:endParaRPr lang="en-US" dirty="0"/>
          </a:p>
          <a:p>
            <a:r>
              <a:rPr lang="en-US" dirty="0"/>
              <a:t>C Programming – </a:t>
            </a:r>
            <a:r>
              <a:rPr lang="en-US" dirty="0">
                <a:hlinkClick r:id="rId7"/>
              </a:rPr>
              <a:t>www.cc4e.com</a:t>
            </a:r>
            <a:r>
              <a:rPr lang="en-US" dirty="0"/>
              <a:t> ← We are here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Computer Architecture </a:t>
            </a:r>
          </a:p>
          <a:p>
            <a:r>
              <a:rPr lang="en-US" dirty="0"/>
              <a:t>Java Enterprise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98797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8D94D-CD16-9C23-21B3-518BC41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and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F9E3F-C6C9-6707-E5AF-36D5D5CA14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White space is essential</a:t>
            </a:r>
          </a:p>
          <a:p>
            <a:r>
              <a:rPr lang="en-US" dirty="0"/>
              <a:t>Very object oriented</a:t>
            </a:r>
          </a:p>
          <a:p>
            <a:r>
              <a:rPr lang="en-US" dirty="0"/>
              <a:t>Convenient data structures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Auto memory management</a:t>
            </a:r>
          </a:p>
          <a:p>
            <a:r>
              <a:rPr lang="en-US" dirty="0"/>
              <a:t>1980's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F994E-3E04-57CE-03C3-68FDF95D6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Whitespace ignored</a:t>
            </a:r>
          </a:p>
          <a:p>
            <a:r>
              <a:rPr lang="en-US" dirty="0"/>
              <a:t>Not object oriented at all</a:t>
            </a:r>
          </a:p>
          <a:p>
            <a:r>
              <a:rPr lang="en-US" dirty="0"/>
              <a:t>Fast efficient powerful</a:t>
            </a:r>
          </a:p>
          <a:p>
            <a:pPr lvl="1"/>
            <a:r>
              <a:rPr lang="en-US" dirty="0"/>
              <a:t>struct</a:t>
            </a:r>
          </a:p>
          <a:p>
            <a:pPr lvl="1"/>
            <a:r>
              <a:rPr lang="en-US" dirty="0"/>
              <a:t>Pointers</a:t>
            </a:r>
          </a:p>
          <a:p>
            <a:r>
              <a:rPr lang="en-US" dirty="0"/>
              <a:t>Manual memory management</a:t>
            </a:r>
          </a:p>
          <a:p>
            <a:r>
              <a:rPr lang="en-US" dirty="0"/>
              <a:t>1970's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6995F-2189-79F0-3B96-021A3458687F}"/>
              </a:ext>
            </a:extLst>
          </p:cNvPr>
          <p:cNvSpPr txBox="1"/>
          <p:nvPr/>
        </p:nvSpPr>
        <p:spPr>
          <a:xfrm>
            <a:off x="1583635" y="5330530"/>
            <a:ext cx="902472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 many ways, Python is a convenience layer built on top of C to make it so users could write code without worrying about the complex details.</a:t>
            </a:r>
          </a:p>
        </p:txBody>
      </p:sp>
    </p:spTree>
    <p:extLst>
      <p:ext uri="{BB962C8B-B14F-4D97-AF65-F5344CB8AC3E}">
        <p14:creationId xmlns:p14="http://schemas.microsoft.com/office/powerpoint/2010/main" val="303322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048DFB-4045-3AA8-A690-6B966256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C Through 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17EDB0-CA29-D11E-A25A-CE9A35DD1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7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E75395-E56B-5576-57F3-7147B3EF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C96E02-877B-3E12-E2F9-BE0A304F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Arithmetic Operators: + - * / % </a:t>
            </a:r>
          </a:p>
          <a:p>
            <a:r>
              <a:rPr lang="en-US" dirty="0"/>
              <a:t>Comparison Operators: == != &lt; &gt; &lt;= the same</a:t>
            </a:r>
          </a:p>
          <a:p>
            <a:pPr lvl="1"/>
            <a:r>
              <a:rPr lang="en-US" dirty="0"/>
              <a:t>is / in / and / not / or - are different</a:t>
            </a:r>
          </a:p>
          <a:p>
            <a:r>
              <a:rPr lang="en-US" dirty="0"/>
              <a:t>Variable naming rules – letter/underscore + numbers/letters/underscores</a:t>
            </a:r>
          </a:p>
          <a:p>
            <a:r>
              <a:rPr lang="en-US" dirty="0"/>
              <a:t>Variable name case matters</a:t>
            </a:r>
          </a:p>
          <a:p>
            <a:r>
              <a:rPr lang="en-US" dirty="0"/>
              <a:t>Constants similar except for strings and characters</a:t>
            </a:r>
          </a:p>
          <a:p>
            <a:r>
              <a:rPr lang="en-US" dirty="0"/>
              <a:t>Both have int / float, (char, byte)</a:t>
            </a:r>
          </a:p>
          <a:p>
            <a:pPr lvl="1"/>
            <a:r>
              <a:rPr lang="en-US" dirty="0"/>
              <a:t>C has no str, list, or </a:t>
            </a:r>
            <a:r>
              <a:rPr lang="en-US" dirty="0" err="1"/>
              <a:t>dict</a:t>
            </a:r>
            <a:endParaRPr lang="en-US" dirty="0"/>
          </a:p>
          <a:p>
            <a:pPr lvl="1"/>
            <a:r>
              <a:rPr lang="en-US" dirty="0"/>
              <a:t>Python has no struct or double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9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2175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 am a comment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world')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print('Answer', 42)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print('Name', 'Sarah')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print('x',3.5,'i',10)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54232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I am a comment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("Answer %d\n", 42);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("Name %s\n", "Sarah");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("x %.1f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%d\n", 3.5, 100);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Hello world</a:t>
            </a:r>
          </a:p>
          <a:p>
            <a:r>
              <a:rPr lang="en-US" dirty="0">
                <a:latin typeface="Monaco" pitchFamily="2" charset="77"/>
              </a:rPr>
              <a:t>Answer 42</a:t>
            </a:r>
          </a:p>
          <a:p>
            <a:r>
              <a:rPr lang="en-US" dirty="0">
                <a:latin typeface="Monaco" pitchFamily="2" charset="77"/>
              </a:rPr>
              <a:t>Name Sarah</a:t>
            </a:r>
          </a:p>
          <a:p>
            <a:r>
              <a:rPr lang="en-US" dirty="0">
                <a:latin typeface="Monaco" pitchFamily="2" charset="77"/>
              </a:rPr>
              <a:t>x 3.5 </a:t>
            </a:r>
            <a:r>
              <a:rPr lang="en-US" dirty="0" err="1">
                <a:latin typeface="Monaco" pitchFamily="2" charset="77"/>
              </a:rPr>
              <a:t>i</a:t>
            </a:r>
            <a:r>
              <a:rPr lang="en-US" dirty="0">
                <a:latin typeface="Monaco" pitchFamily="2" charset="77"/>
              </a:rPr>
              <a:t>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8CDF7-E206-237B-5834-303417C8C9F2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cc_02_01.c</a:t>
            </a:r>
          </a:p>
        </p:txBody>
      </p:sp>
    </p:spTree>
    <p:extLst>
      <p:ext uri="{BB962C8B-B14F-4D97-AF65-F5344CB8AC3E}">
        <p14:creationId xmlns:p14="http://schemas.microsoft.com/office/powerpoint/2010/main" val="87991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US Floor')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int(input())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print('EU Floor',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7339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US Floor\n");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("EU Floor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211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US Floor</a:t>
            </a:r>
          </a:p>
          <a:p>
            <a:r>
              <a:rPr lang="en-US" b="1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EU Floor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45FFE-7DC3-FDAE-69BA-C033FBD70A6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cc_02_02.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56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1784</Words>
  <Application>Microsoft Macintosh PowerPoint</Application>
  <PresentationFormat>Widescreen</PresentationFormat>
  <Paragraphs>321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Gill Sans</vt:lpstr>
      <vt:lpstr>Marker Felt</vt:lpstr>
      <vt:lpstr>Menlo</vt:lpstr>
      <vt:lpstr>Monaco</vt:lpstr>
      <vt:lpstr>Office Theme</vt:lpstr>
      <vt:lpstr>Comparing Python and C</vt:lpstr>
      <vt:lpstr>Evolution of Computer Languages</vt:lpstr>
      <vt:lpstr>A Brief History of Computers</vt:lpstr>
      <vt:lpstr>Learning Path: online.dr-chuck.com</vt:lpstr>
      <vt:lpstr>Python and C</vt:lpstr>
      <vt:lpstr>Looking at C Through Python</vt:lpstr>
      <vt:lpstr>Similarities</vt:lpstr>
      <vt:lpstr>Output</vt:lpstr>
      <vt:lpstr>Number Input</vt:lpstr>
      <vt:lpstr>String Input</vt:lpstr>
      <vt:lpstr>Line Input</vt:lpstr>
      <vt:lpstr>Line Input (safe)</vt:lpstr>
      <vt:lpstr>Read A File</vt:lpstr>
      <vt:lpstr>Counted Loop</vt:lpstr>
      <vt:lpstr>Max / Min</vt:lpstr>
      <vt:lpstr>Max / Min</vt:lpstr>
      <vt:lpstr>Max / Min v2</vt:lpstr>
      <vt:lpstr>Guessing</vt:lpstr>
      <vt:lpstr>Shouting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Microsoft Office User</cp:lastModifiedBy>
  <cp:revision>15</cp:revision>
  <dcterms:created xsi:type="dcterms:W3CDTF">2022-07-26T07:32:28Z</dcterms:created>
  <dcterms:modified xsi:type="dcterms:W3CDTF">2022-07-26T10:53:18Z</dcterms:modified>
</cp:coreProperties>
</file>