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6" r:id="rId4"/>
    <p:sldId id="262" r:id="rId5"/>
    <p:sldId id="286" r:id="rId6"/>
    <p:sldId id="287" r:id="rId7"/>
    <p:sldId id="260" r:id="rId8"/>
    <p:sldId id="261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6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/>
    <p:restoredTop sz="96327"/>
  </p:normalViewPr>
  <p:slideViewPr>
    <p:cSldViewPr snapToGrid="0">
      <p:cViewPr varScale="1">
        <p:scale>
          <a:sx n="128" d="100"/>
          <a:sy n="128" d="100"/>
        </p:scale>
        <p:origin x="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7EEE-A3CF-443A-2482-35E18D99A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F8B9C-F5BA-17F9-0A1A-E9665612F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8FBE-FBBE-A0CC-FC42-3FF15B01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2043-136C-34E3-9B5E-AC338246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56A4-24F1-F505-9F17-D7CBFCAE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AD7-CB39-F4FD-60C8-BAB75817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E9A8A-5BCD-ACF0-C136-CDF4EF43F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72173-7BCD-6D53-45A8-FCA73BB2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2C7C-335D-7160-23CE-C24A4F78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EB18-C173-EFB3-1C85-A031B298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DC207-D54F-2803-D3CC-9C09125C6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2E1E2-9E3B-784D-3CE4-2296C22F6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E86C-E00B-BD36-A411-67778DF4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F92B7-B14D-6AB6-B8C9-06EE3BC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E9E8-5085-B615-86BC-FA6AF9D5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BEDB-C75D-A176-F1E1-2D61BD64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EA41-92F4-D93D-5DF9-8B79882E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30B2-BD20-D788-65A6-746C9CD1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1D4E-2093-22B2-0224-6CCBB362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B169-B36C-E793-5F8A-BFAD72B3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088F-0963-1409-208E-743C84B4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8810C-6BA9-7DB2-3B0B-720C42B3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797A-1838-CB89-1256-14F12FF1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F2D03-E3A0-4FEA-0011-C37F65BB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F4D0B-2CE2-143E-8B6E-602564B8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9120-C89A-B32D-C285-5A1F7A2A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ABE6-B752-F669-D1B4-AC8F049FC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13714-0478-85A7-EDB7-9D329DB6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DCCEE-DA65-5FEA-DBE1-A4FFB71A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FB5A0-AAA7-A256-BA01-54C1A247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0E0C-8C61-C6B0-8D2F-98C1C0F1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5963-B75A-5C26-1085-A924CA35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618E1-9250-45C9-B6CB-F5EC9FCD4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4F8B2-EBF4-1934-4B10-E0E23D984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E85D9-CA66-2837-5A04-B23B8660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643F1-9724-47B2-6CDC-D890213F2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01FAC-E8AC-52D9-1A16-B217F1A6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BFE5D-39D1-6E86-A570-37A00E3A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A485E-6264-CBC0-1FF3-552D8DDB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0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FFF0-D8D3-C301-C696-45BC20EB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1B914-1337-0FD9-892B-B99F460A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03B48-34D2-3263-7740-5983D6F7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75E22-D3FA-A3BE-F2D4-6CCB10CD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E6F61-7AE2-FCC6-43FD-ED979C4E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72E01-7045-0DD5-9E9A-B9D643B3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33559-F5B7-5AA5-561B-0308F9F1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5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2457-9C61-FB3A-E090-794F70CC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A638-5B5A-F81F-B2BB-7D4BC2CC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A28D-530E-D553-BD5E-0834C6956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1CD66-9BCC-71D8-DC72-F5912A2D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4C7AA-84C9-DE87-FFC9-13E44AFA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13F64-36A6-C563-B8F8-7149E9CC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9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AE18-9F94-F919-8625-C0724FDF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D54EC-1B48-2A18-CDF8-E331B4674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C52F0-4853-2AF7-6240-A9A13CC43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8310-14CE-7E1E-AC35-4A75EA9F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B3B96-74D7-0A95-CBCC-E43B376D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E2FF1-191F-F55E-1038-7A84E407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68CCB-F95C-78B8-AB3B-75046B53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051CA-AE6B-5AD3-B31B-D128E83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44A3A-5FE8-9765-97A4-8D78B8064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E255-8371-B349-B2F5-F8C6C9FF431B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7786-E37B-BA0A-FBBA-967E2DAF5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ED85-D531-06A4-DD93-B6A9AC1A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1B36-9C62-3FFE-74C5-B0303391B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Map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FB11C-46EE-C1B0-9B56-FAD330B5A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  <a:p>
            <a:r>
              <a:rPr lang="en-US" dirty="0"/>
              <a:t>code.cc4e.com (sample code)</a:t>
            </a:r>
          </a:p>
          <a:p>
            <a:r>
              <a:rPr lang="en-US" dirty="0" err="1"/>
              <a:t>online.dr-chuck.com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4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345528" y="450668"/>
            <a:ext cx="797785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Map * map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Map_new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("Testing Map class\n");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"z", 8);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"z", 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"y", 2);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"b", 3);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"a", 4);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("z=%d\n", map-&gt;get(map, "z", 42));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("x=%d\n", map-&gt;get(map, "x", 42));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forwards\n");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map-&gt;first(map);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while((cur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392106-F0A9-3311-2512-DAE6B700DF70}"/>
              </a:ext>
            </a:extLst>
          </p:cNvPr>
          <p:cNvSpPr txBox="1"/>
          <p:nvPr/>
        </p:nvSpPr>
        <p:spPr>
          <a:xfrm>
            <a:off x="7503412" y="1851051"/>
            <a:ext cx="3252814" cy="267765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Map class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Map@0x600002a3c000 count=4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 forwards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a=4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B070C-6DEF-262C-0A30-0FE29F60430A}"/>
              </a:ext>
            </a:extLst>
          </p:cNvPr>
          <p:cNvSpPr txBox="1"/>
          <p:nvPr/>
        </p:nvSpPr>
        <p:spPr>
          <a:xfrm>
            <a:off x="345528" y="6334780"/>
            <a:ext cx="16656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cc_04_01.c</a:t>
            </a:r>
          </a:p>
          <a:p>
            <a:endParaRPr lang="en-US" sz="1400" b="1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542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345528" y="450668"/>
            <a:ext cx="727314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backwards\n");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map-&gt;last(map);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while((cur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nSorted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key\n");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nSorted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value\n");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map-&gt;index(map, 0);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smallest value is %s=%d\n", cur-&gt;key, cur-&gt;value);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pos = map-&gt;size(map) - 1;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map-&gt;index(map, pos);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largest value is %s=%d\n", cur-&gt;key, cur-&gt;value);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map-&gt;del(map);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8265412" y="1536174"/>
            <a:ext cx="3252814" cy="378565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 backwards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z=1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Sorted by key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Map@0x600002a3c000 count=4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z=1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Sorted by value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Map@0x600002a3c000 count=4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smallest value is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largest value is a=4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345528" y="6334780"/>
            <a:ext cx="16656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cc_04_01.c</a:t>
            </a:r>
          </a:p>
          <a:p>
            <a:endParaRPr lang="en-US" sz="1400" b="1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696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88DF2-0509-37AD-7721-7985DF5E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build a Map in 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357C3-1E1C-4867-7B85-35AE42C54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37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340438" y="2290898"/>
            <a:ext cx="652133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our map entry for Map&lt;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String,Integer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The key is a string / character array which is allocated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using malloc() when a new entry is created.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MapEntry</a:t>
            </a:r>
            <a:r>
              <a:rPr lang="en-US" dirty="0"/>
              <a:t> Structure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/>
          <a:lstStyle/>
          <a:p>
            <a:r>
              <a:rPr lang="en-US" dirty="0"/>
              <a:t>This is the structure that will make up the nodes in the list.</a:t>
            </a:r>
          </a:p>
          <a:p>
            <a:r>
              <a:rPr lang="en-US" dirty="0"/>
              <a:t>The key is a character string – the actual data will be saved in a newly allocated space.</a:t>
            </a:r>
          </a:p>
          <a:p>
            <a:r>
              <a:rPr lang="en-US" dirty="0"/>
              <a:t>The value is an int and will be allocated right in the node.</a:t>
            </a:r>
          </a:p>
        </p:txBody>
      </p:sp>
    </p:spTree>
    <p:extLst>
      <p:ext uri="{BB962C8B-B14F-4D97-AF65-F5344CB8AC3E}">
        <p14:creationId xmlns:p14="http://schemas.microsoft.com/office/powerpoint/2010/main" val="1389817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717628" y="1336119"/>
            <a:ext cx="5125121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Map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/* Attributes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count;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/* Methods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(*put)(struct Map*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char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key,int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(*get)(struct Map*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char *key, int def);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(*size)(struct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(*dump)(struct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(*first)(struct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(*last)(struct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(*index)(struct Map*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int position);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(*del)(struct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contains the attributes and methods</a:t>
            </a:r>
          </a:p>
          <a:p>
            <a:r>
              <a:rPr lang="en-US" dirty="0"/>
              <a:t>The reverse and current fields will be used to implement the first/next or last/next iterator pattern</a:t>
            </a:r>
          </a:p>
          <a:p>
            <a:r>
              <a:rPr lang="en-US" dirty="0"/>
              <a:t>We will use the pattern where the pointers to the methods will be in each instance.</a:t>
            </a:r>
          </a:p>
        </p:txBody>
      </p:sp>
    </p:spTree>
    <p:extLst>
      <p:ext uri="{BB962C8B-B14F-4D97-AF65-F5344CB8AC3E}">
        <p14:creationId xmlns:p14="http://schemas.microsoft.com/office/powerpoint/2010/main" val="3693872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717628" y="1336119"/>
            <a:ext cx="4373313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Map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Map_new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Map *p =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(*p));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p-&gt;head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p-&gt;tail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p-&gt;count = 0;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p-&gt;put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p-&gt;get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p-&gt;size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p-&gt;dump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Map_dump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p-&gt;first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Map_first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p-&gt;last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Map_last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Map_asort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p-&gt;index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Map_index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p-&gt;del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Allocate the Map and fill it with defaults.</a:t>
            </a:r>
          </a:p>
        </p:txBody>
      </p:sp>
    </p:spTree>
    <p:extLst>
      <p:ext uri="{BB962C8B-B14F-4D97-AF65-F5344CB8AC3E}">
        <p14:creationId xmlns:p14="http://schemas.microsoft.com/office/powerpoint/2010/main" val="3146089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717628" y="1336119"/>
            <a:ext cx="5232523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Destructor for the Map Class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Loops through and frees all the keys and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entries in the map.  The values are integers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and so there is no need to free them.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*cur, *next;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free(cur-&gt;key);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/* value is just part of the struct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next = cur-&gt;next;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free(cur);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cur = 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free((void *)self);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Free the allocated key strings, then the </a:t>
            </a:r>
            <a:r>
              <a:rPr lang="en-US" dirty="0" err="1"/>
              <a:t>MapEntry</a:t>
            </a:r>
            <a:r>
              <a:rPr lang="en-US" dirty="0"/>
              <a:t> structure</a:t>
            </a:r>
          </a:p>
          <a:p>
            <a:r>
              <a:rPr lang="en-US" dirty="0"/>
              <a:t>Note that we take cur-&gt;next before we free the node, assuming that cur data might be gone.</a:t>
            </a:r>
          </a:p>
          <a:p>
            <a:r>
              <a:rPr lang="en-US" dirty="0"/>
              <a:t>At the very end we free the Map structure</a:t>
            </a:r>
          </a:p>
        </p:txBody>
      </p:sp>
    </p:spTree>
    <p:extLst>
      <p:ext uri="{BB962C8B-B14F-4D97-AF65-F5344CB8AC3E}">
        <p14:creationId xmlns:p14="http://schemas.microsoft.com/office/powerpoint/2010/main" val="878270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466168" y="1690688"/>
            <a:ext cx="652133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Map_dump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In effect a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except we print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the contents of the Map to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–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Map_dump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("Object Map@%p count=%d\n", self, self-&gt;count);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for(cur = self-&gt;head; cur != NULL ; cur = cur-&gt;next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Map_dump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Build a simple debug tool right away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797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614758" y="743308"/>
            <a:ext cx="5984331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Locate and return the value for the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corresponding key or a default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key - A character pointer to the key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def - A default value to return if the key is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  not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an integer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Sample call: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int ret = map-&gt;get(map, "z", 42);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method takes inspiration from the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value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("key", 42)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self, char *key, int def)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Map_find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 ) return def;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Map_get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Returns the value stored at the key or a default value</a:t>
            </a:r>
          </a:p>
          <a:p>
            <a:r>
              <a:rPr lang="en-US" dirty="0"/>
              <a:t>Pretty simple when you can use </a:t>
            </a:r>
            <a:r>
              <a:rPr lang="en-US" dirty="0" err="1"/>
              <a:t>Map_find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84512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260428" y="1072674"/>
            <a:ext cx="673613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Add or update an entry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key - A character pointer to the key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value - The value to be stored with the associated key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If the key is not in the Map, an entry is added.  If there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is already an entry in the Map for the key, the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is updated.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Sample call: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map-&gt;put(map, "x", 42);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method takes inspiration from the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map["key"] =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self, char *key, int value)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Map_put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This is not used by main() – it is just for in-class use – that is the definition of "private" in OO-speak</a:t>
            </a:r>
          </a:p>
          <a:p>
            <a:r>
              <a:rPr lang="en-US" dirty="0"/>
              <a:t>Uses </a:t>
            </a:r>
            <a:r>
              <a:rPr lang="en-US" dirty="0" err="1"/>
              <a:t>Map_find</a:t>
            </a:r>
            <a:r>
              <a:rPr lang="en-US" dirty="0"/>
              <a:t>() to check if the key is already in the map to make sure</a:t>
            </a:r>
          </a:p>
        </p:txBody>
      </p:sp>
    </p:spTree>
    <p:extLst>
      <p:ext uri="{BB962C8B-B14F-4D97-AF65-F5344CB8AC3E}">
        <p14:creationId xmlns:p14="http://schemas.microsoft.com/office/powerpoint/2010/main" val="414727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C44C-88B9-BDC0-A33B-285EDBDA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– Key / Value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637F4-A599-BCBD-C95D-9E22E772B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Inspiration</a:t>
            </a:r>
          </a:p>
          <a:p>
            <a:pPr lvl="1"/>
            <a:r>
              <a:rPr lang="en-US" dirty="0"/>
              <a:t>Python dictionary</a:t>
            </a:r>
          </a:p>
          <a:p>
            <a:pPr lvl="1"/>
            <a:r>
              <a:rPr lang="en-US" dirty="0"/>
              <a:t>Java Map&lt;String, Integer&gt;</a:t>
            </a:r>
          </a:p>
          <a:p>
            <a:pPr lvl="1"/>
            <a:r>
              <a:rPr lang="en-US" dirty="0"/>
              <a:t>PHP Arrays</a:t>
            </a:r>
          </a:p>
          <a:p>
            <a:r>
              <a:rPr lang="en-US" dirty="0"/>
              <a:t>Start with Doubly Linked List of Key / Value pairs</a:t>
            </a:r>
          </a:p>
          <a:p>
            <a:pPr lvl="1"/>
            <a:r>
              <a:rPr lang="en-US" dirty="0"/>
              <a:t>Find, Put, Get, Index</a:t>
            </a:r>
          </a:p>
          <a:p>
            <a:r>
              <a:rPr lang="en-US" dirty="0"/>
              <a:t>Iterator Pattern</a:t>
            </a:r>
          </a:p>
          <a:p>
            <a:r>
              <a:rPr lang="en-US" dirty="0"/>
              <a:t>Reverse Iterator</a:t>
            </a:r>
          </a:p>
          <a:p>
            <a:r>
              <a:rPr lang="en-US" dirty="0"/>
              <a:t>Swapping items in a list</a:t>
            </a:r>
          </a:p>
          <a:p>
            <a:r>
              <a:rPr lang="en-US" dirty="0"/>
              <a:t>Sort Keys / Sort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9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260428" y="1072674"/>
            <a:ext cx="5984331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Locate and return the value for the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corresponding key or a default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key - A character pointer to the key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def - A default value to return if the key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  is not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an integer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method takes inspiration from the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value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("key", 42)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self, char *key, int def)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Map_get</a:t>
            </a:r>
            <a:r>
              <a:rPr lang="en-US" dirty="0"/>
              <a:t>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This is not used by main() – it is just for in-class use – that is the definition of "private" in OO-speak</a:t>
            </a:r>
          </a:p>
          <a:p>
            <a:r>
              <a:rPr lang="en-US" dirty="0"/>
              <a:t>Uses </a:t>
            </a:r>
            <a:r>
              <a:rPr lang="en-US" dirty="0" err="1"/>
              <a:t>Map_find</a:t>
            </a:r>
            <a:r>
              <a:rPr lang="en-US" dirty="0"/>
              <a:t>() to check if the key is already in the map to make sure</a:t>
            </a:r>
          </a:p>
        </p:txBody>
      </p:sp>
    </p:spTree>
    <p:extLst>
      <p:ext uri="{BB962C8B-B14F-4D97-AF65-F5344CB8AC3E}">
        <p14:creationId xmlns:p14="http://schemas.microsoft.com/office/powerpoint/2010/main" val="1103854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30B565-6B06-CD5E-E79C-82E8B157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97BAF-31B2-B4EB-44E0-BA635485D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6254750" cy="15001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 descr="A picture containing person, hand, holding, indoor&#10;&#10;Description automatically generated">
            <a:extLst>
              <a:ext uri="{FF2B5EF4-FFF2-40B4-BE49-F238E27FC236}">
                <a16:creationId xmlns:a16="http://schemas.microsoft.com/office/drawing/2014/main" id="{EB1D15DD-46EC-BD0A-0F58-7E1CF15E5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030" y="3615871"/>
            <a:ext cx="2247420" cy="247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54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E3067E-08D0-7482-53CB-83427975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of Concerns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AC7243-D97F-C4CC-1696-A421C969E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05550" cy="3820795"/>
          </a:xfrm>
        </p:spPr>
        <p:txBody>
          <a:bodyPr>
            <a:normAutofit/>
          </a:bodyPr>
          <a:lstStyle/>
          <a:p>
            <a:r>
              <a:rPr lang="en-US" dirty="0"/>
              <a:t>Following the practice or "Separation of concerns", object builders usually make attributes critical to the functioning of the object "private"</a:t>
            </a:r>
          </a:p>
          <a:p>
            <a:r>
              <a:rPr lang="en-US" dirty="0"/>
              <a:t>They do not want the calling code to look directly at head or count – and even worse the object will break badly if the main program starts messing with these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18059-B298-D27F-4959-4E4DD31BB3F3}"/>
              </a:ext>
            </a:extLst>
          </p:cNvPr>
          <p:cNvSpPr txBox="1"/>
          <p:nvPr/>
        </p:nvSpPr>
        <p:spPr>
          <a:xfrm>
            <a:off x="3791903" y="6048038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Separation_of_concerns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F73857-6433-EB33-4876-BD41083CB26C}"/>
              </a:ext>
            </a:extLst>
          </p:cNvPr>
          <p:cNvSpPr txBox="1"/>
          <p:nvPr/>
        </p:nvSpPr>
        <p:spPr>
          <a:xfrm>
            <a:off x="7708801" y="1340371"/>
            <a:ext cx="362150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Map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/* Attributes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count;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/* Methods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 This loop is OK in an object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method – but not in main() */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(current = map-&gt;head;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current !=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current = current-&gt;next 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2083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E3067E-08D0-7482-53CB-83427975F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43014" cy="1325563"/>
          </a:xfrm>
        </p:spPr>
        <p:txBody>
          <a:bodyPr/>
          <a:lstStyle/>
          <a:p>
            <a:r>
              <a:rPr lang="en-US" dirty="0"/>
              <a:t>About Iterators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AC7243-D97F-C4CC-1696-A421C969E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5440" cy="3283942"/>
          </a:xfrm>
        </p:spPr>
        <p:txBody>
          <a:bodyPr>
            <a:normAutofit/>
          </a:bodyPr>
          <a:lstStyle/>
          <a:p>
            <a:r>
              <a:rPr lang="en-US" dirty="0"/>
              <a:t>To allow code outside the the object to traverse a list, we use iterators</a:t>
            </a:r>
          </a:p>
          <a:p>
            <a:r>
              <a:rPr lang="en-US" dirty="0"/>
              <a:t>Once we have an iterator, each time we call "next" we get the next item in the list until the end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18059-B298-D27F-4959-4E4DD31BB3F3}"/>
              </a:ext>
            </a:extLst>
          </p:cNvPr>
          <p:cNvSpPr txBox="1"/>
          <p:nvPr/>
        </p:nvSpPr>
        <p:spPr>
          <a:xfrm>
            <a:off x="8247245" y="5565962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/wiki/Iterator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F73857-6433-EB33-4876-BD41083CB26C}"/>
              </a:ext>
            </a:extLst>
          </p:cNvPr>
          <p:cNvSpPr txBox="1"/>
          <p:nvPr/>
        </p:nvSpPr>
        <p:spPr>
          <a:xfrm>
            <a:off x="6801219" y="306811"/>
            <a:ext cx="3191899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{'a': 1, 'b': 2, 'c': 3}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print('x is', x)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list(x)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print('y is', y)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print('it is', it)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next(it,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item is False : break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print('item is', item)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(reversed(x))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print('it is', it)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next(it,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item is False : break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print('item is', item)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B145A5-0C5C-F227-97D8-5C260B05825A}"/>
              </a:ext>
            </a:extLst>
          </p:cNvPr>
          <p:cNvSpPr txBox="1"/>
          <p:nvPr/>
        </p:nvSpPr>
        <p:spPr>
          <a:xfrm>
            <a:off x="838200" y="4707771"/>
            <a:ext cx="5112297" cy="193899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is {'a': 1, 'b': 2, 'c': 3}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is ['a', 'b', 'c']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is &lt;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dict_keyiterator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object at 0x100410a40&gt;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a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b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c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is &lt;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dict_reversekeyiterator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object at 0x1005888b0&gt;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c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b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5BD73-CCDB-42B2-1BEA-5B2EF9B8E7CC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cc_05_02.py</a:t>
            </a:r>
          </a:p>
        </p:txBody>
      </p:sp>
      <p:pic>
        <p:nvPicPr>
          <p:cNvPr id="4" name="Picture 3" descr="A PEZ dispenser, with its head back dispensing one item of candy as a metaphor for the iterator pattern.">
            <a:extLst>
              <a:ext uri="{FF2B5EF4-FFF2-40B4-BE49-F238E27FC236}">
                <a16:creationId xmlns:a16="http://schemas.microsoft.com/office/drawing/2014/main" id="{50788EC6-E5E2-739F-CF1F-F5DD53EC5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197" y="922706"/>
            <a:ext cx="1228001" cy="1351685"/>
          </a:xfrm>
          <a:prstGeom prst="rect">
            <a:avLst/>
          </a:prstGeom>
        </p:spPr>
      </p:pic>
      <p:sp>
        <p:nvSpPr>
          <p:cNvPr id="5" name="Oval Callout 4">
            <a:extLst>
              <a:ext uri="{FF2B5EF4-FFF2-40B4-BE49-F238E27FC236}">
                <a16:creationId xmlns:a16="http://schemas.microsoft.com/office/drawing/2014/main" id="{D3B2BD49-35CB-C28B-C5D7-91810B748123}"/>
              </a:ext>
            </a:extLst>
          </p:cNvPr>
          <p:cNvSpPr/>
          <p:nvPr/>
        </p:nvSpPr>
        <p:spPr>
          <a:xfrm>
            <a:off x="9807073" y="922706"/>
            <a:ext cx="869617" cy="302235"/>
          </a:xfrm>
          <a:prstGeom prst="wedgeEllipseCallout">
            <a:avLst>
              <a:gd name="adj1" fmla="val 54659"/>
              <a:gd name="adj2" fmla="val 81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238148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910133" y="1825625"/>
            <a:ext cx="5554726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A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contains the current item and whether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a forward or reverse iterator.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*current;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reverse;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(*next)(struct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(*del)(struct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Struct </a:t>
            </a:r>
            <a:r>
              <a:rPr lang="en-US" dirty="0" err="1"/>
              <a:t>MapIter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 err="1"/>
              <a:t>ddsds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84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922165" y="797510"/>
            <a:ext cx="576952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Map_first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Create an iterator from the head of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the Map and return the first item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NULL when there are no entries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inspired by the following Python code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that creates an iterator from a dictionary: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x = {'a': 1, 'b': 2, 'c': 3}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Map_first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-&gt;current = self-&gt;head;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-&gt;reverse = 0;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MapIter_next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MapIter_del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Map_first</a:t>
            </a:r>
            <a:r>
              <a:rPr lang="en-US" dirty="0"/>
              <a:t>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 err="1"/>
              <a:t>ddsds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82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934196" y="754814"/>
            <a:ext cx="5769528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MapIter_next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Advance the iterator forwards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or backwards and return the next item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NULL when there are no more entries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inspired by the following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item = next(iterator,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MapIter_next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self-&gt;current == NULL) return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self-&gt;reverse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self-&gt;current = self-&gt;current-&gt;next;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self-&gt;current = self-&gt;current-&gt;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self-&gt;current;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MapIter_next</a:t>
            </a:r>
            <a:r>
              <a:rPr lang="en-US" dirty="0"/>
              <a:t>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This is a method in the Map Iterator</a:t>
            </a:r>
          </a:p>
        </p:txBody>
      </p:sp>
    </p:spTree>
    <p:extLst>
      <p:ext uri="{BB962C8B-B14F-4D97-AF65-F5344CB8AC3E}">
        <p14:creationId xmlns:p14="http://schemas.microsoft.com/office/powerpoint/2010/main" val="1893991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6096000" y="782747"/>
            <a:ext cx="54473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forwards\n");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map-&gt;first(map);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while(1)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cur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cur == NULL ) break;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Using an iterator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You create the iterator</a:t>
            </a:r>
          </a:p>
          <a:p>
            <a:r>
              <a:rPr lang="en-US" dirty="0"/>
              <a:t>Then in a loop, you call next() to get each successive entry in the map, until you exhaust the entries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C26851-7477-FC07-9936-D980EC9B2423}"/>
              </a:ext>
            </a:extLst>
          </p:cNvPr>
          <p:cNvSpPr txBox="1"/>
          <p:nvPr/>
        </p:nvSpPr>
        <p:spPr>
          <a:xfrm>
            <a:off x="6559838" y="3668588"/>
            <a:ext cx="319189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{'a': 1, 'b': 2, 'c': 3}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next(it,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item is False : break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print('item is', item)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935DF-B845-2B5C-BCFD-2516C9D6766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</a:t>
            </a:r>
            <a:r>
              <a:rPr lang="en-US" sz="1400" b="1">
                <a:solidFill>
                  <a:srgbClr val="000000"/>
                </a:solidFill>
                <a:latin typeface="Menlo" panose="020B0609030804020204" pitchFamily="49" charset="0"/>
              </a:rPr>
              <a:t>_04_03.</a:t>
            </a:r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py</a:t>
            </a:r>
          </a:p>
        </p:txBody>
      </p:sp>
    </p:spTree>
    <p:extLst>
      <p:ext uri="{BB962C8B-B14F-4D97-AF65-F5344CB8AC3E}">
        <p14:creationId xmlns:p14="http://schemas.microsoft.com/office/powerpoint/2010/main" val="2686823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922165" y="797510"/>
            <a:ext cx="5769528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Map_last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Start an iterator at the tail of the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Map and mark the iterator as "going backwards"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NULL when there are no entries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inspired by the following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x = {'a': 1, 'b': 2, 'c': 3}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(reversed(x))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Map_last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Map_last</a:t>
            </a:r>
            <a:r>
              <a:rPr lang="en-US" dirty="0"/>
              <a:t>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Same as </a:t>
            </a:r>
            <a:r>
              <a:rPr lang="en-US" dirty="0" err="1"/>
              <a:t>Map_first</a:t>
            </a:r>
            <a:r>
              <a:rPr lang="en-US" dirty="0"/>
              <a:t> except that we start at tail and indicate we are supposed to go backwards when next() is called..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8B57BC-0412-BDF8-3698-BE32582A69CD}"/>
              </a:ext>
            </a:extLst>
          </p:cNvPr>
          <p:cNvSpPr txBox="1"/>
          <p:nvPr/>
        </p:nvSpPr>
        <p:spPr>
          <a:xfrm>
            <a:off x="5922165" y="4763994"/>
            <a:ext cx="54473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backwards\n");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map-&gt;last(map);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while(1)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cur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cur == NULL ) break;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30195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F179-439B-898F-CF73-F57CB279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08D89-DF83-F48A-2581-02C4870BE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2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1337387" y="407637"/>
            <a:ext cx="641393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print("Testing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8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d["y"] = 9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d["b"] = 3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d["a"] = 4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print("z=%d" %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42), 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print("x=%d" % 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("x", 42), 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items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print(type(items));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entry = next(items,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(entry)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print(entry)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entry = next(items, False)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reversed(sorted(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key=lambda item: item[1]))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 = 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print('The largest value', first)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8136359" y="643962"/>
            <a:ext cx="3159839" cy="21236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{'z': 1, 'y': 9, 'b': 3, 'a': 4}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dict_itemiterator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('z', 1)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('y', 9)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('b', 3)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('a', 4)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largest value ('y', 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cc_04_01.py</a:t>
            </a:r>
          </a:p>
        </p:txBody>
      </p:sp>
    </p:spTree>
    <p:extLst>
      <p:ext uri="{BB962C8B-B14F-4D97-AF65-F5344CB8AC3E}">
        <p14:creationId xmlns:p14="http://schemas.microsoft.com/office/powerpoint/2010/main" val="199200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1005917" y="316197"/>
            <a:ext cx="4910319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 = array();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print("Testing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arrays\n");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$a["z"] = 8;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$a["z"] =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$a["y"] = 9;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$a["b"] = 3;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$a["a"] = 4;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("z=%d\n", $a["z"] ?? 42);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("x=%d\n", $a["x"] ?? 42);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foreach( $a as $k =&gt; $v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$k, $v);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key\n");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value in reverse\n");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$k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array_key_first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("Largest value %s=%d\n", $k, $a[$k]);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7416616" y="144429"/>
            <a:ext cx="2416046" cy="655564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[z] =&gt; 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[y] =&gt; 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[b] =&gt; 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[a] =&gt; 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y=9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a=4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 by key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[a] =&gt; 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[b] =&gt; 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[y] =&gt; 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[z] =&gt; 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 by value in reverse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[y] =&gt; 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[a] =&gt; 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[b] =&gt; 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[z] =&gt; 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Largest value y=9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cc_04_01.php</a:t>
            </a:r>
          </a:p>
        </p:txBody>
      </p:sp>
    </p:spTree>
    <p:extLst>
      <p:ext uri="{BB962C8B-B14F-4D97-AF65-F5344CB8AC3E}">
        <p14:creationId xmlns:p14="http://schemas.microsoft.com/office/powerpoint/2010/main" val="70349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F607-1B8F-F245-F40F-DA746BF5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0B9AD-25B0-E6C0-A9E0-E05FB58DAFF1}"/>
              </a:ext>
            </a:extLst>
          </p:cNvPr>
          <p:cNvSpPr txBox="1"/>
          <p:nvPr/>
        </p:nvSpPr>
        <p:spPr>
          <a:xfrm>
            <a:off x="2905760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cplusplus.com</a:t>
            </a:r>
            <a:r>
              <a:rPr lang="en-US" dirty="0"/>
              <a:t>/reference/map/map/</a:t>
            </a: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6DB56F8-B4C0-4EB5-9699-1EFCFAF51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012" y="365125"/>
            <a:ext cx="8929788" cy="577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36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579132" y="689788"/>
            <a:ext cx="7590539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&lt;map&gt;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map&lt;string, int&gt;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("Testing map class\n");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["z"] = 8;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["z"] = 1;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["y"] = 2;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["b"] = 3;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["a"] = 4;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("z=%d\n",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mp.count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("z") ?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["z"] : 42));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("x=%d\n",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mp.count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("x") ?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["x"] : 42));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forwards\n");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(auto cur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mp.begin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cur !=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mp.end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++cur)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first.c_str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cur-&gt;second);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8570086" y="809273"/>
            <a:ext cx="2282997" cy="230832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map class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 forwards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a=4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y=2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z=1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cc_04_01.cpp</a:t>
            </a:r>
          </a:p>
        </p:txBody>
      </p:sp>
    </p:spTree>
    <p:extLst>
      <p:ext uri="{BB962C8B-B14F-4D97-AF65-F5344CB8AC3E}">
        <p14:creationId xmlns:p14="http://schemas.microsoft.com/office/powerpoint/2010/main" val="685600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F607-1B8F-F245-F40F-DA746BF5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Map&lt;String, Integer&gt;</a:t>
            </a:r>
          </a:p>
        </p:txBody>
      </p:sp>
      <p:pic>
        <p:nvPicPr>
          <p:cNvPr id="7" name="Content Placeholder 6" descr="A screen shot of the Java Map class.">
            <a:extLst>
              <a:ext uri="{FF2B5EF4-FFF2-40B4-BE49-F238E27FC236}">
                <a16:creationId xmlns:a16="http://schemas.microsoft.com/office/drawing/2014/main" id="{3E13620C-F5B1-1FF7-0810-B43314B57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508" y="1543237"/>
            <a:ext cx="8910984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30B9AD-25B0-E6C0-A9E0-E05FB58DAFF1}"/>
              </a:ext>
            </a:extLst>
          </p:cNvPr>
          <p:cNvSpPr txBox="1"/>
          <p:nvPr/>
        </p:nvSpPr>
        <p:spPr>
          <a:xfrm>
            <a:off x="2905760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/8/docs/</a:t>
            </a:r>
            <a:r>
              <a:rPr lang="en-US" dirty="0" err="1"/>
              <a:t>api</a:t>
            </a:r>
            <a:r>
              <a:rPr lang="en-US" dirty="0"/>
              <a:t>/java/util/</a:t>
            </a:r>
            <a:r>
              <a:rPr lang="en-US" dirty="0" err="1"/>
              <a:t>Map.html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320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468035" y="291177"/>
            <a:ext cx="6301725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java.util.Map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java.util.TreeMap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cc_05_01 {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  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Map&lt;String, Integer&gt; map = new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Integer&gt; ();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("Testing Map class\n");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8);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1);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("y", 2);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("b", 3);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("a", 4);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("z="+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map.getOrDefault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42));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("x="+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map.getOrDefault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("x", 42));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forwards\n");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String,Integer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entry :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map.entrySet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("Key = " +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+ ",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Value = " +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entry.getValue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Integer max = null;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String,Integer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entry :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map.entrySet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if ( max == null ||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entry.getValue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&gt; max )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max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entry.getValue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largest value is %s=%d\n",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max);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7658664" y="628233"/>
            <a:ext cx="3147015" cy="28007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Map class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{a=4, b=3, y=2, z=1}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 forwards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a, Value = 4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b, Value =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y, Value = 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z, Value = 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largest value is a=4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cc_04_01.java</a:t>
            </a:r>
          </a:p>
        </p:txBody>
      </p:sp>
    </p:spTree>
    <p:extLst>
      <p:ext uri="{BB962C8B-B14F-4D97-AF65-F5344CB8AC3E}">
        <p14:creationId xmlns:p14="http://schemas.microsoft.com/office/powerpoint/2010/main" val="1477089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629399" y="544797"/>
            <a:ext cx="641393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print("Testing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8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d["y"] = 9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d["b"] = 3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d["a"] = 4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print("z=%d" %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42), 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print("x=%d" % 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("x", 42), 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items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print(type(items));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entry = next(items,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(entry)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print(entry)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entry = next(items, False)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reversed(sorted(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key=lambda item: item[1]))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 = 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print('The largest value', first)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7833475" y="849030"/>
            <a:ext cx="3159839" cy="21236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{'z': 1, 'y': 9, 'b': 3, 'a': 4}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dict_itemiterator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('z', 1)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('y', 9)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('b', 3)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('a', 4)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largest value ('y', 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cc_04_01.py</a:t>
            </a:r>
          </a:p>
        </p:txBody>
      </p:sp>
    </p:spTree>
    <p:extLst>
      <p:ext uri="{BB962C8B-B14F-4D97-AF65-F5344CB8AC3E}">
        <p14:creationId xmlns:p14="http://schemas.microsoft.com/office/powerpoint/2010/main" val="4227642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4481</Words>
  <Application>Microsoft Macintosh PowerPoint</Application>
  <PresentationFormat>Widescreen</PresentationFormat>
  <Paragraphs>674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Menlo</vt:lpstr>
      <vt:lpstr>Office Theme</vt:lpstr>
      <vt:lpstr>Map Structures</vt:lpstr>
      <vt:lpstr>Maps – Key / Value Pairs</vt:lpstr>
      <vt:lpstr>PowerPoint Presentation</vt:lpstr>
      <vt:lpstr>PowerPoint Presentation</vt:lpstr>
      <vt:lpstr>C++</vt:lpstr>
      <vt:lpstr>PowerPoint Presentation</vt:lpstr>
      <vt:lpstr>Java Map&lt;String, Integer&gt;</vt:lpstr>
      <vt:lpstr>PowerPoint Presentation</vt:lpstr>
      <vt:lpstr>PowerPoint Presentation</vt:lpstr>
      <vt:lpstr>PowerPoint Presentation</vt:lpstr>
      <vt:lpstr>PowerPoint Presentation</vt:lpstr>
      <vt:lpstr>Lets build a Map in C</vt:lpstr>
      <vt:lpstr>MapEntry Structure</vt:lpstr>
      <vt:lpstr>Map</vt:lpstr>
      <vt:lpstr>Constructor</vt:lpstr>
      <vt:lpstr>Destructor</vt:lpstr>
      <vt:lpstr>Map_dump</vt:lpstr>
      <vt:lpstr>Map_get</vt:lpstr>
      <vt:lpstr>Map_put</vt:lpstr>
      <vt:lpstr>Map_get()</vt:lpstr>
      <vt:lpstr>Iterators</vt:lpstr>
      <vt:lpstr>Separation of Concerns</vt:lpstr>
      <vt:lpstr>About Iterators</vt:lpstr>
      <vt:lpstr>Struct MapIter</vt:lpstr>
      <vt:lpstr>Map_first()</vt:lpstr>
      <vt:lpstr>MapIter_next()</vt:lpstr>
      <vt:lpstr>Using an iterator</vt:lpstr>
      <vt:lpstr>Map_last()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Orientation</dc:title>
  <dc:creator>Severance, Charles</dc:creator>
  <cp:lastModifiedBy>Severance, Charles</cp:lastModifiedBy>
  <cp:revision>49</cp:revision>
  <dcterms:created xsi:type="dcterms:W3CDTF">2023-02-25T13:30:24Z</dcterms:created>
  <dcterms:modified xsi:type="dcterms:W3CDTF">2023-04-07T00:45:03Z</dcterms:modified>
</cp:coreProperties>
</file>