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4" r:id="rId4"/>
    <p:sldId id="295" r:id="rId5"/>
    <p:sldId id="296" r:id="rId6"/>
    <p:sldId id="341" r:id="rId7"/>
    <p:sldId id="288" r:id="rId8"/>
    <p:sldId id="293" r:id="rId9"/>
    <p:sldId id="298" r:id="rId10"/>
    <p:sldId id="342" r:id="rId11"/>
    <p:sldId id="344" r:id="rId12"/>
    <p:sldId id="345" r:id="rId13"/>
    <p:sldId id="346" r:id="rId14"/>
    <p:sldId id="348" r:id="rId15"/>
    <p:sldId id="34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E996-2CE4-A94F-BFAA-6B59E9AFB5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6D2-4F00-2D46-9E1B-1D32B554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B51-45B2-4FAB-DF80-B243196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9E1-7789-ED8C-C21E-74ECBE5E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languages support "call by reference" where you can change the value of a simple variable (i.e. int, long, float) passed into the function as a parameter?</a:t>
            </a:r>
          </a:p>
          <a:p>
            <a:pPr lvl="1"/>
            <a:r>
              <a:rPr lang="en-US" dirty="0"/>
              <a:t>Yes – Pascal, C, C++, PHP, and C#</a:t>
            </a:r>
          </a:p>
          <a:p>
            <a:pPr lvl="1"/>
            <a:r>
              <a:rPr lang="en-US" dirty="0"/>
              <a:t>No –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138935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A7B33C-DEAC-7573-718E-78130733DF3B}"/>
              </a:ext>
            </a:extLst>
          </p:cNvPr>
          <p:cNvSpPr txBox="1"/>
          <p:nvPr/>
        </p:nvSpPr>
        <p:spPr>
          <a:xfrm>
            <a:off x="7472050" y="11318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ADF00-8A0F-1B20-4800-C38247595F18}"/>
              </a:ext>
            </a:extLst>
          </p:cNvPr>
          <p:cNvSpPr txBox="1"/>
          <p:nvPr/>
        </p:nvSpPr>
        <p:spPr>
          <a:xfrm>
            <a:off x="7472050" y="7732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F11FF2-7796-AE40-9C1B-69BCF8BA69CD}"/>
              </a:ext>
            </a:extLst>
          </p:cNvPr>
          <p:cNvCxnSpPr>
            <a:cxnSpLocks/>
          </p:cNvCxnSpPr>
          <p:nvPr/>
        </p:nvCxnSpPr>
        <p:spPr>
          <a:xfrm flipV="1">
            <a:off x="7975600" y="5139802"/>
            <a:ext cx="0" cy="688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9BADE-9213-DF8D-1AC5-6BBEFC40C3F4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4470400"/>
            <a:ext cx="876300" cy="84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3F3B-5EB6-495A-40B1-CF3E4617B85C}"/>
              </a:ext>
            </a:extLst>
          </p:cNvPr>
          <p:cNvCxnSpPr>
            <a:cxnSpLocks/>
          </p:cNvCxnSpPr>
          <p:nvPr/>
        </p:nvCxnSpPr>
        <p:spPr>
          <a:xfrm flipH="1">
            <a:off x="9715500" y="32004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0E44BE-CEBB-F111-2E62-6528908F9DF8}"/>
              </a:ext>
            </a:extLst>
          </p:cNvPr>
          <p:cNvSpPr txBox="1"/>
          <p:nvPr/>
        </p:nvSpPr>
        <p:spPr>
          <a:xfrm>
            <a:off x="1259939" y="1080979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kr_05_03;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x, y : integer;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integer;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b: integer);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:=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:=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:=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8F99-5889-9E88-D3B1-5BC43663F4A5}"/>
              </a:ext>
            </a:extLst>
          </p:cNvPr>
          <p:cNvSpPr txBox="1"/>
          <p:nvPr/>
        </p:nvSpPr>
        <p:spPr>
          <a:xfrm>
            <a:off x="1259939" y="72234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kr_05_03.pas   (1970)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FC60F5-7A3C-D187-4BFF-EF7548489987}"/>
              </a:ext>
            </a:extLst>
          </p:cNvPr>
          <p:cNvCxnSpPr>
            <a:cxnSpLocks/>
          </p:cNvCxnSpPr>
          <p:nvPr/>
        </p:nvCxnSpPr>
        <p:spPr>
          <a:xfrm flipH="1" flipV="1">
            <a:off x="4441707" y="2247838"/>
            <a:ext cx="330200" cy="90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8AB92-51A7-9611-6D10-0DDDDEECCFD7}"/>
              </a:ext>
            </a:extLst>
          </p:cNvPr>
          <p:cNvCxnSpPr>
            <a:cxnSpLocks/>
          </p:cNvCxnSpPr>
          <p:nvPr/>
        </p:nvCxnSpPr>
        <p:spPr>
          <a:xfrm flipH="1">
            <a:off x="3133607" y="4432238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EF6D3-A2B0-5929-B110-3A27AB54183B}"/>
              </a:ext>
            </a:extLst>
          </p:cNvPr>
          <p:cNvSpPr txBox="1"/>
          <p:nvPr/>
        </p:nvSpPr>
        <p:spPr>
          <a:xfrm>
            <a:off x="1259939" y="6248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www.onlinegdb.com</a:t>
            </a:r>
            <a:r>
              <a:rPr lang="en-US" dirty="0"/>
              <a:t>/</a:t>
            </a:r>
            <a:r>
              <a:rPr lang="en-US" dirty="0" err="1"/>
              <a:t>online_pascal_compiler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715650" y="5984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715650" y="2398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F2E9A-DD9D-5B9F-164F-2958C51CD07C}"/>
              </a:ext>
            </a:extLst>
          </p:cNvPr>
          <p:cNvSpPr txBox="1"/>
          <p:nvPr/>
        </p:nvSpPr>
        <p:spPr>
          <a:xfrm>
            <a:off x="8524593" y="4254599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F747A-2982-0340-486B-575E553E51FD}"/>
              </a:ext>
            </a:extLst>
          </p:cNvPr>
          <p:cNvSpPr txBox="1"/>
          <p:nvPr/>
        </p:nvSpPr>
        <p:spPr>
          <a:xfrm>
            <a:off x="8524593" y="389596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kr_05_03.cs   (2000)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43132-B079-7B0F-61CC-68FC3DAF4F7E}"/>
              </a:ext>
            </a:extLst>
          </p:cNvPr>
          <p:cNvSpPr txBox="1"/>
          <p:nvPr/>
        </p:nvSpPr>
        <p:spPr>
          <a:xfrm>
            <a:off x="4222426" y="4421150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return(a, b)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43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print('main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print('back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A530F-6F64-D4C4-1B6E-B3A6F294975D}"/>
              </a:ext>
            </a:extLst>
          </p:cNvPr>
          <p:cNvSpPr txBox="1"/>
          <p:nvPr/>
        </p:nvSpPr>
        <p:spPr>
          <a:xfrm>
            <a:off x="4222426" y="4062511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kr_05_03.py   (1989)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C8FE-7B71-38F5-4C53-3DFA174DA885}"/>
              </a:ext>
            </a:extLst>
          </p:cNvPr>
          <p:cNvSpPr txBox="1"/>
          <p:nvPr/>
        </p:nvSpPr>
        <p:spPr>
          <a:xfrm>
            <a:off x="2241866" y="5884393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 return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D3943-E76A-AD3C-CF9D-202B89155791}"/>
              </a:ext>
            </a:extLst>
          </p:cNvPr>
          <p:cNvCxnSpPr>
            <a:cxnSpLocks/>
          </p:cNvCxnSpPr>
          <p:nvPr/>
        </p:nvCxnSpPr>
        <p:spPr>
          <a:xfrm>
            <a:off x="3581400" y="6068952"/>
            <a:ext cx="501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5EEDC-EA29-39C7-4D1A-C5F90999D49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4559300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C3697-B532-A56E-245D-F6F44CD6479F}"/>
              </a:ext>
            </a:extLst>
          </p:cNvPr>
          <p:cNvCxnSpPr>
            <a:cxnSpLocks/>
          </p:cNvCxnSpPr>
          <p:nvPr/>
        </p:nvCxnSpPr>
        <p:spPr>
          <a:xfrm flipH="1">
            <a:off x="9906000" y="5918200"/>
            <a:ext cx="134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C404F6-615B-D469-7A00-F9374DBB6880}"/>
              </a:ext>
            </a:extLst>
          </p:cNvPr>
          <p:cNvCxnSpPr>
            <a:cxnSpLocks/>
          </p:cNvCxnSpPr>
          <p:nvPr/>
        </p:nvCxnSpPr>
        <p:spPr>
          <a:xfrm flipV="1">
            <a:off x="1282700" y="4463004"/>
            <a:ext cx="0" cy="464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B5344-79EC-F3DD-C5D2-2AB5A599FBF2}"/>
              </a:ext>
            </a:extLst>
          </p:cNvPr>
          <p:cNvCxnSpPr>
            <a:cxnSpLocks/>
          </p:cNvCxnSpPr>
          <p:nvPr/>
        </p:nvCxnSpPr>
        <p:spPr>
          <a:xfrm flipH="1" flipV="1">
            <a:off x="2042003" y="3880320"/>
            <a:ext cx="199863" cy="520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2A1E23-14E0-8092-976E-8302312C7888}"/>
              </a:ext>
            </a:extLst>
          </p:cNvPr>
          <p:cNvCxnSpPr>
            <a:cxnSpLocks/>
          </p:cNvCxnSpPr>
          <p:nvPr/>
        </p:nvCxnSpPr>
        <p:spPr>
          <a:xfrm flipH="1">
            <a:off x="2959100" y="26670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6B1A0B-8E5A-714A-2F38-53CAF043E87D}"/>
              </a:ext>
            </a:extLst>
          </p:cNvPr>
          <p:cNvSpPr txBox="1"/>
          <p:nvPr/>
        </p:nvSpPr>
        <p:spPr>
          <a:xfrm>
            <a:off x="6097795" y="655655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'main x ',$x,' y ',$y, "\n";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($x, $y);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'back x ',$x,' y ',$y, "\n";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61DF8-2384-5133-8341-7697B3213BF1}"/>
              </a:ext>
            </a:extLst>
          </p:cNvPr>
          <p:cNvSpPr txBox="1"/>
          <p:nvPr/>
        </p:nvSpPr>
        <p:spPr>
          <a:xfrm>
            <a:off x="6097795" y="297016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kr_05_03.php   (1994)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31202-4781-9432-0EB0-F4347B23EB90}"/>
              </a:ext>
            </a:extLst>
          </p:cNvPr>
          <p:cNvCxnSpPr>
            <a:cxnSpLocks/>
          </p:cNvCxnSpPr>
          <p:nvPr/>
        </p:nvCxnSpPr>
        <p:spPr>
          <a:xfrm flipH="1" flipV="1">
            <a:off x="8156293" y="1238343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r>
              <a:rPr lang="en-US" dirty="0"/>
              <a:t>In my other courses we talk about "attack vectors"</a:t>
            </a:r>
          </a:p>
          <a:p>
            <a:pPr lvl="1"/>
            <a:r>
              <a:rPr lang="en-US" dirty="0"/>
              <a:t>HTML Injection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Scripting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03425-9BE9-8EF6-38CC-5324A4D16776}"/>
              </a:ext>
            </a:extLst>
          </p:cNvPr>
          <p:cNvSpPr>
            <a:spLocks/>
          </p:cNvSpPr>
          <p:nvPr/>
        </p:nvSpPr>
        <p:spPr bwMode="auto">
          <a:xfrm>
            <a:off x="9395115" y="4748829"/>
            <a:ext cx="19586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http://</a:t>
            </a:r>
            <a:r>
              <a:rPr lang="en-US" altLang="en-US" sz="1800" dirty="0" err="1">
                <a:solidFill>
                  <a:schemeClr val="tx1"/>
                </a:solidFill>
                <a:ea typeface="ＭＳ Ｐゴシック" charset="-128"/>
              </a:rPr>
              <a:t>xkcd.com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/327/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2C93C5-4EE8-3062-088A-4347D9CB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944937"/>
            <a:ext cx="7023099" cy="21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0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2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C, the major threat vector is "buffer overflow"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89442-D065-EBD4-3559-09DE31E403EB}"/>
              </a:ext>
            </a:extLst>
          </p:cNvPr>
          <p:cNvSpPr txBox="1"/>
          <p:nvPr/>
        </p:nvSpPr>
        <p:spPr>
          <a:xfrm>
            <a:off x="1000216" y="3803591"/>
            <a:ext cx="563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Buffer_overflow</a:t>
            </a:r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A709687-1780-8144-6F72-52D5791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2" y="1909761"/>
            <a:ext cx="4171768" cy="215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C2E86-076C-4579-A99C-DB3F62DA82AC}"/>
              </a:ext>
            </a:extLst>
          </p:cNvPr>
          <p:cNvSpPr txBox="1"/>
          <p:nvPr/>
        </p:nvSpPr>
        <p:spPr>
          <a:xfrm>
            <a:off x="7296333" y="429036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software buffer overflow. Data is written into A, but is too large to fit within A, so it overflows into B.</a:t>
            </a:r>
          </a:p>
        </p:txBody>
      </p:sp>
    </p:spTree>
    <p:extLst>
      <p:ext uri="{BB962C8B-B14F-4D97-AF65-F5344CB8AC3E}">
        <p14:creationId xmlns:p14="http://schemas.microsoft.com/office/powerpoint/2010/main" val="228355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gets()!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0F66-476A-D3E0-9591-3FB9815C4116}"/>
              </a:ext>
            </a:extLst>
          </p:cNvPr>
          <p:cNvSpPr txBox="1"/>
          <p:nvPr/>
        </p:nvSpPr>
        <p:spPr>
          <a:xfrm>
            <a:off x="6007100" y="1690688"/>
            <a:ext cx="588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b="1" dirty="0" err="1"/>
              <a:t>gcc</a:t>
            </a:r>
            <a:r>
              <a:rPr lang="en-US" b="1" dirty="0"/>
              <a:t> kr_05_04.c </a:t>
            </a:r>
          </a:p>
          <a:p>
            <a:r>
              <a:rPr lang="en-US" dirty="0">
                <a:solidFill>
                  <a:srgbClr val="FF0000"/>
                </a:solidFill>
              </a:rPr>
              <a:t>kr_05_04.c:5:5: warning: 'gets' is deprecated: This function is provided for compatibility reasons only.  Due to security concerns inherent in the design of gets(3), it is highly recommended that you use </a:t>
            </a:r>
            <a:r>
              <a:rPr lang="en-US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(3) instead. 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World</a:t>
            </a:r>
          </a:p>
          <a:p>
            <a:r>
              <a:rPr lang="en-US" dirty="0"/>
              <a:t>s: Hello World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                              World</a:t>
            </a:r>
          </a:p>
          <a:p>
            <a:r>
              <a:rPr lang="en-US" dirty="0"/>
              <a:t>s: Hello                               World</a:t>
            </a:r>
          </a:p>
          <a:p>
            <a:r>
              <a:rPr lang="en-US" dirty="0">
                <a:solidFill>
                  <a:srgbClr val="FF0000"/>
                </a:solidFill>
              </a:rPr>
              <a:t>Abort trap: 6</a:t>
            </a:r>
          </a:p>
          <a:p>
            <a:r>
              <a:rPr lang="en-US" dirty="0"/>
              <a:t>$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6DB7E-DE4F-A438-13E3-299A06530080}"/>
              </a:ext>
            </a:extLst>
          </p:cNvPr>
          <p:cNvSpPr txBox="1"/>
          <p:nvPr/>
        </p:nvSpPr>
        <p:spPr>
          <a:xfrm>
            <a:off x="1193800" y="2716392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s[15];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gets(s);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("s: %s\n", 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9E674-2631-A736-36A2-59EA17B90E68}"/>
              </a:ext>
            </a:extLst>
          </p:cNvPr>
          <p:cNvSpPr txBox="1"/>
          <p:nvPr/>
        </p:nvSpPr>
        <p:spPr>
          <a:xfrm>
            <a:off x="1193800" y="2357753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kr_05_04.c</a:t>
            </a:r>
          </a:p>
        </p:txBody>
      </p:sp>
    </p:spTree>
    <p:extLst>
      <p:ext uri="{BB962C8B-B14F-4D97-AF65-F5344CB8AC3E}">
        <p14:creationId xmlns:p14="http://schemas.microsoft.com/office/powerpoint/2010/main" val="39304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5.10 - 5.12 - Chapter 6 will be fun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5.4 – Pointer arithmetic</a:t>
            </a:r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/>
              <a:t>Call By Reference / Call By Value</a:t>
            </a:r>
          </a:p>
          <a:p>
            <a:r>
              <a:rPr lang="en-US" dirty="0"/>
              <a:t>Buffer Overflow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In the 1970’s C applications could “get away” with having a function that returned an address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 "generic" address of memory without choosing the type of the data that would be stored in the memory</a:t>
            </a:r>
          </a:p>
          <a:p>
            <a:r>
              <a:rPr lang="en-US" dirty="0"/>
              <a:t>The return value for the </a:t>
            </a:r>
            <a:r>
              <a:rPr lang="en-US" dirty="0" err="1"/>
              <a:t>alloc</a:t>
            </a:r>
            <a:r>
              <a:rPr lang="en-US" dirty="0"/>
              <a:t>() function changed over the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320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1759</Words>
  <Application>Microsoft Macintosh PowerPoint</Application>
  <PresentationFormat>Widescreen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5.4 Pointer Arithmetic</vt:lpstr>
      <vt:lpstr>5.6 Pointers are not Integers</vt:lpstr>
      <vt:lpstr>Treating Pointers as Integers almost works </vt:lpstr>
      <vt:lpstr>5.6 Void pointers</vt:lpstr>
      <vt:lpstr>Call by Value / Call by Reference</vt:lpstr>
      <vt:lpstr>PowerPoint Presentation</vt:lpstr>
      <vt:lpstr>PowerPoint Presentation</vt:lpstr>
      <vt:lpstr>Security!</vt:lpstr>
      <vt:lpstr>Buffer Overflow – Security!</vt:lpstr>
      <vt:lpstr>Buffer Overflow – gets()!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108</cp:revision>
  <dcterms:created xsi:type="dcterms:W3CDTF">2022-07-26T07:32:28Z</dcterms:created>
  <dcterms:modified xsi:type="dcterms:W3CDTF">2023-02-19T16:00:14Z</dcterms:modified>
</cp:coreProperties>
</file>