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88" r:id="rId4"/>
    <p:sldId id="290" r:id="rId5"/>
    <p:sldId id="291" r:id="rId6"/>
    <p:sldId id="287" r:id="rId7"/>
    <p:sldId id="292" r:id="rId8"/>
    <p:sldId id="323" r:id="rId9"/>
    <p:sldId id="293" r:id="rId10"/>
    <p:sldId id="324" r:id="rId11"/>
    <p:sldId id="294" r:id="rId12"/>
    <p:sldId id="295" r:id="rId13"/>
    <p:sldId id="297" r:id="rId14"/>
    <p:sldId id="299" r:id="rId15"/>
    <p:sldId id="298" r:id="rId16"/>
    <p:sldId id="302" r:id="rId17"/>
    <p:sldId id="303" r:id="rId18"/>
    <p:sldId id="304" r:id="rId19"/>
    <p:sldId id="306" r:id="rId20"/>
    <p:sldId id="307" r:id="rId21"/>
    <p:sldId id="308" r:id="rId22"/>
    <p:sldId id="309" r:id="rId23"/>
    <p:sldId id="310" r:id="rId24"/>
    <p:sldId id="301" r:id="rId25"/>
    <p:sldId id="311" r:id="rId26"/>
    <p:sldId id="312" r:id="rId27"/>
    <p:sldId id="313" r:id="rId28"/>
    <p:sldId id="314" r:id="rId29"/>
    <p:sldId id="315" r:id="rId30"/>
    <p:sldId id="316" r:id="rId31"/>
    <p:sldId id="296" r:id="rId32"/>
    <p:sldId id="322" r:id="rId33"/>
    <p:sldId id="300" r:id="rId34"/>
    <p:sldId id="318" r:id="rId35"/>
    <p:sldId id="319" r:id="rId36"/>
    <p:sldId id="320" r:id="rId37"/>
    <p:sldId id="321" r:id="rId38"/>
    <p:sldId id="325" r:id="rId39"/>
    <p:sldId id="284" r:id="rId40"/>
    <p:sldId id="28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6327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6</a:t>
            </a:r>
            <a:br>
              <a:rPr lang="en-US" dirty="0"/>
            </a:br>
            <a:r>
              <a:rPr lang="en-US" sz="4800" dirty="0"/>
              <a:t>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86B13F-C193-2AEF-7437-B94887C7F53E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kr_06_04.c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D056D-B3A2-0C0D-6A94-3D4B555F1826}"/>
              </a:ext>
            </a:extLst>
          </p:cNvPr>
          <p:cNvSpPr txBox="1"/>
          <p:nvPr/>
        </p:nvSpPr>
        <p:spPr>
          <a:xfrm>
            <a:off x="626938" y="289679"/>
            <a:ext cx="524534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9.0;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8.0;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%f %f\n", pp-&gt;x, pp-&gt;y);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pm;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4.0;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("back %f %f\n",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F5775-2288-E7DB-CE42-71A0D518E544}"/>
              </a:ext>
            </a:extLst>
          </p:cNvPr>
          <p:cNvSpPr txBox="1"/>
          <p:nvPr/>
        </p:nvSpPr>
        <p:spPr>
          <a:xfrm>
            <a:off x="7354540" y="5005001"/>
            <a:ext cx="3217547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3.000000 4.000000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9.000000 8.000000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9.000000 8.000000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63285-8FCC-6E17-9187-C743A62D3857}"/>
              </a:ext>
            </a:extLst>
          </p:cNvPr>
          <p:cNvSpPr/>
          <p:nvPr/>
        </p:nvSpPr>
        <p:spPr>
          <a:xfrm>
            <a:off x="7157905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9C649D-1AE8-21D3-BFBB-4D9D0B994667}"/>
              </a:ext>
            </a:extLst>
          </p:cNvPr>
          <p:cNvSpPr/>
          <p:nvPr/>
        </p:nvSpPr>
        <p:spPr>
          <a:xfrm>
            <a:off x="7160621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D830E-6C94-291D-7BE4-2CCB1F222FED}"/>
              </a:ext>
            </a:extLst>
          </p:cNvPr>
          <p:cNvSpPr/>
          <p:nvPr/>
        </p:nvSpPr>
        <p:spPr>
          <a:xfrm>
            <a:off x="7624435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43B0AF-410C-CE5D-608D-C5F5CA9AC26F}"/>
              </a:ext>
            </a:extLst>
          </p:cNvPr>
          <p:cNvSpPr/>
          <p:nvPr/>
        </p:nvSpPr>
        <p:spPr>
          <a:xfrm>
            <a:off x="8061996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EA6A6-7012-9565-B067-6C98E6AC1BAD}"/>
              </a:ext>
            </a:extLst>
          </p:cNvPr>
          <p:cNvSpPr/>
          <p:nvPr/>
        </p:nvSpPr>
        <p:spPr>
          <a:xfrm>
            <a:off x="7623266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E5864F-E203-8063-9F14-1F267529CA6D}"/>
              </a:ext>
            </a:extLst>
          </p:cNvPr>
          <p:cNvSpPr/>
          <p:nvPr/>
        </p:nvSpPr>
        <p:spPr>
          <a:xfrm>
            <a:off x="8068464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1C132-6435-F536-B246-2FCE0539330C}"/>
              </a:ext>
            </a:extLst>
          </p:cNvPr>
          <p:cNvSpPr txBox="1"/>
          <p:nvPr/>
        </p:nvSpPr>
        <p:spPr>
          <a:xfrm>
            <a:off x="11322416" y="2337717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A18220D-B5F5-147C-E5A4-0EDCB7C4C4EB}"/>
              </a:ext>
            </a:extLst>
          </p:cNvPr>
          <p:cNvSpPr/>
          <p:nvPr/>
        </p:nvSpPr>
        <p:spPr>
          <a:xfrm flipH="1">
            <a:off x="10627987" y="2364417"/>
            <a:ext cx="765232" cy="646332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40EA0-223A-6FF8-9EC1-B61D82C2DE9B}"/>
              </a:ext>
            </a:extLst>
          </p:cNvPr>
          <p:cNvSpPr/>
          <p:nvPr/>
        </p:nvSpPr>
        <p:spPr>
          <a:xfrm>
            <a:off x="9230397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96C39-4A4E-0567-1754-5018B5FFF3B0}"/>
              </a:ext>
            </a:extLst>
          </p:cNvPr>
          <p:cNvSpPr/>
          <p:nvPr/>
        </p:nvSpPr>
        <p:spPr>
          <a:xfrm>
            <a:off x="9233113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F14CAB-65B6-D55C-BDE9-AD757687B2D0}"/>
              </a:ext>
            </a:extLst>
          </p:cNvPr>
          <p:cNvSpPr/>
          <p:nvPr/>
        </p:nvSpPr>
        <p:spPr>
          <a:xfrm>
            <a:off x="9696927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2DF54C-5887-749F-7A6F-E5DEC04395C4}"/>
              </a:ext>
            </a:extLst>
          </p:cNvPr>
          <p:cNvSpPr/>
          <p:nvPr/>
        </p:nvSpPr>
        <p:spPr>
          <a:xfrm>
            <a:off x="10134488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849DE-4DA1-7525-06E0-B5F06B47AEAE}"/>
              </a:ext>
            </a:extLst>
          </p:cNvPr>
          <p:cNvSpPr/>
          <p:nvPr/>
        </p:nvSpPr>
        <p:spPr>
          <a:xfrm>
            <a:off x="9695758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A5F7D1-D37C-5895-228D-EBDA5D4984EB}"/>
              </a:ext>
            </a:extLst>
          </p:cNvPr>
          <p:cNvSpPr/>
          <p:nvPr/>
        </p:nvSpPr>
        <p:spPr>
          <a:xfrm>
            <a:off x="10140956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88F82F-08C9-BB06-40BE-B529810EA5C8}"/>
              </a:ext>
            </a:extLst>
          </p:cNvPr>
          <p:cNvSpPr/>
          <p:nvPr/>
        </p:nvSpPr>
        <p:spPr>
          <a:xfrm>
            <a:off x="9228345" y="2468171"/>
            <a:ext cx="139282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0D13D1-2FCA-FF31-E703-06CE2D5D3256}"/>
              </a:ext>
            </a:extLst>
          </p:cNvPr>
          <p:cNvSpPr/>
          <p:nvPr/>
        </p:nvSpPr>
        <p:spPr>
          <a:xfrm>
            <a:off x="9695758" y="2468172"/>
            <a:ext cx="92540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8FC94EE-9515-7FBB-0FB1-2AD40733374D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>
            <a:off x="9066283" y="2838583"/>
            <a:ext cx="1241504" cy="907843"/>
          </a:xfrm>
          <a:prstGeom prst="curvedConnector4">
            <a:avLst>
              <a:gd name="adj1" fmla="val 32847"/>
              <a:gd name="adj2" fmla="val 125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D2236E-CD95-1CB1-029F-C63B651E7327}"/>
              </a:ext>
            </a:extLst>
          </p:cNvPr>
          <p:cNvSpPr txBox="1"/>
          <p:nvPr/>
        </p:nvSpPr>
        <p:spPr>
          <a:xfrm>
            <a:off x="9844850" y="3016723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166167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Storage Allocation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10005" y="2049471"/>
            <a:ext cx="7629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(pp));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978824" y="3858296"/>
            <a:ext cx="225254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8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</p:spTree>
    <p:extLst>
      <p:ext uri="{BB962C8B-B14F-4D97-AF65-F5344CB8AC3E}">
        <p14:creationId xmlns:p14="http://schemas.microsoft.com/office/powerpoint/2010/main" val="288064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Dynamic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70205" y="1350011"/>
            <a:ext cx="77668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(struct point *)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pp-&gt;x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5888767" y="3059668"/>
            <a:ext cx="459613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0x600002a0c030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</p:spTree>
    <p:extLst>
      <p:ext uri="{BB962C8B-B14F-4D97-AF65-F5344CB8AC3E}">
        <p14:creationId xmlns:p14="http://schemas.microsoft.com/office/powerpoint/2010/main" val="61604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A list of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kr_06_07.py</a:t>
            </a:r>
          </a:p>
        </p:txBody>
      </p:sp>
    </p:spTree>
    <p:extLst>
      <p:ext uri="{BB962C8B-B14F-4D97-AF65-F5344CB8AC3E}">
        <p14:creationId xmlns:p14="http://schemas.microsoft.com/office/powerpoint/2010/main" val="28783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Self Referential Structures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In C we need to create build a list() structure before we can use it</a:t>
            </a:r>
          </a:p>
          <a:p>
            <a:r>
              <a:rPr lang="en-US" dirty="0"/>
              <a:t>The entries in the list will be stored in dynamically allocated memory</a:t>
            </a:r>
          </a:p>
          <a:p>
            <a:r>
              <a:rPr lang="en-US" dirty="0"/>
              <a:t>Each list entry contains some data and links to other members of the list using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275114" y="4233408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772400" y="378822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772400" y="418829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019977" y="3886202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095015" y="398417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DD812B-55BA-FD06-32C9-F4393A774684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</p:spTree>
    <p:extLst>
      <p:ext uri="{BB962C8B-B14F-4D97-AF65-F5344CB8AC3E}">
        <p14:creationId xmlns:p14="http://schemas.microsoft.com/office/powerpoint/2010/main" val="221840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3554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56082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11386" cy="1325563"/>
          </a:xfrm>
        </p:spPr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505F8-2879-AA28-A51A-A8F3C1AEE682}"/>
              </a:ext>
            </a:extLst>
          </p:cNvPr>
          <p:cNvSpPr txBox="1"/>
          <p:nvPr/>
        </p:nvSpPr>
        <p:spPr>
          <a:xfrm>
            <a:off x="2934169" y="4915223"/>
            <a:ext cx="598241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3DC1C2-37EB-C247-3C47-F8285798CF2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</p:spTree>
    <p:extLst>
      <p:ext uri="{BB962C8B-B14F-4D97-AF65-F5344CB8AC3E}">
        <p14:creationId xmlns:p14="http://schemas.microsoft.com/office/powerpoint/2010/main" val="366709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7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676422-5B44-64D9-1AB0-B96E304596C5}"/>
              </a:ext>
            </a:extLst>
          </p:cNvPr>
          <p:cNvSpPr txBox="1"/>
          <p:nvPr/>
        </p:nvSpPr>
        <p:spPr>
          <a:xfrm>
            <a:off x="800100" y="4653641"/>
            <a:ext cx="35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Lets read a new line and append it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96392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3BCB66-2BC9-6BD6-53A1-E2D6C93B276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Read the line into an automatic character array variable (max 1000 characters).</a:t>
            </a:r>
          </a:p>
        </p:txBody>
      </p:sp>
    </p:spTree>
    <p:extLst>
      <p:ext uri="{BB962C8B-B14F-4D97-AF65-F5344CB8AC3E}">
        <p14:creationId xmlns:p14="http://schemas.microsoft.com/office/powerpoint/2010/main" val="220465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F174D3-AAFD-A282-EBB7-1FC37359EA9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the new line and copy the contents from line to save.</a:t>
            </a:r>
          </a:p>
        </p:txBody>
      </p:sp>
    </p:spTree>
    <p:extLst>
      <p:ext uri="{BB962C8B-B14F-4D97-AF65-F5344CB8AC3E}">
        <p14:creationId xmlns:p14="http://schemas.microsoft.com/office/powerpoint/2010/main" val="126262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1A7914-E652-61BF-F86F-5E67A408D5A6}"/>
              </a:ext>
            </a:extLst>
          </p:cNvPr>
          <p:cNvSpPr txBox="1"/>
          <p:nvPr/>
        </p:nvSpPr>
        <p:spPr>
          <a:xfrm>
            <a:off x="800100" y="4653641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a new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66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Poetry – Robert Frost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01B9-66AF-3228-61E8-D9BCC2A5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9757" cy="3056618"/>
          </a:xfrm>
        </p:spPr>
        <p:txBody>
          <a:bodyPr/>
          <a:lstStyle/>
          <a:p>
            <a:r>
              <a:rPr lang="en-US" dirty="0"/>
              <a:t>Taught at the University of Michigan 1921-1927</a:t>
            </a:r>
          </a:p>
          <a:p>
            <a:r>
              <a:rPr lang="en-US" dirty="0"/>
              <a:t>Consultant in Poetry to the US Library of Congress 1958-1959</a:t>
            </a:r>
          </a:p>
          <a:p>
            <a:r>
              <a:rPr lang="en-US" dirty="0"/>
              <a:t>His grandson Bob Frost was a colleague of mine at the University of Michigan for many 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838200" y="580968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Robert_Frost</a:t>
            </a:r>
            <a:endParaRPr lang="en-US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788" y="631552"/>
            <a:ext cx="1987012" cy="2810895"/>
          </a:xfrm>
          <a:prstGeom prst="rect">
            <a:avLst/>
          </a:prstGeom>
        </p:spPr>
      </p:pic>
      <p:pic>
        <p:nvPicPr>
          <p:cNvPr id="9" name="Picture 8" descr="A picture of Bob Frost (Robert Frost's grandson)">
            <a:extLst>
              <a:ext uri="{FF2B5EF4-FFF2-40B4-BE49-F238E27FC236}">
                <a16:creationId xmlns:a16="http://schemas.microsoft.com/office/drawing/2014/main" id="{DF3E40A9-F9D8-DA27-BF8E-65D48E665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492" y="4212851"/>
            <a:ext cx="2516308" cy="16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3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66D3AD-3813-DB1C-A582-1BB0F96D6655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Append the new node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837511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9D639A-5365-473E-CD0A-7BD54A1FE72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Point the text pointer in the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to the recently allocated copy of line.</a:t>
            </a:r>
          </a:p>
        </p:txBody>
      </p:sp>
    </p:spTree>
    <p:extLst>
      <p:ext uri="{BB962C8B-B14F-4D97-AF65-F5344CB8AC3E}">
        <p14:creationId xmlns:p14="http://schemas.microsoft.com/office/powerpoint/2010/main" val="2227655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C06853-34E3-F942-E6B1-B7342292CB3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Mark the newly allocated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as the last item in the lost using NULL.</a:t>
            </a:r>
          </a:p>
        </p:txBody>
      </p:sp>
    </p:spTree>
    <p:extLst>
      <p:ext uri="{BB962C8B-B14F-4D97-AF65-F5344CB8AC3E}">
        <p14:creationId xmlns:p14="http://schemas.microsoft.com/office/powerpoint/2010/main" val="1684877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18" idx="0"/>
          </p:cNvCxnSpPr>
          <p:nvPr/>
        </p:nvCxnSpPr>
        <p:spPr>
          <a:xfrm>
            <a:off x="7058035" y="3494682"/>
            <a:ext cx="1859768" cy="1148656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960E9C-847E-F042-17C0-90678267C6D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Update tail to point to the newly allocated the “last item” in the list.</a:t>
            </a:r>
          </a:p>
        </p:txBody>
      </p:sp>
    </p:spTree>
    <p:extLst>
      <p:ext uri="{BB962C8B-B14F-4D97-AF65-F5344CB8AC3E}">
        <p14:creationId xmlns:p14="http://schemas.microsoft.com/office/powerpoint/2010/main" val="145033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F227C-7C91-D3B3-EB88-4EB06E7533D1}"/>
              </a:ext>
            </a:extLst>
          </p:cNvPr>
          <p:cNvSpPr txBox="1"/>
          <p:nvPr/>
        </p:nvSpPr>
        <p:spPr>
          <a:xfrm>
            <a:off x="800100" y="4653641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Voila!  Our list now has three entries with everything properly linked and we can read the next line!</a:t>
            </a:r>
          </a:p>
        </p:txBody>
      </p:sp>
    </p:spTree>
    <p:extLst>
      <p:ext uri="{BB962C8B-B14F-4D97-AF65-F5344CB8AC3E}">
        <p14:creationId xmlns:p14="http://schemas.microsoft.com/office/powerpoint/2010/main" val="3449128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52DAC-C71A-A69B-4CBE-397C1B0D60E6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2C032-F518-5211-5FBB-098A77D02D5A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F5F2A-0DD3-52EA-BAAE-41FC8818DBB1}"/>
              </a:ext>
            </a:extLst>
          </p:cNvPr>
          <p:cNvSpPr txBox="1"/>
          <p:nvPr/>
        </p:nvSpPr>
        <p:spPr>
          <a:xfrm>
            <a:off x="1500890" y="3514603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</p:spTree>
    <p:extLst>
      <p:ext uri="{BB962C8B-B14F-4D97-AF65-F5344CB8AC3E}">
        <p14:creationId xmlns:p14="http://schemas.microsoft.com/office/powerpoint/2010/main" val="8632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7058034" y="1236629"/>
            <a:ext cx="1859769" cy="759877"/>
          </a:xfrm>
          <a:prstGeom prst="curvedConnector4">
            <a:avLst>
              <a:gd name="adj1" fmla="val 14661"/>
              <a:gd name="adj2" fmla="val 13008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71490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>
            <a:off x="7058034" y="1996506"/>
            <a:ext cx="1859769" cy="89364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1869FD-907D-A242-BF80-B0A70D17A547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14498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37" idx="0"/>
          </p:cNvCxnSpPr>
          <p:nvPr/>
        </p:nvCxnSpPr>
        <p:spPr>
          <a:xfrm>
            <a:off x="7058034" y="1996506"/>
            <a:ext cx="1859769" cy="264683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98E696-B555-7EA8-4F78-9BF044CBF0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24695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42" idx="0"/>
          </p:cNvCxnSpPr>
          <p:nvPr/>
        </p:nvCxnSpPr>
        <p:spPr>
          <a:xfrm>
            <a:off x="7058034" y="1996506"/>
            <a:ext cx="2993120" cy="383690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5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“The Road Not Taken”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083877" y="267026"/>
            <a:ext cx="3933897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roads diverged in a yellow wood,</a:t>
            </a:r>
            <a:br>
              <a:rPr lang="en-US" dirty="0"/>
            </a:br>
            <a:r>
              <a:rPr lang="en-US" dirty="0"/>
              <a:t>And sorry I could not travel both</a:t>
            </a:r>
            <a:br>
              <a:rPr lang="en-US" dirty="0"/>
            </a:br>
            <a:r>
              <a:rPr lang="en-US" dirty="0"/>
              <a:t>And be one traveler, long I stood</a:t>
            </a:r>
            <a:br>
              <a:rPr lang="en-US" dirty="0"/>
            </a:br>
            <a:r>
              <a:rPr lang="en-US" dirty="0"/>
              <a:t>And looked down one as far as I could</a:t>
            </a:r>
            <a:br>
              <a:rPr lang="en-US" dirty="0"/>
            </a:br>
            <a:r>
              <a:rPr lang="en-US" dirty="0"/>
              <a:t>To where it bent in the undergrowth;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Then took the other, as just as fair,</a:t>
            </a:r>
            <a:br>
              <a:rPr lang="en-US" dirty="0"/>
            </a:br>
            <a:r>
              <a:rPr lang="en-US" dirty="0"/>
              <a:t>And having perhaps the better claim,</a:t>
            </a:r>
            <a:br>
              <a:rPr lang="en-US" dirty="0"/>
            </a:br>
            <a:r>
              <a:rPr lang="en-US" dirty="0"/>
              <a:t>Because it was grassy and wanted wear;</a:t>
            </a:r>
            <a:br>
              <a:rPr lang="en-US" dirty="0"/>
            </a:br>
            <a:r>
              <a:rPr lang="en-US" dirty="0"/>
              <a:t>Though as for that the passing there</a:t>
            </a:r>
            <a:br>
              <a:rPr lang="en-US" dirty="0"/>
            </a:br>
            <a:r>
              <a:rPr lang="en-US" dirty="0"/>
              <a:t>Had worn them really about the same,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 both that morning equally lay</a:t>
            </a:r>
            <a:br>
              <a:rPr lang="en-US" dirty="0"/>
            </a:br>
            <a:r>
              <a:rPr lang="en-US" dirty="0"/>
              <a:t>In leaves no step had trodden black.</a:t>
            </a:r>
            <a:br>
              <a:rPr lang="en-US" dirty="0"/>
            </a:br>
            <a:r>
              <a:rPr lang="en-US" dirty="0"/>
              <a:t>Oh, I kept the first for another day!</a:t>
            </a:r>
            <a:br>
              <a:rPr lang="en-US" dirty="0"/>
            </a:br>
            <a:r>
              <a:rPr lang="en-US" dirty="0"/>
              <a:t>Yet knowing how way leads on to way,</a:t>
            </a:r>
            <a:br>
              <a:rPr lang="en-US" dirty="0"/>
            </a:br>
            <a:r>
              <a:rPr lang="en-US" dirty="0"/>
              <a:t>I doubted if I should ever come back.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shall be telling this with a sigh</a:t>
            </a:r>
            <a:br>
              <a:rPr lang="en-US" dirty="0"/>
            </a:br>
            <a:r>
              <a:rPr lang="en-US" dirty="0"/>
              <a:t>Somewhere ages and ages hence:</a:t>
            </a:r>
            <a:br>
              <a:rPr lang="en-US" dirty="0"/>
            </a:br>
            <a:r>
              <a:rPr lang="en-US" dirty="0"/>
              <a:t>Two roads diverged in a wood, and I—</a:t>
            </a:r>
            <a:br>
              <a:rPr lang="en-US" dirty="0"/>
            </a:br>
            <a:r>
              <a:rPr lang="en-US" dirty="0"/>
              <a:t>I took the one less traveled by,</a:t>
            </a:r>
            <a:br>
              <a:rPr lang="en-US" dirty="0"/>
            </a:br>
            <a:r>
              <a:rPr lang="en-US" dirty="0"/>
              <a:t>And that has made all the difference. </a:t>
            </a:r>
          </a:p>
        </p:txBody>
      </p:sp>
    </p:spTree>
    <p:extLst>
      <p:ext uri="{BB962C8B-B14F-4D97-AF65-F5344CB8AC3E}">
        <p14:creationId xmlns:p14="http://schemas.microsoft.com/office/powerpoint/2010/main" val="3629770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Reverse a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0CDA9-285B-6666-E638-938A9819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6467" cy="2052108"/>
          </a:xfrm>
        </p:spPr>
        <p:txBody>
          <a:bodyPr/>
          <a:lstStyle/>
          <a:p>
            <a:r>
              <a:rPr lang="en-US" dirty="0"/>
              <a:t>It is simple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lines.reverse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kr_06_08.py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2044A326-1CD9-705B-18D4-BA40E797A97E}"/>
              </a:ext>
            </a:extLst>
          </p:cNvPr>
          <p:cNvSpPr/>
          <p:nvPr/>
        </p:nvSpPr>
        <p:spPr>
          <a:xfrm>
            <a:off x="7874106" y="4168222"/>
            <a:ext cx="277586" cy="12003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4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Doubly Linked List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To scan a linked list in reverse, we need a “previous” entry in addition to the “next” entry</a:t>
            </a:r>
          </a:p>
          <a:p>
            <a:r>
              <a:rPr lang="en-US" dirty="0"/>
              <a:t>We call this a “doubly linked list” because it simultaneously maintains forward and backward chains of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1748291" y="4336995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450668" y="433699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7450668" y="473318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prev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450668" y="51289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9698245" y="4434969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8397725" y="452852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8E82844-B183-40D5-F199-8B42EF7BD2B7}"/>
              </a:ext>
            </a:extLst>
          </p:cNvPr>
          <p:cNvCxnSpPr>
            <a:cxnSpLocks/>
            <a:stCxn id="6" idx="1"/>
            <a:endCxn id="19" idx="2"/>
          </p:cNvCxnSpPr>
          <p:nvPr/>
        </p:nvCxnSpPr>
        <p:spPr>
          <a:xfrm rot="10800000">
            <a:off x="6819268" y="4377730"/>
            <a:ext cx="631401" cy="55140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8862841-29A7-BFF6-96D0-DDE90078D4E8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>
          <a:xfrm>
            <a:off x="8773283" y="5324896"/>
            <a:ext cx="535214" cy="67542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7CEE3D-F078-7DA6-B72C-3B49BB04EBC3}"/>
              </a:ext>
            </a:extLst>
          </p:cNvPr>
          <p:cNvSpPr/>
          <p:nvPr/>
        </p:nvSpPr>
        <p:spPr>
          <a:xfrm>
            <a:off x="6664145" y="4020066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88EBD0-08FD-D5E5-3A4E-02C29DEFE8E7}"/>
              </a:ext>
            </a:extLst>
          </p:cNvPr>
          <p:cNvSpPr/>
          <p:nvPr/>
        </p:nvSpPr>
        <p:spPr>
          <a:xfrm>
            <a:off x="9153375" y="6000320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44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6.5.1 Doubly 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719666" y="49209"/>
            <a:ext cx="7917552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line[MAXLINE];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60A17-0B75-9F42-E42E-4A3C853F8BC8}"/>
              </a:ext>
            </a:extLst>
          </p:cNvPr>
          <p:cNvSpPr/>
          <p:nvPr/>
        </p:nvSpPr>
        <p:spPr>
          <a:xfrm>
            <a:off x="8826228" y="217113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1522A-2F5C-45AC-132C-C6C9E7B1D275}"/>
              </a:ext>
            </a:extLst>
          </p:cNvPr>
          <p:cNvSpPr/>
          <p:nvPr/>
        </p:nvSpPr>
        <p:spPr>
          <a:xfrm>
            <a:off x="8826228" y="256733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prev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8B029D-4765-294D-7D24-930332581B11}"/>
              </a:ext>
            </a:extLst>
          </p:cNvPr>
          <p:cNvSpPr/>
          <p:nvPr/>
        </p:nvSpPr>
        <p:spPr>
          <a:xfrm>
            <a:off x="8826228" y="296309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82D11D-ADD3-E53B-6180-33DB99FBCF74}"/>
              </a:ext>
            </a:extLst>
          </p:cNvPr>
          <p:cNvSpPr/>
          <p:nvPr/>
        </p:nvSpPr>
        <p:spPr>
          <a:xfrm>
            <a:off x="11073805" y="2269110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1916CE0-15D1-375D-90B5-8701EF49C539}"/>
              </a:ext>
            </a:extLst>
          </p:cNvPr>
          <p:cNvCxnSpPr>
            <a:cxnSpLocks/>
          </p:cNvCxnSpPr>
          <p:nvPr/>
        </p:nvCxnSpPr>
        <p:spPr>
          <a:xfrm>
            <a:off x="9773285" y="2362668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D8CB811-E275-6FA9-2EF3-56B73825059A}"/>
              </a:ext>
            </a:extLst>
          </p:cNvPr>
          <p:cNvCxnSpPr>
            <a:cxnSpLocks/>
            <a:stCxn id="11" idx="1"/>
            <a:endCxn id="22" idx="2"/>
          </p:cNvCxnSpPr>
          <p:nvPr/>
        </p:nvCxnSpPr>
        <p:spPr>
          <a:xfrm rot="10800000">
            <a:off x="8194828" y="2211871"/>
            <a:ext cx="631401" cy="55140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2B628680-5EF3-DAE9-A9B5-CB1C5E329396}"/>
              </a:ext>
            </a:extLst>
          </p:cNvPr>
          <p:cNvCxnSpPr>
            <a:cxnSpLocks/>
            <a:stCxn id="14" idx="3"/>
            <a:endCxn id="23" idx="0"/>
          </p:cNvCxnSpPr>
          <p:nvPr/>
        </p:nvCxnSpPr>
        <p:spPr>
          <a:xfrm>
            <a:off x="10148843" y="3159037"/>
            <a:ext cx="535214" cy="67542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DEF53A1-0BCC-78CD-DE00-1E2EB115ADCC}"/>
              </a:ext>
            </a:extLst>
          </p:cNvPr>
          <p:cNvSpPr/>
          <p:nvPr/>
        </p:nvSpPr>
        <p:spPr>
          <a:xfrm>
            <a:off x="8039705" y="1854207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F86EBB-9716-6BA3-E3DA-230C16A04A82}"/>
              </a:ext>
            </a:extLst>
          </p:cNvPr>
          <p:cNvSpPr/>
          <p:nvPr/>
        </p:nvSpPr>
        <p:spPr>
          <a:xfrm>
            <a:off x="10528935" y="3834461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97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4932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38754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8256495" y="783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17950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485520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9203552" y="57907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1E55C-CE68-6D95-1F70-081EB40A3FC6}"/>
              </a:ext>
            </a:extLst>
          </p:cNvPr>
          <p:cNvSpPr/>
          <p:nvPr/>
        </p:nvSpPr>
        <p:spPr>
          <a:xfrm>
            <a:off x="8256495" y="328634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68211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</p:cNvCxnSpPr>
          <p:nvPr/>
        </p:nvCxnSpPr>
        <p:spPr>
          <a:xfrm>
            <a:off x="9203552" y="3081685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375445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5FB48BD-FA1D-8F05-510F-B39D83678613}"/>
              </a:ext>
            </a:extLst>
          </p:cNvPr>
          <p:cNvCxnSpPr>
            <a:cxnSpLocks/>
            <a:stCxn id="11" idx="1"/>
            <a:endCxn id="5" idx="0"/>
          </p:cNvCxnSpPr>
          <p:nvPr/>
        </p:nvCxnSpPr>
        <p:spPr>
          <a:xfrm rot="10800000" flipH="1">
            <a:off x="8256495" y="387546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&quot;No&quot; Symbol 27">
            <a:extLst>
              <a:ext uri="{FF2B5EF4-FFF2-40B4-BE49-F238E27FC236}">
                <a16:creationId xmlns:a16="http://schemas.microsoft.com/office/drawing/2014/main" id="{223C2B50-89D7-DB62-F3F6-75924029E2EB}"/>
              </a:ext>
            </a:extLst>
          </p:cNvPr>
          <p:cNvSpPr/>
          <p:nvPr/>
        </p:nvSpPr>
        <p:spPr>
          <a:xfrm>
            <a:off x="9836242" y="1511907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878054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ABB81811-25C7-4A4E-5CC3-689D45EB42FF}"/>
              </a:ext>
            </a:extLst>
          </p:cNvPr>
          <p:cNvCxnSpPr>
            <a:cxnSpLocks/>
            <a:stCxn id="6" idx="3"/>
            <a:endCxn id="28" idx="0"/>
          </p:cNvCxnSpPr>
          <p:nvPr/>
        </p:nvCxnSpPr>
        <p:spPr>
          <a:xfrm>
            <a:off x="9579110" y="979682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85561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38D1B6-CAE8-EB52-FA95-0E379A0796A4}"/>
              </a:ext>
            </a:extLst>
          </p:cNvPr>
          <p:cNvSpPr/>
          <p:nvPr/>
        </p:nvSpPr>
        <p:spPr>
          <a:xfrm>
            <a:off x="8256495" y="525180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64757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953589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</p:cNvCxnSpPr>
          <p:nvPr/>
        </p:nvCxnSpPr>
        <p:spPr>
          <a:xfrm>
            <a:off x="9203552" y="504714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36242" y="625796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843516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D7F9B40B-3433-0796-7C65-A7FDD6B46CF6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 flipH="1">
            <a:off x="8256495" y="2890154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387545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F9E0C-C906-A0E0-27FA-9921D7280EF8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7F84E-34AE-BF31-4726-96D867D1CF85}"/>
              </a:ext>
            </a:extLst>
          </p:cNvPr>
          <p:cNvSpPr txBox="1"/>
          <p:nvPr/>
        </p:nvSpPr>
        <p:spPr>
          <a:xfrm>
            <a:off x="838200" y="4741092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Section 6.5.1 walks through the doubly linked list example in some detail.</a:t>
            </a:r>
          </a:p>
        </p:txBody>
      </p:sp>
    </p:spTree>
    <p:extLst>
      <p:ext uri="{BB962C8B-B14F-4D97-AF65-F5344CB8AC3E}">
        <p14:creationId xmlns:p14="http://schemas.microsoft.com/office/powerpoint/2010/main" val="4047531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3" idx="0"/>
          </p:cNvCxnSpPr>
          <p:nvPr/>
        </p:nvCxnSpPr>
        <p:spPr>
          <a:xfrm>
            <a:off x="7864627" y="3487117"/>
            <a:ext cx="1882908" cy="141929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9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2" idx="0"/>
          </p:cNvCxnSpPr>
          <p:nvPr/>
        </p:nvCxnSpPr>
        <p:spPr>
          <a:xfrm flipV="1">
            <a:off x="7864627" y="2940952"/>
            <a:ext cx="1882908" cy="546165"/>
          </a:xfrm>
          <a:prstGeom prst="curvedConnector4">
            <a:avLst>
              <a:gd name="adj1" fmla="val 32439"/>
              <a:gd name="adj2" fmla="val 14185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23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" idx="0"/>
          </p:cNvCxnSpPr>
          <p:nvPr/>
        </p:nvCxnSpPr>
        <p:spPr>
          <a:xfrm flipV="1">
            <a:off x="7864627" y="438344"/>
            <a:ext cx="1882908" cy="3048773"/>
          </a:xfrm>
          <a:prstGeom prst="curvedConnector4">
            <a:avLst>
              <a:gd name="adj1" fmla="val 32439"/>
              <a:gd name="adj2" fmla="val 10749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37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0" idx="2"/>
          </p:cNvCxnSpPr>
          <p:nvPr/>
        </p:nvCxnSpPr>
        <p:spPr>
          <a:xfrm flipV="1">
            <a:off x="7864627" y="1783142"/>
            <a:ext cx="2801347" cy="170397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11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501952" y="414281"/>
            <a:ext cx="468750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MAXLINE 1000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list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list_add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list *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*line;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malloc(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 != NULL )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-&gt;tail-&gt;next = new;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 = new;</a:t>
            </a:r>
          </a:p>
          <a:p>
            <a:endParaRPr lang="en-US" sz="11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 == NULL )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 = new;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kr_06_10.c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45539-F7CE-4BC6-B08F-6F46C2BF3445}"/>
              </a:ext>
            </a:extLst>
          </p:cNvPr>
          <p:cNvSpPr txBox="1"/>
          <p:nvPr/>
        </p:nvSpPr>
        <p:spPr>
          <a:xfrm>
            <a:off x="5218405" y="297560"/>
            <a:ext cx="64716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line[MAXLINE];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list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mylist.tail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list_add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line);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(current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current-&gt;next 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3FD288-1F75-7C5A-20CA-14A77040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02" y="457616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Linked List in a Function</a:t>
            </a:r>
          </a:p>
        </p:txBody>
      </p:sp>
    </p:spTree>
    <p:extLst>
      <p:ext uri="{BB962C8B-B14F-4D97-AF65-F5344CB8AC3E}">
        <p14:creationId xmlns:p14="http://schemas.microsoft.com/office/powerpoint/2010/main" val="2786955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 reduced Chapter 6 to the essential bits I feel we need to go forward</a:t>
            </a:r>
          </a:p>
          <a:p>
            <a:r>
              <a:rPr lang="en-US" sz="2000" dirty="0"/>
              <a:t>Do not proceed to Chapter 7 until you truly understand it – at least the singly-linked list</a:t>
            </a:r>
          </a:p>
          <a:p>
            <a:r>
              <a:rPr lang="en-US" sz="2000" dirty="0"/>
              <a:t>I did not teach you how to pass a programming interview test because that is “the road more travelled” and is a long journey through a ”forest dark and deep” and there are many “miles to go before we sleep”</a:t>
            </a:r>
          </a:p>
          <a:p>
            <a:r>
              <a:rPr lang="en-US" sz="2000" dirty="0"/>
              <a:t>Others can better guide you if you are on that journey…</a:t>
            </a:r>
          </a:p>
        </p:txBody>
      </p:sp>
      <p:pic>
        <p:nvPicPr>
          <p:cNvPr id="4" name="Picture 3" descr="A Picture of Robert Frost taken around 1910, from Wikipedia.">
            <a:extLst>
              <a:ext uri="{FF2B5EF4-FFF2-40B4-BE49-F238E27FC236}">
                <a16:creationId xmlns:a16="http://schemas.microsoft.com/office/drawing/2014/main" id="{84D5F7B5-DB65-B1C5-A9F6-259E7B811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3" b="186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2966333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2023-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Paths Through Chapter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I could teach Chapter 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Study for a future programming interview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Continue toward understanding the nature of computers and computing</a:t>
            </a:r>
          </a:p>
          <a:p>
            <a:r>
              <a:rPr lang="en-US" dirty="0"/>
              <a:t>Chapter 6 Implements a binary tree and a hash map using structures without much background on the uses of these data structures</a:t>
            </a:r>
          </a:p>
          <a:p>
            <a:r>
              <a:rPr lang="en-US" dirty="0"/>
              <a:t>If your goal is a programming interview, slow way down and read and understand Chapter 6 – find some outside recourses on these data structures</a:t>
            </a:r>
          </a:p>
          <a:p>
            <a:r>
              <a:rPr lang="en-US" dirty="0"/>
              <a:t>I will take the road (2) less taken….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6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Chapter 6 – The road less travelled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I will only cover 6.1, part of 6.2, and 6.5.1</a:t>
            </a:r>
          </a:p>
          <a:p>
            <a:r>
              <a:rPr lang="en-US" sz="2000" dirty="0"/>
              <a:t>There are many sources of material to study for programming exams.</a:t>
            </a:r>
          </a:p>
          <a:p>
            <a:r>
              <a:rPr lang="en-US" sz="2000" dirty="0"/>
              <a:t>You can read the rest of Chapter 6 as much and often as you like</a:t>
            </a:r>
          </a:p>
        </p:txBody>
      </p:sp>
      <p:pic>
        <p:nvPicPr>
          <p:cNvPr id="4" name="Picture 3" descr="A Picture of Robert Frost taken around 1910, from Wikipedia.">
            <a:extLst>
              <a:ext uri="{FF2B5EF4-FFF2-40B4-BE49-F238E27FC236}">
                <a16:creationId xmlns:a16="http://schemas.microsoft.com/office/drawing/2014/main" id="{33B9C1E7-7CFA-E318-5A48-74B535121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3" b="186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DB0C-383A-018F-35EE-234C8E36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414" cy="4351338"/>
          </a:xfrm>
        </p:spPr>
        <p:txBody>
          <a:bodyPr/>
          <a:lstStyle/>
          <a:p>
            <a:r>
              <a:rPr lang="en-US" dirty="0"/>
              <a:t>A struct is a user defined type that contains one or more types that can be treated as a unit.</a:t>
            </a:r>
          </a:p>
          <a:p>
            <a:r>
              <a:rPr lang="en-US" dirty="0"/>
              <a:t>The elements or variables mentioned in a structure are called </a:t>
            </a:r>
            <a:r>
              <a:rPr lang="en-US" i="1" dirty="0"/>
              <a:t>members</a:t>
            </a:r>
            <a:r>
              <a:rPr lang="en-US" dirty="0"/>
              <a:t>.</a:t>
            </a:r>
          </a:p>
          <a:p>
            <a:r>
              <a:rPr lang="en-US" dirty="0"/>
              <a:t>The dot operator allows us to access the members of the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096000" y="500748"/>
            <a:ext cx="48718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p1, p2;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p2 = p1;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 %f\n", p2.x, p2.y);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267795" y="5497358"/>
            <a:ext cx="252825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kr_06_01.c</a:t>
            </a:r>
          </a:p>
        </p:txBody>
      </p:sp>
    </p:spTree>
    <p:extLst>
      <p:ext uri="{BB962C8B-B14F-4D97-AF65-F5344CB8AC3E}">
        <p14:creationId xmlns:p14="http://schemas.microsoft.com/office/powerpoint/2010/main" val="225678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BF881-8A32-5E96-DAC8-A625687304FE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kr_06_02.c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E0A5A-CD99-2254-7093-349BD53524C0}"/>
              </a:ext>
            </a:extLst>
          </p:cNvPr>
          <p:cNvSpPr txBox="1"/>
          <p:nvPr/>
        </p:nvSpPr>
        <p:spPr>
          <a:xfrm>
            <a:off x="626938" y="289679"/>
            <a:ext cx="4998484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(pf)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9.0;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8.0;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pm;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4.0;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(pm);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("back %f %f\n",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FE04B-0F17-B809-9B2B-2D5E9506F9B3}"/>
              </a:ext>
            </a:extLst>
          </p:cNvPr>
          <p:cNvSpPr txBox="1"/>
          <p:nvPr/>
        </p:nvSpPr>
        <p:spPr>
          <a:xfrm>
            <a:off x="7354540" y="5005001"/>
            <a:ext cx="3217547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3.000000 4.000000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9.000000 8.000000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3.000000 4.000000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54C07-EB9F-666B-2B4C-5102457517D7}"/>
              </a:ext>
            </a:extLst>
          </p:cNvPr>
          <p:cNvSpPr/>
          <p:nvPr/>
        </p:nvSpPr>
        <p:spPr>
          <a:xfrm>
            <a:off x="6692281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A1ABEB-F715-DF58-0301-362EA991E799}"/>
              </a:ext>
            </a:extLst>
          </p:cNvPr>
          <p:cNvSpPr/>
          <p:nvPr/>
        </p:nvSpPr>
        <p:spPr>
          <a:xfrm>
            <a:off x="6694997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D95E4-1D7D-7323-8FDF-D66E2B38391B}"/>
              </a:ext>
            </a:extLst>
          </p:cNvPr>
          <p:cNvSpPr/>
          <p:nvPr/>
        </p:nvSpPr>
        <p:spPr>
          <a:xfrm>
            <a:off x="7158811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4DBDBF-C81D-1314-EC35-42FE24F1B8D2}"/>
              </a:ext>
            </a:extLst>
          </p:cNvPr>
          <p:cNvSpPr/>
          <p:nvPr/>
        </p:nvSpPr>
        <p:spPr>
          <a:xfrm>
            <a:off x="7596372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6E362-7A53-DD6E-49C5-8DB56FBBAA31}"/>
              </a:ext>
            </a:extLst>
          </p:cNvPr>
          <p:cNvSpPr/>
          <p:nvPr/>
        </p:nvSpPr>
        <p:spPr>
          <a:xfrm>
            <a:off x="7157642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111A2-EE1B-D23C-0424-5650C78E876E}"/>
              </a:ext>
            </a:extLst>
          </p:cNvPr>
          <p:cNvSpPr/>
          <p:nvPr/>
        </p:nvSpPr>
        <p:spPr>
          <a:xfrm>
            <a:off x="7602840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5862D-3409-F2A0-650C-C5DE25933F49}"/>
              </a:ext>
            </a:extLst>
          </p:cNvPr>
          <p:cNvSpPr txBox="1"/>
          <p:nvPr/>
        </p:nvSpPr>
        <p:spPr>
          <a:xfrm>
            <a:off x="11287532" y="2468170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D986A0F-243F-4DD0-84ED-3A07C48FD10D}"/>
              </a:ext>
            </a:extLst>
          </p:cNvPr>
          <p:cNvSpPr/>
          <p:nvPr/>
        </p:nvSpPr>
        <p:spPr>
          <a:xfrm flipH="1">
            <a:off x="10632403" y="2286001"/>
            <a:ext cx="760816" cy="1039078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047766-2BCB-B2B5-761B-594EAEFB8A7C}"/>
              </a:ext>
            </a:extLst>
          </p:cNvPr>
          <p:cNvSpPr/>
          <p:nvPr/>
        </p:nvSpPr>
        <p:spPr>
          <a:xfrm>
            <a:off x="9230397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E584F8-09EA-66E7-DD12-7670867150C5}"/>
              </a:ext>
            </a:extLst>
          </p:cNvPr>
          <p:cNvSpPr/>
          <p:nvPr/>
        </p:nvSpPr>
        <p:spPr>
          <a:xfrm>
            <a:off x="9233113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C41D-84D4-644D-C77C-876B416336A3}"/>
              </a:ext>
            </a:extLst>
          </p:cNvPr>
          <p:cNvSpPr/>
          <p:nvPr/>
        </p:nvSpPr>
        <p:spPr>
          <a:xfrm>
            <a:off x="9696927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6C81E8-A404-FC4D-00A9-E8312896EFA2}"/>
              </a:ext>
            </a:extLst>
          </p:cNvPr>
          <p:cNvSpPr/>
          <p:nvPr/>
        </p:nvSpPr>
        <p:spPr>
          <a:xfrm>
            <a:off x="10134488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0C78B3-D54A-E3E4-CD60-19990681CBC8}"/>
              </a:ext>
            </a:extLst>
          </p:cNvPr>
          <p:cNvSpPr/>
          <p:nvPr/>
        </p:nvSpPr>
        <p:spPr>
          <a:xfrm>
            <a:off x="9695758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350206-186B-A064-4B2E-15010D858141}"/>
              </a:ext>
            </a:extLst>
          </p:cNvPr>
          <p:cNvSpPr/>
          <p:nvPr/>
        </p:nvSpPr>
        <p:spPr>
          <a:xfrm>
            <a:off x="10140956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A06A69-4DEA-D8C1-92DD-337110D010F4}"/>
              </a:ext>
            </a:extLst>
          </p:cNvPr>
          <p:cNvSpPr/>
          <p:nvPr/>
        </p:nvSpPr>
        <p:spPr>
          <a:xfrm>
            <a:off x="9228345" y="239673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2F209E-F385-06A6-7A13-AEFD7928CC28}"/>
              </a:ext>
            </a:extLst>
          </p:cNvPr>
          <p:cNvSpPr/>
          <p:nvPr/>
        </p:nvSpPr>
        <p:spPr>
          <a:xfrm>
            <a:off x="9692159" y="281583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CD8FCB-E075-F304-BA06-825E1D43AC8F}"/>
              </a:ext>
            </a:extLst>
          </p:cNvPr>
          <p:cNvSpPr/>
          <p:nvPr/>
        </p:nvSpPr>
        <p:spPr>
          <a:xfrm>
            <a:off x="10129720" y="281583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8.0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7CEB38-5110-0027-11A6-CEF2066878E4}"/>
              </a:ext>
            </a:extLst>
          </p:cNvPr>
          <p:cNvSpPr/>
          <p:nvPr/>
        </p:nvSpPr>
        <p:spPr>
          <a:xfrm>
            <a:off x="9690990" y="239673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201084-ED36-7047-C3A6-AD64EDA3F8F8}"/>
              </a:ext>
            </a:extLst>
          </p:cNvPr>
          <p:cNvSpPr/>
          <p:nvPr/>
        </p:nvSpPr>
        <p:spPr>
          <a:xfrm>
            <a:off x="10136188" y="239673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9.0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13C24F97-2173-F097-FF2B-98C50D14BA2B}"/>
              </a:ext>
            </a:extLst>
          </p:cNvPr>
          <p:cNvCxnSpPr>
            <a:cxnSpLocks/>
            <a:stCxn id="21" idx="1"/>
            <a:endCxn id="26" idx="1"/>
          </p:cNvCxnSpPr>
          <p:nvPr/>
        </p:nvCxnSpPr>
        <p:spPr>
          <a:xfrm rot="10800000">
            <a:off x="9228345" y="2822636"/>
            <a:ext cx="4768" cy="1090620"/>
          </a:xfrm>
          <a:prstGeom prst="curvedConnector3">
            <a:avLst>
              <a:gd name="adj1" fmla="val 63696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2BC728-BE49-2E1D-D32F-FCD85787E957}"/>
              </a:ext>
            </a:extLst>
          </p:cNvPr>
          <p:cNvSpPr txBox="1"/>
          <p:nvPr/>
        </p:nvSpPr>
        <p:spPr>
          <a:xfrm>
            <a:off x="8284277" y="3244334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143682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Structures and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45509" y="1113919"/>
            <a:ext cx="638828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6933796" y="2454039"/>
            <a:ext cx="418255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0x16d72f1e0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kr_06_03.c</a:t>
            </a:r>
          </a:p>
        </p:txBody>
      </p:sp>
    </p:spTree>
    <p:extLst>
      <p:ext uri="{BB962C8B-B14F-4D97-AF65-F5344CB8AC3E}">
        <p14:creationId xmlns:p14="http://schemas.microsoft.com/office/powerpoint/2010/main" val="153208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4310</Words>
  <Application>Microsoft Macintosh PowerPoint</Application>
  <PresentationFormat>Widescreen</PresentationFormat>
  <Paragraphs>918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Menlo</vt:lpstr>
      <vt:lpstr>Office Theme</vt:lpstr>
      <vt:lpstr>K&amp;R Chapter 6 Structures</vt:lpstr>
      <vt:lpstr>A Bit of Poetry – Robert Frost</vt:lpstr>
      <vt:lpstr>“The Road Not Taken”</vt:lpstr>
      <vt:lpstr>“Stopping by Woods on a Snowy Evening”</vt:lpstr>
      <vt:lpstr>Two Paths Through Chapter 6</vt:lpstr>
      <vt:lpstr>Chapter 6 – The road less travelled</vt:lpstr>
      <vt:lpstr>6.1 Structures</vt:lpstr>
      <vt:lpstr>PowerPoint Presentation</vt:lpstr>
      <vt:lpstr>6.2 Structures and Pointers</vt:lpstr>
      <vt:lpstr>PowerPoint Presentation</vt:lpstr>
      <vt:lpstr>6.2 Storage Allocation</vt:lpstr>
      <vt:lpstr>6.2 Dynamic Memory</vt:lpstr>
      <vt:lpstr>6.5.1 A list of strings</vt:lpstr>
      <vt:lpstr>6.5.1 Self Referential Structures</vt:lpstr>
      <vt:lpstr>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Walking a linked list</vt:lpstr>
      <vt:lpstr>Walking a linked list</vt:lpstr>
      <vt:lpstr>Walking a linked list</vt:lpstr>
      <vt:lpstr>Walking a linked list</vt:lpstr>
      <vt:lpstr>Walking a linked list</vt:lpstr>
      <vt:lpstr>6.5.1 Reverse a List</vt:lpstr>
      <vt:lpstr>6.5.1 Doubly Linked List</vt:lpstr>
      <vt:lpstr>6.5.1 Doubly Linked List</vt:lpstr>
      <vt:lpstr>Doubly Linked List</vt:lpstr>
      <vt:lpstr>Walking a list backwards</vt:lpstr>
      <vt:lpstr>Walking a list backwards</vt:lpstr>
      <vt:lpstr>Walking a list backwards</vt:lpstr>
      <vt:lpstr>Walking a list backwards</vt:lpstr>
      <vt:lpstr>Linked List in a Function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102</cp:revision>
  <dcterms:created xsi:type="dcterms:W3CDTF">2022-07-26T07:32:28Z</dcterms:created>
  <dcterms:modified xsi:type="dcterms:W3CDTF">2023-02-19T16:07:33Z</dcterms:modified>
</cp:coreProperties>
</file>