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333" r:id="rId3"/>
    <p:sldId id="289" r:id="rId4"/>
    <p:sldId id="290" r:id="rId5"/>
    <p:sldId id="292" r:id="rId6"/>
    <p:sldId id="323" r:id="rId7"/>
    <p:sldId id="293" r:id="rId8"/>
    <p:sldId id="324" r:id="rId9"/>
    <p:sldId id="294" r:id="rId10"/>
    <p:sldId id="295" r:id="rId11"/>
    <p:sldId id="297" r:id="rId12"/>
    <p:sldId id="299" r:id="rId13"/>
    <p:sldId id="298" r:id="rId14"/>
    <p:sldId id="302" r:id="rId15"/>
    <p:sldId id="303" r:id="rId16"/>
    <p:sldId id="304" r:id="rId17"/>
    <p:sldId id="306" r:id="rId18"/>
    <p:sldId id="307" r:id="rId19"/>
    <p:sldId id="308" r:id="rId20"/>
    <p:sldId id="309" r:id="rId21"/>
    <p:sldId id="310" r:id="rId22"/>
    <p:sldId id="301" r:id="rId23"/>
    <p:sldId id="311" r:id="rId24"/>
    <p:sldId id="312" r:id="rId25"/>
    <p:sldId id="313" r:id="rId26"/>
    <p:sldId id="314" r:id="rId27"/>
    <p:sldId id="315" r:id="rId28"/>
    <p:sldId id="327" r:id="rId29"/>
    <p:sldId id="329" r:id="rId30"/>
    <p:sldId id="330" r:id="rId31"/>
    <p:sldId id="331" r:id="rId32"/>
    <p:sldId id="332" r:id="rId33"/>
    <p:sldId id="316" r:id="rId34"/>
    <p:sldId id="296" r:id="rId35"/>
    <p:sldId id="322" r:id="rId36"/>
    <p:sldId id="300" r:id="rId37"/>
    <p:sldId id="318" r:id="rId38"/>
    <p:sldId id="319" r:id="rId39"/>
    <p:sldId id="320" r:id="rId40"/>
    <p:sldId id="321" r:id="rId41"/>
    <p:sldId id="325" r:id="rId42"/>
    <p:sldId id="326" r:id="rId43"/>
    <p:sldId id="284" r:id="rId44"/>
    <p:sldId id="285"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8203"/>
    <p:restoredTop sz="96327"/>
  </p:normalViewPr>
  <p:slideViewPr>
    <p:cSldViewPr snapToGrid="0" snapToObjects="1">
      <p:cViewPr varScale="1">
        <p:scale>
          <a:sx n="90" d="100"/>
          <a:sy n="90" d="100"/>
        </p:scale>
        <p:origin x="872" y="200"/>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D2460-1633-341C-3CC8-928405939B4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CD4C032-CA96-4ABF-ED9C-CCFBCF308AB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38DB96C-8F88-816C-D027-6E50EC3D5380}"/>
              </a:ext>
            </a:extLst>
          </p:cNvPr>
          <p:cNvSpPr>
            <a:spLocks noGrp="1"/>
          </p:cNvSpPr>
          <p:nvPr>
            <p:ph type="dt" sz="half" idx="10"/>
          </p:nvPr>
        </p:nvSpPr>
        <p:spPr/>
        <p:txBody>
          <a:bodyPr/>
          <a:lstStyle/>
          <a:p>
            <a:fld id="{C13A938A-C9BA-0346-A74F-83EB1631032C}" type="datetimeFigureOut">
              <a:rPr lang="en-US" smtClean="0"/>
              <a:t>5/28/23</a:t>
            </a:fld>
            <a:endParaRPr lang="en-US"/>
          </a:p>
        </p:txBody>
      </p:sp>
      <p:sp>
        <p:nvSpPr>
          <p:cNvPr id="5" name="Footer Placeholder 4">
            <a:extLst>
              <a:ext uri="{FF2B5EF4-FFF2-40B4-BE49-F238E27FC236}">
                <a16:creationId xmlns:a16="http://schemas.microsoft.com/office/drawing/2014/main" id="{651C6854-78F7-2111-4EEF-FE308E2CC2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3C7E04-F09E-DFC4-C070-26900C1DDA6D}"/>
              </a:ext>
            </a:extLst>
          </p:cNvPr>
          <p:cNvSpPr>
            <a:spLocks noGrp="1"/>
          </p:cNvSpPr>
          <p:nvPr>
            <p:ph type="sldNum" sz="quarter" idx="12"/>
          </p:nvPr>
        </p:nvSpPr>
        <p:spPr/>
        <p:txBody>
          <a:bodyPr/>
          <a:lstStyle/>
          <a:p>
            <a:fld id="{F736BD33-8DED-144B-BB09-8D197E8DAC8A}" type="slidenum">
              <a:rPr lang="en-US" smtClean="0"/>
              <a:t>‹#›</a:t>
            </a:fld>
            <a:endParaRPr lang="en-US"/>
          </a:p>
        </p:txBody>
      </p:sp>
    </p:spTree>
    <p:extLst>
      <p:ext uri="{BB962C8B-B14F-4D97-AF65-F5344CB8AC3E}">
        <p14:creationId xmlns:p14="http://schemas.microsoft.com/office/powerpoint/2010/main" val="5578791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B10F8-49BD-9DF0-4BA1-329010292DF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EE6BDBC-29CF-5ED3-453D-F7000E32C7E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61096A-1F1F-472A-02F3-A0AF019457F8}"/>
              </a:ext>
            </a:extLst>
          </p:cNvPr>
          <p:cNvSpPr>
            <a:spLocks noGrp="1"/>
          </p:cNvSpPr>
          <p:nvPr>
            <p:ph type="dt" sz="half" idx="10"/>
          </p:nvPr>
        </p:nvSpPr>
        <p:spPr/>
        <p:txBody>
          <a:bodyPr/>
          <a:lstStyle/>
          <a:p>
            <a:fld id="{C13A938A-C9BA-0346-A74F-83EB1631032C}" type="datetimeFigureOut">
              <a:rPr lang="en-US" smtClean="0"/>
              <a:t>5/28/23</a:t>
            </a:fld>
            <a:endParaRPr lang="en-US"/>
          </a:p>
        </p:txBody>
      </p:sp>
      <p:sp>
        <p:nvSpPr>
          <p:cNvPr id="5" name="Footer Placeholder 4">
            <a:extLst>
              <a:ext uri="{FF2B5EF4-FFF2-40B4-BE49-F238E27FC236}">
                <a16:creationId xmlns:a16="http://schemas.microsoft.com/office/drawing/2014/main" id="{BF47273A-C68C-081A-67B0-3122B85DEE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F0D66F-72BE-B98B-9218-B22A30E0471B}"/>
              </a:ext>
            </a:extLst>
          </p:cNvPr>
          <p:cNvSpPr>
            <a:spLocks noGrp="1"/>
          </p:cNvSpPr>
          <p:nvPr>
            <p:ph type="sldNum" sz="quarter" idx="12"/>
          </p:nvPr>
        </p:nvSpPr>
        <p:spPr/>
        <p:txBody>
          <a:bodyPr/>
          <a:lstStyle/>
          <a:p>
            <a:fld id="{F736BD33-8DED-144B-BB09-8D197E8DAC8A}" type="slidenum">
              <a:rPr lang="en-US" smtClean="0"/>
              <a:t>‹#›</a:t>
            </a:fld>
            <a:endParaRPr lang="en-US"/>
          </a:p>
        </p:txBody>
      </p:sp>
    </p:spTree>
    <p:extLst>
      <p:ext uri="{BB962C8B-B14F-4D97-AF65-F5344CB8AC3E}">
        <p14:creationId xmlns:p14="http://schemas.microsoft.com/office/powerpoint/2010/main" val="41192202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B9B9B4-EAB6-E378-1644-3785D3396C3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96BF26-EDD4-4726-3A5E-18D9955968A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83B6C5-7BA5-C29A-3AA5-F702552ADD09}"/>
              </a:ext>
            </a:extLst>
          </p:cNvPr>
          <p:cNvSpPr>
            <a:spLocks noGrp="1"/>
          </p:cNvSpPr>
          <p:nvPr>
            <p:ph type="dt" sz="half" idx="10"/>
          </p:nvPr>
        </p:nvSpPr>
        <p:spPr/>
        <p:txBody>
          <a:bodyPr/>
          <a:lstStyle/>
          <a:p>
            <a:fld id="{C13A938A-C9BA-0346-A74F-83EB1631032C}" type="datetimeFigureOut">
              <a:rPr lang="en-US" smtClean="0"/>
              <a:t>5/28/23</a:t>
            </a:fld>
            <a:endParaRPr lang="en-US"/>
          </a:p>
        </p:txBody>
      </p:sp>
      <p:sp>
        <p:nvSpPr>
          <p:cNvPr id="5" name="Footer Placeholder 4">
            <a:extLst>
              <a:ext uri="{FF2B5EF4-FFF2-40B4-BE49-F238E27FC236}">
                <a16:creationId xmlns:a16="http://schemas.microsoft.com/office/drawing/2014/main" id="{ACF245CB-90B3-059F-6F84-804EAE59D6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8EA1EF-3972-7CE8-EEE7-7F48805ADF1D}"/>
              </a:ext>
            </a:extLst>
          </p:cNvPr>
          <p:cNvSpPr>
            <a:spLocks noGrp="1"/>
          </p:cNvSpPr>
          <p:nvPr>
            <p:ph type="sldNum" sz="quarter" idx="12"/>
          </p:nvPr>
        </p:nvSpPr>
        <p:spPr/>
        <p:txBody>
          <a:bodyPr/>
          <a:lstStyle/>
          <a:p>
            <a:fld id="{F736BD33-8DED-144B-BB09-8D197E8DAC8A}" type="slidenum">
              <a:rPr lang="en-US" smtClean="0"/>
              <a:t>‹#›</a:t>
            </a:fld>
            <a:endParaRPr lang="en-US"/>
          </a:p>
        </p:txBody>
      </p:sp>
    </p:spTree>
    <p:extLst>
      <p:ext uri="{BB962C8B-B14F-4D97-AF65-F5344CB8AC3E}">
        <p14:creationId xmlns:p14="http://schemas.microsoft.com/office/powerpoint/2010/main" val="10514985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3E766-436C-7E66-C493-0E9F486D4DC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7E2C3B2-8A01-4A71-0BEA-ED75632F756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DF7C0B-F538-3B47-4A1D-405E90B47C41}"/>
              </a:ext>
            </a:extLst>
          </p:cNvPr>
          <p:cNvSpPr>
            <a:spLocks noGrp="1"/>
          </p:cNvSpPr>
          <p:nvPr>
            <p:ph type="dt" sz="half" idx="10"/>
          </p:nvPr>
        </p:nvSpPr>
        <p:spPr/>
        <p:txBody>
          <a:bodyPr/>
          <a:lstStyle/>
          <a:p>
            <a:fld id="{C13A938A-C9BA-0346-A74F-83EB1631032C}" type="datetimeFigureOut">
              <a:rPr lang="en-US" smtClean="0"/>
              <a:t>5/28/23</a:t>
            </a:fld>
            <a:endParaRPr lang="en-US"/>
          </a:p>
        </p:txBody>
      </p:sp>
      <p:sp>
        <p:nvSpPr>
          <p:cNvPr id="5" name="Footer Placeholder 4">
            <a:extLst>
              <a:ext uri="{FF2B5EF4-FFF2-40B4-BE49-F238E27FC236}">
                <a16:creationId xmlns:a16="http://schemas.microsoft.com/office/drawing/2014/main" id="{E682D7DC-A689-4810-BD56-A6D5B44F3D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D620AD-26BD-8D73-1F87-BF6DC3BA228D}"/>
              </a:ext>
            </a:extLst>
          </p:cNvPr>
          <p:cNvSpPr>
            <a:spLocks noGrp="1"/>
          </p:cNvSpPr>
          <p:nvPr>
            <p:ph type="sldNum" sz="quarter" idx="12"/>
          </p:nvPr>
        </p:nvSpPr>
        <p:spPr/>
        <p:txBody>
          <a:bodyPr/>
          <a:lstStyle/>
          <a:p>
            <a:fld id="{F736BD33-8DED-144B-BB09-8D197E8DAC8A}" type="slidenum">
              <a:rPr lang="en-US" smtClean="0"/>
              <a:t>‹#›</a:t>
            </a:fld>
            <a:endParaRPr lang="en-US"/>
          </a:p>
        </p:txBody>
      </p:sp>
    </p:spTree>
    <p:extLst>
      <p:ext uri="{BB962C8B-B14F-4D97-AF65-F5344CB8AC3E}">
        <p14:creationId xmlns:p14="http://schemas.microsoft.com/office/powerpoint/2010/main" val="23234895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6B7FC-F1AE-06FD-FB11-8EC7DF65290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A171CB2-3C0E-C223-F118-EBF495E91EC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E626BF7-B2D5-D401-3EF9-620C7E1A7788}"/>
              </a:ext>
            </a:extLst>
          </p:cNvPr>
          <p:cNvSpPr>
            <a:spLocks noGrp="1"/>
          </p:cNvSpPr>
          <p:nvPr>
            <p:ph type="dt" sz="half" idx="10"/>
          </p:nvPr>
        </p:nvSpPr>
        <p:spPr/>
        <p:txBody>
          <a:bodyPr/>
          <a:lstStyle/>
          <a:p>
            <a:fld id="{C13A938A-C9BA-0346-A74F-83EB1631032C}" type="datetimeFigureOut">
              <a:rPr lang="en-US" smtClean="0"/>
              <a:t>5/28/23</a:t>
            </a:fld>
            <a:endParaRPr lang="en-US"/>
          </a:p>
        </p:txBody>
      </p:sp>
      <p:sp>
        <p:nvSpPr>
          <p:cNvPr id="5" name="Footer Placeholder 4">
            <a:extLst>
              <a:ext uri="{FF2B5EF4-FFF2-40B4-BE49-F238E27FC236}">
                <a16:creationId xmlns:a16="http://schemas.microsoft.com/office/drawing/2014/main" id="{8A5E99F9-B023-378B-554E-846FA197CD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8B09B5-606E-C92D-CA52-4478BBEBD364}"/>
              </a:ext>
            </a:extLst>
          </p:cNvPr>
          <p:cNvSpPr>
            <a:spLocks noGrp="1"/>
          </p:cNvSpPr>
          <p:nvPr>
            <p:ph type="sldNum" sz="quarter" idx="12"/>
          </p:nvPr>
        </p:nvSpPr>
        <p:spPr/>
        <p:txBody>
          <a:bodyPr/>
          <a:lstStyle/>
          <a:p>
            <a:fld id="{F736BD33-8DED-144B-BB09-8D197E8DAC8A}" type="slidenum">
              <a:rPr lang="en-US" smtClean="0"/>
              <a:t>‹#›</a:t>
            </a:fld>
            <a:endParaRPr lang="en-US"/>
          </a:p>
        </p:txBody>
      </p:sp>
    </p:spTree>
    <p:extLst>
      <p:ext uri="{BB962C8B-B14F-4D97-AF65-F5344CB8AC3E}">
        <p14:creationId xmlns:p14="http://schemas.microsoft.com/office/powerpoint/2010/main" val="42456851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A5818-3F27-F2AC-11F8-5FD78E73047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2D91E87-683B-7031-2CE5-AAAFA4E542C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BD51C0B-7923-56A4-588E-2EC70CB0FB4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8F3C278-3302-DEE9-7BF9-A487E1819302}"/>
              </a:ext>
            </a:extLst>
          </p:cNvPr>
          <p:cNvSpPr>
            <a:spLocks noGrp="1"/>
          </p:cNvSpPr>
          <p:nvPr>
            <p:ph type="dt" sz="half" idx="10"/>
          </p:nvPr>
        </p:nvSpPr>
        <p:spPr/>
        <p:txBody>
          <a:bodyPr/>
          <a:lstStyle/>
          <a:p>
            <a:fld id="{C13A938A-C9BA-0346-A74F-83EB1631032C}" type="datetimeFigureOut">
              <a:rPr lang="en-US" smtClean="0"/>
              <a:t>5/28/23</a:t>
            </a:fld>
            <a:endParaRPr lang="en-US"/>
          </a:p>
        </p:txBody>
      </p:sp>
      <p:sp>
        <p:nvSpPr>
          <p:cNvPr id="6" name="Footer Placeholder 5">
            <a:extLst>
              <a:ext uri="{FF2B5EF4-FFF2-40B4-BE49-F238E27FC236}">
                <a16:creationId xmlns:a16="http://schemas.microsoft.com/office/drawing/2014/main" id="{CF0B8336-B700-A50E-1C9F-25661C163B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0E6CC7-3ECD-6AEC-010E-420316EB0015}"/>
              </a:ext>
            </a:extLst>
          </p:cNvPr>
          <p:cNvSpPr>
            <a:spLocks noGrp="1"/>
          </p:cNvSpPr>
          <p:nvPr>
            <p:ph type="sldNum" sz="quarter" idx="12"/>
          </p:nvPr>
        </p:nvSpPr>
        <p:spPr/>
        <p:txBody>
          <a:bodyPr/>
          <a:lstStyle/>
          <a:p>
            <a:fld id="{F736BD33-8DED-144B-BB09-8D197E8DAC8A}" type="slidenum">
              <a:rPr lang="en-US" smtClean="0"/>
              <a:t>‹#›</a:t>
            </a:fld>
            <a:endParaRPr lang="en-US"/>
          </a:p>
        </p:txBody>
      </p:sp>
    </p:spTree>
    <p:extLst>
      <p:ext uri="{BB962C8B-B14F-4D97-AF65-F5344CB8AC3E}">
        <p14:creationId xmlns:p14="http://schemas.microsoft.com/office/powerpoint/2010/main" val="42627751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06403-EDD6-84C8-5DF8-F2095D0E88D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FD92F63-453E-C708-C24F-2F432386A0C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D561F98-A097-F466-F047-98D413BB980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7327AD1-C706-BC6D-8001-411235498CB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7845390-893B-5C01-ADC8-CF5F7A669B6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5422938-5AD8-CC20-E631-43DE84627546}"/>
              </a:ext>
            </a:extLst>
          </p:cNvPr>
          <p:cNvSpPr>
            <a:spLocks noGrp="1"/>
          </p:cNvSpPr>
          <p:nvPr>
            <p:ph type="dt" sz="half" idx="10"/>
          </p:nvPr>
        </p:nvSpPr>
        <p:spPr/>
        <p:txBody>
          <a:bodyPr/>
          <a:lstStyle/>
          <a:p>
            <a:fld id="{C13A938A-C9BA-0346-A74F-83EB1631032C}" type="datetimeFigureOut">
              <a:rPr lang="en-US" smtClean="0"/>
              <a:t>5/28/23</a:t>
            </a:fld>
            <a:endParaRPr lang="en-US"/>
          </a:p>
        </p:txBody>
      </p:sp>
      <p:sp>
        <p:nvSpPr>
          <p:cNvPr id="8" name="Footer Placeholder 7">
            <a:extLst>
              <a:ext uri="{FF2B5EF4-FFF2-40B4-BE49-F238E27FC236}">
                <a16:creationId xmlns:a16="http://schemas.microsoft.com/office/drawing/2014/main" id="{107BDCB7-F97C-A810-DEAD-D236015705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8947164-991E-A5FC-C24A-98E68D0772A6}"/>
              </a:ext>
            </a:extLst>
          </p:cNvPr>
          <p:cNvSpPr>
            <a:spLocks noGrp="1"/>
          </p:cNvSpPr>
          <p:nvPr>
            <p:ph type="sldNum" sz="quarter" idx="12"/>
          </p:nvPr>
        </p:nvSpPr>
        <p:spPr/>
        <p:txBody>
          <a:bodyPr/>
          <a:lstStyle/>
          <a:p>
            <a:fld id="{F736BD33-8DED-144B-BB09-8D197E8DAC8A}" type="slidenum">
              <a:rPr lang="en-US" smtClean="0"/>
              <a:t>‹#›</a:t>
            </a:fld>
            <a:endParaRPr lang="en-US"/>
          </a:p>
        </p:txBody>
      </p:sp>
    </p:spTree>
    <p:extLst>
      <p:ext uri="{BB962C8B-B14F-4D97-AF65-F5344CB8AC3E}">
        <p14:creationId xmlns:p14="http://schemas.microsoft.com/office/powerpoint/2010/main" val="3138169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4207F-EB96-53FE-8D30-ED6E1A286A4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6BB4068-00D1-3E34-26CA-EC5EE9FFBDA3}"/>
              </a:ext>
            </a:extLst>
          </p:cNvPr>
          <p:cNvSpPr>
            <a:spLocks noGrp="1"/>
          </p:cNvSpPr>
          <p:nvPr>
            <p:ph type="dt" sz="half" idx="10"/>
          </p:nvPr>
        </p:nvSpPr>
        <p:spPr/>
        <p:txBody>
          <a:bodyPr/>
          <a:lstStyle/>
          <a:p>
            <a:fld id="{C13A938A-C9BA-0346-A74F-83EB1631032C}" type="datetimeFigureOut">
              <a:rPr lang="en-US" smtClean="0"/>
              <a:t>5/28/23</a:t>
            </a:fld>
            <a:endParaRPr lang="en-US"/>
          </a:p>
        </p:txBody>
      </p:sp>
      <p:sp>
        <p:nvSpPr>
          <p:cNvPr id="4" name="Footer Placeholder 3">
            <a:extLst>
              <a:ext uri="{FF2B5EF4-FFF2-40B4-BE49-F238E27FC236}">
                <a16:creationId xmlns:a16="http://schemas.microsoft.com/office/drawing/2014/main" id="{8CA8C7F9-D849-37BF-DAFF-339953E50EF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8EBFC42-A63D-D449-2CFD-6F74C4B12C09}"/>
              </a:ext>
            </a:extLst>
          </p:cNvPr>
          <p:cNvSpPr>
            <a:spLocks noGrp="1"/>
          </p:cNvSpPr>
          <p:nvPr>
            <p:ph type="sldNum" sz="quarter" idx="12"/>
          </p:nvPr>
        </p:nvSpPr>
        <p:spPr/>
        <p:txBody>
          <a:bodyPr/>
          <a:lstStyle/>
          <a:p>
            <a:fld id="{F736BD33-8DED-144B-BB09-8D197E8DAC8A}" type="slidenum">
              <a:rPr lang="en-US" smtClean="0"/>
              <a:t>‹#›</a:t>
            </a:fld>
            <a:endParaRPr lang="en-US"/>
          </a:p>
        </p:txBody>
      </p:sp>
    </p:spTree>
    <p:extLst>
      <p:ext uri="{BB962C8B-B14F-4D97-AF65-F5344CB8AC3E}">
        <p14:creationId xmlns:p14="http://schemas.microsoft.com/office/powerpoint/2010/main" val="1935032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B9479F-F3F5-1F8F-57C4-9E9730C787DF}"/>
              </a:ext>
            </a:extLst>
          </p:cNvPr>
          <p:cNvSpPr>
            <a:spLocks noGrp="1"/>
          </p:cNvSpPr>
          <p:nvPr>
            <p:ph type="dt" sz="half" idx="10"/>
          </p:nvPr>
        </p:nvSpPr>
        <p:spPr/>
        <p:txBody>
          <a:bodyPr/>
          <a:lstStyle/>
          <a:p>
            <a:fld id="{C13A938A-C9BA-0346-A74F-83EB1631032C}" type="datetimeFigureOut">
              <a:rPr lang="en-US" smtClean="0"/>
              <a:t>5/28/23</a:t>
            </a:fld>
            <a:endParaRPr lang="en-US"/>
          </a:p>
        </p:txBody>
      </p:sp>
      <p:sp>
        <p:nvSpPr>
          <p:cNvPr id="3" name="Footer Placeholder 2">
            <a:extLst>
              <a:ext uri="{FF2B5EF4-FFF2-40B4-BE49-F238E27FC236}">
                <a16:creationId xmlns:a16="http://schemas.microsoft.com/office/drawing/2014/main" id="{29609891-CEC3-9507-1DB1-8A952D46676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0EAFBE7-72D0-ACDC-B906-F9B739E15ABB}"/>
              </a:ext>
            </a:extLst>
          </p:cNvPr>
          <p:cNvSpPr>
            <a:spLocks noGrp="1"/>
          </p:cNvSpPr>
          <p:nvPr>
            <p:ph type="sldNum" sz="quarter" idx="12"/>
          </p:nvPr>
        </p:nvSpPr>
        <p:spPr/>
        <p:txBody>
          <a:bodyPr/>
          <a:lstStyle/>
          <a:p>
            <a:fld id="{F736BD33-8DED-144B-BB09-8D197E8DAC8A}" type="slidenum">
              <a:rPr lang="en-US" smtClean="0"/>
              <a:t>‹#›</a:t>
            </a:fld>
            <a:endParaRPr lang="en-US"/>
          </a:p>
        </p:txBody>
      </p:sp>
    </p:spTree>
    <p:extLst>
      <p:ext uri="{BB962C8B-B14F-4D97-AF65-F5344CB8AC3E}">
        <p14:creationId xmlns:p14="http://schemas.microsoft.com/office/powerpoint/2010/main" val="1792313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FEA14-B3BC-DCE9-7139-C4E87D5E4C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504F18E-1616-B225-64A9-E4FEC99BD7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DA7E186-2DD2-319F-88D8-CD44E72693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04E016-B993-48B2-3AB3-E3644DE785F3}"/>
              </a:ext>
            </a:extLst>
          </p:cNvPr>
          <p:cNvSpPr>
            <a:spLocks noGrp="1"/>
          </p:cNvSpPr>
          <p:nvPr>
            <p:ph type="dt" sz="half" idx="10"/>
          </p:nvPr>
        </p:nvSpPr>
        <p:spPr/>
        <p:txBody>
          <a:bodyPr/>
          <a:lstStyle/>
          <a:p>
            <a:fld id="{C13A938A-C9BA-0346-A74F-83EB1631032C}" type="datetimeFigureOut">
              <a:rPr lang="en-US" smtClean="0"/>
              <a:t>5/28/23</a:t>
            </a:fld>
            <a:endParaRPr lang="en-US"/>
          </a:p>
        </p:txBody>
      </p:sp>
      <p:sp>
        <p:nvSpPr>
          <p:cNvPr id="6" name="Footer Placeholder 5">
            <a:extLst>
              <a:ext uri="{FF2B5EF4-FFF2-40B4-BE49-F238E27FC236}">
                <a16:creationId xmlns:a16="http://schemas.microsoft.com/office/drawing/2014/main" id="{D2EBE3AE-4187-CD14-3407-947A6AB3DD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8C71A0-6FDD-802D-FB7B-ED49070F830A}"/>
              </a:ext>
            </a:extLst>
          </p:cNvPr>
          <p:cNvSpPr>
            <a:spLocks noGrp="1"/>
          </p:cNvSpPr>
          <p:nvPr>
            <p:ph type="sldNum" sz="quarter" idx="12"/>
          </p:nvPr>
        </p:nvSpPr>
        <p:spPr/>
        <p:txBody>
          <a:bodyPr/>
          <a:lstStyle/>
          <a:p>
            <a:fld id="{F736BD33-8DED-144B-BB09-8D197E8DAC8A}" type="slidenum">
              <a:rPr lang="en-US" smtClean="0"/>
              <a:t>‹#›</a:t>
            </a:fld>
            <a:endParaRPr lang="en-US"/>
          </a:p>
        </p:txBody>
      </p:sp>
    </p:spTree>
    <p:extLst>
      <p:ext uri="{BB962C8B-B14F-4D97-AF65-F5344CB8AC3E}">
        <p14:creationId xmlns:p14="http://schemas.microsoft.com/office/powerpoint/2010/main" val="33362675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44AE2-C0F6-DA29-8D58-6AE9911827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832F294-A82B-D670-A816-D8590359427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ED9858A-083C-9E99-B738-E7C520CFE2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77CA85-7E18-7977-09AE-3A036FCB068F}"/>
              </a:ext>
            </a:extLst>
          </p:cNvPr>
          <p:cNvSpPr>
            <a:spLocks noGrp="1"/>
          </p:cNvSpPr>
          <p:nvPr>
            <p:ph type="dt" sz="half" idx="10"/>
          </p:nvPr>
        </p:nvSpPr>
        <p:spPr/>
        <p:txBody>
          <a:bodyPr/>
          <a:lstStyle/>
          <a:p>
            <a:fld id="{C13A938A-C9BA-0346-A74F-83EB1631032C}" type="datetimeFigureOut">
              <a:rPr lang="en-US" smtClean="0"/>
              <a:t>5/28/23</a:t>
            </a:fld>
            <a:endParaRPr lang="en-US"/>
          </a:p>
        </p:txBody>
      </p:sp>
      <p:sp>
        <p:nvSpPr>
          <p:cNvPr id="6" name="Footer Placeholder 5">
            <a:extLst>
              <a:ext uri="{FF2B5EF4-FFF2-40B4-BE49-F238E27FC236}">
                <a16:creationId xmlns:a16="http://schemas.microsoft.com/office/drawing/2014/main" id="{019421CD-6091-9164-5E5E-F636C761B4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1738C0-DF17-2CE9-8202-5453847F8C7E}"/>
              </a:ext>
            </a:extLst>
          </p:cNvPr>
          <p:cNvSpPr>
            <a:spLocks noGrp="1"/>
          </p:cNvSpPr>
          <p:nvPr>
            <p:ph type="sldNum" sz="quarter" idx="12"/>
          </p:nvPr>
        </p:nvSpPr>
        <p:spPr/>
        <p:txBody>
          <a:bodyPr/>
          <a:lstStyle/>
          <a:p>
            <a:fld id="{F736BD33-8DED-144B-BB09-8D197E8DAC8A}" type="slidenum">
              <a:rPr lang="en-US" smtClean="0"/>
              <a:t>‹#›</a:t>
            </a:fld>
            <a:endParaRPr lang="en-US"/>
          </a:p>
        </p:txBody>
      </p:sp>
    </p:spTree>
    <p:extLst>
      <p:ext uri="{BB962C8B-B14F-4D97-AF65-F5344CB8AC3E}">
        <p14:creationId xmlns:p14="http://schemas.microsoft.com/office/powerpoint/2010/main" val="30556969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D8AA03A-8F7B-3EBB-CA86-B6FF690672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CFAB1F1-B30C-1EAF-D6FD-B68FB54CE3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695429-C59F-1008-625C-51F2656182F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3A938A-C9BA-0346-A74F-83EB1631032C}" type="datetimeFigureOut">
              <a:rPr lang="en-US" smtClean="0"/>
              <a:t>5/28/23</a:t>
            </a:fld>
            <a:endParaRPr lang="en-US"/>
          </a:p>
        </p:txBody>
      </p:sp>
      <p:sp>
        <p:nvSpPr>
          <p:cNvPr id="5" name="Footer Placeholder 4">
            <a:extLst>
              <a:ext uri="{FF2B5EF4-FFF2-40B4-BE49-F238E27FC236}">
                <a16:creationId xmlns:a16="http://schemas.microsoft.com/office/drawing/2014/main" id="{145D9D4A-1765-C901-53BC-4FE38FF51F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2190406-735C-D46E-82D9-A4090C508F6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36BD33-8DED-144B-BB09-8D197E8DAC8A}" type="slidenum">
              <a:rPr lang="en-US" smtClean="0"/>
              <a:t>‹#›</a:t>
            </a:fld>
            <a:endParaRPr lang="en-US"/>
          </a:p>
        </p:txBody>
      </p:sp>
    </p:spTree>
    <p:extLst>
      <p:ext uri="{BB962C8B-B14F-4D97-AF65-F5344CB8AC3E}">
        <p14:creationId xmlns:p14="http://schemas.microsoft.com/office/powerpoint/2010/main" val="3440460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5BD08-7DEA-A642-76EB-A25C2FB65EA6}"/>
              </a:ext>
            </a:extLst>
          </p:cNvPr>
          <p:cNvSpPr>
            <a:spLocks noGrp="1"/>
          </p:cNvSpPr>
          <p:nvPr>
            <p:ph type="ctrTitle"/>
          </p:nvPr>
        </p:nvSpPr>
        <p:spPr/>
        <p:txBody>
          <a:bodyPr>
            <a:normAutofit/>
          </a:bodyPr>
          <a:lstStyle/>
          <a:p>
            <a:r>
              <a:rPr lang="en-US" dirty="0"/>
              <a:t>K&amp;R Chapter 6</a:t>
            </a:r>
            <a:br>
              <a:rPr lang="en-US" dirty="0"/>
            </a:br>
            <a:r>
              <a:rPr lang="en-US" sz="4800" dirty="0"/>
              <a:t>Structures</a:t>
            </a:r>
            <a:endParaRPr lang="en-US" dirty="0"/>
          </a:p>
        </p:txBody>
      </p:sp>
      <p:sp>
        <p:nvSpPr>
          <p:cNvPr id="3" name="Subtitle 2">
            <a:extLst>
              <a:ext uri="{FF2B5EF4-FFF2-40B4-BE49-F238E27FC236}">
                <a16:creationId xmlns:a16="http://schemas.microsoft.com/office/drawing/2014/main" id="{1131E4BA-302F-088B-C8D3-AEA9EACCC251}"/>
              </a:ext>
            </a:extLst>
          </p:cNvPr>
          <p:cNvSpPr>
            <a:spLocks noGrp="1"/>
          </p:cNvSpPr>
          <p:nvPr>
            <p:ph type="subTitle" idx="1"/>
          </p:nvPr>
        </p:nvSpPr>
        <p:spPr/>
        <p:txBody>
          <a:bodyPr>
            <a:normAutofit lnSpcReduction="10000"/>
          </a:bodyPr>
          <a:lstStyle/>
          <a:p>
            <a:r>
              <a:rPr lang="en-US" dirty="0"/>
              <a:t>Dr. Charles R. Severance</a:t>
            </a:r>
          </a:p>
          <a:p>
            <a:r>
              <a:rPr lang="en-US" dirty="0"/>
              <a:t>www.cc4e.com</a:t>
            </a:r>
          </a:p>
          <a:p>
            <a:r>
              <a:rPr lang="en-US" dirty="0"/>
              <a:t>code.cc4e.com (sample code)</a:t>
            </a:r>
          </a:p>
          <a:p>
            <a:r>
              <a:rPr lang="en-US"/>
              <a:t>online.dr-chuck.com</a:t>
            </a:r>
            <a:endParaRPr lang="en-US" dirty="0"/>
          </a:p>
        </p:txBody>
      </p:sp>
      <p:pic>
        <p:nvPicPr>
          <p:cNvPr id="4" name="Picture 6" descr="CCby.png">
            <a:extLst>
              <a:ext uri="{FF2B5EF4-FFF2-40B4-BE49-F238E27FC236}">
                <a16:creationId xmlns:a16="http://schemas.microsoft.com/office/drawing/2014/main" id="{ED146FD6-BD02-6C6F-35C4-6BF8814D9B5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800772" y="6185766"/>
            <a:ext cx="1108075"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175235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19E79-ADA1-907B-5FAD-AB37B5CD2159}"/>
              </a:ext>
            </a:extLst>
          </p:cNvPr>
          <p:cNvSpPr>
            <a:spLocks noGrp="1"/>
          </p:cNvSpPr>
          <p:nvPr>
            <p:ph type="title"/>
          </p:nvPr>
        </p:nvSpPr>
        <p:spPr/>
        <p:txBody>
          <a:bodyPr/>
          <a:lstStyle/>
          <a:p>
            <a:pPr algn="r"/>
            <a:r>
              <a:rPr lang="en-US" dirty="0"/>
              <a:t>6.2 Dynamic Memory</a:t>
            </a:r>
          </a:p>
        </p:txBody>
      </p:sp>
      <p:sp>
        <p:nvSpPr>
          <p:cNvPr id="4" name="TextBox 3">
            <a:extLst>
              <a:ext uri="{FF2B5EF4-FFF2-40B4-BE49-F238E27FC236}">
                <a16:creationId xmlns:a16="http://schemas.microsoft.com/office/drawing/2014/main" id="{94015EDA-9B8C-EE59-2415-3FA4045D99D8}"/>
              </a:ext>
            </a:extLst>
          </p:cNvPr>
          <p:cNvSpPr txBox="1"/>
          <p:nvPr/>
        </p:nvSpPr>
        <p:spPr>
          <a:xfrm>
            <a:off x="570205" y="1350011"/>
            <a:ext cx="7766870" cy="5078313"/>
          </a:xfrm>
          <a:prstGeom prst="rect">
            <a:avLst/>
          </a:prstGeom>
          <a:noFill/>
        </p:spPr>
        <p:txBody>
          <a:bodyPr wrap="none" rtlCol="0">
            <a:spAutoFit/>
          </a:bodyPr>
          <a:lstStyle/>
          <a:p>
            <a:r>
              <a:rPr lang="en-US" b="1" dirty="0">
                <a:latin typeface="Courier New" panose="02070309020205020404" pitchFamily="49" charset="0"/>
                <a:cs typeface="Courier New" panose="02070309020205020404" pitchFamily="49" charset="0"/>
              </a:rPr>
              <a:t>#include &lt;</a:t>
            </a:r>
            <a:r>
              <a:rPr lang="en-US" b="1" dirty="0" err="1">
                <a:latin typeface="Courier New" panose="02070309020205020404" pitchFamily="49" charset="0"/>
                <a:cs typeface="Courier New" panose="02070309020205020404" pitchFamily="49" charset="0"/>
              </a:rPr>
              <a:t>stdio.h</a:t>
            </a:r>
            <a:r>
              <a:rPr lang="en-US" b="1" dirty="0">
                <a:latin typeface="Courier New" panose="02070309020205020404" pitchFamily="49" charset="0"/>
                <a:cs typeface="Courier New" panose="02070309020205020404" pitchFamily="49" charset="0"/>
              </a:rPr>
              <a:t>&gt;</a:t>
            </a:r>
          </a:p>
          <a:p>
            <a:r>
              <a:rPr lang="en-US" b="1" dirty="0">
                <a:latin typeface="Courier New" panose="02070309020205020404" pitchFamily="49" charset="0"/>
                <a:cs typeface="Courier New" panose="02070309020205020404" pitchFamily="49" charset="0"/>
              </a:rPr>
              <a:t>#include &lt;</a:t>
            </a:r>
            <a:r>
              <a:rPr lang="en-US" b="1" dirty="0" err="1">
                <a:latin typeface="Courier New" panose="02070309020205020404" pitchFamily="49" charset="0"/>
                <a:cs typeface="Courier New" panose="02070309020205020404" pitchFamily="49" charset="0"/>
              </a:rPr>
              <a:t>stdlib.h</a:t>
            </a:r>
            <a:r>
              <a:rPr lang="en-US" b="1" dirty="0">
                <a:latin typeface="Courier New" panose="02070309020205020404" pitchFamily="49" charset="0"/>
                <a:cs typeface="Courier New" panose="02070309020205020404" pitchFamily="49" charset="0"/>
              </a:rPr>
              <a:t>&gt;</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int main() {</a:t>
            </a:r>
          </a:p>
          <a:p>
            <a:r>
              <a:rPr lang="en-US" b="1" dirty="0">
                <a:latin typeface="Courier New" panose="02070309020205020404" pitchFamily="49" charset="0"/>
                <a:cs typeface="Courier New" panose="02070309020205020404" pitchFamily="49" charset="0"/>
              </a:rPr>
              <a:t>    struct point {</a:t>
            </a:r>
          </a:p>
          <a:p>
            <a:r>
              <a:rPr lang="en-US" b="1" dirty="0">
                <a:latin typeface="Courier New" panose="02070309020205020404" pitchFamily="49" charset="0"/>
                <a:cs typeface="Courier New" panose="02070309020205020404" pitchFamily="49" charset="0"/>
              </a:rPr>
              <a:t>        double x;</a:t>
            </a:r>
          </a:p>
          <a:p>
            <a:r>
              <a:rPr lang="en-US" b="1" dirty="0">
                <a:latin typeface="Courier New" panose="02070309020205020404" pitchFamily="49" charset="0"/>
                <a:cs typeface="Courier New" panose="02070309020205020404" pitchFamily="49" charset="0"/>
              </a:rPr>
              <a:t>        double y;</a:t>
            </a:r>
          </a:p>
          <a:p>
            <a:r>
              <a:rPr lang="en-US" b="1" dirty="0">
                <a:latin typeface="Courier New" panose="02070309020205020404" pitchFamily="49" charset="0"/>
                <a:cs typeface="Courier New" panose="02070309020205020404" pitchFamily="49" charset="0"/>
              </a:rPr>
              <a:t>    };</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    struct point *pp;</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    pp = (struct point *) malloc(</a:t>
            </a:r>
            <a:r>
              <a:rPr lang="en-US" b="1" dirty="0" err="1">
                <a:latin typeface="Courier New" panose="02070309020205020404" pitchFamily="49" charset="0"/>
                <a:cs typeface="Courier New" panose="02070309020205020404" pitchFamily="49" charset="0"/>
              </a:rPr>
              <a:t>sizeof</a:t>
            </a:r>
            <a:r>
              <a:rPr lang="en-US" b="1" dirty="0">
                <a:latin typeface="Courier New" panose="02070309020205020404" pitchFamily="49" charset="0"/>
                <a:cs typeface="Courier New" panose="02070309020205020404" pitchFamily="49" charset="0"/>
              </a:rPr>
              <a:t>(struct point));</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    pp-&gt;x = 3.0;</a:t>
            </a:r>
          </a:p>
          <a:p>
            <a:r>
              <a:rPr lang="en-US" b="1" dirty="0">
                <a:latin typeface="Courier New" panose="02070309020205020404" pitchFamily="49" charset="0"/>
                <a:cs typeface="Courier New" panose="02070309020205020404" pitchFamily="49" charset="0"/>
              </a:rPr>
              <a:t>    (*pp).y = 4.0;</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printf</a:t>
            </a:r>
            <a:r>
              <a:rPr lang="en-US" b="1" dirty="0">
                <a:latin typeface="Courier New" panose="02070309020205020404" pitchFamily="49" charset="0"/>
                <a:cs typeface="Courier New" panose="02070309020205020404" pitchFamily="49" charset="0"/>
              </a:rPr>
              <a:t>("%p %f %f\n", pp, (*pp).x, pp-&gt;y);</a:t>
            </a:r>
          </a:p>
          <a:p>
            <a:r>
              <a:rPr lang="en-US" b="1" dirty="0">
                <a:latin typeface="Courier New" panose="02070309020205020404" pitchFamily="49" charset="0"/>
                <a:cs typeface="Courier New" panose="02070309020205020404" pitchFamily="49" charset="0"/>
              </a:rPr>
              <a:t>}</a:t>
            </a:r>
          </a:p>
        </p:txBody>
      </p:sp>
      <p:sp>
        <p:nvSpPr>
          <p:cNvPr id="5" name="TextBox 4">
            <a:extLst>
              <a:ext uri="{FF2B5EF4-FFF2-40B4-BE49-F238E27FC236}">
                <a16:creationId xmlns:a16="http://schemas.microsoft.com/office/drawing/2014/main" id="{AF306DA0-8C37-4809-6BE7-F28971E49EA5}"/>
              </a:ext>
            </a:extLst>
          </p:cNvPr>
          <p:cNvSpPr txBox="1"/>
          <p:nvPr/>
        </p:nvSpPr>
        <p:spPr>
          <a:xfrm>
            <a:off x="5888767" y="3059668"/>
            <a:ext cx="4596130" cy="369332"/>
          </a:xfrm>
          <a:prstGeom prst="rect">
            <a:avLst/>
          </a:prstGeom>
          <a:noFill/>
          <a:ln w="28575">
            <a:solidFill>
              <a:schemeClr val="accent1"/>
            </a:solidFill>
          </a:ln>
        </p:spPr>
        <p:txBody>
          <a:bodyPr wrap="none" rtlCol="0">
            <a:spAutoFit/>
          </a:bodyPr>
          <a:lstStyle/>
          <a:p>
            <a:r>
              <a:rPr lang="en-US" b="1" dirty="0">
                <a:latin typeface="Courier New" panose="02070309020205020404" pitchFamily="49" charset="0"/>
                <a:cs typeface="Courier New" panose="02070309020205020404" pitchFamily="49" charset="0"/>
              </a:rPr>
              <a:t>0x600002a0c030 3.000000 4.000000</a:t>
            </a:r>
          </a:p>
        </p:txBody>
      </p:sp>
      <p:sp>
        <p:nvSpPr>
          <p:cNvPr id="6" name="TextBox 5">
            <a:extLst>
              <a:ext uri="{FF2B5EF4-FFF2-40B4-BE49-F238E27FC236}">
                <a16:creationId xmlns:a16="http://schemas.microsoft.com/office/drawing/2014/main" id="{A6556274-5FAB-FA80-D5BC-7FB8B7B8096A}"/>
              </a:ext>
            </a:extLst>
          </p:cNvPr>
          <p:cNvSpPr txBox="1"/>
          <p:nvPr/>
        </p:nvSpPr>
        <p:spPr>
          <a:xfrm>
            <a:off x="10746560" y="633898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kr_06_06.c</a:t>
            </a:r>
          </a:p>
        </p:txBody>
      </p:sp>
    </p:spTree>
    <p:extLst>
      <p:ext uri="{BB962C8B-B14F-4D97-AF65-F5344CB8AC3E}">
        <p14:creationId xmlns:p14="http://schemas.microsoft.com/office/powerpoint/2010/main" val="6160434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6D5DF8A-3D98-DC7E-85E8-EAC7EDC57520}"/>
              </a:ext>
            </a:extLst>
          </p:cNvPr>
          <p:cNvSpPr>
            <a:spLocks noGrp="1"/>
          </p:cNvSpPr>
          <p:nvPr>
            <p:ph type="title"/>
          </p:nvPr>
        </p:nvSpPr>
        <p:spPr/>
        <p:txBody>
          <a:bodyPr/>
          <a:lstStyle/>
          <a:p>
            <a:r>
              <a:rPr lang="en-US" dirty="0"/>
              <a:t>6.5.1 A list of strings</a:t>
            </a:r>
          </a:p>
        </p:txBody>
      </p:sp>
      <p:sp>
        <p:nvSpPr>
          <p:cNvPr id="4" name="TextBox 3">
            <a:extLst>
              <a:ext uri="{FF2B5EF4-FFF2-40B4-BE49-F238E27FC236}">
                <a16:creationId xmlns:a16="http://schemas.microsoft.com/office/drawing/2014/main" id="{F6F9B66A-1D44-FAE1-6AA5-057FB5821065}"/>
              </a:ext>
            </a:extLst>
          </p:cNvPr>
          <p:cNvSpPr txBox="1"/>
          <p:nvPr/>
        </p:nvSpPr>
        <p:spPr>
          <a:xfrm>
            <a:off x="6765470" y="1120676"/>
            <a:ext cx="4458272" cy="2031325"/>
          </a:xfrm>
          <a:prstGeom prst="rect">
            <a:avLst/>
          </a:prstGeom>
          <a:noFill/>
        </p:spPr>
        <p:txBody>
          <a:bodyPr wrap="none" rtlCol="0">
            <a:spAutoFit/>
          </a:bodyPr>
          <a:lstStyle/>
          <a:p>
            <a:r>
              <a:rPr lang="en-US" b="1" dirty="0">
                <a:latin typeface="Courier New" panose="02070309020205020404" pitchFamily="49" charset="0"/>
                <a:cs typeface="Courier New" panose="02070309020205020404" pitchFamily="49" charset="0"/>
              </a:rPr>
              <a:t>lines = list()</a:t>
            </a:r>
          </a:p>
          <a:p>
            <a:r>
              <a:rPr lang="en-US" b="1" dirty="0">
                <a:latin typeface="Courier New" panose="02070309020205020404" pitchFamily="49" charset="0"/>
                <a:cs typeface="Courier New" panose="02070309020205020404" pitchFamily="49" charset="0"/>
              </a:rPr>
              <a:t>hand = open('</a:t>
            </a:r>
            <a:r>
              <a:rPr lang="en-US" b="1" dirty="0" err="1">
                <a:latin typeface="Courier New" panose="02070309020205020404" pitchFamily="49" charset="0"/>
                <a:cs typeface="Courier New" panose="02070309020205020404" pitchFamily="49" charset="0"/>
              </a:rPr>
              <a:t>romeo.txt</a:t>
            </a:r>
            <a:r>
              <a:rPr lang="en-US" b="1" dirty="0">
                <a:latin typeface="Courier New" panose="02070309020205020404" pitchFamily="49" charset="0"/>
                <a:cs typeface="Courier New" panose="02070309020205020404" pitchFamily="49" charset="0"/>
              </a:rPr>
              <a:t>')</a:t>
            </a:r>
          </a:p>
          <a:p>
            <a:r>
              <a:rPr lang="en-US" b="1" dirty="0">
                <a:latin typeface="Courier New" panose="02070309020205020404" pitchFamily="49" charset="0"/>
                <a:cs typeface="Courier New" panose="02070309020205020404" pitchFamily="49" charset="0"/>
              </a:rPr>
              <a:t>for line in hand:</a:t>
            </a:r>
          </a:p>
          <a:p>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lines.append</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line.rstrip</a:t>
            </a:r>
            <a:r>
              <a:rPr lang="en-US" b="1" dirty="0">
                <a:latin typeface="Courier New" panose="02070309020205020404" pitchFamily="49" charset="0"/>
                <a:cs typeface="Courier New" panose="02070309020205020404" pitchFamily="49" charset="0"/>
              </a:rPr>
              <a:t>())</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for line in lines:</a:t>
            </a:r>
          </a:p>
          <a:p>
            <a:r>
              <a:rPr lang="en-US" b="1" dirty="0">
                <a:latin typeface="Courier New" panose="02070309020205020404" pitchFamily="49" charset="0"/>
                <a:cs typeface="Courier New" panose="02070309020205020404" pitchFamily="49" charset="0"/>
              </a:rPr>
              <a:t>    print(line)</a:t>
            </a:r>
          </a:p>
        </p:txBody>
      </p:sp>
      <p:sp>
        <p:nvSpPr>
          <p:cNvPr id="7" name="TextBox 6">
            <a:extLst>
              <a:ext uri="{FF2B5EF4-FFF2-40B4-BE49-F238E27FC236}">
                <a16:creationId xmlns:a16="http://schemas.microsoft.com/office/drawing/2014/main" id="{20A87C7A-C86F-14DD-A5D7-835A6A5EB87D}"/>
              </a:ext>
            </a:extLst>
          </p:cNvPr>
          <p:cNvSpPr txBox="1"/>
          <p:nvPr/>
        </p:nvSpPr>
        <p:spPr>
          <a:xfrm>
            <a:off x="990599" y="4184551"/>
            <a:ext cx="6801862" cy="1200329"/>
          </a:xfrm>
          <a:prstGeom prst="rect">
            <a:avLst/>
          </a:prstGeom>
          <a:noFill/>
          <a:ln w="28575">
            <a:solidFill>
              <a:schemeClr val="accent1"/>
            </a:solidFill>
          </a:ln>
        </p:spPr>
        <p:txBody>
          <a:bodyPr wrap="none" rtlCol="0">
            <a:spAutoFit/>
          </a:bodyPr>
          <a:lstStyle/>
          <a:p>
            <a:r>
              <a:rPr lang="en-US" b="1" dirty="0">
                <a:latin typeface="Courier New" panose="02070309020205020404" pitchFamily="49" charset="0"/>
                <a:cs typeface="Courier New" panose="02070309020205020404" pitchFamily="49" charset="0"/>
              </a:rPr>
              <a:t>Who is already sick and pale with grief</a:t>
            </a:r>
          </a:p>
          <a:p>
            <a:r>
              <a:rPr lang="en-US" b="1" dirty="0">
                <a:latin typeface="Courier New" panose="02070309020205020404" pitchFamily="49" charset="0"/>
                <a:cs typeface="Courier New" panose="02070309020205020404" pitchFamily="49" charset="0"/>
              </a:rPr>
              <a:t>Arise fair sun and kill the envious moon</a:t>
            </a:r>
          </a:p>
          <a:p>
            <a:r>
              <a:rPr lang="en-US" b="1" dirty="0">
                <a:latin typeface="Courier New" panose="02070309020205020404" pitchFamily="49" charset="0"/>
                <a:cs typeface="Courier New" panose="02070309020205020404" pitchFamily="49" charset="0"/>
              </a:rPr>
              <a:t>It is the east and Juliet is the sun</a:t>
            </a:r>
          </a:p>
          <a:p>
            <a:r>
              <a:rPr lang="en-US" b="1" dirty="0">
                <a:latin typeface="Courier New" panose="02070309020205020404" pitchFamily="49" charset="0"/>
                <a:cs typeface="Courier New" panose="02070309020205020404" pitchFamily="49" charset="0"/>
              </a:rPr>
              <a:t>But soft what light through yonder window breaks</a:t>
            </a:r>
          </a:p>
        </p:txBody>
      </p:sp>
      <p:sp>
        <p:nvSpPr>
          <p:cNvPr id="8" name="TextBox 7">
            <a:extLst>
              <a:ext uri="{FF2B5EF4-FFF2-40B4-BE49-F238E27FC236}">
                <a16:creationId xmlns:a16="http://schemas.microsoft.com/office/drawing/2014/main" id="{D8CEE615-6E88-59C7-B52C-69A36B4941C2}"/>
              </a:ext>
            </a:extLst>
          </p:cNvPr>
          <p:cNvSpPr txBox="1"/>
          <p:nvPr/>
        </p:nvSpPr>
        <p:spPr>
          <a:xfrm>
            <a:off x="10746560" y="633898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kr_06_07.py</a:t>
            </a:r>
          </a:p>
        </p:txBody>
      </p:sp>
    </p:spTree>
    <p:extLst>
      <p:ext uri="{BB962C8B-B14F-4D97-AF65-F5344CB8AC3E}">
        <p14:creationId xmlns:p14="http://schemas.microsoft.com/office/powerpoint/2010/main" val="28783738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6D5DF8A-3D98-DC7E-85E8-EAC7EDC57520}"/>
              </a:ext>
            </a:extLst>
          </p:cNvPr>
          <p:cNvSpPr>
            <a:spLocks noGrp="1"/>
          </p:cNvSpPr>
          <p:nvPr>
            <p:ph type="title"/>
          </p:nvPr>
        </p:nvSpPr>
        <p:spPr/>
        <p:txBody>
          <a:bodyPr/>
          <a:lstStyle/>
          <a:p>
            <a:r>
              <a:rPr lang="en-US" dirty="0"/>
              <a:t>6.5.1 Self Referential Structures</a:t>
            </a:r>
          </a:p>
        </p:txBody>
      </p:sp>
      <p:sp>
        <p:nvSpPr>
          <p:cNvPr id="2" name="Content Placeholder 1">
            <a:extLst>
              <a:ext uri="{FF2B5EF4-FFF2-40B4-BE49-F238E27FC236}">
                <a16:creationId xmlns:a16="http://schemas.microsoft.com/office/drawing/2014/main" id="{50791E68-B219-7E1C-2218-042D2ED13759}"/>
              </a:ext>
            </a:extLst>
          </p:cNvPr>
          <p:cNvSpPr>
            <a:spLocks noGrp="1"/>
          </p:cNvSpPr>
          <p:nvPr>
            <p:ph idx="1"/>
          </p:nvPr>
        </p:nvSpPr>
        <p:spPr>
          <a:xfrm>
            <a:off x="838199" y="1825625"/>
            <a:ext cx="10515599" cy="2158546"/>
          </a:xfrm>
        </p:spPr>
        <p:txBody>
          <a:bodyPr/>
          <a:lstStyle/>
          <a:p>
            <a:r>
              <a:rPr lang="en-US" dirty="0"/>
              <a:t>In C we need to create build a list() structure before we can use it</a:t>
            </a:r>
          </a:p>
          <a:p>
            <a:r>
              <a:rPr lang="en-US" dirty="0"/>
              <a:t>The entries in the list will be stored in dynamically allocated memory</a:t>
            </a:r>
          </a:p>
          <a:p>
            <a:r>
              <a:rPr lang="en-US" dirty="0"/>
              <a:t>Each list entry contains some data and links to other members of the list using pointers</a:t>
            </a:r>
          </a:p>
        </p:txBody>
      </p:sp>
      <p:sp>
        <p:nvSpPr>
          <p:cNvPr id="4" name="TextBox 3">
            <a:extLst>
              <a:ext uri="{FF2B5EF4-FFF2-40B4-BE49-F238E27FC236}">
                <a16:creationId xmlns:a16="http://schemas.microsoft.com/office/drawing/2014/main" id="{F6F9B66A-1D44-FAE1-6AA5-057FB5821065}"/>
              </a:ext>
            </a:extLst>
          </p:cNvPr>
          <p:cNvSpPr txBox="1"/>
          <p:nvPr/>
        </p:nvSpPr>
        <p:spPr>
          <a:xfrm>
            <a:off x="2275114" y="4233408"/>
            <a:ext cx="3355406" cy="1200329"/>
          </a:xfrm>
          <a:prstGeom prst="rect">
            <a:avLst/>
          </a:prstGeom>
          <a:noFill/>
        </p:spPr>
        <p:txBody>
          <a:bodyPr wrap="none" rtlCol="0">
            <a:spAutoFit/>
          </a:bodyPr>
          <a:lstStyle/>
          <a:p>
            <a:r>
              <a:rPr lang="en-US" b="1" dirty="0">
                <a:latin typeface="Courier New" panose="02070309020205020404" pitchFamily="49" charset="0"/>
                <a:cs typeface="Courier New" panose="02070309020205020404" pitchFamily="49" charset="0"/>
              </a:rPr>
              <a:t>struct </a:t>
            </a:r>
            <a:r>
              <a:rPr lang="en-US" b="1" dirty="0" err="1">
                <a:latin typeface="Courier New" panose="02070309020205020404" pitchFamily="49" charset="0"/>
                <a:cs typeface="Courier New" panose="02070309020205020404" pitchFamily="49" charset="0"/>
              </a:rPr>
              <a:t>lnode</a:t>
            </a:r>
            <a:r>
              <a:rPr lang="en-US" b="1" dirty="0">
                <a:latin typeface="Courier New" panose="02070309020205020404" pitchFamily="49" charset="0"/>
                <a:cs typeface="Courier New" panose="02070309020205020404" pitchFamily="49" charset="0"/>
              </a:rPr>
              <a:t> {</a:t>
            </a:r>
          </a:p>
          <a:p>
            <a:r>
              <a:rPr lang="en-US" b="1" dirty="0">
                <a:latin typeface="Courier New" panose="02070309020205020404" pitchFamily="49" charset="0"/>
                <a:cs typeface="Courier New" panose="02070309020205020404" pitchFamily="49" charset="0"/>
              </a:rPr>
              <a:t>    char *text;</a:t>
            </a:r>
          </a:p>
          <a:p>
            <a:r>
              <a:rPr lang="en-US" b="1" dirty="0">
                <a:latin typeface="Courier New" panose="02070309020205020404" pitchFamily="49" charset="0"/>
                <a:cs typeface="Courier New" panose="02070309020205020404" pitchFamily="49" charset="0"/>
              </a:rPr>
              <a:t>    struct </a:t>
            </a:r>
            <a:r>
              <a:rPr lang="en-US" b="1" dirty="0" err="1">
                <a:latin typeface="Courier New" panose="02070309020205020404" pitchFamily="49" charset="0"/>
                <a:cs typeface="Courier New" panose="02070309020205020404" pitchFamily="49" charset="0"/>
              </a:rPr>
              <a:t>lnode</a:t>
            </a:r>
            <a:r>
              <a:rPr lang="en-US" b="1" dirty="0">
                <a:latin typeface="Courier New" panose="02070309020205020404" pitchFamily="49" charset="0"/>
                <a:cs typeface="Courier New" panose="02070309020205020404" pitchFamily="49" charset="0"/>
              </a:rPr>
              <a:t> *next;</a:t>
            </a:r>
          </a:p>
          <a:p>
            <a:r>
              <a:rPr lang="en-US" b="1" dirty="0">
                <a:latin typeface="Courier New" panose="02070309020205020404" pitchFamily="49" charset="0"/>
                <a:cs typeface="Courier New" panose="02070309020205020404" pitchFamily="49" charset="0"/>
              </a:rPr>
              <a:t>};</a:t>
            </a:r>
          </a:p>
        </p:txBody>
      </p:sp>
      <p:sp>
        <p:nvSpPr>
          <p:cNvPr id="5" name="Rectangle 4">
            <a:extLst>
              <a:ext uri="{FF2B5EF4-FFF2-40B4-BE49-F238E27FC236}">
                <a16:creationId xmlns:a16="http://schemas.microsoft.com/office/drawing/2014/main" id="{BD4F6303-263B-8385-CE66-113E99FCF78C}"/>
              </a:ext>
            </a:extLst>
          </p:cNvPr>
          <p:cNvSpPr/>
          <p:nvPr/>
        </p:nvSpPr>
        <p:spPr>
          <a:xfrm>
            <a:off x="7772400" y="378822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7" name="Rectangle 6">
            <a:extLst>
              <a:ext uri="{FF2B5EF4-FFF2-40B4-BE49-F238E27FC236}">
                <a16:creationId xmlns:a16="http://schemas.microsoft.com/office/drawing/2014/main" id="{D93B7140-8FE7-148B-CF9E-713B6E965D9B}"/>
              </a:ext>
            </a:extLst>
          </p:cNvPr>
          <p:cNvSpPr/>
          <p:nvPr/>
        </p:nvSpPr>
        <p:spPr>
          <a:xfrm>
            <a:off x="7772400" y="418829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8" name="Rectangle 7">
            <a:extLst>
              <a:ext uri="{FF2B5EF4-FFF2-40B4-BE49-F238E27FC236}">
                <a16:creationId xmlns:a16="http://schemas.microsoft.com/office/drawing/2014/main" id="{C5A28D32-55EA-162D-3AC6-88414F6482F5}"/>
              </a:ext>
            </a:extLst>
          </p:cNvPr>
          <p:cNvSpPr/>
          <p:nvPr/>
        </p:nvSpPr>
        <p:spPr>
          <a:xfrm>
            <a:off x="10019977" y="3886202"/>
            <a:ext cx="484414" cy="1477329"/>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p>
          <a:p>
            <a:pPr algn="ctr"/>
            <a:r>
              <a:rPr lang="en-US" dirty="0">
                <a:solidFill>
                  <a:schemeClr val="tx1"/>
                </a:solidFill>
              </a:rPr>
              <a:t>e</a:t>
            </a:r>
          </a:p>
          <a:p>
            <a:pPr algn="ctr"/>
            <a:r>
              <a:rPr lang="en-US" dirty="0">
                <a:solidFill>
                  <a:schemeClr val="tx1"/>
                </a:solidFill>
              </a:rPr>
              <a:t>l</a:t>
            </a:r>
          </a:p>
          <a:p>
            <a:pPr algn="ctr"/>
            <a:r>
              <a:rPr lang="en-US" dirty="0">
                <a:solidFill>
                  <a:schemeClr val="tx1"/>
                </a:solidFill>
              </a:rPr>
              <a:t>l</a:t>
            </a:r>
          </a:p>
          <a:p>
            <a:pPr algn="ctr"/>
            <a:r>
              <a:rPr lang="en-US" dirty="0">
                <a:solidFill>
                  <a:schemeClr val="tx1"/>
                </a:solidFill>
              </a:rPr>
              <a:t>o</a:t>
            </a:r>
          </a:p>
        </p:txBody>
      </p:sp>
      <p:cxnSp>
        <p:nvCxnSpPr>
          <p:cNvPr id="10" name="Curved Connector 9">
            <a:extLst>
              <a:ext uri="{FF2B5EF4-FFF2-40B4-BE49-F238E27FC236}">
                <a16:creationId xmlns:a16="http://schemas.microsoft.com/office/drawing/2014/main" id="{2C177E8C-2009-FF96-06E8-0A54782BB68D}"/>
              </a:ext>
            </a:extLst>
          </p:cNvPr>
          <p:cNvCxnSpPr>
            <a:cxnSpLocks/>
            <a:stCxn id="5" idx="3"/>
          </p:cNvCxnSpPr>
          <p:nvPr/>
        </p:nvCxnSpPr>
        <p:spPr>
          <a:xfrm>
            <a:off x="9095015" y="3984171"/>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1BDD812B-55BA-FD06-32C9-F4393A774684}"/>
              </a:ext>
            </a:extLst>
          </p:cNvPr>
          <p:cNvSpPr txBox="1"/>
          <p:nvPr/>
        </p:nvSpPr>
        <p:spPr>
          <a:xfrm>
            <a:off x="10746560" y="633898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kr_06_07.c</a:t>
            </a:r>
          </a:p>
        </p:txBody>
      </p:sp>
    </p:spTree>
    <p:extLst>
      <p:ext uri="{BB962C8B-B14F-4D97-AF65-F5344CB8AC3E}">
        <p14:creationId xmlns:p14="http://schemas.microsoft.com/office/powerpoint/2010/main" val="22184028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6F9B66A-1D44-FAE1-6AA5-057FB5821065}"/>
              </a:ext>
            </a:extLst>
          </p:cNvPr>
          <p:cNvSpPr txBox="1"/>
          <p:nvPr/>
        </p:nvSpPr>
        <p:spPr>
          <a:xfrm>
            <a:off x="931869" y="1775262"/>
            <a:ext cx="3355406" cy="2031325"/>
          </a:xfrm>
          <a:prstGeom prst="rect">
            <a:avLst/>
          </a:prstGeom>
          <a:noFill/>
        </p:spPr>
        <p:txBody>
          <a:bodyPr wrap="none" rtlCol="0">
            <a:spAutoFit/>
          </a:bodyPr>
          <a:lstStyle/>
          <a:p>
            <a:r>
              <a:rPr lang="en-US" b="1" dirty="0">
                <a:latin typeface="Courier New" panose="02070309020205020404" pitchFamily="49" charset="0"/>
                <a:cs typeface="Courier New" panose="02070309020205020404" pitchFamily="49" charset="0"/>
              </a:rPr>
              <a:t>struct </a:t>
            </a:r>
            <a:r>
              <a:rPr lang="en-US" b="1" dirty="0" err="1">
                <a:latin typeface="Courier New" panose="02070309020205020404" pitchFamily="49" charset="0"/>
                <a:cs typeface="Courier New" panose="02070309020205020404" pitchFamily="49" charset="0"/>
              </a:rPr>
              <a:t>lnode</a:t>
            </a:r>
            <a:r>
              <a:rPr lang="en-US" b="1" dirty="0">
                <a:latin typeface="Courier New" panose="02070309020205020404" pitchFamily="49" charset="0"/>
                <a:cs typeface="Courier New" panose="02070309020205020404" pitchFamily="49" charset="0"/>
              </a:rPr>
              <a:t> {</a:t>
            </a:r>
          </a:p>
          <a:p>
            <a:r>
              <a:rPr lang="en-US" b="1" dirty="0">
                <a:latin typeface="Courier New" panose="02070309020205020404" pitchFamily="49" charset="0"/>
                <a:cs typeface="Courier New" panose="02070309020205020404" pitchFamily="49" charset="0"/>
              </a:rPr>
              <a:t>    char *text;</a:t>
            </a:r>
          </a:p>
          <a:p>
            <a:r>
              <a:rPr lang="en-US" b="1" dirty="0">
                <a:latin typeface="Courier New" panose="02070309020205020404" pitchFamily="49" charset="0"/>
                <a:cs typeface="Courier New" panose="02070309020205020404" pitchFamily="49" charset="0"/>
              </a:rPr>
              <a:t>    struct </a:t>
            </a:r>
            <a:r>
              <a:rPr lang="en-US" b="1" dirty="0" err="1">
                <a:latin typeface="Courier New" panose="02070309020205020404" pitchFamily="49" charset="0"/>
                <a:cs typeface="Courier New" panose="02070309020205020404" pitchFamily="49" charset="0"/>
              </a:rPr>
              <a:t>lnode</a:t>
            </a:r>
            <a:r>
              <a:rPr lang="en-US" b="1" dirty="0">
                <a:latin typeface="Courier New" panose="02070309020205020404" pitchFamily="49" charset="0"/>
                <a:cs typeface="Courier New" panose="02070309020205020404" pitchFamily="49" charset="0"/>
              </a:rPr>
              <a:t> *next;</a:t>
            </a:r>
          </a:p>
          <a:p>
            <a:r>
              <a:rPr lang="en-US" b="1" dirty="0">
                <a:latin typeface="Courier New" panose="02070309020205020404" pitchFamily="49" charset="0"/>
                <a:cs typeface="Courier New" panose="02070309020205020404" pitchFamily="49" charset="0"/>
              </a:rPr>
              <a:t>};</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struct </a:t>
            </a:r>
            <a:r>
              <a:rPr lang="en-US" b="1" dirty="0" err="1">
                <a:latin typeface="Courier New" panose="02070309020205020404" pitchFamily="49" charset="0"/>
                <a:cs typeface="Courier New" panose="02070309020205020404" pitchFamily="49" charset="0"/>
              </a:rPr>
              <a:t>lnode</a:t>
            </a:r>
            <a:r>
              <a:rPr lang="en-US" b="1" dirty="0">
                <a:latin typeface="Courier New" panose="02070309020205020404" pitchFamily="49" charset="0"/>
                <a:cs typeface="Courier New" panose="02070309020205020404" pitchFamily="49" charset="0"/>
              </a:rPr>
              <a:t> *head;</a:t>
            </a:r>
          </a:p>
          <a:p>
            <a:r>
              <a:rPr lang="en-US" b="1" dirty="0">
                <a:latin typeface="Courier New" panose="02070309020205020404" pitchFamily="49" charset="0"/>
                <a:cs typeface="Courier New" panose="02070309020205020404" pitchFamily="49" charset="0"/>
              </a:rPr>
              <a:t>struct </a:t>
            </a:r>
            <a:r>
              <a:rPr lang="en-US" b="1" dirty="0" err="1">
                <a:latin typeface="Courier New" panose="02070309020205020404" pitchFamily="49" charset="0"/>
                <a:cs typeface="Courier New" panose="02070309020205020404" pitchFamily="49" charset="0"/>
              </a:rPr>
              <a:t>lnode</a:t>
            </a:r>
            <a:r>
              <a:rPr lang="en-US" b="1" dirty="0">
                <a:latin typeface="Courier New" panose="02070309020205020404" pitchFamily="49" charset="0"/>
                <a:cs typeface="Courier New" panose="02070309020205020404" pitchFamily="49" charset="0"/>
              </a:rPr>
              <a:t> *tail;</a:t>
            </a:r>
          </a:p>
        </p:txBody>
      </p:sp>
      <p:sp>
        <p:nvSpPr>
          <p:cNvPr id="5" name="Rectangle 4">
            <a:extLst>
              <a:ext uri="{FF2B5EF4-FFF2-40B4-BE49-F238E27FC236}">
                <a16:creationId xmlns:a16="http://schemas.microsoft.com/office/drawing/2014/main" id="{BD4F6303-263B-8385-CE66-113E99FCF78C}"/>
              </a:ext>
            </a:extLst>
          </p:cNvPr>
          <p:cNvSpPr/>
          <p:nvPr/>
        </p:nvSpPr>
        <p:spPr>
          <a:xfrm>
            <a:off x="8256495" y="123662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7" name="Rectangle 6">
            <a:extLst>
              <a:ext uri="{FF2B5EF4-FFF2-40B4-BE49-F238E27FC236}">
                <a16:creationId xmlns:a16="http://schemas.microsoft.com/office/drawing/2014/main" id="{D93B7140-8FE7-148B-CF9E-713B6E965D9B}"/>
              </a:ext>
            </a:extLst>
          </p:cNvPr>
          <p:cNvSpPr/>
          <p:nvPr/>
        </p:nvSpPr>
        <p:spPr>
          <a:xfrm>
            <a:off x="8256495" y="165302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8" name="Rectangle 7">
            <a:extLst>
              <a:ext uri="{FF2B5EF4-FFF2-40B4-BE49-F238E27FC236}">
                <a16:creationId xmlns:a16="http://schemas.microsoft.com/office/drawing/2014/main" id="{C5A28D32-55EA-162D-3AC6-88414F6482F5}"/>
              </a:ext>
            </a:extLst>
          </p:cNvPr>
          <p:cNvSpPr/>
          <p:nvPr/>
        </p:nvSpPr>
        <p:spPr>
          <a:xfrm>
            <a:off x="10504072" y="1334604"/>
            <a:ext cx="484414" cy="5431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10" name="Curved Connector 9">
            <a:extLst>
              <a:ext uri="{FF2B5EF4-FFF2-40B4-BE49-F238E27FC236}">
                <a16:creationId xmlns:a16="http://schemas.microsoft.com/office/drawing/2014/main" id="{2C177E8C-2009-FF96-06E8-0A54782BB68D}"/>
              </a:ext>
            </a:extLst>
          </p:cNvPr>
          <p:cNvCxnSpPr>
            <a:cxnSpLocks/>
            <a:stCxn id="5" idx="3"/>
          </p:cNvCxnSpPr>
          <p:nvPr/>
        </p:nvCxnSpPr>
        <p:spPr>
          <a:xfrm>
            <a:off x="9579110" y="1432572"/>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12773B15-DB20-6385-C527-201B43368418}"/>
              </a:ext>
            </a:extLst>
          </p:cNvPr>
          <p:cNvSpPr/>
          <p:nvPr/>
        </p:nvSpPr>
        <p:spPr>
          <a:xfrm>
            <a:off x="8256495" y="289015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12" name="Rectangle 11">
            <a:extLst>
              <a:ext uri="{FF2B5EF4-FFF2-40B4-BE49-F238E27FC236}">
                <a16:creationId xmlns:a16="http://schemas.microsoft.com/office/drawing/2014/main" id="{93D0F3B4-FC5D-86BD-0344-2B9A1DA3C809}"/>
              </a:ext>
            </a:extLst>
          </p:cNvPr>
          <p:cNvSpPr/>
          <p:nvPr/>
        </p:nvSpPr>
        <p:spPr>
          <a:xfrm>
            <a:off x="8256495" y="3273886"/>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13" name="Rectangle 12">
            <a:extLst>
              <a:ext uri="{FF2B5EF4-FFF2-40B4-BE49-F238E27FC236}">
                <a16:creationId xmlns:a16="http://schemas.microsoft.com/office/drawing/2014/main" id="{5F4D984C-1CF5-2822-16C3-9857778C494E}"/>
              </a:ext>
            </a:extLst>
          </p:cNvPr>
          <p:cNvSpPr/>
          <p:nvPr/>
        </p:nvSpPr>
        <p:spPr>
          <a:xfrm>
            <a:off x="10504072" y="2988127"/>
            <a:ext cx="484414" cy="88992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n-US" dirty="0">
              <a:solidFill>
                <a:schemeClr val="tx1"/>
              </a:solidFill>
            </a:endParaRPr>
          </a:p>
          <a:p>
            <a:pPr algn="ctr"/>
            <a:r>
              <a:rPr lang="en-US" dirty="0">
                <a:solidFill>
                  <a:schemeClr val="tx1"/>
                </a:solidFill>
              </a:rPr>
              <a:t>s</a:t>
            </a:r>
          </a:p>
        </p:txBody>
      </p:sp>
      <p:cxnSp>
        <p:nvCxnSpPr>
          <p:cNvPr id="14" name="Curved Connector 13">
            <a:extLst>
              <a:ext uri="{FF2B5EF4-FFF2-40B4-BE49-F238E27FC236}">
                <a16:creationId xmlns:a16="http://schemas.microsoft.com/office/drawing/2014/main" id="{F22F8BA1-A94E-DC14-33C8-40C20ADD837F}"/>
              </a:ext>
            </a:extLst>
          </p:cNvPr>
          <p:cNvCxnSpPr>
            <a:cxnSpLocks/>
            <a:stCxn id="9" idx="3"/>
          </p:cNvCxnSpPr>
          <p:nvPr/>
        </p:nvCxnSpPr>
        <p:spPr>
          <a:xfrm>
            <a:off x="9579110" y="3086096"/>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urved Connector 14">
            <a:extLst>
              <a:ext uri="{FF2B5EF4-FFF2-40B4-BE49-F238E27FC236}">
                <a16:creationId xmlns:a16="http://schemas.microsoft.com/office/drawing/2014/main" id="{C57A03F0-A2C7-881C-BB16-0DF4D219ADF8}"/>
              </a:ext>
            </a:extLst>
          </p:cNvPr>
          <p:cNvCxnSpPr>
            <a:cxnSpLocks/>
            <a:stCxn id="7" idx="1"/>
            <a:endCxn id="9" idx="0"/>
          </p:cNvCxnSpPr>
          <p:nvPr/>
        </p:nvCxnSpPr>
        <p:spPr>
          <a:xfrm rot="10800000" flipH="1" flipV="1">
            <a:off x="8256495" y="1848963"/>
            <a:ext cx="661308" cy="1041190"/>
          </a:xfrm>
          <a:prstGeom prst="curvedConnector4">
            <a:avLst>
              <a:gd name="adj1" fmla="val -34568"/>
              <a:gd name="adj2" fmla="val 59410"/>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urved Connector 28">
            <a:extLst>
              <a:ext uri="{FF2B5EF4-FFF2-40B4-BE49-F238E27FC236}">
                <a16:creationId xmlns:a16="http://schemas.microsoft.com/office/drawing/2014/main" id="{F8EC7DA5-A779-EAC6-319B-732976F5BDEB}"/>
              </a:ext>
            </a:extLst>
          </p:cNvPr>
          <p:cNvCxnSpPr>
            <a:cxnSpLocks/>
            <a:stCxn id="12" idx="3"/>
            <a:endCxn id="37" idx="0"/>
          </p:cNvCxnSpPr>
          <p:nvPr/>
        </p:nvCxnSpPr>
        <p:spPr>
          <a:xfrm flipH="1">
            <a:off x="8917803" y="3469829"/>
            <a:ext cx="661307" cy="1173509"/>
          </a:xfrm>
          <a:prstGeom prst="curvedConnector4">
            <a:avLst>
              <a:gd name="adj1" fmla="val -34568"/>
              <a:gd name="adj2" fmla="val 58349"/>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08DD47E8-5CAC-0CDF-1BF1-63CF8E5F1ABE}"/>
              </a:ext>
            </a:extLst>
          </p:cNvPr>
          <p:cNvSpPr/>
          <p:nvPr/>
        </p:nvSpPr>
        <p:spPr>
          <a:xfrm>
            <a:off x="8256495" y="464333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39" name="Rectangle 38">
            <a:extLst>
              <a:ext uri="{FF2B5EF4-FFF2-40B4-BE49-F238E27FC236}">
                <a16:creationId xmlns:a16="http://schemas.microsoft.com/office/drawing/2014/main" id="{B6482826-6A09-3D56-7B56-459516A9A700}"/>
              </a:ext>
            </a:extLst>
          </p:cNvPr>
          <p:cNvSpPr/>
          <p:nvPr/>
        </p:nvSpPr>
        <p:spPr>
          <a:xfrm>
            <a:off x="8256495" y="5027071"/>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40" name="Rectangle 39">
            <a:extLst>
              <a:ext uri="{FF2B5EF4-FFF2-40B4-BE49-F238E27FC236}">
                <a16:creationId xmlns:a16="http://schemas.microsoft.com/office/drawing/2014/main" id="{56EA855E-E882-E047-3D63-A3277035B1D5}"/>
              </a:ext>
            </a:extLst>
          </p:cNvPr>
          <p:cNvSpPr/>
          <p:nvPr/>
        </p:nvSpPr>
        <p:spPr>
          <a:xfrm>
            <a:off x="10504072" y="4741312"/>
            <a:ext cx="484414" cy="10921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a:p>
            <a:pPr algn="ctr"/>
            <a:r>
              <a:rPr lang="en-US" dirty="0">
                <a:solidFill>
                  <a:schemeClr val="tx1"/>
                </a:solidFill>
              </a:rPr>
              <a:t>u</a:t>
            </a:r>
          </a:p>
          <a:p>
            <a:pPr algn="ctr"/>
            <a:r>
              <a:rPr lang="en-US" dirty="0">
                <a:solidFill>
                  <a:schemeClr val="tx1"/>
                </a:solidFill>
              </a:rPr>
              <a:t>n</a:t>
            </a:r>
          </a:p>
        </p:txBody>
      </p:sp>
      <p:cxnSp>
        <p:nvCxnSpPr>
          <p:cNvPr id="41" name="Curved Connector 40">
            <a:extLst>
              <a:ext uri="{FF2B5EF4-FFF2-40B4-BE49-F238E27FC236}">
                <a16:creationId xmlns:a16="http://schemas.microsoft.com/office/drawing/2014/main" id="{8DB0138E-F509-D49B-1B24-C258939B3366}"/>
              </a:ext>
            </a:extLst>
          </p:cNvPr>
          <p:cNvCxnSpPr>
            <a:cxnSpLocks/>
            <a:stCxn id="37" idx="3"/>
          </p:cNvCxnSpPr>
          <p:nvPr/>
        </p:nvCxnSpPr>
        <p:spPr>
          <a:xfrm>
            <a:off x="9579110" y="4839281"/>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2" name="&quot;No&quot; Symbol 41">
            <a:extLst>
              <a:ext uri="{FF2B5EF4-FFF2-40B4-BE49-F238E27FC236}">
                <a16:creationId xmlns:a16="http://schemas.microsoft.com/office/drawing/2014/main" id="{8CEC0717-A90E-92A5-595B-8548B8B4AB6D}"/>
              </a:ext>
            </a:extLst>
          </p:cNvPr>
          <p:cNvSpPr/>
          <p:nvPr/>
        </p:nvSpPr>
        <p:spPr>
          <a:xfrm>
            <a:off x="9819913" y="5833412"/>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43" name="Curved Connector 42">
            <a:extLst>
              <a:ext uri="{FF2B5EF4-FFF2-40B4-BE49-F238E27FC236}">
                <a16:creationId xmlns:a16="http://schemas.microsoft.com/office/drawing/2014/main" id="{FEE19ED4-6842-54A7-68A4-2A3086C50547}"/>
              </a:ext>
            </a:extLst>
          </p:cNvPr>
          <p:cNvCxnSpPr>
            <a:cxnSpLocks/>
            <a:stCxn id="39" idx="3"/>
            <a:endCxn id="42" idx="0"/>
          </p:cNvCxnSpPr>
          <p:nvPr/>
        </p:nvCxnSpPr>
        <p:spPr>
          <a:xfrm>
            <a:off x="9579110" y="5223014"/>
            <a:ext cx="472044" cy="610398"/>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70F3EEB6-D84F-E430-A90F-CF37C2A3B4A3}"/>
              </a:ext>
            </a:extLst>
          </p:cNvPr>
          <p:cNvSpPr/>
          <p:nvPr/>
        </p:nvSpPr>
        <p:spPr>
          <a:xfrm>
            <a:off x="5712280" y="257953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head</a:t>
            </a:r>
          </a:p>
        </p:txBody>
      </p:sp>
      <p:sp>
        <p:nvSpPr>
          <p:cNvPr id="53" name="Rectangle 52">
            <a:extLst>
              <a:ext uri="{FF2B5EF4-FFF2-40B4-BE49-F238E27FC236}">
                <a16:creationId xmlns:a16="http://schemas.microsoft.com/office/drawing/2014/main" id="{CC8E599E-D433-389D-429F-B60A9C169877}"/>
              </a:ext>
            </a:extLst>
          </p:cNvPr>
          <p:cNvSpPr/>
          <p:nvPr/>
        </p:nvSpPr>
        <p:spPr>
          <a:xfrm>
            <a:off x="5735420" y="3886575"/>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tail</a:t>
            </a:r>
          </a:p>
        </p:txBody>
      </p:sp>
      <p:cxnSp>
        <p:nvCxnSpPr>
          <p:cNvPr id="54" name="Curved Connector 53">
            <a:extLst>
              <a:ext uri="{FF2B5EF4-FFF2-40B4-BE49-F238E27FC236}">
                <a16:creationId xmlns:a16="http://schemas.microsoft.com/office/drawing/2014/main" id="{82B0AEA2-078E-683E-3974-DA6580D83358}"/>
              </a:ext>
            </a:extLst>
          </p:cNvPr>
          <p:cNvCxnSpPr>
            <a:cxnSpLocks/>
            <a:stCxn id="52" idx="3"/>
            <a:endCxn id="5" idx="0"/>
          </p:cNvCxnSpPr>
          <p:nvPr/>
        </p:nvCxnSpPr>
        <p:spPr>
          <a:xfrm flipV="1">
            <a:off x="7034895" y="1236629"/>
            <a:ext cx="1882908" cy="1538853"/>
          </a:xfrm>
          <a:prstGeom prst="curvedConnector4">
            <a:avLst>
              <a:gd name="adj1" fmla="val 32439"/>
              <a:gd name="adj2" fmla="val 114855"/>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a:extLst>
              <a:ext uri="{FF2B5EF4-FFF2-40B4-BE49-F238E27FC236}">
                <a16:creationId xmlns:a16="http://schemas.microsoft.com/office/drawing/2014/main" id="{43C6D58E-E36D-ABE4-F6FC-0B3F1B28813F}"/>
              </a:ext>
            </a:extLst>
          </p:cNvPr>
          <p:cNvCxnSpPr>
            <a:cxnSpLocks/>
            <a:stCxn id="53" idx="3"/>
            <a:endCxn id="37" idx="0"/>
          </p:cNvCxnSpPr>
          <p:nvPr/>
        </p:nvCxnSpPr>
        <p:spPr>
          <a:xfrm>
            <a:off x="7058035" y="4082518"/>
            <a:ext cx="1859768" cy="560820"/>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64" name="Title 63">
            <a:extLst>
              <a:ext uri="{FF2B5EF4-FFF2-40B4-BE49-F238E27FC236}">
                <a16:creationId xmlns:a16="http://schemas.microsoft.com/office/drawing/2014/main" id="{0D10120B-E0F0-A4B2-3F3D-DBB7234C32F4}"/>
              </a:ext>
            </a:extLst>
          </p:cNvPr>
          <p:cNvSpPr>
            <a:spLocks noGrp="1"/>
          </p:cNvSpPr>
          <p:nvPr>
            <p:ph type="title"/>
          </p:nvPr>
        </p:nvSpPr>
        <p:spPr>
          <a:xfrm>
            <a:off x="838200" y="365125"/>
            <a:ext cx="4011386" cy="1325563"/>
          </a:xfrm>
        </p:spPr>
        <p:txBody>
          <a:bodyPr/>
          <a:lstStyle/>
          <a:p>
            <a:r>
              <a:rPr lang="en-US" dirty="0"/>
              <a:t>Linked List</a:t>
            </a:r>
          </a:p>
        </p:txBody>
      </p:sp>
      <p:sp>
        <p:nvSpPr>
          <p:cNvPr id="69" name="TextBox 68">
            <a:extLst>
              <a:ext uri="{FF2B5EF4-FFF2-40B4-BE49-F238E27FC236}">
                <a16:creationId xmlns:a16="http://schemas.microsoft.com/office/drawing/2014/main" id="{E29505F8-2879-AA28-A51A-A8F3C1AEE682}"/>
              </a:ext>
            </a:extLst>
          </p:cNvPr>
          <p:cNvSpPr txBox="1"/>
          <p:nvPr/>
        </p:nvSpPr>
        <p:spPr>
          <a:xfrm>
            <a:off x="2934169" y="4915223"/>
            <a:ext cx="598241" cy="923330"/>
          </a:xfrm>
          <a:prstGeom prst="rect">
            <a:avLst/>
          </a:prstGeom>
          <a:noFill/>
          <a:ln w="28575">
            <a:solidFill>
              <a:schemeClr val="accent1"/>
            </a:solidFill>
          </a:ln>
        </p:spPr>
        <p:txBody>
          <a:bodyPr wrap="none" rtlCol="0">
            <a:spAutoFit/>
          </a:bodyPr>
          <a:lstStyle/>
          <a:p>
            <a:r>
              <a:rPr lang="en-US" b="1" dirty="0">
                <a:latin typeface="Courier New" panose="02070309020205020404" pitchFamily="49" charset="0"/>
                <a:cs typeface="Courier New" panose="02070309020205020404" pitchFamily="49" charset="0"/>
              </a:rPr>
              <a:t>C</a:t>
            </a:r>
          </a:p>
          <a:p>
            <a:r>
              <a:rPr lang="en-US" b="1" dirty="0">
                <a:latin typeface="Courier New" panose="02070309020205020404" pitchFamily="49" charset="0"/>
                <a:cs typeface="Courier New" panose="02070309020205020404" pitchFamily="49" charset="0"/>
              </a:rPr>
              <a:t>is</a:t>
            </a:r>
          </a:p>
          <a:p>
            <a:r>
              <a:rPr lang="en-US" b="1" dirty="0">
                <a:latin typeface="Courier New" panose="02070309020205020404" pitchFamily="49" charset="0"/>
                <a:cs typeface="Courier New" panose="02070309020205020404" pitchFamily="49" charset="0"/>
              </a:rPr>
              <a:t>fun</a:t>
            </a:r>
          </a:p>
        </p:txBody>
      </p:sp>
      <p:sp>
        <p:nvSpPr>
          <p:cNvPr id="70" name="TextBox 69">
            <a:extLst>
              <a:ext uri="{FF2B5EF4-FFF2-40B4-BE49-F238E27FC236}">
                <a16:creationId xmlns:a16="http://schemas.microsoft.com/office/drawing/2014/main" id="{753DC1C2-37EB-C247-3C47-F8285798CF22}"/>
              </a:ext>
            </a:extLst>
          </p:cNvPr>
          <p:cNvSpPr txBox="1"/>
          <p:nvPr/>
        </p:nvSpPr>
        <p:spPr>
          <a:xfrm>
            <a:off x="10746560" y="633898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kr_06_07.c</a:t>
            </a:r>
          </a:p>
        </p:txBody>
      </p:sp>
    </p:spTree>
    <p:extLst>
      <p:ext uri="{BB962C8B-B14F-4D97-AF65-F5344CB8AC3E}">
        <p14:creationId xmlns:p14="http://schemas.microsoft.com/office/powerpoint/2010/main" val="36670997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6F9B66A-1D44-FAE1-6AA5-057FB5821065}"/>
              </a:ext>
            </a:extLst>
          </p:cNvPr>
          <p:cNvSpPr txBox="1"/>
          <p:nvPr/>
        </p:nvSpPr>
        <p:spPr>
          <a:xfrm>
            <a:off x="231976" y="559505"/>
            <a:ext cx="5662127" cy="3108543"/>
          </a:xfrm>
          <a:prstGeom prst="rect">
            <a:avLst/>
          </a:prstGeom>
          <a:noFill/>
        </p:spPr>
        <p:txBody>
          <a:bodyPr wrap="none" rtlCol="0">
            <a:spAutoFit/>
          </a:bodyPr>
          <a:lstStyle/>
          <a:p>
            <a:r>
              <a:rPr lang="en-US" sz="1400" b="1" dirty="0">
                <a:latin typeface="Courier New" panose="02070309020205020404" pitchFamily="49" charset="0"/>
                <a:cs typeface="Courier New" panose="02070309020205020404" pitchFamily="49" charset="0"/>
              </a:rPr>
              <a:t> while(</a:t>
            </a:r>
            <a:r>
              <a:rPr lang="en-US" sz="1400" b="1" dirty="0" err="1">
                <a:latin typeface="Courier New" panose="02070309020205020404" pitchFamily="49" charset="0"/>
                <a:cs typeface="Courier New" panose="02070309020205020404" pitchFamily="49" charset="0"/>
              </a:rPr>
              <a:t>fgets</a:t>
            </a:r>
            <a:r>
              <a:rPr lang="en-US" sz="1400" b="1" dirty="0">
                <a:latin typeface="Courier New" panose="02070309020205020404" pitchFamily="49" charset="0"/>
                <a:cs typeface="Courier New" panose="02070309020205020404" pitchFamily="49" charset="0"/>
              </a:rPr>
              <a:t>(line, MAXLINE, stdin) != NULL) {</a:t>
            </a:r>
          </a:p>
          <a:p>
            <a:r>
              <a:rPr lang="en-US" sz="1400" b="1" dirty="0">
                <a:latin typeface="Courier New" panose="02070309020205020404" pitchFamily="49" charset="0"/>
                <a:cs typeface="Courier New" panose="02070309020205020404" pitchFamily="49" charset="0"/>
              </a:rPr>
              <a:t>      char *save = (char *) malloc(</a:t>
            </a:r>
            <a:r>
              <a:rPr lang="en-US" sz="1400" b="1" dirty="0" err="1">
                <a:latin typeface="Courier New" panose="02070309020205020404" pitchFamily="49" charset="0"/>
                <a:cs typeface="Courier New" panose="02070309020205020404" pitchFamily="49" charset="0"/>
              </a:rPr>
              <a:t>strlen</a:t>
            </a:r>
            <a:r>
              <a:rPr lang="en-US" sz="1400" b="1" dirty="0">
                <a:latin typeface="Courier New" panose="02070309020205020404" pitchFamily="49" charset="0"/>
                <a:cs typeface="Courier New" panose="02070309020205020404" pitchFamily="49" charset="0"/>
              </a:rPr>
              <a:t>(line)+1);</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strcpy</a:t>
            </a:r>
            <a:r>
              <a:rPr lang="en-US" sz="1400" b="1" dirty="0">
                <a:latin typeface="Courier New" panose="02070309020205020404" pitchFamily="49" charset="0"/>
                <a:cs typeface="Courier New" panose="02070309020205020404" pitchFamily="49" charset="0"/>
              </a:rPr>
              <a:t>(save, line);</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 *new = (struct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 *) </a:t>
            </a:r>
          </a:p>
          <a:p>
            <a:r>
              <a:rPr lang="en-US" sz="1400" b="1" dirty="0">
                <a:latin typeface="Courier New" panose="02070309020205020404" pitchFamily="49" charset="0"/>
                <a:cs typeface="Courier New" panose="02070309020205020404" pitchFamily="49" charset="0"/>
              </a:rPr>
              <a:t>          malloc(</a:t>
            </a:r>
            <a:r>
              <a:rPr lang="en-US" sz="1400" b="1" dirty="0" err="1">
                <a:latin typeface="Courier New" panose="02070309020205020404" pitchFamily="49" charset="0"/>
                <a:cs typeface="Courier New" panose="02070309020205020404" pitchFamily="49" charset="0"/>
              </a:rPr>
              <a:t>sizeof</a:t>
            </a:r>
            <a:r>
              <a:rPr lang="en-US" sz="1400" b="1" dirty="0">
                <a:latin typeface="Courier New" panose="02070309020205020404" pitchFamily="49" charset="0"/>
                <a:cs typeface="Courier New" panose="02070309020205020404" pitchFamily="49" charset="0"/>
              </a:rPr>
              <a:t>(struct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if ( tail != NULL ) tail-&gt;next = new;</a:t>
            </a:r>
          </a:p>
          <a:p>
            <a:r>
              <a:rPr lang="en-US" sz="1400" b="1" dirty="0">
                <a:latin typeface="Courier New" panose="02070309020205020404" pitchFamily="49" charset="0"/>
                <a:cs typeface="Courier New" panose="02070309020205020404" pitchFamily="49" charset="0"/>
              </a:rPr>
              <a:t>      new-&gt;text = save;</a:t>
            </a:r>
          </a:p>
          <a:p>
            <a:r>
              <a:rPr lang="en-US" sz="1400" b="1" dirty="0">
                <a:latin typeface="Courier New" panose="02070309020205020404" pitchFamily="49" charset="0"/>
                <a:cs typeface="Courier New" panose="02070309020205020404" pitchFamily="49" charset="0"/>
              </a:rPr>
              <a:t>      new-&gt;next = NULL;</a:t>
            </a:r>
          </a:p>
          <a:p>
            <a:r>
              <a:rPr lang="en-US" sz="1400" b="1" dirty="0">
                <a:latin typeface="Courier New" panose="02070309020205020404" pitchFamily="49" charset="0"/>
                <a:cs typeface="Courier New" panose="02070309020205020404" pitchFamily="49" charset="0"/>
              </a:rPr>
              <a:t>      tail = new;</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if ( head == NULL ) head = new;</a:t>
            </a:r>
          </a:p>
          <a:p>
            <a:r>
              <a:rPr lang="en-US" sz="1400" b="1" dirty="0">
                <a:latin typeface="Courier New" panose="02070309020205020404" pitchFamily="49" charset="0"/>
                <a:cs typeface="Courier New" panose="02070309020205020404" pitchFamily="49" charset="0"/>
              </a:rPr>
              <a:t>  }</a:t>
            </a:r>
          </a:p>
        </p:txBody>
      </p:sp>
      <p:sp>
        <p:nvSpPr>
          <p:cNvPr id="5" name="Rectangle 4">
            <a:extLst>
              <a:ext uri="{FF2B5EF4-FFF2-40B4-BE49-F238E27FC236}">
                <a16:creationId xmlns:a16="http://schemas.microsoft.com/office/drawing/2014/main" id="{BD4F6303-263B-8385-CE66-113E99FCF78C}"/>
              </a:ext>
            </a:extLst>
          </p:cNvPr>
          <p:cNvSpPr/>
          <p:nvPr/>
        </p:nvSpPr>
        <p:spPr>
          <a:xfrm>
            <a:off x="8256495" y="123662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7" name="Rectangle 6">
            <a:extLst>
              <a:ext uri="{FF2B5EF4-FFF2-40B4-BE49-F238E27FC236}">
                <a16:creationId xmlns:a16="http://schemas.microsoft.com/office/drawing/2014/main" id="{D93B7140-8FE7-148B-CF9E-713B6E965D9B}"/>
              </a:ext>
            </a:extLst>
          </p:cNvPr>
          <p:cNvSpPr/>
          <p:nvPr/>
        </p:nvSpPr>
        <p:spPr>
          <a:xfrm>
            <a:off x="8256495" y="165302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8" name="Rectangle 7">
            <a:extLst>
              <a:ext uri="{FF2B5EF4-FFF2-40B4-BE49-F238E27FC236}">
                <a16:creationId xmlns:a16="http://schemas.microsoft.com/office/drawing/2014/main" id="{C5A28D32-55EA-162D-3AC6-88414F6482F5}"/>
              </a:ext>
            </a:extLst>
          </p:cNvPr>
          <p:cNvSpPr/>
          <p:nvPr/>
        </p:nvSpPr>
        <p:spPr>
          <a:xfrm>
            <a:off x="10504072" y="1334604"/>
            <a:ext cx="484414" cy="5431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10" name="Curved Connector 9">
            <a:extLst>
              <a:ext uri="{FF2B5EF4-FFF2-40B4-BE49-F238E27FC236}">
                <a16:creationId xmlns:a16="http://schemas.microsoft.com/office/drawing/2014/main" id="{2C177E8C-2009-FF96-06E8-0A54782BB68D}"/>
              </a:ext>
            </a:extLst>
          </p:cNvPr>
          <p:cNvCxnSpPr>
            <a:cxnSpLocks/>
            <a:stCxn id="5" idx="3"/>
          </p:cNvCxnSpPr>
          <p:nvPr/>
        </p:nvCxnSpPr>
        <p:spPr>
          <a:xfrm>
            <a:off x="9579110" y="1432572"/>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12773B15-DB20-6385-C527-201B43368418}"/>
              </a:ext>
            </a:extLst>
          </p:cNvPr>
          <p:cNvSpPr/>
          <p:nvPr/>
        </p:nvSpPr>
        <p:spPr>
          <a:xfrm>
            <a:off x="8256495" y="289015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12" name="Rectangle 11">
            <a:extLst>
              <a:ext uri="{FF2B5EF4-FFF2-40B4-BE49-F238E27FC236}">
                <a16:creationId xmlns:a16="http://schemas.microsoft.com/office/drawing/2014/main" id="{93D0F3B4-FC5D-86BD-0344-2B9A1DA3C809}"/>
              </a:ext>
            </a:extLst>
          </p:cNvPr>
          <p:cNvSpPr/>
          <p:nvPr/>
        </p:nvSpPr>
        <p:spPr>
          <a:xfrm>
            <a:off x="8256495" y="3273886"/>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13" name="Rectangle 12">
            <a:extLst>
              <a:ext uri="{FF2B5EF4-FFF2-40B4-BE49-F238E27FC236}">
                <a16:creationId xmlns:a16="http://schemas.microsoft.com/office/drawing/2014/main" id="{5F4D984C-1CF5-2822-16C3-9857778C494E}"/>
              </a:ext>
            </a:extLst>
          </p:cNvPr>
          <p:cNvSpPr/>
          <p:nvPr/>
        </p:nvSpPr>
        <p:spPr>
          <a:xfrm>
            <a:off x="10504072" y="2988127"/>
            <a:ext cx="484414" cy="88992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n-US" dirty="0">
              <a:solidFill>
                <a:schemeClr val="tx1"/>
              </a:solidFill>
            </a:endParaRPr>
          </a:p>
          <a:p>
            <a:pPr algn="ctr"/>
            <a:r>
              <a:rPr lang="en-US" dirty="0">
                <a:solidFill>
                  <a:schemeClr val="tx1"/>
                </a:solidFill>
              </a:rPr>
              <a:t>s</a:t>
            </a:r>
          </a:p>
        </p:txBody>
      </p:sp>
      <p:cxnSp>
        <p:nvCxnSpPr>
          <p:cNvPr id="14" name="Curved Connector 13">
            <a:extLst>
              <a:ext uri="{FF2B5EF4-FFF2-40B4-BE49-F238E27FC236}">
                <a16:creationId xmlns:a16="http://schemas.microsoft.com/office/drawing/2014/main" id="{F22F8BA1-A94E-DC14-33C8-40C20ADD837F}"/>
              </a:ext>
            </a:extLst>
          </p:cNvPr>
          <p:cNvCxnSpPr>
            <a:cxnSpLocks/>
            <a:stCxn id="9" idx="3"/>
          </p:cNvCxnSpPr>
          <p:nvPr/>
        </p:nvCxnSpPr>
        <p:spPr>
          <a:xfrm>
            <a:off x="9579110" y="3086096"/>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urved Connector 14">
            <a:extLst>
              <a:ext uri="{FF2B5EF4-FFF2-40B4-BE49-F238E27FC236}">
                <a16:creationId xmlns:a16="http://schemas.microsoft.com/office/drawing/2014/main" id="{C57A03F0-A2C7-881C-BB16-0DF4D219ADF8}"/>
              </a:ext>
            </a:extLst>
          </p:cNvPr>
          <p:cNvCxnSpPr>
            <a:cxnSpLocks/>
            <a:stCxn id="7" idx="1"/>
            <a:endCxn id="9" idx="0"/>
          </p:cNvCxnSpPr>
          <p:nvPr/>
        </p:nvCxnSpPr>
        <p:spPr>
          <a:xfrm rot="10800000" flipH="1" flipV="1">
            <a:off x="8256495" y="1848963"/>
            <a:ext cx="661308" cy="1041190"/>
          </a:xfrm>
          <a:prstGeom prst="curvedConnector4">
            <a:avLst>
              <a:gd name="adj1" fmla="val -34568"/>
              <a:gd name="adj2" fmla="val 59410"/>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70F3EEB6-D84F-E430-A90F-CF37C2A3B4A3}"/>
              </a:ext>
            </a:extLst>
          </p:cNvPr>
          <p:cNvSpPr/>
          <p:nvPr/>
        </p:nvSpPr>
        <p:spPr>
          <a:xfrm>
            <a:off x="5712280" y="257953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head</a:t>
            </a:r>
          </a:p>
        </p:txBody>
      </p:sp>
      <p:sp>
        <p:nvSpPr>
          <p:cNvPr id="53" name="Rectangle 52">
            <a:extLst>
              <a:ext uri="{FF2B5EF4-FFF2-40B4-BE49-F238E27FC236}">
                <a16:creationId xmlns:a16="http://schemas.microsoft.com/office/drawing/2014/main" id="{CC8E599E-D433-389D-429F-B60A9C169877}"/>
              </a:ext>
            </a:extLst>
          </p:cNvPr>
          <p:cNvSpPr/>
          <p:nvPr/>
        </p:nvSpPr>
        <p:spPr>
          <a:xfrm>
            <a:off x="5735420" y="3298737"/>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tail</a:t>
            </a:r>
          </a:p>
        </p:txBody>
      </p:sp>
      <p:cxnSp>
        <p:nvCxnSpPr>
          <p:cNvPr id="54" name="Curved Connector 53">
            <a:extLst>
              <a:ext uri="{FF2B5EF4-FFF2-40B4-BE49-F238E27FC236}">
                <a16:creationId xmlns:a16="http://schemas.microsoft.com/office/drawing/2014/main" id="{82B0AEA2-078E-683E-3974-DA6580D83358}"/>
              </a:ext>
            </a:extLst>
          </p:cNvPr>
          <p:cNvCxnSpPr>
            <a:cxnSpLocks/>
            <a:stCxn id="52" idx="3"/>
            <a:endCxn id="5" idx="0"/>
          </p:cNvCxnSpPr>
          <p:nvPr/>
        </p:nvCxnSpPr>
        <p:spPr>
          <a:xfrm flipV="1">
            <a:off x="7034895" y="1236629"/>
            <a:ext cx="1882908" cy="1538853"/>
          </a:xfrm>
          <a:prstGeom prst="curvedConnector4">
            <a:avLst>
              <a:gd name="adj1" fmla="val 32439"/>
              <a:gd name="adj2" fmla="val 114855"/>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a:extLst>
              <a:ext uri="{FF2B5EF4-FFF2-40B4-BE49-F238E27FC236}">
                <a16:creationId xmlns:a16="http://schemas.microsoft.com/office/drawing/2014/main" id="{43C6D58E-E36D-ABE4-F6FC-0B3F1B28813F}"/>
              </a:ext>
            </a:extLst>
          </p:cNvPr>
          <p:cNvCxnSpPr>
            <a:cxnSpLocks/>
            <a:stCxn id="53" idx="3"/>
            <a:endCxn id="9" idx="0"/>
          </p:cNvCxnSpPr>
          <p:nvPr/>
        </p:nvCxnSpPr>
        <p:spPr>
          <a:xfrm flipV="1">
            <a:off x="7058035" y="2890153"/>
            <a:ext cx="1859768" cy="604527"/>
          </a:xfrm>
          <a:prstGeom prst="curvedConnector4">
            <a:avLst>
              <a:gd name="adj1" fmla="val 32221"/>
              <a:gd name="adj2" fmla="val 137815"/>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3F442854-53F7-111E-B7AB-47569A6D14BF}"/>
              </a:ext>
            </a:extLst>
          </p:cNvPr>
          <p:cNvSpPr txBox="1"/>
          <p:nvPr/>
        </p:nvSpPr>
        <p:spPr>
          <a:xfrm>
            <a:off x="10746560" y="633898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kr_06_07.c</a:t>
            </a:r>
          </a:p>
        </p:txBody>
      </p:sp>
      <p:sp>
        <p:nvSpPr>
          <p:cNvPr id="6" name="&quot;No&quot; Symbol 5">
            <a:extLst>
              <a:ext uri="{FF2B5EF4-FFF2-40B4-BE49-F238E27FC236}">
                <a16:creationId xmlns:a16="http://schemas.microsoft.com/office/drawing/2014/main" id="{FB300C0D-9BD2-F9DC-17B9-14FC7460CAE8}"/>
              </a:ext>
            </a:extLst>
          </p:cNvPr>
          <p:cNvSpPr/>
          <p:nvPr/>
        </p:nvSpPr>
        <p:spPr>
          <a:xfrm>
            <a:off x="9819913" y="3809722"/>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1" name="Curved Connector 10">
            <a:extLst>
              <a:ext uri="{FF2B5EF4-FFF2-40B4-BE49-F238E27FC236}">
                <a16:creationId xmlns:a16="http://schemas.microsoft.com/office/drawing/2014/main" id="{25503138-01A2-5EF2-CC9D-84C589F79D41}"/>
              </a:ext>
            </a:extLst>
          </p:cNvPr>
          <p:cNvCxnSpPr>
            <a:cxnSpLocks/>
            <a:stCxn id="12" idx="3"/>
            <a:endCxn id="6" idx="0"/>
          </p:cNvCxnSpPr>
          <p:nvPr/>
        </p:nvCxnSpPr>
        <p:spPr>
          <a:xfrm>
            <a:off x="9579110" y="3469829"/>
            <a:ext cx="472044" cy="339893"/>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9B676422-5B44-64D9-1AB0-B96E304596C5}"/>
              </a:ext>
            </a:extLst>
          </p:cNvPr>
          <p:cNvSpPr txBox="1"/>
          <p:nvPr/>
        </p:nvSpPr>
        <p:spPr>
          <a:xfrm>
            <a:off x="800100" y="4653641"/>
            <a:ext cx="3575957" cy="646331"/>
          </a:xfrm>
          <a:prstGeom prst="rect">
            <a:avLst/>
          </a:prstGeom>
          <a:noFill/>
        </p:spPr>
        <p:txBody>
          <a:bodyPr wrap="square" rtlCol="0">
            <a:spAutoFit/>
          </a:bodyPr>
          <a:lstStyle/>
          <a:p>
            <a:r>
              <a:rPr lang="en-US" dirty="0">
                <a:solidFill>
                  <a:schemeClr val="accent1"/>
                </a:solidFill>
              </a:rPr>
              <a:t>Lets read a new line and append it to the end of the linked list.</a:t>
            </a:r>
          </a:p>
        </p:txBody>
      </p:sp>
    </p:spTree>
    <p:extLst>
      <p:ext uri="{BB962C8B-B14F-4D97-AF65-F5344CB8AC3E}">
        <p14:creationId xmlns:p14="http://schemas.microsoft.com/office/powerpoint/2010/main" val="39639291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6F9B66A-1D44-FAE1-6AA5-057FB5821065}"/>
              </a:ext>
            </a:extLst>
          </p:cNvPr>
          <p:cNvSpPr txBox="1"/>
          <p:nvPr/>
        </p:nvSpPr>
        <p:spPr>
          <a:xfrm>
            <a:off x="231976" y="559505"/>
            <a:ext cx="5662127" cy="3108543"/>
          </a:xfrm>
          <a:prstGeom prst="rect">
            <a:avLst/>
          </a:prstGeom>
          <a:noFill/>
        </p:spPr>
        <p:txBody>
          <a:bodyPr wrap="none" rtlCol="0">
            <a:spAutoFit/>
          </a:bodyPr>
          <a:lstStyle/>
          <a:p>
            <a:r>
              <a:rPr lang="en-US" sz="1400" b="1" dirty="0">
                <a:solidFill>
                  <a:schemeClr val="accent1"/>
                </a:solidFill>
                <a:latin typeface="Courier New" panose="02070309020205020404" pitchFamily="49" charset="0"/>
                <a:cs typeface="Courier New" panose="02070309020205020404" pitchFamily="49" charset="0"/>
              </a:rPr>
              <a:t> while(</a:t>
            </a:r>
            <a:r>
              <a:rPr lang="en-US" sz="1400" b="1" dirty="0" err="1">
                <a:solidFill>
                  <a:schemeClr val="accent1"/>
                </a:solidFill>
                <a:latin typeface="Courier New" panose="02070309020205020404" pitchFamily="49" charset="0"/>
                <a:cs typeface="Courier New" panose="02070309020205020404" pitchFamily="49" charset="0"/>
              </a:rPr>
              <a:t>fgets</a:t>
            </a:r>
            <a:r>
              <a:rPr lang="en-US" sz="1400" b="1" dirty="0">
                <a:solidFill>
                  <a:schemeClr val="accent1"/>
                </a:solidFill>
                <a:latin typeface="Courier New" panose="02070309020205020404" pitchFamily="49" charset="0"/>
                <a:cs typeface="Courier New" panose="02070309020205020404" pitchFamily="49" charset="0"/>
              </a:rPr>
              <a:t>(line, MAXLINE, stdin) != NULL) {</a:t>
            </a:r>
          </a:p>
          <a:p>
            <a:r>
              <a:rPr lang="en-US" sz="1400" b="1" dirty="0">
                <a:latin typeface="Courier New" panose="02070309020205020404" pitchFamily="49" charset="0"/>
                <a:cs typeface="Courier New" panose="02070309020205020404" pitchFamily="49" charset="0"/>
              </a:rPr>
              <a:t>      char *save = (char *) malloc(</a:t>
            </a:r>
            <a:r>
              <a:rPr lang="en-US" sz="1400" b="1" dirty="0" err="1">
                <a:latin typeface="Courier New" panose="02070309020205020404" pitchFamily="49" charset="0"/>
                <a:cs typeface="Courier New" panose="02070309020205020404" pitchFamily="49" charset="0"/>
              </a:rPr>
              <a:t>strlen</a:t>
            </a:r>
            <a:r>
              <a:rPr lang="en-US" sz="1400" b="1" dirty="0">
                <a:latin typeface="Courier New" panose="02070309020205020404" pitchFamily="49" charset="0"/>
                <a:cs typeface="Courier New" panose="02070309020205020404" pitchFamily="49" charset="0"/>
              </a:rPr>
              <a:t>(line)+1);</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strcpy</a:t>
            </a:r>
            <a:r>
              <a:rPr lang="en-US" sz="1400" b="1" dirty="0">
                <a:latin typeface="Courier New" panose="02070309020205020404" pitchFamily="49" charset="0"/>
                <a:cs typeface="Courier New" panose="02070309020205020404" pitchFamily="49" charset="0"/>
              </a:rPr>
              <a:t>(save, line);</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 *new = (struct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 *) </a:t>
            </a:r>
          </a:p>
          <a:p>
            <a:r>
              <a:rPr lang="en-US" sz="1400" b="1" dirty="0">
                <a:latin typeface="Courier New" panose="02070309020205020404" pitchFamily="49" charset="0"/>
                <a:cs typeface="Courier New" panose="02070309020205020404" pitchFamily="49" charset="0"/>
              </a:rPr>
              <a:t>          malloc(</a:t>
            </a:r>
            <a:r>
              <a:rPr lang="en-US" sz="1400" b="1" dirty="0" err="1">
                <a:latin typeface="Courier New" panose="02070309020205020404" pitchFamily="49" charset="0"/>
                <a:cs typeface="Courier New" panose="02070309020205020404" pitchFamily="49" charset="0"/>
              </a:rPr>
              <a:t>sizeof</a:t>
            </a:r>
            <a:r>
              <a:rPr lang="en-US" sz="1400" b="1" dirty="0">
                <a:latin typeface="Courier New" panose="02070309020205020404" pitchFamily="49" charset="0"/>
                <a:cs typeface="Courier New" panose="02070309020205020404" pitchFamily="49" charset="0"/>
              </a:rPr>
              <a:t>(struct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if ( tail != NULL ) tail-&gt;next = new;</a:t>
            </a:r>
          </a:p>
          <a:p>
            <a:r>
              <a:rPr lang="en-US" sz="1400" b="1" dirty="0">
                <a:latin typeface="Courier New" panose="02070309020205020404" pitchFamily="49" charset="0"/>
                <a:cs typeface="Courier New" panose="02070309020205020404" pitchFamily="49" charset="0"/>
              </a:rPr>
              <a:t>      new-&gt;text = save;</a:t>
            </a:r>
          </a:p>
          <a:p>
            <a:r>
              <a:rPr lang="en-US" sz="1400" b="1" dirty="0">
                <a:latin typeface="Courier New" panose="02070309020205020404" pitchFamily="49" charset="0"/>
                <a:cs typeface="Courier New" panose="02070309020205020404" pitchFamily="49" charset="0"/>
              </a:rPr>
              <a:t>      new-&gt;next = NULL;</a:t>
            </a:r>
          </a:p>
          <a:p>
            <a:r>
              <a:rPr lang="en-US" sz="1400" b="1" dirty="0">
                <a:latin typeface="Courier New" panose="02070309020205020404" pitchFamily="49" charset="0"/>
                <a:cs typeface="Courier New" panose="02070309020205020404" pitchFamily="49" charset="0"/>
              </a:rPr>
              <a:t>      tail = new;</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if ( head == NULL ) head = new;</a:t>
            </a:r>
          </a:p>
          <a:p>
            <a:r>
              <a:rPr lang="en-US" sz="1400" b="1" dirty="0">
                <a:latin typeface="Courier New" panose="02070309020205020404" pitchFamily="49" charset="0"/>
                <a:cs typeface="Courier New" panose="02070309020205020404" pitchFamily="49" charset="0"/>
              </a:rPr>
              <a:t>  }</a:t>
            </a:r>
          </a:p>
        </p:txBody>
      </p:sp>
      <p:sp>
        <p:nvSpPr>
          <p:cNvPr id="5" name="Rectangle 4">
            <a:extLst>
              <a:ext uri="{FF2B5EF4-FFF2-40B4-BE49-F238E27FC236}">
                <a16:creationId xmlns:a16="http://schemas.microsoft.com/office/drawing/2014/main" id="{BD4F6303-263B-8385-CE66-113E99FCF78C}"/>
              </a:ext>
            </a:extLst>
          </p:cNvPr>
          <p:cNvSpPr/>
          <p:nvPr/>
        </p:nvSpPr>
        <p:spPr>
          <a:xfrm>
            <a:off x="8256495" y="123662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7" name="Rectangle 6">
            <a:extLst>
              <a:ext uri="{FF2B5EF4-FFF2-40B4-BE49-F238E27FC236}">
                <a16:creationId xmlns:a16="http://schemas.microsoft.com/office/drawing/2014/main" id="{D93B7140-8FE7-148B-CF9E-713B6E965D9B}"/>
              </a:ext>
            </a:extLst>
          </p:cNvPr>
          <p:cNvSpPr/>
          <p:nvPr/>
        </p:nvSpPr>
        <p:spPr>
          <a:xfrm>
            <a:off x="8256495" y="165302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8" name="Rectangle 7">
            <a:extLst>
              <a:ext uri="{FF2B5EF4-FFF2-40B4-BE49-F238E27FC236}">
                <a16:creationId xmlns:a16="http://schemas.microsoft.com/office/drawing/2014/main" id="{C5A28D32-55EA-162D-3AC6-88414F6482F5}"/>
              </a:ext>
            </a:extLst>
          </p:cNvPr>
          <p:cNvSpPr/>
          <p:nvPr/>
        </p:nvSpPr>
        <p:spPr>
          <a:xfrm>
            <a:off x="10504072" y="1334604"/>
            <a:ext cx="484414" cy="5431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10" name="Curved Connector 9">
            <a:extLst>
              <a:ext uri="{FF2B5EF4-FFF2-40B4-BE49-F238E27FC236}">
                <a16:creationId xmlns:a16="http://schemas.microsoft.com/office/drawing/2014/main" id="{2C177E8C-2009-FF96-06E8-0A54782BB68D}"/>
              </a:ext>
            </a:extLst>
          </p:cNvPr>
          <p:cNvCxnSpPr>
            <a:cxnSpLocks/>
            <a:stCxn id="5" idx="3"/>
          </p:cNvCxnSpPr>
          <p:nvPr/>
        </p:nvCxnSpPr>
        <p:spPr>
          <a:xfrm>
            <a:off x="9579110" y="1432572"/>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12773B15-DB20-6385-C527-201B43368418}"/>
              </a:ext>
            </a:extLst>
          </p:cNvPr>
          <p:cNvSpPr/>
          <p:nvPr/>
        </p:nvSpPr>
        <p:spPr>
          <a:xfrm>
            <a:off x="8256495" y="289015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12" name="Rectangle 11">
            <a:extLst>
              <a:ext uri="{FF2B5EF4-FFF2-40B4-BE49-F238E27FC236}">
                <a16:creationId xmlns:a16="http://schemas.microsoft.com/office/drawing/2014/main" id="{93D0F3B4-FC5D-86BD-0344-2B9A1DA3C809}"/>
              </a:ext>
            </a:extLst>
          </p:cNvPr>
          <p:cNvSpPr/>
          <p:nvPr/>
        </p:nvSpPr>
        <p:spPr>
          <a:xfrm>
            <a:off x="8256495" y="3273886"/>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13" name="Rectangle 12">
            <a:extLst>
              <a:ext uri="{FF2B5EF4-FFF2-40B4-BE49-F238E27FC236}">
                <a16:creationId xmlns:a16="http://schemas.microsoft.com/office/drawing/2014/main" id="{5F4D984C-1CF5-2822-16C3-9857778C494E}"/>
              </a:ext>
            </a:extLst>
          </p:cNvPr>
          <p:cNvSpPr/>
          <p:nvPr/>
        </p:nvSpPr>
        <p:spPr>
          <a:xfrm>
            <a:off x="10504072" y="2988127"/>
            <a:ext cx="484414" cy="88992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n-US" dirty="0">
              <a:solidFill>
                <a:schemeClr val="tx1"/>
              </a:solidFill>
            </a:endParaRPr>
          </a:p>
          <a:p>
            <a:pPr algn="ctr"/>
            <a:r>
              <a:rPr lang="en-US" dirty="0">
                <a:solidFill>
                  <a:schemeClr val="tx1"/>
                </a:solidFill>
              </a:rPr>
              <a:t>s</a:t>
            </a:r>
          </a:p>
        </p:txBody>
      </p:sp>
      <p:cxnSp>
        <p:nvCxnSpPr>
          <p:cNvPr id="14" name="Curved Connector 13">
            <a:extLst>
              <a:ext uri="{FF2B5EF4-FFF2-40B4-BE49-F238E27FC236}">
                <a16:creationId xmlns:a16="http://schemas.microsoft.com/office/drawing/2014/main" id="{F22F8BA1-A94E-DC14-33C8-40C20ADD837F}"/>
              </a:ext>
            </a:extLst>
          </p:cNvPr>
          <p:cNvCxnSpPr>
            <a:cxnSpLocks/>
            <a:stCxn id="9" idx="3"/>
          </p:cNvCxnSpPr>
          <p:nvPr/>
        </p:nvCxnSpPr>
        <p:spPr>
          <a:xfrm>
            <a:off x="9579110" y="3086096"/>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urved Connector 14">
            <a:extLst>
              <a:ext uri="{FF2B5EF4-FFF2-40B4-BE49-F238E27FC236}">
                <a16:creationId xmlns:a16="http://schemas.microsoft.com/office/drawing/2014/main" id="{C57A03F0-A2C7-881C-BB16-0DF4D219ADF8}"/>
              </a:ext>
            </a:extLst>
          </p:cNvPr>
          <p:cNvCxnSpPr>
            <a:cxnSpLocks/>
            <a:stCxn id="7" idx="1"/>
            <a:endCxn id="9" idx="0"/>
          </p:cNvCxnSpPr>
          <p:nvPr/>
        </p:nvCxnSpPr>
        <p:spPr>
          <a:xfrm rot="10800000" flipH="1" flipV="1">
            <a:off x="8256495" y="1848963"/>
            <a:ext cx="661308" cy="1041190"/>
          </a:xfrm>
          <a:prstGeom prst="curvedConnector4">
            <a:avLst>
              <a:gd name="adj1" fmla="val -34568"/>
              <a:gd name="adj2" fmla="val 59410"/>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70F3EEB6-D84F-E430-A90F-CF37C2A3B4A3}"/>
              </a:ext>
            </a:extLst>
          </p:cNvPr>
          <p:cNvSpPr/>
          <p:nvPr/>
        </p:nvSpPr>
        <p:spPr>
          <a:xfrm>
            <a:off x="5712280" y="257953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head</a:t>
            </a:r>
          </a:p>
        </p:txBody>
      </p:sp>
      <p:sp>
        <p:nvSpPr>
          <p:cNvPr id="53" name="Rectangle 52">
            <a:extLst>
              <a:ext uri="{FF2B5EF4-FFF2-40B4-BE49-F238E27FC236}">
                <a16:creationId xmlns:a16="http://schemas.microsoft.com/office/drawing/2014/main" id="{CC8E599E-D433-389D-429F-B60A9C169877}"/>
              </a:ext>
            </a:extLst>
          </p:cNvPr>
          <p:cNvSpPr/>
          <p:nvPr/>
        </p:nvSpPr>
        <p:spPr>
          <a:xfrm>
            <a:off x="5735420" y="329873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tail</a:t>
            </a:r>
          </a:p>
        </p:txBody>
      </p:sp>
      <p:cxnSp>
        <p:nvCxnSpPr>
          <p:cNvPr id="54" name="Curved Connector 53">
            <a:extLst>
              <a:ext uri="{FF2B5EF4-FFF2-40B4-BE49-F238E27FC236}">
                <a16:creationId xmlns:a16="http://schemas.microsoft.com/office/drawing/2014/main" id="{82B0AEA2-078E-683E-3974-DA6580D83358}"/>
              </a:ext>
            </a:extLst>
          </p:cNvPr>
          <p:cNvCxnSpPr>
            <a:cxnSpLocks/>
            <a:stCxn id="52" idx="3"/>
            <a:endCxn id="5" idx="0"/>
          </p:cNvCxnSpPr>
          <p:nvPr/>
        </p:nvCxnSpPr>
        <p:spPr>
          <a:xfrm flipV="1">
            <a:off x="7034895" y="1236629"/>
            <a:ext cx="1882908" cy="1538853"/>
          </a:xfrm>
          <a:prstGeom prst="curvedConnector4">
            <a:avLst>
              <a:gd name="adj1" fmla="val 32439"/>
              <a:gd name="adj2" fmla="val 114855"/>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a:extLst>
              <a:ext uri="{FF2B5EF4-FFF2-40B4-BE49-F238E27FC236}">
                <a16:creationId xmlns:a16="http://schemas.microsoft.com/office/drawing/2014/main" id="{43C6D58E-E36D-ABE4-F6FC-0B3F1B28813F}"/>
              </a:ext>
            </a:extLst>
          </p:cNvPr>
          <p:cNvCxnSpPr>
            <a:cxnSpLocks/>
            <a:stCxn id="53" idx="3"/>
            <a:endCxn id="9" idx="0"/>
          </p:cNvCxnSpPr>
          <p:nvPr/>
        </p:nvCxnSpPr>
        <p:spPr>
          <a:xfrm flipV="1">
            <a:off x="7058035" y="2890153"/>
            <a:ext cx="1859768" cy="604529"/>
          </a:xfrm>
          <a:prstGeom prst="curvedConnector4">
            <a:avLst>
              <a:gd name="adj1" fmla="val 32221"/>
              <a:gd name="adj2" fmla="val 137815"/>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3F442854-53F7-111E-B7AB-47569A6D14BF}"/>
              </a:ext>
            </a:extLst>
          </p:cNvPr>
          <p:cNvSpPr txBox="1"/>
          <p:nvPr/>
        </p:nvSpPr>
        <p:spPr>
          <a:xfrm>
            <a:off x="10746560" y="633898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kr_06_07.c</a:t>
            </a:r>
          </a:p>
        </p:txBody>
      </p:sp>
      <p:sp>
        <p:nvSpPr>
          <p:cNvPr id="6" name="&quot;No&quot; Symbol 5">
            <a:extLst>
              <a:ext uri="{FF2B5EF4-FFF2-40B4-BE49-F238E27FC236}">
                <a16:creationId xmlns:a16="http://schemas.microsoft.com/office/drawing/2014/main" id="{FB300C0D-9BD2-F9DC-17B9-14FC7460CAE8}"/>
              </a:ext>
            </a:extLst>
          </p:cNvPr>
          <p:cNvSpPr/>
          <p:nvPr/>
        </p:nvSpPr>
        <p:spPr>
          <a:xfrm>
            <a:off x="9819913" y="3809722"/>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1" name="Curved Connector 10">
            <a:extLst>
              <a:ext uri="{FF2B5EF4-FFF2-40B4-BE49-F238E27FC236}">
                <a16:creationId xmlns:a16="http://schemas.microsoft.com/office/drawing/2014/main" id="{25503138-01A2-5EF2-CC9D-84C589F79D41}"/>
              </a:ext>
            </a:extLst>
          </p:cNvPr>
          <p:cNvCxnSpPr>
            <a:cxnSpLocks/>
            <a:stCxn id="12" idx="3"/>
            <a:endCxn id="6" idx="0"/>
          </p:cNvCxnSpPr>
          <p:nvPr/>
        </p:nvCxnSpPr>
        <p:spPr>
          <a:xfrm>
            <a:off x="9579110" y="3469829"/>
            <a:ext cx="472044" cy="339893"/>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1A83ED14-A336-B215-224B-9812289AA712}"/>
              </a:ext>
            </a:extLst>
          </p:cNvPr>
          <p:cNvSpPr/>
          <p:nvPr/>
        </p:nvSpPr>
        <p:spPr>
          <a:xfrm>
            <a:off x="7571805" y="5061939"/>
            <a:ext cx="484414" cy="10921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a:p>
            <a:pPr algn="ctr"/>
            <a:r>
              <a:rPr lang="en-US" dirty="0">
                <a:solidFill>
                  <a:schemeClr val="tx1"/>
                </a:solidFill>
              </a:rPr>
              <a:t>u</a:t>
            </a:r>
          </a:p>
          <a:p>
            <a:pPr algn="ctr"/>
            <a:r>
              <a:rPr lang="en-US" dirty="0">
                <a:solidFill>
                  <a:schemeClr val="tx1"/>
                </a:solidFill>
              </a:rPr>
              <a:t>n</a:t>
            </a:r>
          </a:p>
        </p:txBody>
      </p:sp>
      <p:sp>
        <p:nvSpPr>
          <p:cNvPr id="16" name="Rectangle 15">
            <a:extLst>
              <a:ext uri="{FF2B5EF4-FFF2-40B4-BE49-F238E27FC236}">
                <a16:creationId xmlns:a16="http://schemas.microsoft.com/office/drawing/2014/main" id="{197B56CC-4882-62D3-CA69-2DF143DE2E87}"/>
              </a:ext>
            </a:extLst>
          </p:cNvPr>
          <p:cNvSpPr/>
          <p:nvPr/>
        </p:nvSpPr>
        <p:spPr>
          <a:xfrm>
            <a:off x="5712280" y="506193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line</a:t>
            </a:r>
          </a:p>
        </p:txBody>
      </p:sp>
      <p:cxnSp>
        <p:nvCxnSpPr>
          <p:cNvPr id="17" name="Curved Connector 16">
            <a:extLst>
              <a:ext uri="{FF2B5EF4-FFF2-40B4-BE49-F238E27FC236}">
                <a16:creationId xmlns:a16="http://schemas.microsoft.com/office/drawing/2014/main" id="{F2CB9648-0B80-4192-6786-38A8DB56EB0D}"/>
              </a:ext>
            </a:extLst>
          </p:cNvPr>
          <p:cNvCxnSpPr>
            <a:cxnSpLocks/>
            <a:stCxn id="16" idx="3"/>
          </p:cNvCxnSpPr>
          <p:nvPr/>
        </p:nvCxnSpPr>
        <p:spPr>
          <a:xfrm>
            <a:off x="7034895" y="5257882"/>
            <a:ext cx="524116" cy="12700"/>
          </a:xfrm>
          <a:prstGeom prst="curvedConnector3">
            <a:avLst>
              <a:gd name="adj1" fmla="val 50000"/>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F73BCB66-2BC9-6BD6-53A1-E2D6C93B276F}"/>
              </a:ext>
            </a:extLst>
          </p:cNvPr>
          <p:cNvSpPr txBox="1"/>
          <p:nvPr/>
        </p:nvSpPr>
        <p:spPr>
          <a:xfrm>
            <a:off x="800100" y="4653641"/>
            <a:ext cx="4229100" cy="646331"/>
          </a:xfrm>
          <a:prstGeom prst="rect">
            <a:avLst/>
          </a:prstGeom>
          <a:noFill/>
        </p:spPr>
        <p:txBody>
          <a:bodyPr wrap="square" rtlCol="0">
            <a:spAutoFit/>
          </a:bodyPr>
          <a:lstStyle/>
          <a:p>
            <a:r>
              <a:rPr lang="en-US" dirty="0">
                <a:solidFill>
                  <a:schemeClr val="accent1"/>
                </a:solidFill>
              </a:rPr>
              <a:t>Read the line into an automatic character array variable (max 1000 characters).</a:t>
            </a:r>
          </a:p>
        </p:txBody>
      </p:sp>
    </p:spTree>
    <p:extLst>
      <p:ext uri="{BB962C8B-B14F-4D97-AF65-F5344CB8AC3E}">
        <p14:creationId xmlns:p14="http://schemas.microsoft.com/office/powerpoint/2010/main" val="22046597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6F9B66A-1D44-FAE1-6AA5-057FB5821065}"/>
              </a:ext>
            </a:extLst>
          </p:cNvPr>
          <p:cNvSpPr txBox="1"/>
          <p:nvPr/>
        </p:nvSpPr>
        <p:spPr>
          <a:xfrm>
            <a:off x="231976" y="559505"/>
            <a:ext cx="5662127" cy="3108543"/>
          </a:xfrm>
          <a:prstGeom prst="rect">
            <a:avLst/>
          </a:prstGeom>
          <a:noFill/>
        </p:spPr>
        <p:txBody>
          <a:bodyPr wrap="none" rtlCol="0">
            <a:spAutoFit/>
          </a:bodyPr>
          <a:lstStyle/>
          <a:p>
            <a:r>
              <a:rPr lang="en-US" sz="1400" b="1" dirty="0">
                <a:latin typeface="Courier New" panose="02070309020205020404" pitchFamily="49" charset="0"/>
                <a:cs typeface="Courier New" panose="02070309020205020404" pitchFamily="49" charset="0"/>
              </a:rPr>
              <a:t> while(</a:t>
            </a:r>
            <a:r>
              <a:rPr lang="en-US" sz="1400" b="1" dirty="0" err="1">
                <a:latin typeface="Courier New" panose="02070309020205020404" pitchFamily="49" charset="0"/>
                <a:cs typeface="Courier New" panose="02070309020205020404" pitchFamily="49" charset="0"/>
              </a:rPr>
              <a:t>fgets</a:t>
            </a:r>
            <a:r>
              <a:rPr lang="en-US" sz="1400" b="1" dirty="0">
                <a:latin typeface="Courier New" panose="02070309020205020404" pitchFamily="49" charset="0"/>
                <a:cs typeface="Courier New" panose="02070309020205020404" pitchFamily="49" charset="0"/>
              </a:rPr>
              <a:t>(line, MAXLINE, stdin) != NULL) {</a:t>
            </a:r>
          </a:p>
          <a:p>
            <a:r>
              <a:rPr lang="en-US" sz="1400" b="1" dirty="0">
                <a:solidFill>
                  <a:schemeClr val="accent1"/>
                </a:solidFill>
                <a:latin typeface="Courier New" panose="02070309020205020404" pitchFamily="49" charset="0"/>
                <a:cs typeface="Courier New" panose="02070309020205020404" pitchFamily="49" charset="0"/>
              </a:rPr>
              <a:t>      char *save = (char *) malloc(</a:t>
            </a:r>
            <a:r>
              <a:rPr lang="en-US" sz="1400" b="1" dirty="0" err="1">
                <a:solidFill>
                  <a:schemeClr val="accent1"/>
                </a:solidFill>
                <a:latin typeface="Courier New" panose="02070309020205020404" pitchFamily="49" charset="0"/>
                <a:cs typeface="Courier New" panose="02070309020205020404" pitchFamily="49" charset="0"/>
              </a:rPr>
              <a:t>strlen</a:t>
            </a:r>
            <a:r>
              <a:rPr lang="en-US" sz="1400" b="1" dirty="0">
                <a:solidFill>
                  <a:schemeClr val="accent1"/>
                </a:solidFill>
                <a:latin typeface="Courier New" panose="02070309020205020404" pitchFamily="49" charset="0"/>
                <a:cs typeface="Courier New" panose="02070309020205020404" pitchFamily="49" charset="0"/>
              </a:rPr>
              <a:t>(line)+1);</a:t>
            </a:r>
          </a:p>
          <a:p>
            <a:r>
              <a:rPr lang="en-US" sz="1400" b="1" dirty="0">
                <a:solidFill>
                  <a:schemeClr val="accent1"/>
                </a:solidFill>
                <a:latin typeface="Courier New" panose="02070309020205020404" pitchFamily="49" charset="0"/>
                <a:cs typeface="Courier New" panose="02070309020205020404" pitchFamily="49" charset="0"/>
              </a:rPr>
              <a:t>      </a:t>
            </a:r>
            <a:r>
              <a:rPr lang="en-US" sz="1400" b="1" dirty="0" err="1">
                <a:solidFill>
                  <a:schemeClr val="accent1"/>
                </a:solidFill>
                <a:latin typeface="Courier New" panose="02070309020205020404" pitchFamily="49" charset="0"/>
                <a:cs typeface="Courier New" panose="02070309020205020404" pitchFamily="49" charset="0"/>
              </a:rPr>
              <a:t>strcpy</a:t>
            </a:r>
            <a:r>
              <a:rPr lang="en-US" sz="1400" b="1" dirty="0">
                <a:solidFill>
                  <a:schemeClr val="accent1"/>
                </a:solidFill>
                <a:latin typeface="Courier New" panose="02070309020205020404" pitchFamily="49" charset="0"/>
                <a:cs typeface="Courier New" panose="02070309020205020404" pitchFamily="49" charset="0"/>
              </a:rPr>
              <a:t>(save, line);</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 *new = (struct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 *) </a:t>
            </a:r>
          </a:p>
          <a:p>
            <a:r>
              <a:rPr lang="en-US" sz="1400" b="1" dirty="0">
                <a:latin typeface="Courier New" panose="02070309020205020404" pitchFamily="49" charset="0"/>
                <a:cs typeface="Courier New" panose="02070309020205020404" pitchFamily="49" charset="0"/>
              </a:rPr>
              <a:t>          malloc(</a:t>
            </a:r>
            <a:r>
              <a:rPr lang="en-US" sz="1400" b="1" dirty="0" err="1">
                <a:latin typeface="Courier New" panose="02070309020205020404" pitchFamily="49" charset="0"/>
                <a:cs typeface="Courier New" panose="02070309020205020404" pitchFamily="49" charset="0"/>
              </a:rPr>
              <a:t>sizeof</a:t>
            </a:r>
            <a:r>
              <a:rPr lang="en-US" sz="1400" b="1" dirty="0">
                <a:latin typeface="Courier New" panose="02070309020205020404" pitchFamily="49" charset="0"/>
                <a:cs typeface="Courier New" panose="02070309020205020404" pitchFamily="49" charset="0"/>
              </a:rPr>
              <a:t>(struct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if ( tail != NULL ) tail-&gt;next = new;</a:t>
            </a:r>
          </a:p>
          <a:p>
            <a:r>
              <a:rPr lang="en-US" sz="1400" b="1" dirty="0">
                <a:latin typeface="Courier New" panose="02070309020205020404" pitchFamily="49" charset="0"/>
                <a:cs typeface="Courier New" panose="02070309020205020404" pitchFamily="49" charset="0"/>
              </a:rPr>
              <a:t>      new-&gt;text = save;</a:t>
            </a:r>
          </a:p>
          <a:p>
            <a:r>
              <a:rPr lang="en-US" sz="1400" b="1" dirty="0">
                <a:latin typeface="Courier New" panose="02070309020205020404" pitchFamily="49" charset="0"/>
                <a:cs typeface="Courier New" panose="02070309020205020404" pitchFamily="49" charset="0"/>
              </a:rPr>
              <a:t>      new-&gt;next = NULL;</a:t>
            </a:r>
          </a:p>
          <a:p>
            <a:r>
              <a:rPr lang="en-US" sz="1400" b="1" dirty="0">
                <a:latin typeface="Courier New" panose="02070309020205020404" pitchFamily="49" charset="0"/>
                <a:cs typeface="Courier New" panose="02070309020205020404" pitchFamily="49" charset="0"/>
              </a:rPr>
              <a:t>      tail = new;</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if ( head == NULL ) head = new;</a:t>
            </a:r>
          </a:p>
          <a:p>
            <a:r>
              <a:rPr lang="en-US" sz="1400" b="1" dirty="0">
                <a:latin typeface="Courier New" panose="02070309020205020404" pitchFamily="49" charset="0"/>
                <a:cs typeface="Courier New" panose="02070309020205020404" pitchFamily="49" charset="0"/>
              </a:rPr>
              <a:t>  }</a:t>
            </a:r>
          </a:p>
        </p:txBody>
      </p:sp>
      <p:sp>
        <p:nvSpPr>
          <p:cNvPr id="5" name="Rectangle 4">
            <a:extLst>
              <a:ext uri="{FF2B5EF4-FFF2-40B4-BE49-F238E27FC236}">
                <a16:creationId xmlns:a16="http://schemas.microsoft.com/office/drawing/2014/main" id="{BD4F6303-263B-8385-CE66-113E99FCF78C}"/>
              </a:ext>
            </a:extLst>
          </p:cNvPr>
          <p:cNvSpPr/>
          <p:nvPr/>
        </p:nvSpPr>
        <p:spPr>
          <a:xfrm>
            <a:off x="8256495" y="123662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7" name="Rectangle 6">
            <a:extLst>
              <a:ext uri="{FF2B5EF4-FFF2-40B4-BE49-F238E27FC236}">
                <a16:creationId xmlns:a16="http://schemas.microsoft.com/office/drawing/2014/main" id="{D93B7140-8FE7-148B-CF9E-713B6E965D9B}"/>
              </a:ext>
            </a:extLst>
          </p:cNvPr>
          <p:cNvSpPr/>
          <p:nvPr/>
        </p:nvSpPr>
        <p:spPr>
          <a:xfrm>
            <a:off x="8256495" y="165302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8" name="Rectangle 7">
            <a:extLst>
              <a:ext uri="{FF2B5EF4-FFF2-40B4-BE49-F238E27FC236}">
                <a16:creationId xmlns:a16="http://schemas.microsoft.com/office/drawing/2014/main" id="{C5A28D32-55EA-162D-3AC6-88414F6482F5}"/>
              </a:ext>
            </a:extLst>
          </p:cNvPr>
          <p:cNvSpPr/>
          <p:nvPr/>
        </p:nvSpPr>
        <p:spPr>
          <a:xfrm>
            <a:off x="10504072" y="1334604"/>
            <a:ext cx="484414" cy="5431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10" name="Curved Connector 9">
            <a:extLst>
              <a:ext uri="{FF2B5EF4-FFF2-40B4-BE49-F238E27FC236}">
                <a16:creationId xmlns:a16="http://schemas.microsoft.com/office/drawing/2014/main" id="{2C177E8C-2009-FF96-06E8-0A54782BB68D}"/>
              </a:ext>
            </a:extLst>
          </p:cNvPr>
          <p:cNvCxnSpPr>
            <a:cxnSpLocks/>
            <a:stCxn id="5" idx="3"/>
          </p:cNvCxnSpPr>
          <p:nvPr/>
        </p:nvCxnSpPr>
        <p:spPr>
          <a:xfrm>
            <a:off x="9579110" y="1432572"/>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12773B15-DB20-6385-C527-201B43368418}"/>
              </a:ext>
            </a:extLst>
          </p:cNvPr>
          <p:cNvSpPr/>
          <p:nvPr/>
        </p:nvSpPr>
        <p:spPr>
          <a:xfrm>
            <a:off x="8256495" y="289015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12" name="Rectangle 11">
            <a:extLst>
              <a:ext uri="{FF2B5EF4-FFF2-40B4-BE49-F238E27FC236}">
                <a16:creationId xmlns:a16="http://schemas.microsoft.com/office/drawing/2014/main" id="{93D0F3B4-FC5D-86BD-0344-2B9A1DA3C809}"/>
              </a:ext>
            </a:extLst>
          </p:cNvPr>
          <p:cNvSpPr/>
          <p:nvPr/>
        </p:nvSpPr>
        <p:spPr>
          <a:xfrm>
            <a:off x="8256495" y="3273886"/>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13" name="Rectangle 12">
            <a:extLst>
              <a:ext uri="{FF2B5EF4-FFF2-40B4-BE49-F238E27FC236}">
                <a16:creationId xmlns:a16="http://schemas.microsoft.com/office/drawing/2014/main" id="{5F4D984C-1CF5-2822-16C3-9857778C494E}"/>
              </a:ext>
            </a:extLst>
          </p:cNvPr>
          <p:cNvSpPr/>
          <p:nvPr/>
        </p:nvSpPr>
        <p:spPr>
          <a:xfrm>
            <a:off x="10504072" y="2988127"/>
            <a:ext cx="484414" cy="88992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n-US" dirty="0">
              <a:solidFill>
                <a:schemeClr val="tx1"/>
              </a:solidFill>
            </a:endParaRPr>
          </a:p>
          <a:p>
            <a:pPr algn="ctr"/>
            <a:r>
              <a:rPr lang="en-US" dirty="0">
                <a:solidFill>
                  <a:schemeClr val="tx1"/>
                </a:solidFill>
              </a:rPr>
              <a:t>s</a:t>
            </a:r>
          </a:p>
        </p:txBody>
      </p:sp>
      <p:cxnSp>
        <p:nvCxnSpPr>
          <p:cNvPr id="14" name="Curved Connector 13">
            <a:extLst>
              <a:ext uri="{FF2B5EF4-FFF2-40B4-BE49-F238E27FC236}">
                <a16:creationId xmlns:a16="http://schemas.microsoft.com/office/drawing/2014/main" id="{F22F8BA1-A94E-DC14-33C8-40C20ADD837F}"/>
              </a:ext>
            </a:extLst>
          </p:cNvPr>
          <p:cNvCxnSpPr>
            <a:cxnSpLocks/>
            <a:stCxn id="9" idx="3"/>
          </p:cNvCxnSpPr>
          <p:nvPr/>
        </p:nvCxnSpPr>
        <p:spPr>
          <a:xfrm>
            <a:off x="9579110" y="3086096"/>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urved Connector 14">
            <a:extLst>
              <a:ext uri="{FF2B5EF4-FFF2-40B4-BE49-F238E27FC236}">
                <a16:creationId xmlns:a16="http://schemas.microsoft.com/office/drawing/2014/main" id="{C57A03F0-A2C7-881C-BB16-0DF4D219ADF8}"/>
              </a:ext>
            </a:extLst>
          </p:cNvPr>
          <p:cNvCxnSpPr>
            <a:cxnSpLocks/>
            <a:stCxn id="7" idx="1"/>
            <a:endCxn id="9" idx="0"/>
          </p:cNvCxnSpPr>
          <p:nvPr/>
        </p:nvCxnSpPr>
        <p:spPr>
          <a:xfrm rot="10800000" flipH="1" flipV="1">
            <a:off x="8256495" y="1848963"/>
            <a:ext cx="661308" cy="1041190"/>
          </a:xfrm>
          <a:prstGeom prst="curvedConnector4">
            <a:avLst>
              <a:gd name="adj1" fmla="val -34568"/>
              <a:gd name="adj2" fmla="val 59410"/>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70F3EEB6-D84F-E430-A90F-CF37C2A3B4A3}"/>
              </a:ext>
            </a:extLst>
          </p:cNvPr>
          <p:cNvSpPr/>
          <p:nvPr/>
        </p:nvSpPr>
        <p:spPr>
          <a:xfrm>
            <a:off x="5712280" y="257953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head</a:t>
            </a:r>
          </a:p>
        </p:txBody>
      </p:sp>
      <p:sp>
        <p:nvSpPr>
          <p:cNvPr id="53" name="Rectangle 52">
            <a:extLst>
              <a:ext uri="{FF2B5EF4-FFF2-40B4-BE49-F238E27FC236}">
                <a16:creationId xmlns:a16="http://schemas.microsoft.com/office/drawing/2014/main" id="{CC8E599E-D433-389D-429F-B60A9C169877}"/>
              </a:ext>
            </a:extLst>
          </p:cNvPr>
          <p:cNvSpPr/>
          <p:nvPr/>
        </p:nvSpPr>
        <p:spPr>
          <a:xfrm>
            <a:off x="5735420" y="329873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tail</a:t>
            </a:r>
          </a:p>
        </p:txBody>
      </p:sp>
      <p:cxnSp>
        <p:nvCxnSpPr>
          <p:cNvPr id="54" name="Curved Connector 53">
            <a:extLst>
              <a:ext uri="{FF2B5EF4-FFF2-40B4-BE49-F238E27FC236}">
                <a16:creationId xmlns:a16="http://schemas.microsoft.com/office/drawing/2014/main" id="{82B0AEA2-078E-683E-3974-DA6580D83358}"/>
              </a:ext>
            </a:extLst>
          </p:cNvPr>
          <p:cNvCxnSpPr>
            <a:cxnSpLocks/>
            <a:stCxn id="52" idx="3"/>
            <a:endCxn id="5" idx="0"/>
          </p:cNvCxnSpPr>
          <p:nvPr/>
        </p:nvCxnSpPr>
        <p:spPr>
          <a:xfrm flipV="1">
            <a:off x="7034895" y="1236629"/>
            <a:ext cx="1882908" cy="1538853"/>
          </a:xfrm>
          <a:prstGeom prst="curvedConnector4">
            <a:avLst>
              <a:gd name="adj1" fmla="val 32439"/>
              <a:gd name="adj2" fmla="val 114855"/>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a:extLst>
              <a:ext uri="{FF2B5EF4-FFF2-40B4-BE49-F238E27FC236}">
                <a16:creationId xmlns:a16="http://schemas.microsoft.com/office/drawing/2014/main" id="{43C6D58E-E36D-ABE4-F6FC-0B3F1B28813F}"/>
              </a:ext>
            </a:extLst>
          </p:cNvPr>
          <p:cNvCxnSpPr>
            <a:cxnSpLocks/>
            <a:stCxn id="53" idx="3"/>
            <a:endCxn id="9" idx="0"/>
          </p:cNvCxnSpPr>
          <p:nvPr/>
        </p:nvCxnSpPr>
        <p:spPr>
          <a:xfrm flipV="1">
            <a:off x="7058035" y="2890153"/>
            <a:ext cx="1859768" cy="604529"/>
          </a:xfrm>
          <a:prstGeom prst="curvedConnector4">
            <a:avLst>
              <a:gd name="adj1" fmla="val 32221"/>
              <a:gd name="adj2" fmla="val 137815"/>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3F442854-53F7-111E-B7AB-47569A6D14BF}"/>
              </a:ext>
            </a:extLst>
          </p:cNvPr>
          <p:cNvSpPr txBox="1"/>
          <p:nvPr/>
        </p:nvSpPr>
        <p:spPr>
          <a:xfrm>
            <a:off x="10746560" y="633898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kr_06_07.c</a:t>
            </a:r>
          </a:p>
        </p:txBody>
      </p:sp>
      <p:sp>
        <p:nvSpPr>
          <p:cNvPr id="6" name="&quot;No&quot; Symbol 5">
            <a:extLst>
              <a:ext uri="{FF2B5EF4-FFF2-40B4-BE49-F238E27FC236}">
                <a16:creationId xmlns:a16="http://schemas.microsoft.com/office/drawing/2014/main" id="{FB300C0D-9BD2-F9DC-17B9-14FC7460CAE8}"/>
              </a:ext>
            </a:extLst>
          </p:cNvPr>
          <p:cNvSpPr/>
          <p:nvPr/>
        </p:nvSpPr>
        <p:spPr>
          <a:xfrm>
            <a:off x="9819913" y="3809722"/>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1" name="Curved Connector 10">
            <a:extLst>
              <a:ext uri="{FF2B5EF4-FFF2-40B4-BE49-F238E27FC236}">
                <a16:creationId xmlns:a16="http://schemas.microsoft.com/office/drawing/2014/main" id="{25503138-01A2-5EF2-CC9D-84C589F79D41}"/>
              </a:ext>
            </a:extLst>
          </p:cNvPr>
          <p:cNvCxnSpPr>
            <a:cxnSpLocks/>
            <a:stCxn id="12" idx="3"/>
            <a:endCxn id="6" idx="0"/>
          </p:cNvCxnSpPr>
          <p:nvPr/>
        </p:nvCxnSpPr>
        <p:spPr>
          <a:xfrm>
            <a:off x="9579110" y="3469829"/>
            <a:ext cx="472044" cy="339893"/>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1A83ED14-A336-B215-224B-9812289AA712}"/>
              </a:ext>
            </a:extLst>
          </p:cNvPr>
          <p:cNvSpPr/>
          <p:nvPr/>
        </p:nvSpPr>
        <p:spPr>
          <a:xfrm>
            <a:off x="7571805" y="5061939"/>
            <a:ext cx="484414" cy="10921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a:p>
            <a:pPr algn="ctr"/>
            <a:r>
              <a:rPr lang="en-US" dirty="0">
                <a:solidFill>
                  <a:schemeClr val="tx1"/>
                </a:solidFill>
              </a:rPr>
              <a:t>u</a:t>
            </a:r>
          </a:p>
          <a:p>
            <a:pPr algn="ctr"/>
            <a:r>
              <a:rPr lang="en-US" dirty="0">
                <a:solidFill>
                  <a:schemeClr val="tx1"/>
                </a:solidFill>
              </a:rPr>
              <a:t>n</a:t>
            </a:r>
          </a:p>
        </p:txBody>
      </p:sp>
      <p:sp>
        <p:nvSpPr>
          <p:cNvPr id="16" name="Rectangle 15">
            <a:extLst>
              <a:ext uri="{FF2B5EF4-FFF2-40B4-BE49-F238E27FC236}">
                <a16:creationId xmlns:a16="http://schemas.microsoft.com/office/drawing/2014/main" id="{197B56CC-4882-62D3-CA69-2DF143DE2E87}"/>
              </a:ext>
            </a:extLst>
          </p:cNvPr>
          <p:cNvSpPr/>
          <p:nvPr/>
        </p:nvSpPr>
        <p:spPr>
          <a:xfrm>
            <a:off x="5712280" y="506193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line</a:t>
            </a:r>
          </a:p>
        </p:txBody>
      </p:sp>
      <p:cxnSp>
        <p:nvCxnSpPr>
          <p:cNvPr id="17" name="Curved Connector 16">
            <a:extLst>
              <a:ext uri="{FF2B5EF4-FFF2-40B4-BE49-F238E27FC236}">
                <a16:creationId xmlns:a16="http://schemas.microsoft.com/office/drawing/2014/main" id="{F2CB9648-0B80-4192-6786-38A8DB56EB0D}"/>
              </a:ext>
            </a:extLst>
          </p:cNvPr>
          <p:cNvCxnSpPr>
            <a:cxnSpLocks/>
            <a:stCxn id="16" idx="3"/>
          </p:cNvCxnSpPr>
          <p:nvPr/>
        </p:nvCxnSpPr>
        <p:spPr>
          <a:xfrm>
            <a:off x="7034895" y="5257882"/>
            <a:ext cx="524116" cy="12700"/>
          </a:xfrm>
          <a:prstGeom prst="curvedConnector3">
            <a:avLst>
              <a:gd name="adj1" fmla="val 50000"/>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CB9CE2B1-D928-9441-839A-3940E6B45F7B}"/>
              </a:ext>
            </a:extLst>
          </p:cNvPr>
          <p:cNvSpPr/>
          <p:nvPr/>
        </p:nvSpPr>
        <p:spPr>
          <a:xfrm>
            <a:off x="10504072" y="4741312"/>
            <a:ext cx="484414" cy="10921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a:p>
            <a:pPr algn="ctr"/>
            <a:r>
              <a:rPr lang="en-US" dirty="0">
                <a:solidFill>
                  <a:schemeClr val="tx1"/>
                </a:solidFill>
              </a:rPr>
              <a:t>u</a:t>
            </a:r>
          </a:p>
          <a:p>
            <a:pPr algn="ctr"/>
            <a:r>
              <a:rPr lang="en-US" dirty="0">
                <a:solidFill>
                  <a:schemeClr val="tx1"/>
                </a:solidFill>
              </a:rPr>
              <a:t>n</a:t>
            </a:r>
          </a:p>
        </p:txBody>
      </p:sp>
      <p:sp>
        <p:nvSpPr>
          <p:cNvPr id="21" name="Rectangle 20">
            <a:extLst>
              <a:ext uri="{FF2B5EF4-FFF2-40B4-BE49-F238E27FC236}">
                <a16:creationId xmlns:a16="http://schemas.microsoft.com/office/drawing/2014/main" id="{DCC6684A-B4CC-99F5-3CED-0EE0EB4F04F9}"/>
              </a:ext>
            </a:extLst>
          </p:cNvPr>
          <p:cNvSpPr/>
          <p:nvPr/>
        </p:nvSpPr>
        <p:spPr>
          <a:xfrm>
            <a:off x="10988487" y="4187685"/>
            <a:ext cx="898714"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save</a:t>
            </a:r>
          </a:p>
        </p:txBody>
      </p:sp>
      <p:cxnSp>
        <p:nvCxnSpPr>
          <p:cNvPr id="22" name="Curved Connector 21">
            <a:extLst>
              <a:ext uri="{FF2B5EF4-FFF2-40B4-BE49-F238E27FC236}">
                <a16:creationId xmlns:a16="http://schemas.microsoft.com/office/drawing/2014/main" id="{6E86EE89-9899-6183-E2CC-6A27B43B672D}"/>
              </a:ext>
            </a:extLst>
          </p:cNvPr>
          <p:cNvCxnSpPr>
            <a:cxnSpLocks/>
            <a:stCxn id="21" idx="1"/>
            <a:endCxn id="20" idx="0"/>
          </p:cNvCxnSpPr>
          <p:nvPr/>
        </p:nvCxnSpPr>
        <p:spPr>
          <a:xfrm rot="10800000" flipV="1">
            <a:off x="10746279" y="4383628"/>
            <a:ext cx="242208" cy="357684"/>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62F174D3-AAFD-A282-EBB7-1FC37359EA92}"/>
              </a:ext>
            </a:extLst>
          </p:cNvPr>
          <p:cNvSpPr txBox="1"/>
          <p:nvPr/>
        </p:nvSpPr>
        <p:spPr>
          <a:xfrm>
            <a:off x="800100" y="4653641"/>
            <a:ext cx="4229100" cy="646331"/>
          </a:xfrm>
          <a:prstGeom prst="rect">
            <a:avLst/>
          </a:prstGeom>
          <a:noFill/>
        </p:spPr>
        <p:txBody>
          <a:bodyPr wrap="square" rtlCol="0">
            <a:spAutoFit/>
          </a:bodyPr>
          <a:lstStyle/>
          <a:p>
            <a:r>
              <a:rPr lang="en-US" dirty="0">
                <a:solidFill>
                  <a:schemeClr val="accent1"/>
                </a:solidFill>
              </a:rPr>
              <a:t>Allocate memory for the new line and copy the contents from line to save.</a:t>
            </a:r>
          </a:p>
        </p:txBody>
      </p:sp>
    </p:spTree>
    <p:extLst>
      <p:ext uri="{BB962C8B-B14F-4D97-AF65-F5344CB8AC3E}">
        <p14:creationId xmlns:p14="http://schemas.microsoft.com/office/powerpoint/2010/main" val="12626274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6F9B66A-1D44-FAE1-6AA5-057FB5821065}"/>
              </a:ext>
            </a:extLst>
          </p:cNvPr>
          <p:cNvSpPr txBox="1"/>
          <p:nvPr/>
        </p:nvSpPr>
        <p:spPr>
          <a:xfrm>
            <a:off x="231976" y="559505"/>
            <a:ext cx="5662127" cy="3108543"/>
          </a:xfrm>
          <a:prstGeom prst="rect">
            <a:avLst/>
          </a:prstGeom>
          <a:noFill/>
        </p:spPr>
        <p:txBody>
          <a:bodyPr wrap="none" rtlCol="0">
            <a:spAutoFit/>
          </a:bodyPr>
          <a:lstStyle/>
          <a:p>
            <a:r>
              <a:rPr lang="en-US" sz="1400" b="1" dirty="0">
                <a:latin typeface="Courier New" panose="02070309020205020404" pitchFamily="49" charset="0"/>
                <a:cs typeface="Courier New" panose="02070309020205020404" pitchFamily="49" charset="0"/>
              </a:rPr>
              <a:t> while(</a:t>
            </a:r>
            <a:r>
              <a:rPr lang="en-US" sz="1400" b="1" dirty="0" err="1">
                <a:latin typeface="Courier New" panose="02070309020205020404" pitchFamily="49" charset="0"/>
                <a:cs typeface="Courier New" panose="02070309020205020404" pitchFamily="49" charset="0"/>
              </a:rPr>
              <a:t>fgets</a:t>
            </a:r>
            <a:r>
              <a:rPr lang="en-US" sz="1400" b="1" dirty="0">
                <a:latin typeface="Courier New" panose="02070309020205020404" pitchFamily="49" charset="0"/>
                <a:cs typeface="Courier New" panose="02070309020205020404" pitchFamily="49" charset="0"/>
              </a:rPr>
              <a:t>(line, MAXLINE, stdin) != NULL) {</a:t>
            </a:r>
          </a:p>
          <a:p>
            <a:r>
              <a:rPr lang="en-US" sz="1400" b="1" dirty="0">
                <a:latin typeface="Courier New" panose="02070309020205020404" pitchFamily="49" charset="0"/>
                <a:cs typeface="Courier New" panose="02070309020205020404" pitchFamily="49" charset="0"/>
              </a:rPr>
              <a:t>      char *save = (char *) malloc(</a:t>
            </a:r>
            <a:r>
              <a:rPr lang="en-US" sz="1400" b="1" dirty="0" err="1">
                <a:latin typeface="Courier New" panose="02070309020205020404" pitchFamily="49" charset="0"/>
                <a:cs typeface="Courier New" panose="02070309020205020404" pitchFamily="49" charset="0"/>
              </a:rPr>
              <a:t>strlen</a:t>
            </a:r>
            <a:r>
              <a:rPr lang="en-US" sz="1400" b="1" dirty="0">
                <a:latin typeface="Courier New" panose="02070309020205020404" pitchFamily="49" charset="0"/>
                <a:cs typeface="Courier New" panose="02070309020205020404" pitchFamily="49" charset="0"/>
              </a:rPr>
              <a:t>(line)+1);</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strcpy</a:t>
            </a:r>
            <a:r>
              <a:rPr lang="en-US" sz="1400" b="1" dirty="0">
                <a:latin typeface="Courier New" panose="02070309020205020404" pitchFamily="49" charset="0"/>
                <a:cs typeface="Courier New" panose="02070309020205020404" pitchFamily="49" charset="0"/>
              </a:rPr>
              <a:t>(save, line);</a:t>
            </a:r>
          </a:p>
          <a:p>
            <a:endParaRPr lang="en-US" sz="1400" b="1" dirty="0">
              <a:latin typeface="Courier New" panose="02070309020205020404" pitchFamily="49" charset="0"/>
              <a:cs typeface="Courier New" panose="02070309020205020404" pitchFamily="49" charset="0"/>
            </a:endParaRPr>
          </a:p>
          <a:p>
            <a:r>
              <a:rPr lang="en-US" sz="1400" b="1" dirty="0">
                <a:solidFill>
                  <a:schemeClr val="accent1"/>
                </a:solidFill>
                <a:latin typeface="Courier New" panose="02070309020205020404" pitchFamily="49" charset="0"/>
                <a:cs typeface="Courier New" panose="02070309020205020404" pitchFamily="49" charset="0"/>
              </a:rPr>
              <a:t>      struct </a:t>
            </a:r>
            <a:r>
              <a:rPr lang="en-US" sz="1400" b="1" dirty="0" err="1">
                <a:solidFill>
                  <a:schemeClr val="accent1"/>
                </a:solidFill>
                <a:latin typeface="Courier New" panose="02070309020205020404" pitchFamily="49" charset="0"/>
                <a:cs typeface="Courier New" panose="02070309020205020404" pitchFamily="49" charset="0"/>
              </a:rPr>
              <a:t>lnode</a:t>
            </a:r>
            <a:r>
              <a:rPr lang="en-US" sz="1400" b="1" dirty="0">
                <a:solidFill>
                  <a:schemeClr val="accent1"/>
                </a:solidFill>
                <a:latin typeface="Courier New" panose="02070309020205020404" pitchFamily="49" charset="0"/>
                <a:cs typeface="Courier New" panose="02070309020205020404" pitchFamily="49" charset="0"/>
              </a:rPr>
              <a:t> *new = (struct </a:t>
            </a:r>
            <a:r>
              <a:rPr lang="en-US" sz="1400" b="1" dirty="0" err="1">
                <a:solidFill>
                  <a:schemeClr val="accent1"/>
                </a:solidFill>
                <a:latin typeface="Courier New" panose="02070309020205020404" pitchFamily="49" charset="0"/>
                <a:cs typeface="Courier New" panose="02070309020205020404" pitchFamily="49" charset="0"/>
              </a:rPr>
              <a:t>lnode</a:t>
            </a:r>
            <a:r>
              <a:rPr lang="en-US" sz="1400" b="1" dirty="0">
                <a:solidFill>
                  <a:schemeClr val="accent1"/>
                </a:solidFill>
                <a:latin typeface="Courier New" panose="02070309020205020404" pitchFamily="49" charset="0"/>
                <a:cs typeface="Courier New" panose="02070309020205020404" pitchFamily="49" charset="0"/>
              </a:rPr>
              <a:t> *) </a:t>
            </a:r>
          </a:p>
          <a:p>
            <a:r>
              <a:rPr lang="en-US" sz="1400" b="1" dirty="0">
                <a:solidFill>
                  <a:schemeClr val="accent1"/>
                </a:solidFill>
                <a:latin typeface="Courier New" panose="02070309020205020404" pitchFamily="49" charset="0"/>
                <a:cs typeface="Courier New" panose="02070309020205020404" pitchFamily="49" charset="0"/>
              </a:rPr>
              <a:t>          malloc(</a:t>
            </a:r>
            <a:r>
              <a:rPr lang="en-US" sz="1400" b="1" dirty="0" err="1">
                <a:solidFill>
                  <a:schemeClr val="accent1"/>
                </a:solidFill>
                <a:latin typeface="Courier New" panose="02070309020205020404" pitchFamily="49" charset="0"/>
                <a:cs typeface="Courier New" panose="02070309020205020404" pitchFamily="49" charset="0"/>
              </a:rPr>
              <a:t>sizeof</a:t>
            </a:r>
            <a:r>
              <a:rPr lang="en-US" sz="1400" b="1" dirty="0">
                <a:solidFill>
                  <a:schemeClr val="accent1"/>
                </a:solidFill>
                <a:latin typeface="Courier New" panose="02070309020205020404" pitchFamily="49" charset="0"/>
                <a:cs typeface="Courier New" panose="02070309020205020404" pitchFamily="49" charset="0"/>
              </a:rPr>
              <a:t>(struct </a:t>
            </a:r>
            <a:r>
              <a:rPr lang="en-US" sz="1400" b="1" dirty="0" err="1">
                <a:solidFill>
                  <a:schemeClr val="accent1"/>
                </a:solidFill>
                <a:latin typeface="Courier New" panose="02070309020205020404" pitchFamily="49" charset="0"/>
                <a:cs typeface="Courier New" panose="02070309020205020404" pitchFamily="49" charset="0"/>
              </a:rPr>
              <a:t>lnode</a:t>
            </a:r>
            <a:r>
              <a:rPr lang="en-US" sz="1400" b="1" dirty="0">
                <a:solidFill>
                  <a:schemeClr val="accent1"/>
                </a:solidFill>
                <a:latin typeface="Courier New" panose="02070309020205020404" pitchFamily="49" charset="0"/>
                <a:cs typeface="Courier New" panose="02070309020205020404" pitchFamily="49" charset="0"/>
              </a:rPr>
              <a:t>));</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if ( tail != NULL ) tail-&gt;next = new;</a:t>
            </a:r>
          </a:p>
          <a:p>
            <a:r>
              <a:rPr lang="en-US" sz="1400" b="1" dirty="0">
                <a:latin typeface="Courier New" panose="02070309020205020404" pitchFamily="49" charset="0"/>
                <a:cs typeface="Courier New" panose="02070309020205020404" pitchFamily="49" charset="0"/>
              </a:rPr>
              <a:t>      new-&gt;text = save;</a:t>
            </a:r>
          </a:p>
          <a:p>
            <a:r>
              <a:rPr lang="en-US" sz="1400" b="1" dirty="0">
                <a:latin typeface="Courier New" panose="02070309020205020404" pitchFamily="49" charset="0"/>
                <a:cs typeface="Courier New" panose="02070309020205020404" pitchFamily="49" charset="0"/>
              </a:rPr>
              <a:t>      new-&gt;next = NULL;</a:t>
            </a:r>
          </a:p>
          <a:p>
            <a:r>
              <a:rPr lang="en-US" sz="1400" b="1" dirty="0">
                <a:latin typeface="Courier New" panose="02070309020205020404" pitchFamily="49" charset="0"/>
                <a:cs typeface="Courier New" panose="02070309020205020404" pitchFamily="49" charset="0"/>
              </a:rPr>
              <a:t>      tail = new;</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if ( head == NULL ) head = new;</a:t>
            </a:r>
          </a:p>
          <a:p>
            <a:r>
              <a:rPr lang="en-US" sz="1400" b="1" dirty="0">
                <a:latin typeface="Courier New" panose="02070309020205020404" pitchFamily="49" charset="0"/>
                <a:cs typeface="Courier New" panose="02070309020205020404" pitchFamily="49" charset="0"/>
              </a:rPr>
              <a:t>  }</a:t>
            </a:r>
          </a:p>
        </p:txBody>
      </p:sp>
      <p:sp>
        <p:nvSpPr>
          <p:cNvPr id="5" name="Rectangle 4">
            <a:extLst>
              <a:ext uri="{FF2B5EF4-FFF2-40B4-BE49-F238E27FC236}">
                <a16:creationId xmlns:a16="http://schemas.microsoft.com/office/drawing/2014/main" id="{BD4F6303-263B-8385-CE66-113E99FCF78C}"/>
              </a:ext>
            </a:extLst>
          </p:cNvPr>
          <p:cNvSpPr/>
          <p:nvPr/>
        </p:nvSpPr>
        <p:spPr>
          <a:xfrm>
            <a:off x="8256495" y="123662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7" name="Rectangle 6">
            <a:extLst>
              <a:ext uri="{FF2B5EF4-FFF2-40B4-BE49-F238E27FC236}">
                <a16:creationId xmlns:a16="http://schemas.microsoft.com/office/drawing/2014/main" id="{D93B7140-8FE7-148B-CF9E-713B6E965D9B}"/>
              </a:ext>
            </a:extLst>
          </p:cNvPr>
          <p:cNvSpPr/>
          <p:nvPr/>
        </p:nvSpPr>
        <p:spPr>
          <a:xfrm>
            <a:off x="8256495" y="165302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8" name="Rectangle 7">
            <a:extLst>
              <a:ext uri="{FF2B5EF4-FFF2-40B4-BE49-F238E27FC236}">
                <a16:creationId xmlns:a16="http://schemas.microsoft.com/office/drawing/2014/main" id="{C5A28D32-55EA-162D-3AC6-88414F6482F5}"/>
              </a:ext>
            </a:extLst>
          </p:cNvPr>
          <p:cNvSpPr/>
          <p:nvPr/>
        </p:nvSpPr>
        <p:spPr>
          <a:xfrm>
            <a:off x="10504072" y="1334604"/>
            <a:ext cx="484414" cy="5431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10" name="Curved Connector 9">
            <a:extLst>
              <a:ext uri="{FF2B5EF4-FFF2-40B4-BE49-F238E27FC236}">
                <a16:creationId xmlns:a16="http://schemas.microsoft.com/office/drawing/2014/main" id="{2C177E8C-2009-FF96-06E8-0A54782BB68D}"/>
              </a:ext>
            </a:extLst>
          </p:cNvPr>
          <p:cNvCxnSpPr>
            <a:cxnSpLocks/>
            <a:stCxn id="5" idx="3"/>
          </p:cNvCxnSpPr>
          <p:nvPr/>
        </p:nvCxnSpPr>
        <p:spPr>
          <a:xfrm>
            <a:off x="9579110" y="1432572"/>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12773B15-DB20-6385-C527-201B43368418}"/>
              </a:ext>
            </a:extLst>
          </p:cNvPr>
          <p:cNvSpPr/>
          <p:nvPr/>
        </p:nvSpPr>
        <p:spPr>
          <a:xfrm>
            <a:off x="8256495" y="289015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12" name="Rectangle 11">
            <a:extLst>
              <a:ext uri="{FF2B5EF4-FFF2-40B4-BE49-F238E27FC236}">
                <a16:creationId xmlns:a16="http://schemas.microsoft.com/office/drawing/2014/main" id="{93D0F3B4-FC5D-86BD-0344-2B9A1DA3C809}"/>
              </a:ext>
            </a:extLst>
          </p:cNvPr>
          <p:cNvSpPr/>
          <p:nvPr/>
        </p:nvSpPr>
        <p:spPr>
          <a:xfrm>
            <a:off x="8256495" y="3273886"/>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13" name="Rectangle 12">
            <a:extLst>
              <a:ext uri="{FF2B5EF4-FFF2-40B4-BE49-F238E27FC236}">
                <a16:creationId xmlns:a16="http://schemas.microsoft.com/office/drawing/2014/main" id="{5F4D984C-1CF5-2822-16C3-9857778C494E}"/>
              </a:ext>
            </a:extLst>
          </p:cNvPr>
          <p:cNvSpPr/>
          <p:nvPr/>
        </p:nvSpPr>
        <p:spPr>
          <a:xfrm>
            <a:off x="10504072" y="2988127"/>
            <a:ext cx="484414" cy="88992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n-US" dirty="0">
              <a:solidFill>
                <a:schemeClr val="tx1"/>
              </a:solidFill>
            </a:endParaRPr>
          </a:p>
          <a:p>
            <a:pPr algn="ctr"/>
            <a:r>
              <a:rPr lang="en-US" dirty="0">
                <a:solidFill>
                  <a:schemeClr val="tx1"/>
                </a:solidFill>
              </a:rPr>
              <a:t>s</a:t>
            </a:r>
          </a:p>
        </p:txBody>
      </p:sp>
      <p:cxnSp>
        <p:nvCxnSpPr>
          <p:cNvPr id="14" name="Curved Connector 13">
            <a:extLst>
              <a:ext uri="{FF2B5EF4-FFF2-40B4-BE49-F238E27FC236}">
                <a16:creationId xmlns:a16="http://schemas.microsoft.com/office/drawing/2014/main" id="{F22F8BA1-A94E-DC14-33C8-40C20ADD837F}"/>
              </a:ext>
            </a:extLst>
          </p:cNvPr>
          <p:cNvCxnSpPr>
            <a:cxnSpLocks/>
            <a:stCxn id="9" idx="3"/>
          </p:cNvCxnSpPr>
          <p:nvPr/>
        </p:nvCxnSpPr>
        <p:spPr>
          <a:xfrm>
            <a:off x="9579110" y="3086096"/>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urved Connector 14">
            <a:extLst>
              <a:ext uri="{FF2B5EF4-FFF2-40B4-BE49-F238E27FC236}">
                <a16:creationId xmlns:a16="http://schemas.microsoft.com/office/drawing/2014/main" id="{C57A03F0-A2C7-881C-BB16-0DF4D219ADF8}"/>
              </a:ext>
            </a:extLst>
          </p:cNvPr>
          <p:cNvCxnSpPr>
            <a:cxnSpLocks/>
            <a:stCxn id="7" idx="1"/>
            <a:endCxn id="9" idx="0"/>
          </p:cNvCxnSpPr>
          <p:nvPr/>
        </p:nvCxnSpPr>
        <p:spPr>
          <a:xfrm rot="10800000" flipH="1" flipV="1">
            <a:off x="8256495" y="1848963"/>
            <a:ext cx="661308" cy="1041190"/>
          </a:xfrm>
          <a:prstGeom prst="curvedConnector4">
            <a:avLst>
              <a:gd name="adj1" fmla="val -34568"/>
              <a:gd name="adj2" fmla="val 59410"/>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70F3EEB6-D84F-E430-A90F-CF37C2A3B4A3}"/>
              </a:ext>
            </a:extLst>
          </p:cNvPr>
          <p:cNvSpPr/>
          <p:nvPr/>
        </p:nvSpPr>
        <p:spPr>
          <a:xfrm>
            <a:off x="5712280" y="257953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head</a:t>
            </a:r>
          </a:p>
        </p:txBody>
      </p:sp>
      <p:sp>
        <p:nvSpPr>
          <p:cNvPr id="53" name="Rectangle 52">
            <a:extLst>
              <a:ext uri="{FF2B5EF4-FFF2-40B4-BE49-F238E27FC236}">
                <a16:creationId xmlns:a16="http://schemas.microsoft.com/office/drawing/2014/main" id="{CC8E599E-D433-389D-429F-B60A9C169877}"/>
              </a:ext>
            </a:extLst>
          </p:cNvPr>
          <p:cNvSpPr/>
          <p:nvPr/>
        </p:nvSpPr>
        <p:spPr>
          <a:xfrm>
            <a:off x="5735420" y="329873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tail</a:t>
            </a:r>
          </a:p>
        </p:txBody>
      </p:sp>
      <p:cxnSp>
        <p:nvCxnSpPr>
          <p:cNvPr id="54" name="Curved Connector 53">
            <a:extLst>
              <a:ext uri="{FF2B5EF4-FFF2-40B4-BE49-F238E27FC236}">
                <a16:creationId xmlns:a16="http://schemas.microsoft.com/office/drawing/2014/main" id="{82B0AEA2-078E-683E-3974-DA6580D83358}"/>
              </a:ext>
            </a:extLst>
          </p:cNvPr>
          <p:cNvCxnSpPr>
            <a:cxnSpLocks/>
            <a:stCxn id="52" idx="3"/>
            <a:endCxn id="5" idx="0"/>
          </p:cNvCxnSpPr>
          <p:nvPr/>
        </p:nvCxnSpPr>
        <p:spPr>
          <a:xfrm flipV="1">
            <a:off x="7034895" y="1236629"/>
            <a:ext cx="1882908" cy="1538853"/>
          </a:xfrm>
          <a:prstGeom prst="curvedConnector4">
            <a:avLst>
              <a:gd name="adj1" fmla="val 32439"/>
              <a:gd name="adj2" fmla="val 114855"/>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a:extLst>
              <a:ext uri="{FF2B5EF4-FFF2-40B4-BE49-F238E27FC236}">
                <a16:creationId xmlns:a16="http://schemas.microsoft.com/office/drawing/2014/main" id="{43C6D58E-E36D-ABE4-F6FC-0B3F1B28813F}"/>
              </a:ext>
            </a:extLst>
          </p:cNvPr>
          <p:cNvCxnSpPr>
            <a:cxnSpLocks/>
            <a:stCxn id="53" idx="3"/>
            <a:endCxn id="9" idx="0"/>
          </p:cNvCxnSpPr>
          <p:nvPr/>
        </p:nvCxnSpPr>
        <p:spPr>
          <a:xfrm flipV="1">
            <a:off x="7058035" y="2890153"/>
            <a:ext cx="1859768" cy="604529"/>
          </a:xfrm>
          <a:prstGeom prst="curvedConnector4">
            <a:avLst>
              <a:gd name="adj1" fmla="val 32221"/>
              <a:gd name="adj2" fmla="val 137815"/>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3F442854-53F7-111E-B7AB-47569A6D14BF}"/>
              </a:ext>
            </a:extLst>
          </p:cNvPr>
          <p:cNvSpPr txBox="1"/>
          <p:nvPr/>
        </p:nvSpPr>
        <p:spPr>
          <a:xfrm>
            <a:off x="10746560" y="633898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kr_06_07.c</a:t>
            </a:r>
          </a:p>
        </p:txBody>
      </p:sp>
      <p:sp>
        <p:nvSpPr>
          <p:cNvPr id="6" name="&quot;No&quot; Symbol 5">
            <a:extLst>
              <a:ext uri="{FF2B5EF4-FFF2-40B4-BE49-F238E27FC236}">
                <a16:creationId xmlns:a16="http://schemas.microsoft.com/office/drawing/2014/main" id="{FB300C0D-9BD2-F9DC-17B9-14FC7460CAE8}"/>
              </a:ext>
            </a:extLst>
          </p:cNvPr>
          <p:cNvSpPr/>
          <p:nvPr/>
        </p:nvSpPr>
        <p:spPr>
          <a:xfrm>
            <a:off x="9819913" y="3809722"/>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1" name="Curved Connector 10">
            <a:extLst>
              <a:ext uri="{FF2B5EF4-FFF2-40B4-BE49-F238E27FC236}">
                <a16:creationId xmlns:a16="http://schemas.microsoft.com/office/drawing/2014/main" id="{25503138-01A2-5EF2-CC9D-84C589F79D41}"/>
              </a:ext>
            </a:extLst>
          </p:cNvPr>
          <p:cNvCxnSpPr>
            <a:cxnSpLocks/>
            <a:stCxn id="12" idx="3"/>
            <a:endCxn id="6" idx="0"/>
          </p:cNvCxnSpPr>
          <p:nvPr/>
        </p:nvCxnSpPr>
        <p:spPr>
          <a:xfrm>
            <a:off x="9579110" y="3469829"/>
            <a:ext cx="472044" cy="339893"/>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197B56CC-4882-62D3-CA69-2DF143DE2E87}"/>
              </a:ext>
            </a:extLst>
          </p:cNvPr>
          <p:cNvSpPr/>
          <p:nvPr/>
        </p:nvSpPr>
        <p:spPr>
          <a:xfrm>
            <a:off x="5712279" y="4001692"/>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new</a:t>
            </a:r>
          </a:p>
        </p:txBody>
      </p:sp>
      <p:sp>
        <p:nvSpPr>
          <p:cNvPr id="20" name="Rectangle 19">
            <a:extLst>
              <a:ext uri="{FF2B5EF4-FFF2-40B4-BE49-F238E27FC236}">
                <a16:creationId xmlns:a16="http://schemas.microsoft.com/office/drawing/2014/main" id="{CB9CE2B1-D928-9441-839A-3940E6B45F7B}"/>
              </a:ext>
            </a:extLst>
          </p:cNvPr>
          <p:cNvSpPr/>
          <p:nvPr/>
        </p:nvSpPr>
        <p:spPr>
          <a:xfrm>
            <a:off x="10504072" y="4741312"/>
            <a:ext cx="484414" cy="10921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a:p>
            <a:pPr algn="ctr"/>
            <a:r>
              <a:rPr lang="en-US" dirty="0">
                <a:solidFill>
                  <a:schemeClr val="tx1"/>
                </a:solidFill>
              </a:rPr>
              <a:t>u</a:t>
            </a:r>
          </a:p>
          <a:p>
            <a:pPr algn="ctr"/>
            <a:r>
              <a:rPr lang="en-US" dirty="0">
                <a:solidFill>
                  <a:schemeClr val="tx1"/>
                </a:solidFill>
              </a:rPr>
              <a:t>n</a:t>
            </a:r>
          </a:p>
        </p:txBody>
      </p:sp>
      <p:sp>
        <p:nvSpPr>
          <p:cNvPr id="21" name="Rectangle 20">
            <a:extLst>
              <a:ext uri="{FF2B5EF4-FFF2-40B4-BE49-F238E27FC236}">
                <a16:creationId xmlns:a16="http://schemas.microsoft.com/office/drawing/2014/main" id="{DCC6684A-B4CC-99F5-3CED-0EE0EB4F04F9}"/>
              </a:ext>
            </a:extLst>
          </p:cNvPr>
          <p:cNvSpPr/>
          <p:nvPr/>
        </p:nvSpPr>
        <p:spPr>
          <a:xfrm>
            <a:off x="10988487" y="4187685"/>
            <a:ext cx="898714"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save</a:t>
            </a:r>
          </a:p>
        </p:txBody>
      </p:sp>
      <p:cxnSp>
        <p:nvCxnSpPr>
          <p:cNvPr id="22" name="Curved Connector 21">
            <a:extLst>
              <a:ext uri="{FF2B5EF4-FFF2-40B4-BE49-F238E27FC236}">
                <a16:creationId xmlns:a16="http://schemas.microsoft.com/office/drawing/2014/main" id="{6E86EE89-9899-6183-E2CC-6A27B43B672D}"/>
              </a:ext>
            </a:extLst>
          </p:cNvPr>
          <p:cNvCxnSpPr>
            <a:cxnSpLocks/>
            <a:stCxn id="21" idx="1"/>
            <a:endCxn id="20" idx="0"/>
          </p:cNvCxnSpPr>
          <p:nvPr/>
        </p:nvCxnSpPr>
        <p:spPr>
          <a:xfrm rot="10800000" flipV="1">
            <a:off x="10746279" y="4383628"/>
            <a:ext cx="242208" cy="357684"/>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C0D60AC2-C956-1184-6EDB-9D03E6521B71}"/>
              </a:ext>
            </a:extLst>
          </p:cNvPr>
          <p:cNvSpPr/>
          <p:nvPr/>
        </p:nvSpPr>
        <p:spPr>
          <a:xfrm>
            <a:off x="8256495" y="464333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19" name="Rectangle 18">
            <a:extLst>
              <a:ext uri="{FF2B5EF4-FFF2-40B4-BE49-F238E27FC236}">
                <a16:creationId xmlns:a16="http://schemas.microsoft.com/office/drawing/2014/main" id="{2E9023D3-2A03-CD75-6550-DD574D5A9C25}"/>
              </a:ext>
            </a:extLst>
          </p:cNvPr>
          <p:cNvSpPr/>
          <p:nvPr/>
        </p:nvSpPr>
        <p:spPr>
          <a:xfrm>
            <a:off x="8256495" y="5027071"/>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cxnSp>
        <p:nvCxnSpPr>
          <p:cNvPr id="24" name="Curved Connector 23">
            <a:extLst>
              <a:ext uri="{FF2B5EF4-FFF2-40B4-BE49-F238E27FC236}">
                <a16:creationId xmlns:a16="http://schemas.microsoft.com/office/drawing/2014/main" id="{5A71E555-3DC9-7CAC-A236-D0582C0D1E37}"/>
              </a:ext>
            </a:extLst>
          </p:cNvPr>
          <p:cNvCxnSpPr>
            <a:cxnSpLocks/>
            <a:stCxn id="16" idx="3"/>
            <a:endCxn id="18" idx="0"/>
          </p:cNvCxnSpPr>
          <p:nvPr/>
        </p:nvCxnSpPr>
        <p:spPr>
          <a:xfrm>
            <a:off x="7034894" y="4197635"/>
            <a:ext cx="1882909" cy="445703"/>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6C1A7914-E652-61BF-F86F-5E67A408D5A6}"/>
              </a:ext>
            </a:extLst>
          </p:cNvPr>
          <p:cNvSpPr txBox="1"/>
          <p:nvPr/>
        </p:nvSpPr>
        <p:spPr>
          <a:xfrm>
            <a:off x="800100" y="4653641"/>
            <a:ext cx="4229100" cy="369332"/>
          </a:xfrm>
          <a:prstGeom prst="rect">
            <a:avLst/>
          </a:prstGeom>
          <a:noFill/>
        </p:spPr>
        <p:txBody>
          <a:bodyPr wrap="square" rtlCol="0">
            <a:spAutoFit/>
          </a:bodyPr>
          <a:lstStyle/>
          <a:p>
            <a:r>
              <a:rPr lang="en-US" dirty="0">
                <a:solidFill>
                  <a:schemeClr val="accent1"/>
                </a:solidFill>
              </a:rPr>
              <a:t>Allocate memory for a new struct </a:t>
            </a:r>
            <a:r>
              <a:rPr lang="en-US" dirty="0" err="1">
                <a:solidFill>
                  <a:schemeClr val="accent1"/>
                </a:solidFill>
              </a:rPr>
              <a:t>lnode</a:t>
            </a:r>
            <a:r>
              <a:rPr lang="en-US" dirty="0">
                <a:solidFill>
                  <a:schemeClr val="accent1"/>
                </a:solidFill>
              </a:rPr>
              <a:t>.</a:t>
            </a:r>
          </a:p>
        </p:txBody>
      </p:sp>
    </p:spTree>
    <p:extLst>
      <p:ext uri="{BB962C8B-B14F-4D97-AF65-F5344CB8AC3E}">
        <p14:creationId xmlns:p14="http://schemas.microsoft.com/office/powerpoint/2010/main" val="21276658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6F9B66A-1D44-FAE1-6AA5-057FB5821065}"/>
              </a:ext>
            </a:extLst>
          </p:cNvPr>
          <p:cNvSpPr txBox="1"/>
          <p:nvPr/>
        </p:nvSpPr>
        <p:spPr>
          <a:xfrm>
            <a:off x="231976" y="559505"/>
            <a:ext cx="5662127" cy="3108543"/>
          </a:xfrm>
          <a:prstGeom prst="rect">
            <a:avLst/>
          </a:prstGeom>
          <a:noFill/>
        </p:spPr>
        <p:txBody>
          <a:bodyPr wrap="none" rtlCol="0">
            <a:spAutoFit/>
          </a:bodyPr>
          <a:lstStyle/>
          <a:p>
            <a:r>
              <a:rPr lang="en-US" sz="1400" b="1" dirty="0">
                <a:latin typeface="Courier New" panose="02070309020205020404" pitchFamily="49" charset="0"/>
                <a:cs typeface="Courier New" panose="02070309020205020404" pitchFamily="49" charset="0"/>
              </a:rPr>
              <a:t> while(</a:t>
            </a:r>
            <a:r>
              <a:rPr lang="en-US" sz="1400" b="1" dirty="0" err="1">
                <a:latin typeface="Courier New" panose="02070309020205020404" pitchFamily="49" charset="0"/>
                <a:cs typeface="Courier New" panose="02070309020205020404" pitchFamily="49" charset="0"/>
              </a:rPr>
              <a:t>fgets</a:t>
            </a:r>
            <a:r>
              <a:rPr lang="en-US" sz="1400" b="1" dirty="0">
                <a:latin typeface="Courier New" panose="02070309020205020404" pitchFamily="49" charset="0"/>
                <a:cs typeface="Courier New" panose="02070309020205020404" pitchFamily="49" charset="0"/>
              </a:rPr>
              <a:t>(line, MAXLINE, stdin) != NULL) {</a:t>
            </a:r>
          </a:p>
          <a:p>
            <a:r>
              <a:rPr lang="en-US" sz="1400" b="1" dirty="0">
                <a:latin typeface="Courier New" panose="02070309020205020404" pitchFamily="49" charset="0"/>
                <a:cs typeface="Courier New" panose="02070309020205020404" pitchFamily="49" charset="0"/>
              </a:rPr>
              <a:t>      char *save = (char *) malloc(</a:t>
            </a:r>
            <a:r>
              <a:rPr lang="en-US" sz="1400" b="1" dirty="0" err="1">
                <a:latin typeface="Courier New" panose="02070309020205020404" pitchFamily="49" charset="0"/>
                <a:cs typeface="Courier New" panose="02070309020205020404" pitchFamily="49" charset="0"/>
              </a:rPr>
              <a:t>strlen</a:t>
            </a:r>
            <a:r>
              <a:rPr lang="en-US" sz="1400" b="1" dirty="0">
                <a:latin typeface="Courier New" panose="02070309020205020404" pitchFamily="49" charset="0"/>
                <a:cs typeface="Courier New" panose="02070309020205020404" pitchFamily="49" charset="0"/>
              </a:rPr>
              <a:t>(line)+1);</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strcpy</a:t>
            </a:r>
            <a:r>
              <a:rPr lang="en-US" sz="1400" b="1" dirty="0">
                <a:latin typeface="Courier New" panose="02070309020205020404" pitchFamily="49" charset="0"/>
                <a:cs typeface="Courier New" panose="02070309020205020404" pitchFamily="49" charset="0"/>
              </a:rPr>
              <a:t>(save, line);</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 *new = (struct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 *) </a:t>
            </a:r>
          </a:p>
          <a:p>
            <a:r>
              <a:rPr lang="en-US" sz="1400" b="1" dirty="0">
                <a:latin typeface="Courier New" panose="02070309020205020404" pitchFamily="49" charset="0"/>
                <a:cs typeface="Courier New" panose="02070309020205020404" pitchFamily="49" charset="0"/>
              </a:rPr>
              <a:t>          malloc(</a:t>
            </a:r>
            <a:r>
              <a:rPr lang="en-US" sz="1400" b="1" dirty="0" err="1">
                <a:latin typeface="Courier New" panose="02070309020205020404" pitchFamily="49" charset="0"/>
                <a:cs typeface="Courier New" panose="02070309020205020404" pitchFamily="49" charset="0"/>
              </a:rPr>
              <a:t>sizeof</a:t>
            </a:r>
            <a:r>
              <a:rPr lang="en-US" sz="1400" b="1" dirty="0">
                <a:latin typeface="Courier New" panose="02070309020205020404" pitchFamily="49" charset="0"/>
                <a:cs typeface="Courier New" panose="02070309020205020404" pitchFamily="49" charset="0"/>
              </a:rPr>
              <a:t>(struct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a:t>
            </a:r>
          </a:p>
          <a:p>
            <a:endParaRPr lang="en-US" sz="1400" b="1" dirty="0">
              <a:latin typeface="Courier New" panose="02070309020205020404" pitchFamily="49" charset="0"/>
              <a:cs typeface="Courier New" panose="02070309020205020404" pitchFamily="49" charset="0"/>
            </a:endParaRPr>
          </a:p>
          <a:p>
            <a:r>
              <a:rPr lang="en-US" sz="1400" b="1" dirty="0">
                <a:solidFill>
                  <a:schemeClr val="accent1"/>
                </a:solidFill>
                <a:latin typeface="Courier New" panose="02070309020205020404" pitchFamily="49" charset="0"/>
                <a:cs typeface="Courier New" panose="02070309020205020404" pitchFamily="49" charset="0"/>
              </a:rPr>
              <a:t>      if ( tail != NULL ) tail-&gt;next = new;</a:t>
            </a:r>
          </a:p>
          <a:p>
            <a:r>
              <a:rPr lang="en-US" sz="1400" b="1" dirty="0">
                <a:latin typeface="Courier New" panose="02070309020205020404" pitchFamily="49" charset="0"/>
                <a:cs typeface="Courier New" panose="02070309020205020404" pitchFamily="49" charset="0"/>
              </a:rPr>
              <a:t>      new-&gt;text = save;</a:t>
            </a:r>
          </a:p>
          <a:p>
            <a:r>
              <a:rPr lang="en-US" sz="1400" b="1" dirty="0">
                <a:latin typeface="Courier New" panose="02070309020205020404" pitchFamily="49" charset="0"/>
                <a:cs typeface="Courier New" panose="02070309020205020404" pitchFamily="49" charset="0"/>
              </a:rPr>
              <a:t>      new-&gt;next = NULL;</a:t>
            </a:r>
          </a:p>
          <a:p>
            <a:r>
              <a:rPr lang="en-US" sz="1400" b="1" dirty="0">
                <a:latin typeface="Courier New" panose="02070309020205020404" pitchFamily="49" charset="0"/>
                <a:cs typeface="Courier New" panose="02070309020205020404" pitchFamily="49" charset="0"/>
              </a:rPr>
              <a:t>      tail = new;</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if ( head == NULL ) head = new;</a:t>
            </a:r>
          </a:p>
          <a:p>
            <a:r>
              <a:rPr lang="en-US" sz="1400" b="1" dirty="0">
                <a:latin typeface="Courier New" panose="02070309020205020404" pitchFamily="49" charset="0"/>
                <a:cs typeface="Courier New" panose="02070309020205020404" pitchFamily="49" charset="0"/>
              </a:rPr>
              <a:t>  }</a:t>
            </a:r>
          </a:p>
        </p:txBody>
      </p:sp>
      <p:sp>
        <p:nvSpPr>
          <p:cNvPr id="5" name="Rectangle 4">
            <a:extLst>
              <a:ext uri="{FF2B5EF4-FFF2-40B4-BE49-F238E27FC236}">
                <a16:creationId xmlns:a16="http://schemas.microsoft.com/office/drawing/2014/main" id="{BD4F6303-263B-8385-CE66-113E99FCF78C}"/>
              </a:ext>
            </a:extLst>
          </p:cNvPr>
          <p:cNvSpPr/>
          <p:nvPr/>
        </p:nvSpPr>
        <p:spPr>
          <a:xfrm>
            <a:off x="8256495" y="123662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7" name="Rectangle 6">
            <a:extLst>
              <a:ext uri="{FF2B5EF4-FFF2-40B4-BE49-F238E27FC236}">
                <a16:creationId xmlns:a16="http://schemas.microsoft.com/office/drawing/2014/main" id="{D93B7140-8FE7-148B-CF9E-713B6E965D9B}"/>
              </a:ext>
            </a:extLst>
          </p:cNvPr>
          <p:cNvSpPr/>
          <p:nvPr/>
        </p:nvSpPr>
        <p:spPr>
          <a:xfrm>
            <a:off x="8256495" y="165302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8" name="Rectangle 7">
            <a:extLst>
              <a:ext uri="{FF2B5EF4-FFF2-40B4-BE49-F238E27FC236}">
                <a16:creationId xmlns:a16="http://schemas.microsoft.com/office/drawing/2014/main" id="{C5A28D32-55EA-162D-3AC6-88414F6482F5}"/>
              </a:ext>
            </a:extLst>
          </p:cNvPr>
          <p:cNvSpPr/>
          <p:nvPr/>
        </p:nvSpPr>
        <p:spPr>
          <a:xfrm>
            <a:off x="10504072" y="1334604"/>
            <a:ext cx="484414" cy="5431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10" name="Curved Connector 9">
            <a:extLst>
              <a:ext uri="{FF2B5EF4-FFF2-40B4-BE49-F238E27FC236}">
                <a16:creationId xmlns:a16="http://schemas.microsoft.com/office/drawing/2014/main" id="{2C177E8C-2009-FF96-06E8-0A54782BB68D}"/>
              </a:ext>
            </a:extLst>
          </p:cNvPr>
          <p:cNvCxnSpPr>
            <a:cxnSpLocks/>
            <a:stCxn id="5" idx="3"/>
          </p:cNvCxnSpPr>
          <p:nvPr/>
        </p:nvCxnSpPr>
        <p:spPr>
          <a:xfrm>
            <a:off x="9579110" y="1432572"/>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12773B15-DB20-6385-C527-201B43368418}"/>
              </a:ext>
            </a:extLst>
          </p:cNvPr>
          <p:cNvSpPr/>
          <p:nvPr/>
        </p:nvSpPr>
        <p:spPr>
          <a:xfrm>
            <a:off x="8256495" y="289015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12" name="Rectangle 11">
            <a:extLst>
              <a:ext uri="{FF2B5EF4-FFF2-40B4-BE49-F238E27FC236}">
                <a16:creationId xmlns:a16="http://schemas.microsoft.com/office/drawing/2014/main" id="{93D0F3B4-FC5D-86BD-0344-2B9A1DA3C809}"/>
              </a:ext>
            </a:extLst>
          </p:cNvPr>
          <p:cNvSpPr/>
          <p:nvPr/>
        </p:nvSpPr>
        <p:spPr>
          <a:xfrm>
            <a:off x="8256495" y="3273886"/>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13" name="Rectangle 12">
            <a:extLst>
              <a:ext uri="{FF2B5EF4-FFF2-40B4-BE49-F238E27FC236}">
                <a16:creationId xmlns:a16="http://schemas.microsoft.com/office/drawing/2014/main" id="{5F4D984C-1CF5-2822-16C3-9857778C494E}"/>
              </a:ext>
            </a:extLst>
          </p:cNvPr>
          <p:cNvSpPr/>
          <p:nvPr/>
        </p:nvSpPr>
        <p:spPr>
          <a:xfrm>
            <a:off x="10504072" y="2988127"/>
            <a:ext cx="484414" cy="88992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n-US" dirty="0">
              <a:solidFill>
                <a:schemeClr val="tx1"/>
              </a:solidFill>
            </a:endParaRPr>
          </a:p>
          <a:p>
            <a:pPr algn="ctr"/>
            <a:r>
              <a:rPr lang="en-US" dirty="0">
                <a:solidFill>
                  <a:schemeClr val="tx1"/>
                </a:solidFill>
              </a:rPr>
              <a:t>s</a:t>
            </a:r>
          </a:p>
        </p:txBody>
      </p:sp>
      <p:cxnSp>
        <p:nvCxnSpPr>
          <p:cNvPr id="14" name="Curved Connector 13">
            <a:extLst>
              <a:ext uri="{FF2B5EF4-FFF2-40B4-BE49-F238E27FC236}">
                <a16:creationId xmlns:a16="http://schemas.microsoft.com/office/drawing/2014/main" id="{F22F8BA1-A94E-DC14-33C8-40C20ADD837F}"/>
              </a:ext>
            </a:extLst>
          </p:cNvPr>
          <p:cNvCxnSpPr>
            <a:cxnSpLocks/>
            <a:stCxn id="9" idx="3"/>
          </p:cNvCxnSpPr>
          <p:nvPr/>
        </p:nvCxnSpPr>
        <p:spPr>
          <a:xfrm>
            <a:off x="9579110" y="3086096"/>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urved Connector 14">
            <a:extLst>
              <a:ext uri="{FF2B5EF4-FFF2-40B4-BE49-F238E27FC236}">
                <a16:creationId xmlns:a16="http://schemas.microsoft.com/office/drawing/2014/main" id="{C57A03F0-A2C7-881C-BB16-0DF4D219ADF8}"/>
              </a:ext>
            </a:extLst>
          </p:cNvPr>
          <p:cNvCxnSpPr>
            <a:cxnSpLocks/>
            <a:stCxn id="7" idx="1"/>
            <a:endCxn id="9" idx="0"/>
          </p:cNvCxnSpPr>
          <p:nvPr/>
        </p:nvCxnSpPr>
        <p:spPr>
          <a:xfrm rot="10800000" flipH="1" flipV="1">
            <a:off x="8256495" y="1848963"/>
            <a:ext cx="661308" cy="1041190"/>
          </a:xfrm>
          <a:prstGeom prst="curvedConnector4">
            <a:avLst>
              <a:gd name="adj1" fmla="val -34568"/>
              <a:gd name="adj2" fmla="val 59410"/>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70F3EEB6-D84F-E430-A90F-CF37C2A3B4A3}"/>
              </a:ext>
            </a:extLst>
          </p:cNvPr>
          <p:cNvSpPr/>
          <p:nvPr/>
        </p:nvSpPr>
        <p:spPr>
          <a:xfrm>
            <a:off x="5712280" y="257953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head</a:t>
            </a:r>
          </a:p>
        </p:txBody>
      </p:sp>
      <p:sp>
        <p:nvSpPr>
          <p:cNvPr id="53" name="Rectangle 52">
            <a:extLst>
              <a:ext uri="{FF2B5EF4-FFF2-40B4-BE49-F238E27FC236}">
                <a16:creationId xmlns:a16="http://schemas.microsoft.com/office/drawing/2014/main" id="{CC8E599E-D433-389D-429F-B60A9C169877}"/>
              </a:ext>
            </a:extLst>
          </p:cNvPr>
          <p:cNvSpPr/>
          <p:nvPr/>
        </p:nvSpPr>
        <p:spPr>
          <a:xfrm>
            <a:off x="5735420" y="329873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tail</a:t>
            </a:r>
          </a:p>
        </p:txBody>
      </p:sp>
      <p:cxnSp>
        <p:nvCxnSpPr>
          <p:cNvPr id="54" name="Curved Connector 53">
            <a:extLst>
              <a:ext uri="{FF2B5EF4-FFF2-40B4-BE49-F238E27FC236}">
                <a16:creationId xmlns:a16="http://schemas.microsoft.com/office/drawing/2014/main" id="{82B0AEA2-078E-683E-3974-DA6580D83358}"/>
              </a:ext>
            </a:extLst>
          </p:cNvPr>
          <p:cNvCxnSpPr>
            <a:cxnSpLocks/>
            <a:stCxn id="52" idx="3"/>
            <a:endCxn id="5" idx="0"/>
          </p:cNvCxnSpPr>
          <p:nvPr/>
        </p:nvCxnSpPr>
        <p:spPr>
          <a:xfrm flipV="1">
            <a:off x="7034895" y="1236629"/>
            <a:ext cx="1882908" cy="1538853"/>
          </a:xfrm>
          <a:prstGeom prst="curvedConnector4">
            <a:avLst>
              <a:gd name="adj1" fmla="val 32439"/>
              <a:gd name="adj2" fmla="val 114855"/>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a:extLst>
              <a:ext uri="{FF2B5EF4-FFF2-40B4-BE49-F238E27FC236}">
                <a16:creationId xmlns:a16="http://schemas.microsoft.com/office/drawing/2014/main" id="{43C6D58E-E36D-ABE4-F6FC-0B3F1B28813F}"/>
              </a:ext>
            </a:extLst>
          </p:cNvPr>
          <p:cNvCxnSpPr>
            <a:cxnSpLocks/>
            <a:stCxn id="53" idx="3"/>
            <a:endCxn id="9" idx="0"/>
          </p:cNvCxnSpPr>
          <p:nvPr/>
        </p:nvCxnSpPr>
        <p:spPr>
          <a:xfrm flipV="1">
            <a:off x="7058035" y="2890153"/>
            <a:ext cx="1859768" cy="604529"/>
          </a:xfrm>
          <a:prstGeom prst="curvedConnector4">
            <a:avLst>
              <a:gd name="adj1" fmla="val 32221"/>
              <a:gd name="adj2" fmla="val 137815"/>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3F442854-53F7-111E-B7AB-47569A6D14BF}"/>
              </a:ext>
            </a:extLst>
          </p:cNvPr>
          <p:cNvSpPr txBox="1"/>
          <p:nvPr/>
        </p:nvSpPr>
        <p:spPr>
          <a:xfrm>
            <a:off x="10746560" y="633898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kr_06_07.c</a:t>
            </a:r>
          </a:p>
        </p:txBody>
      </p:sp>
      <p:cxnSp>
        <p:nvCxnSpPr>
          <p:cNvPr id="11" name="Curved Connector 10">
            <a:extLst>
              <a:ext uri="{FF2B5EF4-FFF2-40B4-BE49-F238E27FC236}">
                <a16:creationId xmlns:a16="http://schemas.microsoft.com/office/drawing/2014/main" id="{25503138-01A2-5EF2-CC9D-84C589F79D41}"/>
              </a:ext>
            </a:extLst>
          </p:cNvPr>
          <p:cNvCxnSpPr>
            <a:cxnSpLocks/>
            <a:stCxn id="12" idx="3"/>
            <a:endCxn id="18" idx="0"/>
          </p:cNvCxnSpPr>
          <p:nvPr/>
        </p:nvCxnSpPr>
        <p:spPr>
          <a:xfrm flipH="1">
            <a:off x="8917803" y="3469829"/>
            <a:ext cx="661307" cy="1173509"/>
          </a:xfrm>
          <a:prstGeom prst="curvedConnector4">
            <a:avLst>
              <a:gd name="adj1" fmla="val -34568"/>
              <a:gd name="adj2" fmla="val 58349"/>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197B56CC-4882-62D3-CA69-2DF143DE2E87}"/>
              </a:ext>
            </a:extLst>
          </p:cNvPr>
          <p:cNvSpPr/>
          <p:nvPr/>
        </p:nvSpPr>
        <p:spPr>
          <a:xfrm>
            <a:off x="5712279" y="4001692"/>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new</a:t>
            </a:r>
          </a:p>
        </p:txBody>
      </p:sp>
      <p:sp>
        <p:nvSpPr>
          <p:cNvPr id="20" name="Rectangle 19">
            <a:extLst>
              <a:ext uri="{FF2B5EF4-FFF2-40B4-BE49-F238E27FC236}">
                <a16:creationId xmlns:a16="http://schemas.microsoft.com/office/drawing/2014/main" id="{CB9CE2B1-D928-9441-839A-3940E6B45F7B}"/>
              </a:ext>
            </a:extLst>
          </p:cNvPr>
          <p:cNvSpPr/>
          <p:nvPr/>
        </p:nvSpPr>
        <p:spPr>
          <a:xfrm>
            <a:off x="10504072" y="4741312"/>
            <a:ext cx="484414" cy="10921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a:p>
            <a:pPr algn="ctr"/>
            <a:r>
              <a:rPr lang="en-US" dirty="0">
                <a:solidFill>
                  <a:schemeClr val="tx1"/>
                </a:solidFill>
              </a:rPr>
              <a:t>u</a:t>
            </a:r>
          </a:p>
          <a:p>
            <a:pPr algn="ctr"/>
            <a:r>
              <a:rPr lang="en-US" dirty="0">
                <a:solidFill>
                  <a:schemeClr val="tx1"/>
                </a:solidFill>
              </a:rPr>
              <a:t>n</a:t>
            </a:r>
          </a:p>
        </p:txBody>
      </p:sp>
      <p:sp>
        <p:nvSpPr>
          <p:cNvPr id="21" name="Rectangle 20">
            <a:extLst>
              <a:ext uri="{FF2B5EF4-FFF2-40B4-BE49-F238E27FC236}">
                <a16:creationId xmlns:a16="http://schemas.microsoft.com/office/drawing/2014/main" id="{DCC6684A-B4CC-99F5-3CED-0EE0EB4F04F9}"/>
              </a:ext>
            </a:extLst>
          </p:cNvPr>
          <p:cNvSpPr/>
          <p:nvPr/>
        </p:nvSpPr>
        <p:spPr>
          <a:xfrm>
            <a:off x="10988487" y="4187685"/>
            <a:ext cx="898714"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save</a:t>
            </a:r>
          </a:p>
        </p:txBody>
      </p:sp>
      <p:cxnSp>
        <p:nvCxnSpPr>
          <p:cNvPr id="22" name="Curved Connector 21">
            <a:extLst>
              <a:ext uri="{FF2B5EF4-FFF2-40B4-BE49-F238E27FC236}">
                <a16:creationId xmlns:a16="http://schemas.microsoft.com/office/drawing/2014/main" id="{6E86EE89-9899-6183-E2CC-6A27B43B672D}"/>
              </a:ext>
            </a:extLst>
          </p:cNvPr>
          <p:cNvCxnSpPr>
            <a:cxnSpLocks/>
            <a:stCxn id="21" idx="1"/>
            <a:endCxn id="20" idx="0"/>
          </p:cNvCxnSpPr>
          <p:nvPr/>
        </p:nvCxnSpPr>
        <p:spPr>
          <a:xfrm rot="10800000" flipV="1">
            <a:off x="10746279" y="4383628"/>
            <a:ext cx="242208" cy="357684"/>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C0D60AC2-C956-1184-6EDB-9D03E6521B71}"/>
              </a:ext>
            </a:extLst>
          </p:cNvPr>
          <p:cNvSpPr/>
          <p:nvPr/>
        </p:nvSpPr>
        <p:spPr>
          <a:xfrm>
            <a:off x="8256495" y="464333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19" name="Rectangle 18">
            <a:extLst>
              <a:ext uri="{FF2B5EF4-FFF2-40B4-BE49-F238E27FC236}">
                <a16:creationId xmlns:a16="http://schemas.microsoft.com/office/drawing/2014/main" id="{2E9023D3-2A03-CD75-6550-DD574D5A9C25}"/>
              </a:ext>
            </a:extLst>
          </p:cNvPr>
          <p:cNvSpPr/>
          <p:nvPr/>
        </p:nvSpPr>
        <p:spPr>
          <a:xfrm>
            <a:off x="8256495" y="5027071"/>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cxnSp>
        <p:nvCxnSpPr>
          <p:cNvPr id="24" name="Curved Connector 23">
            <a:extLst>
              <a:ext uri="{FF2B5EF4-FFF2-40B4-BE49-F238E27FC236}">
                <a16:creationId xmlns:a16="http://schemas.microsoft.com/office/drawing/2014/main" id="{5A71E555-3DC9-7CAC-A236-D0582C0D1E37}"/>
              </a:ext>
            </a:extLst>
          </p:cNvPr>
          <p:cNvCxnSpPr>
            <a:cxnSpLocks/>
            <a:stCxn id="16" idx="3"/>
            <a:endCxn id="18" idx="0"/>
          </p:cNvCxnSpPr>
          <p:nvPr/>
        </p:nvCxnSpPr>
        <p:spPr>
          <a:xfrm>
            <a:off x="7034894" y="4197635"/>
            <a:ext cx="1882909" cy="445703"/>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7766D3AD-3813-DB1C-A582-1BB0F96D6655}"/>
              </a:ext>
            </a:extLst>
          </p:cNvPr>
          <p:cNvSpPr txBox="1"/>
          <p:nvPr/>
        </p:nvSpPr>
        <p:spPr>
          <a:xfrm>
            <a:off x="800100" y="4653641"/>
            <a:ext cx="4229100" cy="646331"/>
          </a:xfrm>
          <a:prstGeom prst="rect">
            <a:avLst/>
          </a:prstGeom>
          <a:noFill/>
        </p:spPr>
        <p:txBody>
          <a:bodyPr wrap="square" rtlCol="0">
            <a:spAutoFit/>
          </a:bodyPr>
          <a:lstStyle/>
          <a:p>
            <a:r>
              <a:rPr lang="en-US" dirty="0">
                <a:solidFill>
                  <a:schemeClr val="accent1"/>
                </a:solidFill>
              </a:rPr>
              <a:t>Append the new node to the end of the linked list.</a:t>
            </a:r>
          </a:p>
        </p:txBody>
      </p:sp>
    </p:spTree>
    <p:extLst>
      <p:ext uri="{BB962C8B-B14F-4D97-AF65-F5344CB8AC3E}">
        <p14:creationId xmlns:p14="http://schemas.microsoft.com/office/powerpoint/2010/main" val="38375116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6F9B66A-1D44-FAE1-6AA5-057FB5821065}"/>
              </a:ext>
            </a:extLst>
          </p:cNvPr>
          <p:cNvSpPr txBox="1"/>
          <p:nvPr/>
        </p:nvSpPr>
        <p:spPr>
          <a:xfrm>
            <a:off x="231976" y="559505"/>
            <a:ext cx="5662127" cy="3108543"/>
          </a:xfrm>
          <a:prstGeom prst="rect">
            <a:avLst/>
          </a:prstGeom>
          <a:noFill/>
        </p:spPr>
        <p:txBody>
          <a:bodyPr wrap="none" rtlCol="0">
            <a:spAutoFit/>
          </a:bodyPr>
          <a:lstStyle/>
          <a:p>
            <a:r>
              <a:rPr lang="en-US" sz="1400" b="1" dirty="0">
                <a:latin typeface="Courier New" panose="02070309020205020404" pitchFamily="49" charset="0"/>
                <a:cs typeface="Courier New" panose="02070309020205020404" pitchFamily="49" charset="0"/>
              </a:rPr>
              <a:t> while(</a:t>
            </a:r>
            <a:r>
              <a:rPr lang="en-US" sz="1400" b="1" dirty="0" err="1">
                <a:latin typeface="Courier New" panose="02070309020205020404" pitchFamily="49" charset="0"/>
                <a:cs typeface="Courier New" panose="02070309020205020404" pitchFamily="49" charset="0"/>
              </a:rPr>
              <a:t>fgets</a:t>
            </a:r>
            <a:r>
              <a:rPr lang="en-US" sz="1400" b="1" dirty="0">
                <a:latin typeface="Courier New" panose="02070309020205020404" pitchFamily="49" charset="0"/>
                <a:cs typeface="Courier New" panose="02070309020205020404" pitchFamily="49" charset="0"/>
              </a:rPr>
              <a:t>(line, MAXLINE, stdin) != NULL) {</a:t>
            </a:r>
          </a:p>
          <a:p>
            <a:r>
              <a:rPr lang="en-US" sz="1400" b="1" dirty="0">
                <a:latin typeface="Courier New" panose="02070309020205020404" pitchFamily="49" charset="0"/>
                <a:cs typeface="Courier New" panose="02070309020205020404" pitchFamily="49" charset="0"/>
              </a:rPr>
              <a:t>      char *save = (char *) malloc(</a:t>
            </a:r>
            <a:r>
              <a:rPr lang="en-US" sz="1400" b="1" dirty="0" err="1">
                <a:latin typeface="Courier New" panose="02070309020205020404" pitchFamily="49" charset="0"/>
                <a:cs typeface="Courier New" panose="02070309020205020404" pitchFamily="49" charset="0"/>
              </a:rPr>
              <a:t>strlen</a:t>
            </a:r>
            <a:r>
              <a:rPr lang="en-US" sz="1400" b="1" dirty="0">
                <a:latin typeface="Courier New" panose="02070309020205020404" pitchFamily="49" charset="0"/>
                <a:cs typeface="Courier New" panose="02070309020205020404" pitchFamily="49" charset="0"/>
              </a:rPr>
              <a:t>(line)+1);</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strcpy</a:t>
            </a:r>
            <a:r>
              <a:rPr lang="en-US" sz="1400" b="1" dirty="0">
                <a:latin typeface="Courier New" panose="02070309020205020404" pitchFamily="49" charset="0"/>
                <a:cs typeface="Courier New" panose="02070309020205020404" pitchFamily="49" charset="0"/>
              </a:rPr>
              <a:t>(save, line);</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 *new = (struct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 *) </a:t>
            </a:r>
          </a:p>
          <a:p>
            <a:r>
              <a:rPr lang="en-US" sz="1400" b="1" dirty="0">
                <a:latin typeface="Courier New" panose="02070309020205020404" pitchFamily="49" charset="0"/>
                <a:cs typeface="Courier New" panose="02070309020205020404" pitchFamily="49" charset="0"/>
              </a:rPr>
              <a:t>          malloc(</a:t>
            </a:r>
            <a:r>
              <a:rPr lang="en-US" sz="1400" b="1" dirty="0" err="1">
                <a:latin typeface="Courier New" panose="02070309020205020404" pitchFamily="49" charset="0"/>
                <a:cs typeface="Courier New" panose="02070309020205020404" pitchFamily="49" charset="0"/>
              </a:rPr>
              <a:t>sizeof</a:t>
            </a:r>
            <a:r>
              <a:rPr lang="en-US" sz="1400" b="1" dirty="0">
                <a:latin typeface="Courier New" panose="02070309020205020404" pitchFamily="49" charset="0"/>
                <a:cs typeface="Courier New" panose="02070309020205020404" pitchFamily="49" charset="0"/>
              </a:rPr>
              <a:t>(struct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if ( tail != NULL ) tail-&gt;next = new;</a:t>
            </a:r>
          </a:p>
          <a:p>
            <a:r>
              <a:rPr lang="en-US" sz="1400" b="1" dirty="0">
                <a:solidFill>
                  <a:schemeClr val="accent1"/>
                </a:solidFill>
                <a:latin typeface="Courier New" panose="02070309020205020404" pitchFamily="49" charset="0"/>
                <a:cs typeface="Courier New" panose="02070309020205020404" pitchFamily="49" charset="0"/>
              </a:rPr>
              <a:t>      new-&gt;text = save;</a:t>
            </a:r>
          </a:p>
          <a:p>
            <a:r>
              <a:rPr lang="en-US" sz="1400" b="1" dirty="0">
                <a:latin typeface="Courier New" panose="02070309020205020404" pitchFamily="49" charset="0"/>
                <a:cs typeface="Courier New" panose="02070309020205020404" pitchFamily="49" charset="0"/>
              </a:rPr>
              <a:t>      new-&gt;next = NULL;</a:t>
            </a:r>
          </a:p>
          <a:p>
            <a:r>
              <a:rPr lang="en-US" sz="1400" b="1" dirty="0">
                <a:latin typeface="Courier New" panose="02070309020205020404" pitchFamily="49" charset="0"/>
                <a:cs typeface="Courier New" panose="02070309020205020404" pitchFamily="49" charset="0"/>
              </a:rPr>
              <a:t>      tail = new;</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if ( head == NULL ) head = new;</a:t>
            </a:r>
          </a:p>
          <a:p>
            <a:r>
              <a:rPr lang="en-US" sz="1400" b="1" dirty="0">
                <a:latin typeface="Courier New" panose="02070309020205020404" pitchFamily="49" charset="0"/>
                <a:cs typeface="Courier New" panose="02070309020205020404" pitchFamily="49" charset="0"/>
              </a:rPr>
              <a:t>  }</a:t>
            </a:r>
          </a:p>
        </p:txBody>
      </p:sp>
      <p:sp>
        <p:nvSpPr>
          <p:cNvPr id="5" name="Rectangle 4">
            <a:extLst>
              <a:ext uri="{FF2B5EF4-FFF2-40B4-BE49-F238E27FC236}">
                <a16:creationId xmlns:a16="http://schemas.microsoft.com/office/drawing/2014/main" id="{BD4F6303-263B-8385-CE66-113E99FCF78C}"/>
              </a:ext>
            </a:extLst>
          </p:cNvPr>
          <p:cNvSpPr/>
          <p:nvPr/>
        </p:nvSpPr>
        <p:spPr>
          <a:xfrm>
            <a:off x="8256495" y="123662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7" name="Rectangle 6">
            <a:extLst>
              <a:ext uri="{FF2B5EF4-FFF2-40B4-BE49-F238E27FC236}">
                <a16:creationId xmlns:a16="http://schemas.microsoft.com/office/drawing/2014/main" id="{D93B7140-8FE7-148B-CF9E-713B6E965D9B}"/>
              </a:ext>
            </a:extLst>
          </p:cNvPr>
          <p:cNvSpPr/>
          <p:nvPr/>
        </p:nvSpPr>
        <p:spPr>
          <a:xfrm>
            <a:off x="8256495" y="165302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8" name="Rectangle 7">
            <a:extLst>
              <a:ext uri="{FF2B5EF4-FFF2-40B4-BE49-F238E27FC236}">
                <a16:creationId xmlns:a16="http://schemas.microsoft.com/office/drawing/2014/main" id="{C5A28D32-55EA-162D-3AC6-88414F6482F5}"/>
              </a:ext>
            </a:extLst>
          </p:cNvPr>
          <p:cNvSpPr/>
          <p:nvPr/>
        </p:nvSpPr>
        <p:spPr>
          <a:xfrm>
            <a:off x="10504072" y="1334604"/>
            <a:ext cx="484414" cy="5431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10" name="Curved Connector 9">
            <a:extLst>
              <a:ext uri="{FF2B5EF4-FFF2-40B4-BE49-F238E27FC236}">
                <a16:creationId xmlns:a16="http://schemas.microsoft.com/office/drawing/2014/main" id="{2C177E8C-2009-FF96-06E8-0A54782BB68D}"/>
              </a:ext>
            </a:extLst>
          </p:cNvPr>
          <p:cNvCxnSpPr>
            <a:cxnSpLocks/>
            <a:stCxn id="5" idx="3"/>
          </p:cNvCxnSpPr>
          <p:nvPr/>
        </p:nvCxnSpPr>
        <p:spPr>
          <a:xfrm>
            <a:off x="9579110" y="1432572"/>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12773B15-DB20-6385-C527-201B43368418}"/>
              </a:ext>
            </a:extLst>
          </p:cNvPr>
          <p:cNvSpPr/>
          <p:nvPr/>
        </p:nvSpPr>
        <p:spPr>
          <a:xfrm>
            <a:off x="8256495" y="289015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12" name="Rectangle 11">
            <a:extLst>
              <a:ext uri="{FF2B5EF4-FFF2-40B4-BE49-F238E27FC236}">
                <a16:creationId xmlns:a16="http://schemas.microsoft.com/office/drawing/2014/main" id="{93D0F3B4-FC5D-86BD-0344-2B9A1DA3C809}"/>
              </a:ext>
            </a:extLst>
          </p:cNvPr>
          <p:cNvSpPr/>
          <p:nvPr/>
        </p:nvSpPr>
        <p:spPr>
          <a:xfrm>
            <a:off x="8256495" y="3273886"/>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13" name="Rectangle 12">
            <a:extLst>
              <a:ext uri="{FF2B5EF4-FFF2-40B4-BE49-F238E27FC236}">
                <a16:creationId xmlns:a16="http://schemas.microsoft.com/office/drawing/2014/main" id="{5F4D984C-1CF5-2822-16C3-9857778C494E}"/>
              </a:ext>
            </a:extLst>
          </p:cNvPr>
          <p:cNvSpPr/>
          <p:nvPr/>
        </p:nvSpPr>
        <p:spPr>
          <a:xfrm>
            <a:off x="10504072" y="2988127"/>
            <a:ext cx="484414" cy="88992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n-US" dirty="0">
              <a:solidFill>
                <a:schemeClr val="tx1"/>
              </a:solidFill>
            </a:endParaRPr>
          </a:p>
          <a:p>
            <a:pPr algn="ctr"/>
            <a:r>
              <a:rPr lang="en-US" dirty="0">
                <a:solidFill>
                  <a:schemeClr val="tx1"/>
                </a:solidFill>
              </a:rPr>
              <a:t>s</a:t>
            </a:r>
          </a:p>
        </p:txBody>
      </p:sp>
      <p:cxnSp>
        <p:nvCxnSpPr>
          <p:cNvPr id="14" name="Curved Connector 13">
            <a:extLst>
              <a:ext uri="{FF2B5EF4-FFF2-40B4-BE49-F238E27FC236}">
                <a16:creationId xmlns:a16="http://schemas.microsoft.com/office/drawing/2014/main" id="{F22F8BA1-A94E-DC14-33C8-40C20ADD837F}"/>
              </a:ext>
            </a:extLst>
          </p:cNvPr>
          <p:cNvCxnSpPr>
            <a:cxnSpLocks/>
            <a:stCxn id="9" idx="3"/>
          </p:cNvCxnSpPr>
          <p:nvPr/>
        </p:nvCxnSpPr>
        <p:spPr>
          <a:xfrm>
            <a:off x="9579110" y="3086096"/>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urved Connector 14">
            <a:extLst>
              <a:ext uri="{FF2B5EF4-FFF2-40B4-BE49-F238E27FC236}">
                <a16:creationId xmlns:a16="http://schemas.microsoft.com/office/drawing/2014/main" id="{C57A03F0-A2C7-881C-BB16-0DF4D219ADF8}"/>
              </a:ext>
            </a:extLst>
          </p:cNvPr>
          <p:cNvCxnSpPr>
            <a:cxnSpLocks/>
            <a:stCxn id="7" idx="1"/>
            <a:endCxn id="9" idx="0"/>
          </p:cNvCxnSpPr>
          <p:nvPr/>
        </p:nvCxnSpPr>
        <p:spPr>
          <a:xfrm rot="10800000" flipH="1" flipV="1">
            <a:off x="8256495" y="1848963"/>
            <a:ext cx="661308" cy="1041190"/>
          </a:xfrm>
          <a:prstGeom prst="curvedConnector4">
            <a:avLst>
              <a:gd name="adj1" fmla="val -34568"/>
              <a:gd name="adj2" fmla="val 59410"/>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70F3EEB6-D84F-E430-A90F-CF37C2A3B4A3}"/>
              </a:ext>
            </a:extLst>
          </p:cNvPr>
          <p:cNvSpPr/>
          <p:nvPr/>
        </p:nvSpPr>
        <p:spPr>
          <a:xfrm>
            <a:off x="5712280" y="257953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head</a:t>
            </a:r>
          </a:p>
        </p:txBody>
      </p:sp>
      <p:sp>
        <p:nvSpPr>
          <p:cNvPr id="53" name="Rectangle 52">
            <a:extLst>
              <a:ext uri="{FF2B5EF4-FFF2-40B4-BE49-F238E27FC236}">
                <a16:creationId xmlns:a16="http://schemas.microsoft.com/office/drawing/2014/main" id="{CC8E599E-D433-389D-429F-B60A9C169877}"/>
              </a:ext>
            </a:extLst>
          </p:cNvPr>
          <p:cNvSpPr/>
          <p:nvPr/>
        </p:nvSpPr>
        <p:spPr>
          <a:xfrm>
            <a:off x="5735420" y="329873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tail</a:t>
            </a:r>
          </a:p>
        </p:txBody>
      </p:sp>
      <p:cxnSp>
        <p:nvCxnSpPr>
          <p:cNvPr id="54" name="Curved Connector 53">
            <a:extLst>
              <a:ext uri="{FF2B5EF4-FFF2-40B4-BE49-F238E27FC236}">
                <a16:creationId xmlns:a16="http://schemas.microsoft.com/office/drawing/2014/main" id="{82B0AEA2-078E-683E-3974-DA6580D83358}"/>
              </a:ext>
            </a:extLst>
          </p:cNvPr>
          <p:cNvCxnSpPr>
            <a:cxnSpLocks/>
            <a:stCxn id="52" idx="3"/>
            <a:endCxn id="5" idx="0"/>
          </p:cNvCxnSpPr>
          <p:nvPr/>
        </p:nvCxnSpPr>
        <p:spPr>
          <a:xfrm flipV="1">
            <a:off x="7034895" y="1236629"/>
            <a:ext cx="1882908" cy="1538853"/>
          </a:xfrm>
          <a:prstGeom prst="curvedConnector4">
            <a:avLst>
              <a:gd name="adj1" fmla="val 32439"/>
              <a:gd name="adj2" fmla="val 114855"/>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a:extLst>
              <a:ext uri="{FF2B5EF4-FFF2-40B4-BE49-F238E27FC236}">
                <a16:creationId xmlns:a16="http://schemas.microsoft.com/office/drawing/2014/main" id="{43C6D58E-E36D-ABE4-F6FC-0B3F1B28813F}"/>
              </a:ext>
            </a:extLst>
          </p:cNvPr>
          <p:cNvCxnSpPr>
            <a:cxnSpLocks/>
            <a:stCxn id="53" idx="3"/>
            <a:endCxn id="9" idx="0"/>
          </p:cNvCxnSpPr>
          <p:nvPr/>
        </p:nvCxnSpPr>
        <p:spPr>
          <a:xfrm flipV="1">
            <a:off x="7058035" y="2890153"/>
            <a:ext cx="1859768" cy="604529"/>
          </a:xfrm>
          <a:prstGeom prst="curvedConnector4">
            <a:avLst>
              <a:gd name="adj1" fmla="val 32221"/>
              <a:gd name="adj2" fmla="val 137815"/>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3F442854-53F7-111E-B7AB-47569A6D14BF}"/>
              </a:ext>
            </a:extLst>
          </p:cNvPr>
          <p:cNvSpPr txBox="1"/>
          <p:nvPr/>
        </p:nvSpPr>
        <p:spPr>
          <a:xfrm>
            <a:off x="10746560" y="633898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kr_06_07.c</a:t>
            </a:r>
          </a:p>
        </p:txBody>
      </p:sp>
      <p:cxnSp>
        <p:nvCxnSpPr>
          <p:cNvPr id="11" name="Curved Connector 10">
            <a:extLst>
              <a:ext uri="{FF2B5EF4-FFF2-40B4-BE49-F238E27FC236}">
                <a16:creationId xmlns:a16="http://schemas.microsoft.com/office/drawing/2014/main" id="{25503138-01A2-5EF2-CC9D-84C589F79D41}"/>
              </a:ext>
            </a:extLst>
          </p:cNvPr>
          <p:cNvCxnSpPr>
            <a:cxnSpLocks/>
            <a:stCxn id="12" idx="3"/>
            <a:endCxn id="18" idx="0"/>
          </p:cNvCxnSpPr>
          <p:nvPr/>
        </p:nvCxnSpPr>
        <p:spPr>
          <a:xfrm flipH="1">
            <a:off x="8917803" y="3469829"/>
            <a:ext cx="661307" cy="1173509"/>
          </a:xfrm>
          <a:prstGeom prst="curvedConnector4">
            <a:avLst>
              <a:gd name="adj1" fmla="val -34568"/>
              <a:gd name="adj2" fmla="val 58349"/>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197B56CC-4882-62D3-CA69-2DF143DE2E87}"/>
              </a:ext>
            </a:extLst>
          </p:cNvPr>
          <p:cNvSpPr/>
          <p:nvPr/>
        </p:nvSpPr>
        <p:spPr>
          <a:xfrm>
            <a:off x="5712279" y="4001692"/>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new</a:t>
            </a:r>
          </a:p>
        </p:txBody>
      </p:sp>
      <p:sp>
        <p:nvSpPr>
          <p:cNvPr id="20" name="Rectangle 19">
            <a:extLst>
              <a:ext uri="{FF2B5EF4-FFF2-40B4-BE49-F238E27FC236}">
                <a16:creationId xmlns:a16="http://schemas.microsoft.com/office/drawing/2014/main" id="{CB9CE2B1-D928-9441-839A-3940E6B45F7B}"/>
              </a:ext>
            </a:extLst>
          </p:cNvPr>
          <p:cNvSpPr/>
          <p:nvPr/>
        </p:nvSpPr>
        <p:spPr>
          <a:xfrm>
            <a:off x="10504072" y="4741312"/>
            <a:ext cx="484414" cy="10921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a:p>
            <a:pPr algn="ctr"/>
            <a:r>
              <a:rPr lang="en-US" dirty="0">
                <a:solidFill>
                  <a:schemeClr val="tx1"/>
                </a:solidFill>
              </a:rPr>
              <a:t>u</a:t>
            </a:r>
          </a:p>
          <a:p>
            <a:pPr algn="ctr"/>
            <a:r>
              <a:rPr lang="en-US" dirty="0">
                <a:solidFill>
                  <a:schemeClr val="tx1"/>
                </a:solidFill>
              </a:rPr>
              <a:t>n</a:t>
            </a:r>
          </a:p>
        </p:txBody>
      </p:sp>
      <p:sp>
        <p:nvSpPr>
          <p:cNvPr id="21" name="Rectangle 20">
            <a:extLst>
              <a:ext uri="{FF2B5EF4-FFF2-40B4-BE49-F238E27FC236}">
                <a16:creationId xmlns:a16="http://schemas.microsoft.com/office/drawing/2014/main" id="{DCC6684A-B4CC-99F5-3CED-0EE0EB4F04F9}"/>
              </a:ext>
            </a:extLst>
          </p:cNvPr>
          <p:cNvSpPr/>
          <p:nvPr/>
        </p:nvSpPr>
        <p:spPr>
          <a:xfrm>
            <a:off x="10988487" y="4187685"/>
            <a:ext cx="898714"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save</a:t>
            </a:r>
          </a:p>
        </p:txBody>
      </p:sp>
      <p:cxnSp>
        <p:nvCxnSpPr>
          <p:cNvPr id="22" name="Curved Connector 21">
            <a:extLst>
              <a:ext uri="{FF2B5EF4-FFF2-40B4-BE49-F238E27FC236}">
                <a16:creationId xmlns:a16="http://schemas.microsoft.com/office/drawing/2014/main" id="{6E86EE89-9899-6183-E2CC-6A27B43B672D}"/>
              </a:ext>
            </a:extLst>
          </p:cNvPr>
          <p:cNvCxnSpPr>
            <a:cxnSpLocks/>
            <a:stCxn id="21" idx="1"/>
            <a:endCxn id="20" idx="0"/>
          </p:cNvCxnSpPr>
          <p:nvPr/>
        </p:nvCxnSpPr>
        <p:spPr>
          <a:xfrm rot="10800000" flipV="1">
            <a:off x="10746279" y="4383628"/>
            <a:ext cx="242208" cy="357684"/>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C0D60AC2-C956-1184-6EDB-9D03E6521B71}"/>
              </a:ext>
            </a:extLst>
          </p:cNvPr>
          <p:cNvSpPr/>
          <p:nvPr/>
        </p:nvSpPr>
        <p:spPr>
          <a:xfrm>
            <a:off x="8256495" y="464333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19" name="Rectangle 18">
            <a:extLst>
              <a:ext uri="{FF2B5EF4-FFF2-40B4-BE49-F238E27FC236}">
                <a16:creationId xmlns:a16="http://schemas.microsoft.com/office/drawing/2014/main" id="{2E9023D3-2A03-CD75-6550-DD574D5A9C25}"/>
              </a:ext>
            </a:extLst>
          </p:cNvPr>
          <p:cNvSpPr/>
          <p:nvPr/>
        </p:nvSpPr>
        <p:spPr>
          <a:xfrm>
            <a:off x="8256495" y="5027071"/>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cxnSp>
        <p:nvCxnSpPr>
          <p:cNvPr id="24" name="Curved Connector 23">
            <a:extLst>
              <a:ext uri="{FF2B5EF4-FFF2-40B4-BE49-F238E27FC236}">
                <a16:creationId xmlns:a16="http://schemas.microsoft.com/office/drawing/2014/main" id="{5A71E555-3DC9-7CAC-A236-D0582C0D1E37}"/>
              </a:ext>
            </a:extLst>
          </p:cNvPr>
          <p:cNvCxnSpPr>
            <a:cxnSpLocks/>
            <a:stCxn id="16" idx="3"/>
            <a:endCxn id="18" idx="0"/>
          </p:cNvCxnSpPr>
          <p:nvPr/>
        </p:nvCxnSpPr>
        <p:spPr>
          <a:xfrm>
            <a:off x="7034894" y="4197635"/>
            <a:ext cx="1882909" cy="445703"/>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 name="Curved Connector 2">
            <a:extLst>
              <a:ext uri="{FF2B5EF4-FFF2-40B4-BE49-F238E27FC236}">
                <a16:creationId xmlns:a16="http://schemas.microsoft.com/office/drawing/2014/main" id="{7BA873D3-DD14-7C2E-5108-1D41320D4C9A}"/>
              </a:ext>
            </a:extLst>
          </p:cNvPr>
          <p:cNvCxnSpPr>
            <a:cxnSpLocks/>
          </p:cNvCxnSpPr>
          <p:nvPr/>
        </p:nvCxnSpPr>
        <p:spPr>
          <a:xfrm>
            <a:off x="9579110" y="4839281"/>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99D639A-5365-473E-CD0A-7BD54A1FE72F}"/>
              </a:ext>
            </a:extLst>
          </p:cNvPr>
          <p:cNvSpPr txBox="1"/>
          <p:nvPr/>
        </p:nvSpPr>
        <p:spPr>
          <a:xfrm>
            <a:off x="800100" y="4653641"/>
            <a:ext cx="4229100" cy="646331"/>
          </a:xfrm>
          <a:prstGeom prst="rect">
            <a:avLst/>
          </a:prstGeom>
          <a:noFill/>
        </p:spPr>
        <p:txBody>
          <a:bodyPr wrap="square" rtlCol="0">
            <a:spAutoFit/>
          </a:bodyPr>
          <a:lstStyle/>
          <a:p>
            <a:r>
              <a:rPr lang="en-US" dirty="0">
                <a:solidFill>
                  <a:schemeClr val="accent1"/>
                </a:solidFill>
              </a:rPr>
              <a:t>Point the text pointer in the </a:t>
            </a:r>
            <a:r>
              <a:rPr lang="en-US" dirty="0" err="1">
                <a:solidFill>
                  <a:schemeClr val="accent1"/>
                </a:solidFill>
              </a:rPr>
              <a:t>lnode</a:t>
            </a:r>
            <a:r>
              <a:rPr lang="en-US" dirty="0">
                <a:solidFill>
                  <a:schemeClr val="accent1"/>
                </a:solidFill>
              </a:rPr>
              <a:t> to the recently allocated copy of line.</a:t>
            </a:r>
          </a:p>
        </p:txBody>
      </p:sp>
    </p:spTree>
    <p:extLst>
      <p:ext uri="{BB962C8B-B14F-4D97-AF65-F5344CB8AC3E}">
        <p14:creationId xmlns:p14="http://schemas.microsoft.com/office/powerpoint/2010/main" val="22276550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4DA7552-EC98-84EE-2CD2-0A9F909761CF}"/>
              </a:ext>
            </a:extLst>
          </p:cNvPr>
          <p:cNvSpPr>
            <a:spLocks noGrp="1"/>
          </p:cNvSpPr>
          <p:nvPr>
            <p:ph type="title"/>
          </p:nvPr>
        </p:nvSpPr>
        <p:spPr/>
        <p:txBody>
          <a:bodyPr/>
          <a:lstStyle/>
          <a:p>
            <a:r>
              <a:rPr lang="en-US" dirty="0"/>
              <a:t>A Mid Chapter </a:t>
            </a:r>
            <a:r>
              <a:rPr lang="en-US" dirty="0" err="1"/>
              <a:t>Suprise</a:t>
            </a:r>
            <a:endParaRPr lang="en-US" dirty="0"/>
          </a:p>
        </p:txBody>
      </p:sp>
      <p:sp>
        <p:nvSpPr>
          <p:cNvPr id="4" name="Content Placeholder 3">
            <a:extLst>
              <a:ext uri="{FF2B5EF4-FFF2-40B4-BE49-F238E27FC236}">
                <a16:creationId xmlns:a16="http://schemas.microsoft.com/office/drawing/2014/main" id="{0697F30F-9497-778B-299B-B43EF21527B7}"/>
              </a:ext>
            </a:extLst>
          </p:cNvPr>
          <p:cNvSpPr>
            <a:spLocks noGrp="1"/>
          </p:cNvSpPr>
          <p:nvPr>
            <p:ph idx="1"/>
          </p:nvPr>
        </p:nvSpPr>
        <p:spPr/>
        <p:txBody>
          <a:bodyPr/>
          <a:lstStyle/>
          <a:p>
            <a:r>
              <a:rPr lang="en-US" dirty="0"/>
              <a:t>Structures 6.1 – 6.4</a:t>
            </a:r>
          </a:p>
          <a:p>
            <a:pPr lvl="1"/>
            <a:r>
              <a:rPr lang="en-US" dirty="0"/>
              <a:t>Simple and elegant concept</a:t>
            </a:r>
          </a:p>
          <a:p>
            <a:pPr lvl="1"/>
            <a:r>
              <a:rPr lang="en-US" dirty="0"/>
              <a:t>A new "type" that wraps a few other types</a:t>
            </a:r>
          </a:p>
          <a:p>
            <a:pPr lvl="1"/>
            <a:r>
              <a:rPr lang="en-US" dirty="0"/>
              <a:t>The last foundational component in the core C language</a:t>
            </a:r>
          </a:p>
          <a:p>
            <a:pPr lvl="1"/>
            <a:r>
              <a:rPr lang="en-US" dirty="0"/>
              <a:t>Structures can point to structures</a:t>
            </a:r>
          </a:p>
          <a:p>
            <a:r>
              <a:rPr lang="en-US" i="1" u="sng" dirty="0"/>
              <a:t>Data</a:t>
            </a:r>
            <a:r>
              <a:rPr lang="en-US" dirty="0"/>
              <a:t> Structures 6.5, 6.6</a:t>
            </a:r>
          </a:p>
          <a:p>
            <a:pPr lvl="1"/>
            <a:r>
              <a:rPr lang="en-US" dirty="0"/>
              <a:t>Foundational notion in Computer Science</a:t>
            </a:r>
          </a:p>
          <a:p>
            <a:pPr lvl="1"/>
            <a:r>
              <a:rPr lang="en-US" dirty="0"/>
              <a:t>Building useful libraries and objects</a:t>
            </a:r>
          </a:p>
          <a:p>
            <a:pPr lvl="1"/>
            <a:r>
              <a:rPr lang="en-US" dirty="0"/>
              <a:t>How would you implement a Python Dictionary in C?</a:t>
            </a:r>
          </a:p>
          <a:p>
            <a:r>
              <a:rPr lang="en-US" dirty="0"/>
              <a:t>Take your time and understand</a:t>
            </a:r>
          </a:p>
        </p:txBody>
      </p:sp>
      <p:sp>
        <p:nvSpPr>
          <p:cNvPr id="7" name="TextBox 6">
            <a:extLst>
              <a:ext uri="{FF2B5EF4-FFF2-40B4-BE49-F238E27FC236}">
                <a16:creationId xmlns:a16="http://schemas.microsoft.com/office/drawing/2014/main" id="{4647502B-4E34-9511-4B32-962CD6312287}"/>
              </a:ext>
            </a:extLst>
          </p:cNvPr>
          <p:cNvSpPr txBox="1"/>
          <p:nvPr/>
        </p:nvSpPr>
        <p:spPr>
          <a:xfrm>
            <a:off x="9558797" y="864391"/>
            <a:ext cx="572593" cy="461665"/>
          </a:xfrm>
          <a:prstGeom prst="rect">
            <a:avLst/>
          </a:prstGeom>
          <a:noFill/>
        </p:spPr>
        <p:txBody>
          <a:bodyPr wrap="none" rtlCol="0">
            <a:spAutoFit/>
          </a:bodyPr>
          <a:lstStyle/>
          <a:p>
            <a:r>
              <a:rPr lang="en-US" sz="2400" dirty="0"/>
              <a:t>6.5</a:t>
            </a:r>
          </a:p>
        </p:txBody>
      </p:sp>
      <p:cxnSp>
        <p:nvCxnSpPr>
          <p:cNvPr id="9" name="Straight Arrow Connector 8">
            <a:extLst>
              <a:ext uri="{FF2B5EF4-FFF2-40B4-BE49-F238E27FC236}">
                <a16:creationId xmlns:a16="http://schemas.microsoft.com/office/drawing/2014/main" id="{971A1F95-2880-2C5B-72D5-4D850DF5D9D3}"/>
              </a:ext>
            </a:extLst>
          </p:cNvPr>
          <p:cNvCxnSpPr>
            <a:cxnSpLocks/>
            <a:stCxn id="7" idx="3"/>
          </p:cNvCxnSpPr>
          <p:nvPr/>
        </p:nvCxnSpPr>
        <p:spPr>
          <a:xfrm>
            <a:off x="10131390" y="1095224"/>
            <a:ext cx="615337" cy="460781"/>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2" name="Freeform 11">
            <a:extLst>
              <a:ext uri="{FF2B5EF4-FFF2-40B4-BE49-F238E27FC236}">
                <a16:creationId xmlns:a16="http://schemas.microsoft.com/office/drawing/2014/main" id="{DDC68560-5577-3946-7BE3-9963EA1F0726}"/>
              </a:ext>
            </a:extLst>
          </p:cNvPr>
          <p:cNvSpPr/>
          <p:nvPr/>
        </p:nvSpPr>
        <p:spPr>
          <a:xfrm>
            <a:off x="8438061" y="864391"/>
            <a:ext cx="2643187" cy="1316683"/>
          </a:xfrm>
          <a:custGeom>
            <a:avLst/>
            <a:gdLst>
              <a:gd name="connsiteX0" fmla="*/ 0 w 2643187"/>
              <a:gd name="connsiteY0" fmla="*/ 2014537 h 2014537"/>
              <a:gd name="connsiteX1" fmla="*/ 2257425 w 2643187"/>
              <a:gd name="connsiteY1" fmla="*/ 1571625 h 2014537"/>
              <a:gd name="connsiteX2" fmla="*/ 2643187 w 2643187"/>
              <a:gd name="connsiteY2" fmla="*/ 0 h 2014537"/>
            </a:gdLst>
            <a:ahLst/>
            <a:cxnLst>
              <a:cxn ang="0">
                <a:pos x="connsiteX0" y="connsiteY0"/>
              </a:cxn>
              <a:cxn ang="0">
                <a:pos x="connsiteX1" y="connsiteY1"/>
              </a:cxn>
              <a:cxn ang="0">
                <a:pos x="connsiteX2" y="connsiteY2"/>
              </a:cxn>
            </a:cxnLst>
            <a:rect l="l" t="t" r="r" b="b"/>
            <a:pathLst>
              <a:path w="2643187" h="2014537">
                <a:moveTo>
                  <a:pt x="0" y="2014537"/>
                </a:moveTo>
                <a:lnTo>
                  <a:pt x="2257425" y="1571625"/>
                </a:lnTo>
                <a:lnTo>
                  <a:pt x="2643187" y="0"/>
                </a:lnTo>
              </a:path>
            </a:pathLst>
          </a:cu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39F11A60-F0FB-8443-6898-0E05895847B3}"/>
              </a:ext>
            </a:extLst>
          </p:cNvPr>
          <p:cNvSpPr txBox="1"/>
          <p:nvPr/>
        </p:nvSpPr>
        <p:spPr>
          <a:xfrm>
            <a:off x="9558797" y="2411023"/>
            <a:ext cx="649537" cy="369332"/>
          </a:xfrm>
          <a:prstGeom prst="rect">
            <a:avLst/>
          </a:prstGeom>
          <a:noFill/>
        </p:spPr>
        <p:txBody>
          <a:bodyPr wrap="none" rtlCol="0">
            <a:spAutoFit/>
          </a:bodyPr>
          <a:lstStyle/>
          <a:p>
            <a:r>
              <a:rPr lang="en-US" dirty="0"/>
              <a:t>Time</a:t>
            </a:r>
          </a:p>
        </p:txBody>
      </p:sp>
      <p:sp>
        <p:nvSpPr>
          <p:cNvPr id="14" name="TextBox 13">
            <a:extLst>
              <a:ext uri="{FF2B5EF4-FFF2-40B4-BE49-F238E27FC236}">
                <a16:creationId xmlns:a16="http://schemas.microsoft.com/office/drawing/2014/main" id="{E80C63A7-E366-D591-AD68-EA9C1D306122}"/>
              </a:ext>
            </a:extLst>
          </p:cNvPr>
          <p:cNvSpPr txBox="1"/>
          <p:nvPr/>
        </p:nvSpPr>
        <p:spPr>
          <a:xfrm rot="16200000">
            <a:off x="7793700" y="1278763"/>
            <a:ext cx="702500" cy="369332"/>
          </a:xfrm>
          <a:prstGeom prst="rect">
            <a:avLst/>
          </a:prstGeom>
          <a:noFill/>
        </p:spPr>
        <p:txBody>
          <a:bodyPr wrap="none" rtlCol="0">
            <a:spAutoFit/>
          </a:bodyPr>
          <a:lstStyle/>
          <a:p>
            <a:r>
              <a:rPr lang="en-US" dirty="0"/>
              <a:t>Effort</a:t>
            </a:r>
          </a:p>
        </p:txBody>
      </p:sp>
      <p:sp>
        <p:nvSpPr>
          <p:cNvPr id="16" name="Rectangle 15">
            <a:extLst>
              <a:ext uri="{FF2B5EF4-FFF2-40B4-BE49-F238E27FC236}">
                <a16:creationId xmlns:a16="http://schemas.microsoft.com/office/drawing/2014/main" id="{A92733D1-941D-DDB2-F74F-9045AE8F09CB}"/>
              </a:ext>
            </a:extLst>
          </p:cNvPr>
          <p:cNvSpPr/>
          <p:nvPr/>
        </p:nvSpPr>
        <p:spPr>
          <a:xfrm>
            <a:off x="8329616" y="700085"/>
            <a:ext cx="2971800" cy="171093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886F97CC-3708-48E4-2DD8-F48E17D93AB2}"/>
              </a:ext>
            </a:extLst>
          </p:cNvPr>
          <p:cNvSpPr txBox="1"/>
          <p:nvPr/>
        </p:nvSpPr>
        <p:spPr>
          <a:xfrm>
            <a:off x="9352759" y="1358351"/>
            <a:ext cx="572593" cy="461665"/>
          </a:xfrm>
          <a:prstGeom prst="rect">
            <a:avLst/>
          </a:prstGeom>
          <a:noFill/>
        </p:spPr>
        <p:txBody>
          <a:bodyPr wrap="none" rtlCol="0">
            <a:spAutoFit/>
          </a:bodyPr>
          <a:lstStyle/>
          <a:p>
            <a:r>
              <a:rPr lang="en-US" sz="2400" dirty="0"/>
              <a:t>6.4</a:t>
            </a:r>
          </a:p>
        </p:txBody>
      </p:sp>
      <p:cxnSp>
        <p:nvCxnSpPr>
          <p:cNvPr id="15" name="Straight Arrow Connector 14">
            <a:extLst>
              <a:ext uri="{FF2B5EF4-FFF2-40B4-BE49-F238E27FC236}">
                <a16:creationId xmlns:a16="http://schemas.microsoft.com/office/drawing/2014/main" id="{FA66737E-7D39-66C3-4245-5E616C664C5F}"/>
              </a:ext>
            </a:extLst>
          </p:cNvPr>
          <p:cNvCxnSpPr>
            <a:cxnSpLocks/>
            <a:stCxn id="11" idx="3"/>
          </p:cNvCxnSpPr>
          <p:nvPr/>
        </p:nvCxnSpPr>
        <p:spPr>
          <a:xfrm>
            <a:off x="9925352" y="1589184"/>
            <a:ext cx="547386" cy="236441"/>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30547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6F9B66A-1D44-FAE1-6AA5-057FB5821065}"/>
              </a:ext>
            </a:extLst>
          </p:cNvPr>
          <p:cNvSpPr txBox="1"/>
          <p:nvPr/>
        </p:nvSpPr>
        <p:spPr>
          <a:xfrm>
            <a:off x="231976" y="559505"/>
            <a:ext cx="5662127" cy="3108543"/>
          </a:xfrm>
          <a:prstGeom prst="rect">
            <a:avLst/>
          </a:prstGeom>
          <a:noFill/>
        </p:spPr>
        <p:txBody>
          <a:bodyPr wrap="none" rtlCol="0">
            <a:spAutoFit/>
          </a:bodyPr>
          <a:lstStyle/>
          <a:p>
            <a:r>
              <a:rPr lang="en-US" sz="1400" b="1" dirty="0">
                <a:latin typeface="Courier New" panose="02070309020205020404" pitchFamily="49" charset="0"/>
                <a:cs typeface="Courier New" panose="02070309020205020404" pitchFamily="49" charset="0"/>
              </a:rPr>
              <a:t> while(</a:t>
            </a:r>
            <a:r>
              <a:rPr lang="en-US" sz="1400" b="1" dirty="0" err="1">
                <a:latin typeface="Courier New" panose="02070309020205020404" pitchFamily="49" charset="0"/>
                <a:cs typeface="Courier New" panose="02070309020205020404" pitchFamily="49" charset="0"/>
              </a:rPr>
              <a:t>fgets</a:t>
            </a:r>
            <a:r>
              <a:rPr lang="en-US" sz="1400" b="1" dirty="0">
                <a:latin typeface="Courier New" panose="02070309020205020404" pitchFamily="49" charset="0"/>
                <a:cs typeface="Courier New" panose="02070309020205020404" pitchFamily="49" charset="0"/>
              </a:rPr>
              <a:t>(line, MAXLINE, stdin) != NULL) {</a:t>
            </a:r>
          </a:p>
          <a:p>
            <a:r>
              <a:rPr lang="en-US" sz="1400" b="1" dirty="0">
                <a:latin typeface="Courier New" panose="02070309020205020404" pitchFamily="49" charset="0"/>
                <a:cs typeface="Courier New" panose="02070309020205020404" pitchFamily="49" charset="0"/>
              </a:rPr>
              <a:t>      char *save = (char *) malloc(</a:t>
            </a:r>
            <a:r>
              <a:rPr lang="en-US" sz="1400" b="1" dirty="0" err="1">
                <a:latin typeface="Courier New" panose="02070309020205020404" pitchFamily="49" charset="0"/>
                <a:cs typeface="Courier New" panose="02070309020205020404" pitchFamily="49" charset="0"/>
              </a:rPr>
              <a:t>strlen</a:t>
            </a:r>
            <a:r>
              <a:rPr lang="en-US" sz="1400" b="1" dirty="0">
                <a:latin typeface="Courier New" panose="02070309020205020404" pitchFamily="49" charset="0"/>
                <a:cs typeface="Courier New" panose="02070309020205020404" pitchFamily="49" charset="0"/>
              </a:rPr>
              <a:t>(line)+1);</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strcpy</a:t>
            </a:r>
            <a:r>
              <a:rPr lang="en-US" sz="1400" b="1" dirty="0">
                <a:latin typeface="Courier New" panose="02070309020205020404" pitchFamily="49" charset="0"/>
                <a:cs typeface="Courier New" panose="02070309020205020404" pitchFamily="49" charset="0"/>
              </a:rPr>
              <a:t>(save, line);</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 *new = (struct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 *) </a:t>
            </a:r>
          </a:p>
          <a:p>
            <a:r>
              <a:rPr lang="en-US" sz="1400" b="1" dirty="0">
                <a:latin typeface="Courier New" panose="02070309020205020404" pitchFamily="49" charset="0"/>
                <a:cs typeface="Courier New" panose="02070309020205020404" pitchFamily="49" charset="0"/>
              </a:rPr>
              <a:t>          malloc(</a:t>
            </a:r>
            <a:r>
              <a:rPr lang="en-US" sz="1400" b="1" dirty="0" err="1">
                <a:latin typeface="Courier New" panose="02070309020205020404" pitchFamily="49" charset="0"/>
                <a:cs typeface="Courier New" panose="02070309020205020404" pitchFamily="49" charset="0"/>
              </a:rPr>
              <a:t>sizeof</a:t>
            </a:r>
            <a:r>
              <a:rPr lang="en-US" sz="1400" b="1" dirty="0">
                <a:latin typeface="Courier New" panose="02070309020205020404" pitchFamily="49" charset="0"/>
                <a:cs typeface="Courier New" panose="02070309020205020404" pitchFamily="49" charset="0"/>
              </a:rPr>
              <a:t>(struct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if ( tail != NULL ) tail-&gt;next = new;</a:t>
            </a:r>
          </a:p>
          <a:p>
            <a:r>
              <a:rPr lang="en-US" sz="1400" b="1" dirty="0">
                <a:latin typeface="Courier New" panose="02070309020205020404" pitchFamily="49" charset="0"/>
                <a:cs typeface="Courier New" panose="02070309020205020404" pitchFamily="49" charset="0"/>
              </a:rPr>
              <a:t>      new-&gt;text = save;</a:t>
            </a:r>
          </a:p>
          <a:p>
            <a:r>
              <a:rPr lang="en-US" sz="1400" b="1" dirty="0">
                <a:solidFill>
                  <a:schemeClr val="accent1"/>
                </a:solidFill>
                <a:latin typeface="Courier New" panose="02070309020205020404" pitchFamily="49" charset="0"/>
                <a:cs typeface="Courier New" panose="02070309020205020404" pitchFamily="49" charset="0"/>
              </a:rPr>
              <a:t>      new-&gt;next = NULL;</a:t>
            </a:r>
          </a:p>
          <a:p>
            <a:r>
              <a:rPr lang="en-US" sz="1400" b="1" dirty="0">
                <a:latin typeface="Courier New" panose="02070309020205020404" pitchFamily="49" charset="0"/>
                <a:cs typeface="Courier New" panose="02070309020205020404" pitchFamily="49" charset="0"/>
              </a:rPr>
              <a:t>      tail = new;</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if ( head == NULL ) head = new;</a:t>
            </a:r>
          </a:p>
          <a:p>
            <a:r>
              <a:rPr lang="en-US" sz="1400" b="1" dirty="0">
                <a:latin typeface="Courier New" panose="02070309020205020404" pitchFamily="49" charset="0"/>
                <a:cs typeface="Courier New" panose="02070309020205020404" pitchFamily="49" charset="0"/>
              </a:rPr>
              <a:t>  }</a:t>
            </a:r>
          </a:p>
        </p:txBody>
      </p:sp>
      <p:sp>
        <p:nvSpPr>
          <p:cNvPr id="5" name="Rectangle 4">
            <a:extLst>
              <a:ext uri="{FF2B5EF4-FFF2-40B4-BE49-F238E27FC236}">
                <a16:creationId xmlns:a16="http://schemas.microsoft.com/office/drawing/2014/main" id="{BD4F6303-263B-8385-CE66-113E99FCF78C}"/>
              </a:ext>
            </a:extLst>
          </p:cNvPr>
          <p:cNvSpPr/>
          <p:nvPr/>
        </p:nvSpPr>
        <p:spPr>
          <a:xfrm>
            <a:off x="8256495" y="123662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7" name="Rectangle 6">
            <a:extLst>
              <a:ext uri="{FF2B5EF4-FFF2-40B4-BE49-F238E27FC236}">
                <a16:creationId xmlns:a16="http://schemas.microsoft.com/office/drawing/2014/main" id="{D93B7140-8FE7-148B-CF9E-713B6E965D9B}"/>
              </a:ext>
            </a:extLst>
          </p:cNvPr>
          <p:cNvSpPr/>
          <p:nvPr/>
        </p:nvSpPr>
        <p:spPr>
          <a:xfrm>
            <a:off x="8256495" y="165302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8" name="Rectangle 7">
            <a:extLst>
              <a:ext uri="{FF2B5EF4-FFF2-40B4-BE49-F238E27FC236}">
                <a16:creationId xmlns:a16="http://schemas.microsoft.com/office/drawing/2014/main" id="{C5A28D32-55EA-162D-3AC6-88414F6482F5}"/>
              </a:ext>
            </a:extLst>
          </p:cNvPr>
          <p:cNvSpPr/>
          <p:nvPr/>
        </p:nvSpPr>
        <p:spPr>
          <a:xfrm>
            <a:off x="10504072" y="1334604"/>
            <a:ext cx="484414" cy="5431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10" name="Curved Connector 9">
            <a:extLst>
              <a:ext uri="{FF2B5EF4-FFF2-40B4-BE49-F238E27FC236}">
                <a16:creationId xmlns:a16="http://schemas.microsoft.com/office/drawing/2014/main" id="{2C177E8C-2009-FF96-06E8-0A54782BB68D}"/>
              </a:ext>
            </a:extLst>
          </p:cNvPr>
          <p:cNvCxnSpPr>
            <a:cxnSpLocks/>
            <a:stCxn id="5" idx="3"/>
          </p:cNvCxnSpPr>
          <p:nvPr/>
        </p:nvCxnSpPr>
        <p:spPr>
          <a:xfrm>
            <a:off x="9579110" y="1432572"/>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12773B15-DB20-6385-C527-201B43368418}"/>
              </a:ext>
            </a:extLst>
          </p:cNvPr>
          <p:cNvSpPr/>
          <p:nvPr/>
        </p:nvSpPr>
        <p:spPr>
          <a:xfrm>
            <a:off x="8256495" y="289015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12" name="Rectangle 11">
            <a:extLst>
              <a:ext uri="{FF2B5EF4-FFF2-40B4-BE49-F238E27FC236}">
                <a16:creationId xmlns:a16="http://schemas.microsoft.com/office/drawing/2014/main" id="{93D0F3B4-FC5D-86BD-0344-2B9A1DA3C809}"/>
              </a:ext>
            </a:extLst>
          </p:cNvPr>
          <p:cNvSpPr/>
          <p:nvPr/>
        </p:nvSpPr>
        <p:spPr>
          <a:xfrm>
            <a:off x="8256495" y="3273886"/>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13" name="Rectangle 12">
            <a:extLst>
              <a:ext uri="{FF2B5EF4-FFF2-40B4-BE49-F238E27FC236}">
                <a16:creationId xmlns:a16="http://schemas.microsoft.com/office/drawing/2014/main" id="{5F4D984C-1CF5-2822-16C3-9857778C494E}"/>
              </a:ext>
            </a:extLst>
          </p:cNvPr>
          <p:cNvSpPr/>
          <p:nvPr/>
        </p:nvSpPr>
        <p:spPr>
          <a:xfrm>
            <a:off x="10504072" y="2988127"/>
            <a:ext cx="484414" cy="88992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n-US" dirty="0">
              <a:solidFill>
                <a:schemeClr val="tx1"/>
              </a:solidFill>
            </a:endParaRPr>
          </a:p>
          <a:p>
            <a:pPr algn="ctr"/>
            <a:r>
              <a:rPr lang="en-US" dirty="0">
                <a:solidFill>
                  <a:schemeClr val="tx1"/>
                </a:solidFill>
              </a:rPr>
              <a:t>s</a:t>
            </a:r>
          </a:p>
        </p:txBody>
      </p:sp>
      <p:cxnSp>
        <p:nvCxnSpPr>
          <p:cNvPr id="14" name="Curved Connector 13">
            <a:extLst>
              <a:ext uri="{FF2B5EF4-FFF2-40B4-BE49-F238E27FC236}">
                <a16:creationId xmlns:a16="http://schemas.microsoft.com/office/drawing/2014/main" id="{F22F8BA1-A94E-DC14-33C8-40C20ADD837F}"/>
              </a:ext>
            </a:extLst>
          </p:cNvPr>
          <p:cNvCxnSpPr>
            <a:cxnSpLocks/>
            <a:stCxn id="9" idx="3"/>
          </p:cNvCxnSpPr>
          <p:nvPr/>
        </p:nvCxnSpPr>
        <p:spPr>
          <a:xfrm>
            <a:off x="9579110" y="3086096"/>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urved Connector 14">
            <a:extLst>
              <a:ext uri="{FF2B5EF4-FFF2-40B4-BE49-F238E27FC236}">
                <a16:creationId xmlns:a16="http://schemas.microsoft.com/office/drawing/2014/main" id="{C57A03F0-A2C7-881C-BB16-0DF4D219ADF8}"/>
              </a:ext>
            </a:extLst>
          </p:cNvPr>
          <p:cNvCxnSpPr>
            <a:cxnSpLocks/>
            <a:stCxn id="7" idx="1"/>
            <a:endCxn id="9" idx="0"/>
          </p:cNvCxnSpPr>
          <p:nvPr/>
        </p:nvCxnSpPr>
        <p:spPr>
          <a:xfrm rot="10800000" flipH="1" flipV="1">
            <a:off x="8256495" y="1848963"/>
            <a:ext cx="661308" cy="1041190"/>
          </a:xfrm>
          <a:prstGeom prst="curvedConnector4">
            <a:avLst>
              <a:gd name="adj1" fmla="val -34568"/>
              <a:gd name="adj2" fmla="val 59410"/>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70F3EEB6-D84F-E430-A90F-CF37C2A3B4A3}"/>
              </a:ext>
            </a:extLst>
          </p:cNvPr>
          <p:cNvSpPr/>
          <p:nvPr/>
        </p:nvSpPr>
        <p:spPr>
          <a:xfrm>
            <a:off x="5712280" y="257953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head</a:t>
            </a:r>
          </a:p>
        </p:txBody>
      </p:sp>
      <p:sp>
        <p:nvSpPr>
          <p:cNvPr id="53" name="Rectangle 52">
            <a:extLst>
              <a:ext uri="{FF2B5EF4-FFF2-40B4-BE49-F238E27FC236}">
                <a16:creationId xmlns:a16="http://schemas.microsoft.com/office/drawing/2014/main" id="{CC8E599E-D433-389D-429F-B60A9C169877}"/>
              </a:ext>
            </a:extLst>
          </p:cNvPr>
          <p:cNvSpPr/>
          <p:nvPr/>
        </p:nvSpPr>
        <p:spPr>
          <a:xfrm>
            <a:off x="5735420" y="329873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tail</a:t>
            </a:r>
          </a:p>
        </p:txBody>
      </p:sp>
      <p:cxnSp>
        <p:nvCxnSpPr>
          <p:cNvPr id="54" name="Curved Connector 53">
            <a:extLst>
              <a:ext uri="{FF2B5EF4-FFF2-40B4-BE49-F238E27FC236}">
                <a16:creationId xmlns:a16="http://schemas.microsoft.com/office/drawing/2014/main" id="{82B0AEA2-078E-683E-3974-DA6580D83358}"/>
              </a:ext>
            </a:extLst>
          </p:cNvPr>
          <p:cNvCxnSpPr>
            <a:cxnSpLocks/>
            <a:stCxn id="52" idx="3"/>
            <a:endCxn id="5" idx="0"/>
          </p:cNvCxnSpPr>
          <p:nvPr/>
        </p:nvCxnSpPr>
        <p:spPr>
          <a:xfrm flipV="1">
            <a:off x="7034895" y="1236629"/>
            <a:ext cx="1882908" cy="1538853"/>
          </a:xfrm>
          <a:prstGeom prst="curvedConnector4">
            <a:avLst>
              <a:gd name="adj1" fmla="val 32439"/>
              <a:gd name="adj2" fmla="val 114855"/>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a:extLst>
              <a:ext uri="{FF2B5EF4-FFF2-40B4-BE49-F238E27FC236}">
                <a16:creationId xmlns:a16="http://schemas.microsoft.com/office/drawing/2014/main" id="{43C6D58E-E36D-ABE4-F6FC-0B3F1B28813F}"/>
              </a:ext>
            </a:extLst>
          </p:cNvPr>
          <p:cNvCxnSpPr>
            <a:cxnSpLocks/>
            <a:stCxn id="53" idx="3"/>
            <a:endCxn id="9" idx="0"/>
          </p:cNvCxnSpPr>
          <p:nvPr/>
        </p:nvCxnSpPr>
        <p:spPr>
          <a:xfrm flipV="1">
            <a:off x="7058035" y="2890153"/>
            <a:ext cx="1859768" cy="604529"/>
          </a:xfrm>
          <a:prstGeom prst="curvedConnector4">
            <a:avLst>
              <a:gd name="adj1" fmla="val 32221"/>
              <a:gd name="adj2" fmla="val 137815"/>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3F442854-53F7-111E-B7AB-47569A6D14BF}"/>
              </a:ext>
            </a:extLst>
          </p:cNvPr>
          <p:cNvSpPr txBox="1"/>
          <p:nvPr/>
        </p:nvSpPr>
        <p:spPr>
          <a:xfrm>
            <a:off x="10746560" y="633898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kr_06_07.c</a:t>
            </a:r>
          </a:p>
        </p:txBody>
      </p:sp>
      <p:cxnSp>
        <p:nvCxnSpPr>
          <p:cNvPr id="11" name="Curved Connector 10">
            <a:extLst>
              <a:ext uri="{FF2B5EF4-FFF2-40B4-BE49-F238E27FC236}">
                <a16:creationId xmlns:a16="http://schemas.microsoft.com/office/drawing/2014/main" id="{25503138-01A2-5EF2-CC9D-84C589F79D41}"/>
              </a:ext>
            </a:extLst>
          </p:cNvPr>
          <p:cNvCxnSpPr>
            <a:cxnSpLocks/>
            <a:stCxn id="12" idx="3"/>
            <a:endCxn id="18" idx="0"/>
          </p:cNvCxnSpPr>
          <p:nvPr/>
        </p:nvCxnSpPr>
        <p:spPr>
          <a:xfrm flipH="1">
            <a:off x="8917803" y="3469829"/>
            <a:ext cx="661307" cy="1173509"/>
          </a:xfrm>
          <a:prstGeom prst="curvedConnector4">
            <a:avLst>
              <a:gd name="adj1" fmla="val -34568"/>
              <a:gd name="adj2" fmla="val 58349"/>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197B56CC-4882-62D3-CA69-2DF143DE2E87}"/>
              </a:ext>
            </a:extLst>
          </p:cNvPr>
          <p:cNvSpPr/>
          <p:nvPr/>
        </p:nvSpPr>
        <p:spPr>
          <a:xfrm>
            <a:off x="5712279" y="4001692"/>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new</a:t>
            </a:r>
          </a:p>
        </p:txBody>
      </p:sp>
      <p:sp>
        <p:nvSpPr>
          <p:cNvPr id="20" name="Rectangle 19">
            <a:extLst>
              <a:ext uri="{FF2B5EF4-FFF2-40B4-BE49-F238E27FC236}">
                <a16:creationId xmlns:a16="http://schemas.microsoft.com/office/drawing/2014/main" id="{CB9CE2B1-D928-9441-839A-3940E6B45F7B}"/>
              </a:ext>
            </a:extLst>
          </p:cNvPr>
          <p:cNvSpPr/>
          <p:nvPr/>
        </p:nvSpPr>
        <p:spPr>
          <a:xfrm>
            <a:off x="10504072" y="4741312"/>
            <a:ext cx="484414" cy="10921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a:p>
            <a:pPr algn="ctr"/>
            <a:r>
              <a:rPr lang="en-US" dirty="0">
                <a:solidFill>
                  <a:schemeClr val="tx1"/>
                </a:solidFill>
              </a:rPr>
              <a:t>u</a:t>
            </a:r>
          </a:p>
          <a:p>
            <a:pPr algn="ctr"/>
            <a:r>
              <a:rPr lang="en-US" dirty="0">
                <a:solidFill>
                  <a:schemeClr val="tx1"/>
                </a:solidFill>
              </a:rPr>
              <a:t>n</a:t>
            </a:r>
          </a:p>
        </p:txBody>
      </p:sp>
      <p:sp>
        <p:nvSpPr>
          <p:cNvPr id="18" name="Rectangle 17">
            <a:extLst>
              <a:ext uri="{FF2B5EF4-FFF2-40B4-BE49-F238E27FC236}">
                <a16:creationId xmlns:a16="http://schemas.microsoft.com/office/drawing/2014/main" id="{C0D60AC2-C956-1184-6EDB-9D03E6521B71}"/>
              </a:ext>
            </a:extLst>
          </p:cNvPr>
          <p:cNvSpPr/>
          <p:nvPr/>
        </p:nvSpPr>
        <p:spPr>
          <a:xfrm>
            <a:off x="8256495" y="464333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19" name="Rectangle 18">
            <a:extLst>
              <a:ext uri="{FF2B5EF4-FFF2-40B4-BE49-F238E27FC236}">
                <a16:creationId xmlns:a16="http://schemas.microsoft.com/office/drawing/2014/main" id="{2E9023D3-2A03-CD75-6550-DD574D5A9C25}"/>
              </a:ext>
            </a:extLst>
          </p:cNvPr>
          <p:cNvSpPr/>
          <p:nvPr/>
        </p:nvSpPr>
        <p:spPr>
          <a:xfrm>
            <a:off x="8256495" y="5027071"/>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cxnSp>
        <p:nvCxnSpPr>
          <p:cNvPr id="24" name="Curved Connector 23">
            <a:extLst>
              <a:ext uri="{FF2B5EF4-FFF2-40B4-BE49-F238E27FC236}">
                <a16:creationId xmlns:a16="http://schemas.microsoft.com/office/drawing/2014/main" id="{5A71E555-3DC9-7CAC-A236-D0582C0D1E37}"/>
              </a:ext>
            </a:extLst>
          </p:cNvPr>
          <p:cNvCxnSpPr>
            <a:cxnSpLocks/>
            <a:stCxn id="16" idx="3"/>
            <a:endCxn id="18" idx="0"/>
          </p:cNvCxnSpPr>
          <p:nvPr/>
        </p:nvCxnSpPr>
        <p:spPr>
          <a:xfrm>
            <a:off x="7034894" y="4197635"/>
            <a:ext cx="1882909" cy="445703"/>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 name="Curved Connector 2">
            <a:extLst>
              <a:ext uri="{FF2B5EF4-FFF2-40B4-BE49-F238E27FC236}">
                <a16:creationId xmlns:a16="http://schemas.microsoft.com/office/drawing/2014/main" id="{7BA873D3-DD14-7C2E-5108-1D41320D4C9A}"/>
              </a:ext>
            </a:extLst>
          </p:cNvPr>
          <p:cNvCxnSpPr>
            <a:cxnSpLocks/>
          </p:cNvCxnSpPr>
          <p:nvPr/>
        </p:nvCxnSpPr>
        <p:spPr>
          <a:xfrm>
            <a:off x="9579110" y="4839281"/>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6" name="&quot;No&quot; Symbol 5">
            <a:extLst>
              <a:ext uri="{FF2B5EF4-FFF2-40B4-BE49-F238E27FC236}">
                <a16:creationId xmlns:a16="http://schemas.microsoft.com/office/drawing/2014/main" id="{2B3A5F25-3EF9-367F-D174-ED40FBCBE82A}"/>
              </a:ext>
            </a:extLst>
          </p:cNvPr>
          <p:cNvSpPr/>
          <p:nvPr/>
        </p:nvSpPr>
        <p:spPr>
          <a:xfrm>
            <a:off x="9819913" y="5833412"/>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7" name="Curved Connector 16">
            <a:extLst>
              <a:ext uri="{FF2B5EF4-FFF2-40B4-BE49-F238E27FC236}">
                <a16:creationId xmlns:a16="http://schemas.microsoft.com/office/drawing/2014/main" id="{82C54398-8CA2-B9BF-4C9F-19DFA75C9492}"/>
              </a:ext>
            </a:extLst>
          </p:cNvPr>
          <p:cNvCxnSpPr>
            <a:cxnSpLocks/>
            <a:endCxn id="6" idx="0"/>
          </p:cNvCxnSpPr>
          <p:nvPr/>
        </p:nvCxnSpPr>
        <p:spPr>
          <a:xfrm>
            <a:off x="9579110" y="5223014"/>
            <a:ext cx="472044" cy="610398"/>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FFC06853-34E3-F942-E6B1-B7342292CB32}"/>
              </a:ext>
            </a:extLst>
          </p:cNvPr>
          <p:cNvSpPr txBox="1"/>
          <p:nvPr/>
        </p:nvSpPr>
        <p:spPr>
          <a:xfrm>
            <a:off x="800100" y="4653641"/>
            <a:ext cx="4229100" cy="646331"/>
          </a:xfrm>
          <a:prstGeom prst="rect">
            <a:avLst/>
          </a:prstGeom>
          <a:noFill/>
        </p:spPr>
        <p:txBody>
          <a:bodyPr wrap="square" rtlCol="0">
            <a:spAutoFit/>
          </a:bodyPr>
          <a:lstStyle/>
          <a:p>
            <a:r>
              <a:rPr lang="en-US" dirty="0">
                <a:solidFill>
                  <a:schemeClr val="accent1"/>
                </a:solidFill>
              </a:rPr>
              <a:t>Mark the newly allocated struct </a:t>
            </a:r>
            <a:r>
              <a:rPr lang="en-US" dirty="0" err="1">
                <a:solidFill>
                  <a:schemeClr val="accent1"/>
                </a:solidFill>
              </a:rPr>
              <a:t>lnode</a:t>
            </a:r>
            <a:r>
              <a:rPr lang="en-US" dirty="0">
                <a:solidFill>
                  <a:schemeClr val="accent1"/>
                </a:solidFill>
              </a:rPr>
              <a:t> as the last item in the lost using NULL.</a:t>
            </a:r>
          </a:p>
        </p:txBody>
      </p:sp>
    </p:spTree>
    <p:extLst>
      <p:ext uri="{BB962C8B-B14F-4D97-AF65-F5344CB8AC3E}">
        <p14:creationId xmlns:p14="http://schemas.microsoft.com/office/powerpoint/2010/main" val="16848777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6F9B66A-1D44-FAE1-6AA5-057FB5821065}"/>
              </a:ext>
            </a:extLst>
          </p:cNvPr>
          <p:cNvSpPr txBox="1"/>
          <p:nvPr/>
        </p:nvSpPr>
        <p:spPr>
          <a:xfrm>
            <a:off x="231976" y="559505"/>
            <a:ext cx="5662127" cy="3108543"/>
          </a:xfrm>
          <a:prstGeom prst="rect">
            <a:avLst/>
          </a:prstGeom>
          <a:noFill/>
        </p:spPr>
        <p:txBody>
          <a:bodyPr wrap="none" rtlCol="0">
            <a:spAutoFit/>
          </a:bodyPr>
          <a:lstStyle/>
          <a:p>
            <a:r>
              <a:rPr lang="en-US" sz="1400" b="1" dirty="0">
                <a:latin typeface="Courier New" panose="02070309020205020404" pitchFamily="49" charset="0"/>
                <a:cs typeface="Courier New" panose="02070309020205020404" pitchFamily="49" charset="0"/>
              </a:rPr>
              <a:t> while(</a:t>
            </a:r>
            <a:r>
              <a:rPr lang="en-US" sz="1400" b="1" dirty="0" err="1">
                <a:latin typeface="Courier New" panose="02070309020205020404" pitchFamily="49" charset="0"/>
                <a:cs typeface="Courier New" panose="02070309020205020404" pitchFamily="49" charset="0"/>
              </a:rPr>
              <a:t>fgets</a:t>
            </a:r>
            <a:r>
              <a:rPr lang="en-US" sz="1400" b="1" dirty="0">
                <a:latin typeface="Courier New" panose="02070309020205020404" pitchFamily="49" charset="0"/>
                <a:cs typeface="Courier New" panose="02070309020205020404" pitchFamily="49" charset="0"/>
              </a:rPr>
              <a:t>(line, MAXLINE, stdin) != NULL) {</a:t>
            </a:r>
          </a:p>
          <a:p>
            <a:r>
              <a:rPr lang="en-US" sz="1400" b="1" dirty="0">
                <a:latin typeface="Courier New" panose="02070309020205020404" pitchFamily="49" charset="0"/>
                <a:cs typeface="Courier New" panose="02070309020205020404" pitchFamily="49" charset="0"/>
              </a:rPr>
              <a:t>      char *save = (char *) malloc(</a:t>
            </a:r>
            <a:r>
              <a:rPr lang="en-US" sz="1400" b="1" dirty="0" err="1">
                <a:latin typeface="Courier New" panose="02070309020205020404" pitchFamily="49" charset="0"/>
                <a:cs typeface="Courier New" panose="02070309020205020404" pitchFamily="49" charset="0"/>
              </a:rPr>
              <a:t>strlen</a:t>
            </a:r>
            <a:r>
              <a:rPr lang="en-US" sz="1400" b="1" dirty="0">
                <a:latin typeface="Courier New" panose="02070309020205020404" pitchFamily="49" charset="0"/>
                <a:cs typeface="Courier New" panose="02070309020205020404" pitchFamily="49" charset="0"/>
              </a:rPr>
              <a:t>(line)+1);</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strcpy</a:t>
            </a:r>
            <a:r>
              <a:rPr lang="en-US" sz="1400" b="1" dirty="0">
                <a:latin typeface="Courier New" panose="02070309020205020404" pitchFamily="49" charset="0"/>
                <a:cs typeface="Courier New" panose="02070309020205020404" pitchFamily="49" charset="0"/>
              </a:rPr>
              <a:t>(save, line);</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 *new = (struct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 *) </a:t>
            </a:r>
          </a:p>
          <a:p>
            <a:r>
              <a:rPr lang="en-US" sz="1400" b="1" dirty="0">
                <a:latin typeface="Courier New" panose="02070309020205020404" pitchFamily="49" charset="0"/>
                <a:cs typeface="Courier New" panose="02070309020205020404" pitchFamily="49" charset="0"/>
              </a:rPr>
              <a:t>          malloc(</a:t>
            </a:r>
            <a:r>
              <a:rPr lang="en-US" sz="1400" b="1" dirty="0" err="1">
                <a:latin typeface="Courier New" panose="02070309020205020404" pitchFamily="49" charset="0"/>
                <a:cs typeface="Courier New" panose="02070309020205020404" pitchFamily="49" charset="0"/>
              </a:rPr>
              <a:t>sizeof</a:t>
            </a:r>
            <a:r>
              <a:rPr lang="en-US" sz="1400" b="1" dirty="0">
                <a:latin typeface="Courier New" panose="02070309020205020404" pitchFamily="49" charset="0"/>
                <a:cs typeface="Courier New" panose="02070309020205020404" pitchFamily="49" charset="0"/>
              </a:rPr>
              <a:t>(struct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if ( tail != NULL ) tail-&gt;next = new;</a:t>
            </a:r>
          </a:p>
          <a:p>
            <a:r>
              <a:rPr lang="en-US" sz="1400" b="1" dirty="0">
                <a:latin typeface="Courier New" panose="02070309020205020404" pitchFamily="49" charset="0"/>
                <a:cs typeface="Courier New" panose="02070309020205020404" pitchFamily="49" charset="0"/>
              </a:rPr>
              <a:t>      new-&gt;text = save;</a:t>
            </a:r>
          </a:p>
          <a:p>
            <a:r>
              <a:rPr lang="en-US" sz="1400" b="1" dirty="0">
                <a:latin typeface="Courier New" panose="02070309020205020404" pitchFamily="49" charset="0"/>
                <a:cs typeface="Courier New" panose="02070309020205020404" pitchFamily="49" charset="0"/>
              </a:rPr>
              <a:t>      new-&gt;next = NULL;</a:t>
            </a:r>
          </a:p>
          <a:p>
            <a:r>
              <a:rPr lang="en-US" sz="1400" b="1" dirty="0">
                <a:solidFill>
                  <a:schemeClr val="accent1"/>
                </a:solidFill>
                <a:latin typeface="Courier New" panose="02070309020205020404" pitchFamily="49" charset="0"/>
                <a:cs typeface="Courier New" panose="02070309020205020404" pitchFamily="49" charset="0"/>
              </a:rPr>
              <a:t>      tail = new;</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if ( head == NULL ) head = new;</a:t>
            </a:r>
          </a:p>
          <a:p>
            <a:r>
              <a:rPr lang="en-US" sz="1400" b="1" dirty="0">
                <a:latin typeface="Courier New" panose="02070309020205020404" pitchFamily="49" charset="0"/>
                <a:cs typeface="Courier New" panose="02070309020205020404" pitchFamily="49" charset="0"/>
              </a:rPr>
              <a:t>  }</a:t>
            </a:r>
          </a:p>
        </p:txBody>
      </p:sp>
      <p:sp>
        <p:nvSpPr>
          <p:cNvPr id="5" name="Rectangle 4">
            <a:extLst>
              <a:ext uri="{FF2B5EF4-FFF2-40B4-BE49-F238E27FC236}">
                <a16:creationId xmlns:a16="http://schemas.microsoft.com/office/drawing/2014/main" id="{BD4F6303-263B-8385-CE66-113E99FCF78C}"/>
              </a:ext>
            </a:extLst>
          </p:cNvPr>
          <p:cNvSpPr/>
          <p:nvPr/>
        </p:nvSpPr>
        <p:spPr>
          <a:xfrm>
            <a:off x="8256495" y="123662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7" name="Rectangle 6">
            <a:extLst>
              <a:ext uri="{FF2B5EF4-FFF2-40B4-BE49-F238E27FC236}">
                <a16:creationId xmlns:a16="http://schemas.microsoft.com/office/drawing/2014/main" id="{D93B7140-8FE7-148B-CF9E-713B6E965D9B}"/>
              </a:ext>
            </a:extLst>
          </p:cNvPr>
          <p:cNvSpPr/>
          <p:nvPr/>
        </p:nvSpPr>
        <p:spPr>
          <a:xfrm>
            <a:off x="8256495" y="165302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8" name="Rectangle 7">
            <a:extLst>
              <a:ext uri="{FF2B5EF4-FFF2-40B4-BE49-F238E27FC236}">
                <a16:creationId xmlns:a16="http://schemas.microsoft.com/office/drawing/2014/main" id="{C5A28D32-55EA-162D-3AC6-88414F6482F5}"/>
              </a:ext>
            </a:extLst>
          </p:cNvPr>
          <p:cNvSpPr/>
          <p:nvPr/>
        </p:nvSpPr>
        <p:spPr>
          <a:xfrm>
            <a:off x="10504072" y="1334604"/>
            <a:ext cx="484414" cy="5431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10" name="Curved Connector 9">
            <a:extLst>
              <a:ext uri="{FF2B5EF4-FFF2-40B4-BE49-F238E27FC236}">
                <a16:creationId xmlns:a16="http://schemas.microsoft.com/office/drawing/2014/main" id="{2C177E8C-2009-FF96-06E8-0A54782BB68D}"/>
              </a:ext>
            </a:extLst>
          </p:cNvPr>
          <p:cNvCxnSpPr>
            <a:cxnSpLocks/>
            <a:stCxn id="5" idx="3"/>
          </p:cNvCxnSpPr>
          <p:nvPr/>
        </p:nvCxnSpPr>
        <p:spPr>
          <a:xfrm>
            <a:off x="9579110" y="1432572"/>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12773B15-DB20-6385-C527-201B43368418}"/>
              </a:ext>
            </a:extLst>
          </p:cNvPr>
          <p:cNvSpPr/>
          <p:nvPr/>
        </p:nvSpPr>
        <p:spPr>
          <a:xfrm>
            <a:off x="8256495" y="289015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12" name="Rectangle 11">
            <a:extLst>
              <a:ext uri="{FF2B5EF4-FFF2-40B4-BE49-F238E27FC236}">
                <a16:creationId xmlns:a16="http://schemas.microsoft.com/office/drawing/2014/main" id="{93D0F3B4-FC5D-86BD-0344-2B9A1DA3C809}"/>
              </a:ext>
            </a:extLst>
          </p:cNvPr>
          <p:cNvSpPr/>
          <p:nvPr/>
        </p:nvSpPr>
        <p:spPr>
          <a:xfrm>
            <a:off x="8256495" y="3273886"/>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13" name="Rectangle 12">
            <a:extLst>
              <a:ext uri="{FF2B5EF4-FFF2-40B4-BE49-F238E27FC236}">
                <a16:creationId xmlns:a16="http://schemas.microsoft.com/office/drawing/2014/main" id="{5F4D984C-1CF5-2822-16C3-9857778C494E}"/>
              </a:ext>
            </a:extLst>
          </p:cNvPr>
          <p:cNvSpPr/>
          <p:nvPr/>
        </p:nvSpPr>
        <p:spPr>
          <a:xfrm>
            <a:off x="10504072" y="2988127"/>
            <a:ext cx="484414" cy="88992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n-US" dirty="0">
              <a:solidFill>
                <a:schemeClr val="tx1"/>
              </a:solidFill>
            </a:endParaRPr>
          </a:p>
          <a:p>
            <a:pPr algn="ctr"/>
            <a:r>
              <a:rPr lang="en-US" dirty="0">
                <a:solidFill>
                  <a:schemeClr val="tx1"/>
                </a:solidFill>
              </a:rPr>
              <a:t>s</a:t>
            </a:r>
          </a:p>
        </p:txBody>
      </p:sp>
      <p:cxnSp>
        <p:nvCxnSpPr>
          <p:cNvPr id="14" name="Curved Connector 13">
            <a:extLst>
              <a:ext uri="{FF2B5EF4-FFF2-40B4-BE49-F238E27FC236}">
                <a16:creationId xmlns:a16="http://schemas.microsoft.com/office/drawing/2014/main" id="{F22F8BA1-A94E-DC14-33C8-40C20ADD837F}"/>
              </a:ext>
            </a:extLst>
          </p:cNvPr>
          <p:cNvCxnSpPr>
            <a:cxnSpLocks/>
            <a:stCxn id="9" idx="3"/>
          </p:cNvCxnSpPr>
          <p:nvPr/>
        </p:nvCxnSpPr>
        <p:spPr>
          <a:xfrm>
            <a:off x="9579110" y="3086096"/>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urved Connector 14">
            <a:extLst>
              <a:ext uri="{FF2B5EF4-FFF2-40B4-BE49-F238E27FC236}">
                <a16:creationId xmlns:a16="http://schemas.microsoft.com/office/drawing/2014/main" id="{C57A03F0-A2C7-881C-BB16-0DF4D219ADF8}"/>
              </a:ext>
            </a:extLst>
          </p:cNvPr>
          <p:cNvCxnSpPr>
            <a:cxnSpLocks/>
            <a:stCxn id="7" idx="1"/>
            <a:endCxn id="9" idx="0"/>
          </p:cNvCxnSpPr>
          <p:nvPr/>
        </p:nvCxnSpPr>
        <p:spPr>
          <a:xfrm rot="10800000" flipH="1" flipV="1">
            <a:off x="8256495" y="1848963"/>
            <a:ext cx="661308" cy="1041190"/>
          </a:xfrm>
          <a:prstGeom prst="curvedConnector4">
            <a:avLst>
              <a:gd name="adj1" fmla="val -34568"/>
              <a:gd name="adj2" fmla="val 59410"/>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70F3EEB6-D84F-E430-A90F-CF37C2A3B4A3}"/>
              </a:ext>
            </a:extLst>
          </p:cNvPr>
          <p:cNvSpPr/>
          <p:nvPr/>
        </p:nvSpPr>
        <p:spPr>
          <a:xfrm>
            <a:off x="5712280" y="257953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head</a:t>
            </a:r>
          </a:p>
        </p:txBody>
      </p:sp>
      <p:sp>
        <p:nvSpPr>
          <p:cNvPr id="53" name="Rectangle 52">
            <a:extLst>
              <a:ext uri="{FF2B5EF4-FFF2-40B4-BE49-F238E27FC236}">
                <a16:creationId xmlns:a16="http://schemas.microsoft.com/office/drawing/2014/main" id="{CC8E599E-D433-389D-429F-B60A9C169877}"/>
              </a:ext>
            </a:extLst>
          </p:cNvPr>
          <p:cNvSpPr/>
          <p:nvPr/>
        </p:nvSpPr>
        <p:spPr>
          <a:xfrm>
            <a:off x="5735420" y="329873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tail</a:t>
            </a:r>
          </a:p>
        </p:txBody>
      </p:sp>
      <p:cxnSp>
        <p:nvCxnSpPr>
          <p:cNvPr id="54" name="Curved Connector 53">
            <a:extLst>
              <a:ext uri="{FF2B5EF4-FFF2-40B4-BE49-F238E27FC236}">
                <a16:creationId xmlns:a16="http://schemas.microsoft.com/office/drawing/2014/main" id="{82B0AEA2-078E-683E-3974-DA6580D83358}"/>
              </a:ext>
            </a:extLst>
          </p:cNvPr>
          <p:cNvCxnSpPr>
            <a:cxnSpLocks/>
            <a:stCxn id="52" idx="3"/>
            <a:endCxn id="5" idx="0"/>
          </p:cNvCxnSpPr>
          <p:nvPr/>
        </p:nvCxnSpPr>
        <p:spPr>
          <a:xfrm flipV="1">
            <a:off x="7034895" y="1236629"/>
            <a:ext cx="1882908" cy="1538853"/>
          </a:xfrm>
          <a:prstGeom prst="curvedConnector4">
            <a:avLst>
              <a:gd name="adj1" fmla="val 32439"/>
              <a:gd name="adj2" fmla="val 114855"/>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a:extLst>
              <a:ext uri="{FF2B5EF4-FFF2-40B4-BE49-F238E27FC236}">
                <a16:creationId xmlns:a16="http://schemas.microsoft.com/office/drawing/2014/main" id="{43C6D58E-E36D-ABE4-F6FC-0B3F1B28813F}"/>
              </a:ext>
            </a:extLst>
          </p:cNvPr>
          <p:cNvCxnSpPr>
            <a:cxnSpLocks/>
            <a:stCxn id="53" idx="3"/>
            <a:endCxn id="18" idx="0"/>
          </p:cNvCxnSpPr>
          <p:nvPr/>
        </p:nvCxnSpPr>
        <p:spPr>
          <a:xfrm>
            <a:off x="7058035" y="3494682"/>
            <a:ext cx="1859768" cy="1148656"/>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3F442854-53F7-111E-B7AB-47569A6D14BF}"/>
              </a:ext>
            </a:extLst>
          </p:cNvPr>
          <p:cNvSpPr txBox="1"/>
          <p:nvPr/>
        </p:nvSpPr>
        <p:spPr>
          <a:xfrm>
            <a:off x="10746560" y="633898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kr_06_07.c</a:t>
            </a:r>
          </a:p>
        </p:txBody>
      </p:sp>
      <p:cxnSp>
        <p:nvCxnSpPr>
          <p:cNvPr id="11" name="Curved Connector 10">
            <a:extLst>
              <a:ext uri="{FF2B5EF4-FFF2-40B4-BE49-F238E27FC236}">
                <a16:creationId xmlns:a16="http://schemas.microsoft.com/office/drawing/2014/main" id="{25503138-01A2-5EF2-CC9D-84C589F79D41}"/>
              </a:ext>
            </a:extLst>
          </p:cNvPr>
          <p:cNvCxnSpPr>
            <a:cxnSpLocks/>
            <a:stCxn id="12" idx="3"/>
            <a:endCxn id="18" idx="0"/>
          </p:cNvCxnSpPr>
          <p:nvPr/>
        </p:nvCxnSpPr>
        <p:spPr>
          <a:xfrm flipH="1">
            <a:off x="8917803" y="3469829"/>
            <a:ext cx="661307" cy="1173509"/>
          </a:xfrm>
          <a:prstGeom prst="curvedConnector4">
            <a:avLst>
              <a:gd name="adj1" fmla="val -34568"/>
              <a:gd name="adj2" fmla="val 58349"/>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197B56CC-4882-62D3-CA69-2DF143DE2E87}"/>
              </a:ext>
            </a:extLst>
          </p:cNvPr>
          <p:cNvSpPr/>
          <p:nvPr/>
        </p:nvSpPr>
        <p:spPr>
          <a:xfrm>
            <a:off x="5712279" y="4001692"/>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new</a:t>
            </a:r>
          </a:p>
        </p:txBody>
      </p:sp>
      <p:sp>
        <p:nvSpPr>
          <p:cNvPr id="20" name="Rectangle 19">
            <a:extLst>
              <a:ext uri="{FF2B5EF4-FFF2-40B4-BE49-F238E27FC236}">
                <a16:creationId xmlns:a16="http://schemas.microsoft.com/office/drawing/2014/main" id="{CB9CE2B1-D928-9441-839A-3940E6B45F7B}"/>
              </a:ext>
            </a:extLst>
          </p:cNvPr>
          <p:cNvSpPr/>
          <p:nvPr/>
        </p:nvSpPr>
        <p:spPr>
          <a:xfrm>
            <a:off x="10504072" y="4741312"/>
            <a:ext cx="484414" cy="10921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a:p>
            <a:pPr algn="ctr"/>
            <a:r>
              <a:rPr lang="en-US" dirty="0">
                <a:solidFill>
                  <a:schemeClr val="tx1"/>
                </a:solidFill>
              </a:rPr>
              <a:t>u</a:t>
            </a:r>
          </a:p>
          <a:p>
            <a:pPr algn="ctr"/>
            <a:r>
              <a:rPr lang="en-US" dirty="0">
                <a:solidFill>
                  <a:schemeClr val="tx1"/>
                </a:solidFill>
              </a:rPr>
              <a:t>n</a:t>
            </a:r>
          </a:p>
        </p:txBody>
      </p:sp>
      <p:sp>
        <p:nvSpPr>
          <p:cNvPr id="18" name="Rectangle 17">
            <a:extLst>
              <a:ext uri="{FF2B5EF4-FFF2-40B4-BE49-F238E27FC236}">
                <a16:creationId xmlns:a16="http://schemas.microsoft.com/office/drawing/2014/main" id="{C0D60AC2-C956-1184-6EDB-9D03E6521B71}"/>
              </a:ext>
            </a:extLst>
          </p:cNvPr>
          <p:cNvSpPr/>
          <p:nvPr/>
        </p:nvSpPr>
        <p:spPr>
          <a:xfrm>
            <a:off x="8256495" y="464333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19" name="Rectangle 18">
            <a:extLst>
              <a:ext uri="{FF2B5EF4-FFF2-40B4-BE49-F238E27FC236}">
                <a16:creationId xmlns:a16="http://schemas.microsoft.com/office/drawing/2014/main" id="{2E9023D3-2A03-CD75-6550-DD574D5A9C25}"/>
              </a:ext>
            </a:extLst>
          </p:cNvPr>
          <p:cNvSpPr/>
          <p:nvPr/>
        </p:nvSpPr>
        <p:spPr>
          <a:xfrm>
            <a:off x="8256495" y="5027071"/>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cxnSp>
        <p:nvCxnSpPr>
          <p:cNvPr id="24" name="Curved Connector 23">
            <a:extLst>
              <a:ext uri="{FF2B5EF4-FFF2-40B4-BE49-F238E27FC236}">
                <a16:creationId xmlns:a16="http://schemas.microsoft.com/office/drawing/2014/main" id="{5A71E555-3DC9-7CAC-A236-D0582C0D1E37}"/>
              </a:ext>
            </a:extLst>
          </p:cNvPr>
          <p:cNvCxnSpPr>
            <a:cxnSpLocks/>
            <a:stCxn id="16" idx="3"/>
            <a:endCxn id="18" idx="0"/>
          </p:cNvCxnSpPr>
          <p:nvPr/>
        </p:nvCxnSpPr>
        <p:spPr>
          <a:xfrm>
            <a:off x="7034894" y="4197635"/>
            <a:ext cx="1882909" cy="445703"/>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 name="Curved Connector 2">
            <a:extLst>
              <a:ext uri="{FF2B5EF4-FFF2-40B4-BE49-F238E27FC236}">
                <a16:creationId xmlns:a16="http://schemas.microsoft.com/office/drawing/2014/main" id="{7BA873D3-DD14-7C2E-5108-1D41320D4C9A}"/>
              </a:ext>
            </a:extLst>
          </p:cNvPr>
          <p:cNvCxnSpPr>
            <a:cxnSpLocks/>
          </p:cNvCxnSpPr>
          <p:nvPr/>
        </p:nvCxnSpPr>
        <p:spPr>
          <a:xfrm>
            <a:off x="9579110" y="4839281"/>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6" name="&quot;No&quot; Symbol 5">
            <a:extLst>
              <a:ext uri="{FF2B5EF4-FFF2-40B4-BE49-F238E27FC236}">
                <a16:creationId xmlns:a16="http://schemas.microsoft.com/office/drawing/2014/main" id="{2B3A5F25-3EF9-367F-D174-ED40FBCBE82A}"/>
              </a:ext>
            </a:extLst>
          </p:cNvPr>
          <p:cNvSpPr/>
          <p:nvPr/>
        </p:nvSpPr>
        <p:spPr>
          <a:xfrm>
            <a:off x="9819913" y="5833412"/>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7" name="Curved Connector 16">
            <a:extLst>
              <a:ext uri="{FF2B5EF4-FFF2-40B4-BE49-F238E27FC236}">
                <a16:creationId xmlns:a16="http://schemas.microsoft.com/office/drawing/2014/main" id="{82C54398-8CA2-B9BF-4C9F-19DFA75C9492}"/>
              </a:ext>
            </a:extLst>
          </p:cNvPr>
          <p:cNvCxnSpPr>
            <a:cxnSpLocks/>
            <a:endCxn id="6" idx="0"/>
          </p:cNvCxnSpPr>
          <p:nvPr/>
        </p:nvCxnSpPr>
        <p:spPr>
          <a:xfrm>
            <a:off x="9579110" y="5223014"/>
            <a:ext cx="472044" cy="610398"/>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09960E9C-847E-F042-17C0-90678267C6D2}"/>
              </a:ext>
            </a:extLst>
          </p:cNvPr>
          <p:cNvSpPr txBox="1"/>
          <p:nvPr/>
        </p:nvSpPr>
        <p:spPr>
          <a:xfrm>
            <a:off x="800100" y="4653641"/>
            <a:ext cx="4229100" cy="646331"/>
          </a:xfrm>
          <a:prstGeom prst="rect">
            <a:avLst/>
          </a:prstGeom>
          <a:noFill/>
        </p:spPr>
        <p:txBody>
          <a:bodyPr wrap="square" rtlCol="0">
            <a:spAutoFit/>
          </a:bodyPr>
          <a:lstStyle/>
          <a:p>
            <a:r>
              <a:rPr lang="en-US" dirty="0">
                <a:solidFill>
                  <a:schemeClr val="accent1"/>
                </a:solidFill>
              </a:rPr>
              <a:t>Update tail to point to the newly allocated the “last item” in the list.</a:t>
            </a:r>
          </a:p>
        </p:txBody>
      </p:sp>
    </p:spTree>
    <p:extLst>
      <p:ext uri="{BB962C8B-B14F-4D97-AF65-F5344CB8AC3E}">
        <p14:creationId xmlns:p14="http://schemas.microsoft.com/office/powerpoint/2010/main" val="14503316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6F9B66A-1D44-FAE1-6AA5-057FB5821065}"/>
              </a:ext>
            </a:extLst>
          </p:cNvPr>
          <p:cNvSpPr txBox="1"/>
          <p:nvPr/>
        </p:nvSpPr>
        <p:spPr>
          <a:xfrm>
            <a:off x="231976" y="559505"/>
            <a:ext cx="5662127" cy="3108543"/>
          </a:xfrm>
          <a:prstGeom prst="rect">
            <a:avLst/>
          </a:prstGeom>
          <a:noFill/>
        </p:spPr>
        <p:txBody>
          <a:bodyPr wrap="none" rtlCol="0">
            <a:spAutoFit/>
          </a:bodyPr>
          <a:lstStyle/>
          <a:p>
            <a:r>
              <a:rPr lang="en-US" sz="1400" b="1" dirty="0">
                <a:latin typeface="Courier New" panose="02070309020205020404" pitchFamily="49" charset="0"/>
                <a:cs typeface="Courier New" panose="02070309020205020404" pitchFamily="49" charset="0"/>
              </a:rPr>
              <a:t> while(</a:t>
            </a:r>
            <a:r>
              <a:rPr lang="en-US" sz="1400" b="1" dirty="0" err="1">
                <a:latin typeface="Courier New" panose="02070309020205020404" pitchFamily="49" charset="0"/>
                <a:cs typeface="Courier New" panose="02070309020205020404" pitchFamily="49" charset="0"/>
              </a:rPr>
              <a:t>fgets</a:t>
            </a:r>
            <a:r>
              <a:rPr lang="en-US" sz="1400" b="1" dirty="0">
                <a:latin typeface="Courier New" panose="02070309020205020404" pitchFamily="49" charset="0"/>
                <a:cs typeface="Courier New" panose="02070309020205020404" pitchFamily="49" charset="0"/>
              </a:rPr>
              <a:t>(line, MAXLINE, stdin) != NULL) {</a:t>
            </a:r>
          </a:p>
          <a:p>
            <a:r>
              <a:rPr lang="en-US" sz="1400" b="1" dirty="0">
                <a:latin typeface="Courier New" panose="02070309020205020404" pitchFamily="49" charset="0"/>
                <a:cs typeface="Courier New" panose="02070309020205020404" pitchFamily="49" charset="0"/>
              </a:rPr>
              <a:t>      char *save = (char *) malloc(</a:t>
            </a:r>
            <a:r>
              <a:rPr lang="en-US" sz="1400" b="1" dirty="0" err="1">
                <a:latin typeface="Courier New" panose="02070309020205020404" pitchFamily="49" charset="0"/>
                <a:cs typeface="Courier New" panose="02070309020205020404" pitchFamily="49" charset="0"/>
              </a:rPr>
              <a:t>strlen</a:t>
            </a:r>
            <a:r>
              <a:rPr lang="en-US" sz="1400" b="1" dirty="0">
                <a:latin typeface="Courier New" panose="02070309020205020404" pitchFamily="49" charset="0"/>
                <a:cs typeface="Courier New" panose="02070309020205020404" pitchFamily="49" charset="0"/>
              </a:rPr>
              <a:t>(line)+1);</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strcpy</a:t>
            </a:r>
            <a:r>
              <a:rPr lang="en-US" sz="1400" b="1" dirty="0">
                <a:latin typeface="Courier New" panose="02070309020205020404" pitchFamily="49" charset="0"/>
                <a:cs typeface="Courier New" panose="02070309020205020404" pitchFamily="49" charset="0"/>
              </a:rPr>
              <a:t>(save, line);</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 *new = (struct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 *) </a:t>
            </a:r>
          </a:p>
          <a:p>
            <a:r>
              <a:rPr lang="en-US" sz="1400" b="1" dirty="0">
                <a:latin typeface="Courier New" panose="02070309020205020404" pitchFamily="49" charset="0"/>
                <a:cs typeface="Courier New" panose="02070309020205020404" pitchFamily="49" charset="0"/>
              </a:rPr>
              <a:t>          malloc(</a:t>
            </a:r>
            <a:r>
              <a:rPr lang="en-US" sz="1400" b="1" dirty="0" err="1">
                <a:latin typeface="Courier New" panose="02070309020205020404" pitchFamily="49" charset="0"/>
                <a:cs typeface="Courier New" panose="02070309020205020404" pitchFamily="49" charset="0"/>
              </a:rPr>
              <a:t>sizeof</a:t>
            </a:r>
            <a:r>
              <a:rPr lang="en-US" sz="1400" b="1" dirty="0">
                <a:latin typeface="Courier New" panose="02070309020205020404" pitchFamily="49" charset="0"/>
                <a:cs typeface="Courier New" panose="02070309020205020404" pitchFamily="49" charset="0"/>
              </a:rPr>
              <a:t>(struct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if ( tail != NULL ) tail-&gt;next = new;</a:t>
            </a:r>
          </a:p>
          <a:p>
            <a:r>
              <a:rPr lang="en-US" sz="1400" b="1" dirty="0">
                <a:latin typeface="Courier New" panose="02070309020205020404" pitchFamily="49" charset="0"/>
                <a:cs typeface="Courier New" panose="02070309020205020404" pitchFamily="49" charset="0"/>
              </a:rPr>
              <a:t>      new-&gt;text = save;</a:t>
            </a:r>
          </a:p>
          <a:p>
            <a:r>
              <a:rPr lang="en-US" sz="1400" b="1" dirty="0">
                <a:latin typeface="Courier New" panose="02070309020205020404" pitchFamily="49" charset="0"/>
                <a:cs typeface="Courier New" panose="02070309020205020404" pitchFamily="49" charset="0"/>
              </a:rPr>
              <a:t>      new-&gt;next = NULL;</a:t>
            </a:r>
          </a:p>
          <a:p>
            <a:r>
              <a:rPr lang="en-US" sz="1400" b="1" dirty="0">
                <a:latin typeface="Courier New" panose="02070309020205020404" pitchFamily="49" charset="0"/>
                <a:cs typeface="Courier New" panose="02070309020205020404" pitchFamily="49" charset="0"/>
              </a:rPr>
              <a:t>      tail = new;</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if ( head == NULL ) head = new;</a:t>
            </a:r>
          </a:p>
          <a:p>
            <a:r>
              <a:rPr lang="en-US" sz="1400" b="1" dirty="0">
                <a:latin typeface="Courier New" panose="02070309020205020404" pitchFamily="49" charset="0"/>
                <a:cs typeface="Courier New" panose="02070309020205020404" pitchFamily="49" charset="0"/>
              </a:rPr>
              <a:t>  }</a:t>
            </a:r>
          </a:p>
        </p:txBody>
      </p:sp>
      <p:sp>
        <p:nvSpPr>
          <p:cNvPr id="5" name="Rectangle 4">
            <a:extLst>
              <a:ext uri="{FF2B5EF4-FFF2-40B4-BE49-F238E27FC236}">
                <a16:creationId xmlns:a16="http://schemas.microsoft.com/office/drawing/2014/main" id="{BD4F6303-263B-8385-CE66-113E99FCF78C}"/>
              </a:ext>
            </a:extLst>
          </p:cNvPr>
          <p:cNvSpPr/>
          <p:nvPr/>
        </p:nvSpPr>
        <p:spPr>
          <a:xfrm>
            <a:off x="8256495" y="123662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7" name="Rectangle 6">
            <a:extLst>
              <a:ext uri="{FF2B5EF4-FFF2-40B4-BE49-F238E27FC236}">
                <a16:creationId xmlns:a16="http://schemas.microsoft.com/office/drawing/2014/main" id="{D93B7140-8FE7-148B-CF9E-713B6E965D9B}"/>
              </a:ext>
            </a:extLst>
          </p:cNvPr>
          <p:cNvSpPr/>
          <p:nvPr/>
        </p:nvSpPr>
        <p:spPr>
          <a:xfrm>
            <a:off x="8256495" y="165302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8" name="Rectangle 7">
            <a:extLst>
              <a:ext uri="{FF2B5EF4-FFF2-40B4-BE49-F238E27FC236}">
                <a16:creationId xmlns:a16="http://schemas.microsoft.com/office/drawing/2014/main" id="{C5A28D32-55EA-162D-3AC6-88414F6482F5}"/>
              </a:ext>
            </a:extLst>
          </p:cNvPr>
          <p:cNvSpPr/>
          <p:nvPr/>
        </p:nvSpPr>
        <p:spPr>
          <a:xfrm>
            <a:off x="10504072" y="1334604"/>
            <a:ext cx="484414" cy="5431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10" name="Curved Connector 9">
            <a:extLst>
              <a:ext uri="{FF2B5EF4-FFF2-40B4-BE49-F238E27FC236}">
                <a16:creationId xmlns:a16="http://schemas.microsoft.com/office/drawing/2014/main" id="{2C177E8C-2009-FF96-06E8-0A54782BB68D}"/>
              </a:ext>
            </a:extLst>
          </p:cNvPr>
          <p:cNvCxnSpPr>
            <a:cxnSpLocks/>
            <a:stCxn id="5" idx="3"/>
          </p:cNvCxnSpPr>
          <p:nvPr/>
        </p:nvCxnSpPr>
        <p:spPr>
          <a:xfrm>
            <a:off x="9579110" y="1432572"/>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12773B15-DB20-6385-C527-201B43368418}"/>
              </a:ext>
            </a:extLst>
          </p:cNvPr>
          <p:cNvSpPr/>
          <p:nvPr/>
        </p:nvSpPr>
        <p:spPr>
          <a:xfrm>
            <a:off x="8256495" y="289015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12" name="Rectangle 11">
            <a:extLst>
              <a:ext uri="{FF2B5EF4-FFF2-40B4-BE49-F238E27FC236}">
                <a16:creationId xmlns:a16="http://schemas.microsoft.com/office/drawing/2014/main" id="{93D0F3B4-FC5D-86BD-0344-2B9A1DA3C809}"/>
              </a:ext>
            </a:extLst>
          </p:cNvPr>
          <p:cNvSpPr/>
          <p:nvPr/>
        </p:nvSpPr>
        <p:spPr>
          <a:xfrm>
            <a:off x="8256495" y="3273886"/>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13" name="Rectangle 12">
            <a:extLst>
              <a:ext uri="{FF2B5EF4-FFF2-40B4-BE49-F238E27FC236}">
                <a16:creationId xmlns:a16="http://schemas.microsoft.com/office/drawing/2014/main" id="{5F4D984C-1CF5-2822-16C3-9857778C494E}"/>
              </a:ext>
            </a:extLst>
          </p:cNvPr>
          <p:cNvSpPr/>
          <p:nvPr/>
        </p:nvSpPr>
        <p:spPr>
          <a:xfrm>
            <a:off x="10504072" y="2988127"/>
            <a:ext cx="484414" cy="88992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n-US" dirty="0">
              <a:solidFill>
                <a:schemeClr val="tx1"/>
              </a:solidFill>
            </a:endParaRPr>
          </a:p>
          <a:p>
            <a:pPr algn="ctr"/>
            <a:r>
              <a:rPr lang="en-US" dirty="0">
                <a:solidFill>
                  <a:schemeClr val="tx1"/>
                </a:solidFill>
              </a:rPr>
              <a:t>s</a:t>
            </a:r>
          </a:p>
        </p:txBody>
      </p:sp>
      <p:cxnSp>
        <p:nvCxnSpPr>
          <p:cNvPr id="14" name="Curved Connector 13">
            <a:extLst>
              <a:ext uri="{FF2B5EF4-FFF2-40B4-BE49-F238E27FC236}">
                <a16:creationId xmlns:a16="http://schemas.microsoft.com/office/drawing/2014/main" id="{F22F8BA1-A94E-DC14-33C8-40C20ADD837F}"/>
              </a:ext>
            </a:extLst>
          </p:cNvPr>
          <p:cNvCxnSpPr>
            <a:cxnSpLocks/>
            <a:stCxn id="9" idx="3"/>
          </p:cNvCxnSpPr>
          <p:nvPr/>
        </p:nvCxnSpPr>
        <p:spPr>
          <a:xfrm>
            <a:off x="9579110" y="3086096"/>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urved Connector 14">
            <a:extLst>
              <a:ext uri="{FF2B5EF4-FFF2-40B4-BE49-F238E27FC236}">
                <a16:creationId xmlns:a16="http://schemas.microsoft.com/office/drawing/2014/main" id="{C57A03F0-A2C7-881C-BB16-0DF4D219ADF8}"/>
              </a:ext>
            </a:extLst>
          </p:cNvPr>
          <p:cNvCxnSpPr>
            <a:cxnSpLocks/>
            <a:stCxn id="7" idx="1"/>
            <a:endCxn id="9" idx="0"/>
          </p:cNvCxnSpPr>
          <p:nvPr/>
        </p:nvCxnSpPr>
        <p:spPr>
          <a:xfrm rot="10800000" flipH="1" flipV="1">
            <a:off x="8256495" y="1848963"/>
            <a:ext cx="661308" cy="1041190"/>
          </a:xfrm>
          <a:prstGeom prst="curvedConnector4">
            <a:avLst>
              <a:gd name="adj1" fmla="val -34568"/>
              <a:gd name="adj2" fmla="val 59410"/>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urved Connector 28">
            <a:extLst>
              <a:ext uri="{FF2B5EF4-FFF2-40B4-BE49-F238E27FC236}">
                <a16:creationId xmlns:a16="http://schemas.microsoft.com/office/drawing/2014/main" id="{F8EC7DA5-A779-EAC6-319B-732976F5BDEB}"/>
              </a:ext>
            </a:extLst>
          </p:cNvPr>
          <p:cNvCxnSpPr>
            <a:cxnSpLocks/>
            <a:stCxn id="12" idx="3"/>
            <a:endCxn id="37" idx="0"/>
          </p:cNvCxnSpPr>
          <p:nvPr/>
        </p:nvCxnSpPr>
        <p:spPr>
          <a:xfrm flipH="1">
            <a:off x="8917803" y="3469829"/>
            <a:ext cx="661307" cy="1173509"/>
          </a:xfrm>
          <a:prstGeom prst="curvedConnector4">
            <a:avLst>
              <a:gd name="adj1" fmla="val -34568"/>
              <a:gd name="adj2" fmla="val 58349"/>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08DD47E8-5CAC-0CDF-1BF1-63CF8E5F1ABE}"/>
              </a:ext>
            </a:extLst>
          </p:cNvPr>
          <p:cNvSpPr/>
          <p:nvPr/>
        </p:nvSpPr>
        <p:spPr>
          <a:xfrm>
            <a:off x="8256495" y="464333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39" name="Rectangle 38">
            <a:extLst>
              <a:ext uri="{FF2B5EF4-FFF2-40B4-BE49-F238E27FC236}">
                <a16:creationId xmlns:a16="http://schemas.microsoft.com/office/drawing/2014/main" id="{B6482826-6A09-3D56-7B56-459516A9A700}"/>
              </a:ext>
            </a:extLst>
          </p:cNvPr>
          <p:cNvSpPr/>
          <p:nvPr/>
        </p:nvSpPr>
        <p:spPr>
          <a:xfrm>
            <a:off x="8256495" y="5027071"/>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40" name="Rectangle 39">
            <a:extLst>
              <a:ext uri="{FF2B5EF4-FFF2-40B4-BE49-F238E27FC236}">
                <a16:creationId xmlns:a16="http://schemas.microsoft.com/office/drawing/2014/main" id="{56EA855E-E882-E047-3D63-A3277035B1D5}"/>
              </a:ext>
            </a:extLst>
          </p:cNvPr>
          <p:cNvSpPr/>
          <p:nvPr/>
        </p:nvSpPr>
        <p:spPr>
          <a:xfrm>
            <a:off x="10504072" y="4741312"/>
            <a:ext cx="484414" cy="10921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a:p>
            <a:pPr algn="ctr"/>
            <a:r>
              <a:rPr lang="en-US" dirty="0">
                <a:solidFill>
                  <a:schemeClr val="tx1"/>
                </a:solidFill>
              </a:rPr>
              <a:t>u</a:t>
            </a:r>
          </a:p>
          <a:p>
            <a:pPr algn="ctr"/>
            <a:r>
              <a:rPr lang="en-US" dirty="0">
                <a:solidFill>
                  <a:schemeClr val="tx1"/>
                </a:solidFill>
              </a:rPr>
              <a:t>n</a:t>
            </a:r>
          </a:p>
        </p:txBody>
      </p:sp>
      <p:cxnSp>
        <p:nvCxnSpPr>
          <p:cNvPr id="41" name="Curved Connector 40">
            <a:extLst>
              <a:ext uri="{FF2B5EF4-FFF2-40B4-BE49-F238E27FC236}">
                <a16:creationId xmlns:a16="http://schemas.microsoft.com/office/drawing/2014/main" id="{8DB0138E-F509-D49B-1B24-C258939B3366}"/>
              </a:ext>
            </a:extLst>
          </p:cNvPr>
          <p:cNvCxnSpPr>
            <a:cxnSpLocks/>
            <a:stCxn id="37" idx="3"/>
          </p:cNvCxnSpPr>
          <p:nvPr/>
        </p:nvCxnSpPr>
        <p:spPr>
          <a:xfrm>
            <a:off x="9579110" y="4839281"/>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2" name="&quot;No&quot; Symbol 41">
            <a:extLst>
              <a:ext uri="{FF2B5EF4-FFF2-40B4-BE49-F238E27FC236}">
                <a16:creationId xmlns:a16="http://schemas.microsoft.com/office/drawing/2014/main" id="{8CEC0717-A90E-92A5-595B-8548B8B4AB6D}"/>
              </a:ext>
            </a:extLst>
          </p:cNvPr>
          <p:cNvSpPr/>
          <p:nvPr/>
        </p:nvSpPr>
        <p:spPr>
          <a:xfrm>
            <a:off x="9819913" y="5833412"/>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43" name="Curved Connector 42">
            <a:extLst>
              <a:ext uri="{FF2B5EF4-FFF2-40B4-BE49-F238E27FC236}">
                <a16:creationId xmlns:a16="http://schemas.microsoft.com/office/drawing/2014/main" id="{FEE19ED4-6842-54A7-68A4-2A3086C50547}"/>
              </a:ext>
            </a:extLst>
          </p:cNvPr>
          <p:cNvCxnSpPr>
            <a:cxnSpLocks/>
            <a:stCxn id="39" idx="3"/>
            <a:endCxn id="42" idx="0"/>
          </p:cNvCxnSpPr>
          <p:nvPr/>
        </p:nvCxnSpPr>
        <p:spPr>
          <a:xfrm>
            <a:off x="9579110" y="5223014"/>
            <a:ext cx="472044" cy="610398"/>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70F3EEB6-D84F-E430-A90F-CF37C2A3B4A3}"/>
              </a:ext>
            </a:extLst>
          </p:cNvPr>
          <p:cNvSpPr/>
          <p:nvPr/>
        </p:nvSpPr>
        <p:spPr>
          <a:xfrm>
            <a:off x="5712280" y="257953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head</a:t>
            </a:r>
          </a:p>
        </p:txBody>
      </p:sp>
      <p:sp>
        <p:nvSpPr>
          <p:cNvPr id="53" name="Rectangle 52">
            <a:extLst>
              <a:ext uri="{FF2B5EF4-FFF2-40B4-BE49-F238E27FC236}">
                <a16:creationId xmlns:a16="http://schemas.microsoft.com/office/drawing/2014/main" id="{CC8E599E-D433-389D-429F-B60A9C169877}"/>
              </a:ext>
            </a:extLst>
          </p:cNvPr>
          <p:cNvSpPr/>
          <p:nvPr/>
        </p:nvSpPr>
        <p:spPr>
          <a:xfrm>
            <a:off x="5735420" y="329874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tail</a:t>
            </a:r>
          </a:p>
        </p:txBody>
      </p:sp>
      <p:cxnSp>
        <p:nvCxnSpPr>
          <p:cNvPr id="54" name="Curved Connector 53">
            <a:extLst>
              <a:ext uri="{FF2B5EF4-FFF2-40B4-BE49-F238E27FC236}">
                <a16:creationId xmlns:a16="http://schemas.microsoft.com/office/drawing/2014/main" id="{82B0AEA2-078E-683E-3974-DA6580D83358}"/>
              </a:ext>
            </a:extLst>
          </p:cNvPr>
          <p:cNvCxnSpPr>
            <a:cxnSpLocks/>
            <a:stCxn id="52" idx="3"/>
            <a:endCxn id="5" idx="0"/>
          </p:cNvCxnSpPr>
          <p:nvPr/>
        </p:nvCxnSpPr>
        <p:spPr>
          <a:xfrm flipV="1">
            <a:off x="7034895" y="1236629"/>
            <a:ext cx="1882908" cy="1538853"/>
          </a:xfrm>
          <a:prstGeom prst="curvedConnector4">
            <a:avLst>
              <a:gd name="adj1" fmla="val 32439"/>
              <a:gd name="adj2" fmla="val 114855"/>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a:extLst>
              <a:ext uri="{FF2B5EF4-FFF2-40B4-BE49-F238E27FC236}">
                <a16:creationId xmlns:a16="http://schemas.microsoft.com/office/drawing/2014/main" id="{43C6D58E-E36D-ABE4-F6FC-0B3F1B28813F}"/>
              </a:ext>
            </a:extLst>
          </p:cNvPr>
          <p:cNvCxnSpPr>
            <a:cxnSpLocks/>
            <a:stCxn id="53" idx="3"/>
            <a:endCxn id="37" idx="0"/>
          </p:cNvCxnSpPr>
          <p:nvPr/>
        </p:nvCxnSpPr>
        <p:spPr>
          <a:xfrm>
            <a:off x="7058035" y="3494686"/>
            <a:ext cx="1859768" cy="1148652"/>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3F442854-53F7-111E-B7AB-47569A6D14BF}"/>
              </a:ext>
            </a:extLst>
          </p:cNvPr>
          <p:cNvSpPr txBox="1"/>
          <p:nvPr/>
        </p:nvSpPr>
        <p:spPr>
          <a:xfrm>
            <a:off x="10746560" y="633898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kr_06_07.c</a:t>
            </a:r>
          </a:p>
        </p:txBody>
      </p:sp>
      <p:sp>
        <p:nvSpPr>
          <p:cNvPr id="17" name="TextBox 16">
            <a:extLst>
              <a:ext uri="{FF2B5EF4-FFF2-40B4-BE49-F238E27FC236}">
                <a16:creationId xmlns:a16="http://schemas.microsoft.com/office/drawing/2014/main" id="{63BF227C-7C91-D3B3-EB88-4EB06E7533D1}"/>
              </a:ext>
            </a:extLst>
          </p:cNvPr>
          <p:cNvSpPr txBox="1"/>
          <p:nvPr/>
        </p:nvSpPr>
        <p:spPr>
          <a:xfrm>
            <a:off x="800100" y="4653641"/>
            <a:ext cx="4229100" cy="923330"/>
          </a:xfrm>
          <a:prstGeom prst="rect">
            <a:avLst/>
          </a:prstGeom>
          <a:noFill/>
        </p:spPr>
        <p:txBody>
          <a:bodyPr wrap="square" rtlCol="0">
            <a:spAutoFit/>
          </a:bodyPr>
          <a:lstStyle/>
          <a:p>
            <a:r>
              <a:rPr lang="en-US" dirty="0">
                <a:solidFill>
                  <a:schemeClr val="accent1"/>
                </a:solidFill>
              </a:rPr>
              <a:t>Voila!  Our list now has three entries with everything properly linked and we can read the next line!</a:t>
            </a:r>
          </a:p>
        </p:txBody>
      </p:sp>
    </p:spTree>
    <p:extLst>
      <p:ext uri="{BB962C8B-B14F-4D97-AF65-F5344CB8AC3E}">
        <p14:creationId xmlns:p14="http://schemas.microsoft.com/office/powerpoint/2010/main" val="34491281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D4F6303-263B-8385-CE66-113E99FCF78C}"/>
              </a:ext>
            </a:extLst>
          </p:cNvPr>
          <p:cNvSpPr/>
          <p:nvPr/>
        </p:nvSpPr>
        <p:spPr>
          <a:xfrm>
            <a:off x="8256495" y="123662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7" name="Rectangle 6">
            <a:extLst>
              <a:ext uri="{FF2B5EF4-FFF2-40B4-BE49-F238E27FC236}">
                <a16:creationId xmlns:a16="http://schemas.microsoft.com/office/drawing/2014/main" id="{D93B7140-8FE7-148B-CF9E-713B6E965D9B}"/>
              </a:ext>
            </a:extLst>
          </p:cNvPr>
          <p:cNvSpPr/>
          <p:nvPr/>
        </p:nvSpPr>
        <p:spPr>
          <a:xfrm>
            <a:off x="8256495" y="165302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8" name="Rectangle 7">
            <a:extLst>
              <a:ext uri="{FF2B5EF4-FFF2-40B4-BE49-F238E27FC236}">
                <a16:creationId xmlns:a16="http://schemas.microsoft.com/office/drawing/2014/main" id="{C5A28D32-55EA-162D-3AC6-88414F6482F5}"/>
              </a:ext>
            </a:extLst>
          </p:cNvPr>
          <p:cNvSpPr/>
          <p:nvPr/>
        </p:nvSpPr>
        <p:spPr>
          <a:xfrm>
            <a:off x="10504072" y="1334604"/>
            <a:ext cx="484414" cy="5431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10" name="Curved Connector 9">
            <a:extLst>
              <a:ext uri="{FF2B5EF4-FFF2-40B4-BE49-F238E27FC236}">
                <a16:creationId xmlns:a16="http://schemas.microsoft.com/office/drawing/2014/main" id="{2C177E8C-2009-FF96-06E8-0A54782BB68D}"/>
              </a:ext>
            </a:extLst>
          </p:cNvPr>
          <p:cNvCxnSpPr>
            <a:cxnSpLocks/>
            <a:stCxn id="5" idx="3"/>
          </p:cNvCxnSpPr>
          <p:nvPr/>
        </p:nvCxnSpPr>
        <p:spPr>
          <a:xfrm>
            <a:off x="9579110" y="1432572"/>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12773B15-DB20-6385-C527-201B43368418}"/>
              </a:ext>
            </a:extLst>
          </p:cNvPr>
          <p:cNvSpPr/>
          <p:nvPr/>
        </p:nvSpPr>
        <p:spPr>
          <a:xfrm>
            <a:off x="8256495" y="289015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12" name="Rectangle 11">
            <a:extLst>
              <a:ext uri="{FF2B5EF4-FFF2-40B4-BE49-F238E27FC236}">
                <a16:creationId xmlns:a16="http://schemas.microsoft.com/office/drawing/2014/main" id="{93D0F3B4-FC5D-86BD-0344-2B9A1DA3C809}"/>
              </a:ext>
            </a:extLst>
          </p:cNvPr>
          <p:cNvSpPr/>
          <p:nvPr/>
        </p:nvSpPr>
        <p:spPr>
          <a:xfrm>
            <a:off x="8256495" y="3273886"/>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13" name="Rectangle 12">
            <a:extLst>
              <a:ext uri="{FF2B5EF4-FFF2-40B4-BE49-F238E27FC236}">
                <a16:creationId xmlns:a16="http://schemas.microsoft.com/office/drawing/2014/main" id="{5F4D984C-1CF5-2822-16C3-9857778C494E}"/>
              </a:ext>
            </a:extLst>
          </p:cNvPr>
          <p:cNvSpPr/>
          <p:nvPr/>
        </p:nvSpPr>
        <p:spPr>
          <a:xfrm>
            <a:off x="10504072" y="2988127"/>
            <a:ext cx="484414" cy="88992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n-US" dirty="0">
              <a:solidFill>
                <a:schemeClr val="tx1"/>
              </a:solidFill>
            </a:endParaRPr>
          </a:p>
          <a:p>
            <a:pPr algn="ctr"/>
            <a:r>
              <a:rPr lang="en-US" dirty="0">
                <a:solidFill>
                  <a:schemeClr val="tx1"/>
                </a:solidFill>
              </a:rPr>
              <a:t>s</a:t>
            </a:r>
          </a:p>
        </p:txBody>
      </p:sp>
      <p:cxnSp>
        <p:nvCxnSpPr>
          <p:cNvPr id="14" name="Curved Connector 13">
            <a:extLst>
              <a:ext uri="{FF2B5EF4-FFF2-40B4-BE49-F238E27FC236}">
                <a16:creationId xmlns:a16="http://schemas.microsoft.com/office/drawing/2014/main" id="{F22F8BA1-A94E-DC14-33C8-40C20ADD837F}"/>
              </a:ext>
            </a:extLst>
          </p:cNvPr>
          <p:cNvCxnSpPr>
            <a:cxnSpLocks/>
            <a:stCxn id="9" idx="3"/>
          </p:cNvCxnSpPr>
          <p:nvPr/>
        </p:nvCxnSpPr>
        <p:spPr>
          <a:xfrm>
            <a:off x="9579110" y="3086096"/>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urved Connector 14">
            <a:extLst>
              <a:ext uri="{FF2B5EF4-FFF2-40B4-BE49-F238E27FC236}">
                <a16:creationId xmlns:a16="http://schemas.microsoft.com/office/drawing/2014/main" id="{C57A03F0-A2C7-881C-BB16-0DF4D219ADF8}"/>
              </a:ext>
            </a:extLst>
          </p:cNvPr>
          <p:cNvCxnSpPr>
            <a:cxnSpLocks/>
            <a:stCxn id="7" idx="1"/>
            <a:endCxn id="9" idx="0"/>
          </p:cNvCxnSpPr>
          <p:nvPr/>
        </p:nvCxnSpPr>
        <p:spPr>
          <a:xfrm rot="10800000" flipH="1" flipV="1">
            <a:off x="8256495" y="1848963"/>
            <a:ext cx="661308" cy="1041190"/>
          </a:xfrm>
          <a:prstGeom prst="curvedConnector4">
            <a:avLst>
              <a:gd name="adj1" fmla="val -34568"/>
              <a:gd name="adj2" fmla="val 59410"/>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urved Connector 28">
            <a:extLst>
              <a:ext uri="{FF2B5EF4-FFF2-40B4-BE49-F238E27FC236}">
                <a16:creationId xmlns:a16="http://schemas.microsoft.com/office/drawing/2014/main" id="{F8EC7DA5-A779-EAC6-319B-732976F5BDEB}"/>
              </a:ext>
            </a:extLst>
          </p:cNvPr>
          <p:cNvCxnSpPr>
            <a:cxnSpLocks/>
            <a:stCxn id="12" idx="3"/>
            <a:endCxn id="37" idx="0"/>
          </p:cNvCxnSpPr>
          <p:nvPr/>
        </p:nvCxnSpPr>
        <p:spPr>
          <a:xfrm flipH="1">
            <a:off x="8917803" y="3469829"/>
            <a:ext cx="661307" cy="1173509"/>
          </a:xfrm>
          <a:prstGeom prst="curvedConnector4">
            <a:avLst>
              <a:gd name="adj1" fmla="val -34568"/>
              <a:gd name="adj2" fmla="val 58349"/>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08DD47E8-5CAC-0CDF-1BF1-63CF8E5F1ABE}"/>
              </a:ext>
            </a:extLst>
          </p:cNvPr>
          <p:cNvSpPr/>
          <p:nvPr/>
        </p:nvSpPr>
        <p:spPr>
          <a:xfrm>
            <a:off x="8256495" y="464333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39" name="Rectangle 38">
            <a:extLst>
              <a:ext uri="{FF2B5EF4-FFF2-40B4-BE49-F238E27FC236}">
                <a16:creationId xmlns:a16="http://schemas.microsoft.com/office/drawing/2014/main" id="{B6482826-6A09-3D56-7B56-459516A9A700}"/>
              </a:ext>
            </a:extLst>
          </p:cNvPr>
          <p:cNvSpPr/>
          <p:nvPr/>
        </p:nvSpPr>
        <p:spPr>
          <a:xfrm>
            <a:off x="8256495" y="5027071"/>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40" name="Rectangle 39">
            <a:extLst>
              <a:ext uri="{FF2B5EF4-FFF2-40B4-BE49-F238E27FC236}">
                <a16:creationId xmlns:a16="http://schemas.microsoft.com/office/drawing/2014/main" id="{56EA855E-E882-E047-3D63-A3277035B1D5}"/>
              </a:ext>
            </a:extLst>
          </p:cNvPr>
          <p:cNvSpPr/>
          <p:nvPr/>
        </p:nvSpPr>
        <p:spPr>
          <a:xfrm>
            <a:off x="10504072" y="4741312"/>
            <a:ext cx="484414" cy="10921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a:p>
            <a:pPr algn="ctr"/>
            <a:r>
              <a:rPr lang="en-US" dirty="0">
                <a:solidFill>
                  <a:schemeClr val="tx1"/>
                </a:solidFill>
              </a:rPr>
              <a:t>u</a:t>
            </a:r>
          </a:p>
          <a:p>
            <a:pPr algn="ctr"/>
            <a:r>
              <a:rPr lang="en-US" dirty="0">
                <a:solidFill>
                  <a:schemeClr val="tx1"/>
                </a:solidFill>
              </a:rPr>
              <a:t>n</a:t>
            </a:r>
          </a:p>
        </p:txBody>
      </p:sp>
      <p:cxnSp>
        <p:nvCxnSpPr>
          <p:cNvPr id="41" name="Curved Connector 40">
            <a:extLst>
              <a:ext uri="{FF2B5EF4-FFF2-40B4-BE49-F238E27FC236}">
                <a16:creationId xmlns:a16="http://schemas.microsoft.com/office/drawing/2014/main" id="{8DB0138E-F509-D49B-1B24-C258939B3366}"/>
              </a:ext>
            </a:extLst>
          </p:cNvPr>
          <p:cNvCxnSpPr>
            <a:cxnSpLocks/>
            <a:stCxn id="37" idx="3"/>
          </p:cNvCxnSpPr>
          <p:nvPr/>
        </p:nvCxnSpPr>
        <p:spPr>
          <a:xfrm>
            <a:off x="9579110" y="4839281"/>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2" name="&quot;No&quot; Symbol 41">
            <a:extLst>
              <a:ext uri="{FF2B5EF4-FFF2-40B4-BE49-F238E27FC236}">
                <a16:creationId xmlns:a16="http://schemas.microsoft.com/office/drawing/2014/main" id="{8CEC0717-A90E-92A5-595B-8548B8B4AB6D}"/>
              </a:ext>
            </a:extLst>
          </p:cNvPr>
          <p:cNvSpPr/>
          <p:nvPr/>
        </p:nvSpPr>
        <p:spPr>
          <a:xfrm>
            <a:off x="9819913" y="5833412"/>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43" name="Curved Connector 42">
            <a:extLst>
              <a:ext uri="{FF2B5EF4-FFF2-40B4-BE49-F238E27FC236}">
                <a16:creationId xmlns:a16="http://schemas.microsoft.com/office/drawing/2014/main" id="{FEE19ED4-6842-54A7-68A4-2A3086C50547}"/>
              </a:ext>
            </a:extLst>
          </p:cNvPr>
          <p:cNvCxnSpPr>
            <a:cxnSpLocks/>
            <a:stCxn id="39" idx="3"/>
            <a:endCxn id="42" idx="0"/>
          </p:cNvCxnSpPr>
          <p:nvPr/>
        </p:nvCxnSpPr>
        <p:spPr>
          <a:xfrm>
            <a:off x="9579110" y="5223014"/>
            <a:ext cx="472044" cy="610398"/>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70F3EEB6-D84F-E430-A90F-CF37C2A3B4A3}"/>
              </a:ext>
            </a:extLst>
          </p:cNvPr>
          <p:cNvSpPr/>
          <p:nvPr/>
        </p:nvSpPr>
        <p:spPr>
          <a:xfrm>
            <a:off x="5712280" y="257953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head</a:t>
            </a:r>
          </a:p>
        </p:txBody>
      </p:sp>
      <p:sp>
        <p:nvSpPr>
          <p:cNvPr id="53" name="Rectangle 52">
            <a:extLst>
              <a:ext uri="{FF2B5EF4-FFF2-40B4-BE49-F238E27FC236}">
                <a16:creationId xmlns:a16="http://schemas.microsoft.com/office/drawing/2014/main" id="{CC8E599E-D433-389D-429F-B60A9C169877}"/>
              </a:ext>
            </a:extLst>
          </p:cNvPr>
          <p:cNvSpPr/>
          <p:nvPr/>
        </p:nvSpPr>
        <p:spPr>
          <a:xfrm>
            <a:off x="5735420" y="329874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tail</a:t>
            </a:r>
          </a:p>
        </p:txBody>
      </p:sp>
      <p:cxnSp>
        <p:nvCxnSpPr>
          <p:cNvPr id="54" name="Curved Connector 53">
            <a:extLst>
              <a:ext uri="{FF2B5EF4-FFF2-40B4-BE49-F238E27FC236}">
                <a16:creationId xmlns:a16="http://schemas.microsoft.com/office/drawing/2014/main" id="{82B0AEA2-078E-683E-3974-DA6580D83358}"/>
              </a:ext>
            </a:extLst>
          </p:cNvPr>
          <p:cNvCxnSpPr>
            <a:cxnSpLocks/>
            <a:stCxn id="52" idx="3"/>
            <a:endCxn id="5" idx="0"/>
          </p:cNvCxnSpPr>
          <p:nvPr/>
        </p:nvCxnSpPr>
        <p:spPr>
          <a:xfrm flipV="1">
            <a:off x="7034895" y="1236629"/>
            <a:ext cx="1882908" cy="1538853"/>
          </a:xfrm>
          <a:prstGeom prst="curvedConnector4">
            <a:avLst>
              <a:gd name="adj1" fmla="val 32439"/>
              <a:gd name="adj2" fmla="val 114855"/>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a:extLst>
              <a:ext uri="{FF2B5EF4-FFF2-40B4-BE49-F238E27FC236}">
                <a16:creationId xmlns:a16="http://schemas.microsoft.com/office/drawing/2014/main" id="{43C6D58E-E36D-ABE4-F6FC-0B3F1B28813F}"/>
              </a:ext>
            </a:extLst>
          </p:cNvPr>
          <p:cNvCxnSpPr>
            <a:cxnSpLocks/>
            <a:stCxn id="53" idx="3"/>
            <a:endCxn id="37" idx="0"/>
          </p:cNvCxnSpPr>
          <p:nvPr/>
        </p:nvCxnSpPr>
        <p:spPr>
          <a:xfrm>
            <a:off x="7058035" y="3494686"/>
            <a:ext cx="1859768" cy="1148652"/>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3F442854-53F7-111E-B7AB-47569A6D14BF}"/>
              </a:ext>
            </a:extLst>
          </p:cNvPr>
          <p:cNvSpPr txBox="1"/>
          <p:nvPr/>
        </p:nvSpPr>
        <p:spPr>
          <a:xfrm>
            <a:off x="10746560" y="633898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kr_06_07.c</a:t>
            </a:r>
          </a:p>
        </p:txBody>
      </p:sp>
      <p:sp>
        <p:nvSpPr>
          <p:cNvPr id="3" name="Title 2">
            <a:extLst>
              <a:ext uri="{FF2B5EF4-FFF2-40B4-BE49-F238E27FC236}">
                <a16:creationId xmlns:a16="http://schemas.microsoft.com/office/drawing/2014/main" id="{2F3CC66C-A82D-D767-22CE-9B33F53BC3A4}"/>
              </a:ext>
            </a:extLst>
          </p:cNvPr>
          <p:cNvSpPr>
            <a:spLocks noGrp="1"/>
          </p:cNvSpPr>
          <p:nvPr>
            <p:ph type="title"/>
          </p:nvPr>
        </p:nvSpPr>
        <p:spPr/>
        <p:txBody>
          <a:bodyPr/>
          <a:lstStyle/>
          <a:p>
            <a:r>
              <a:rPr lang="en-US" dirty="0"/>
              <a:t>Walking a linked list</a:t>
            </a:r>
          </a:p>
        </p:txBody>
      </p:sp>
      <p:sp>
        <p:nvSpPr>
          <p:cNvPr id="6" name="TextBox 5">
            <a:extLst>
              <a:ext uri="{FF2B5EF4-FFF2-40B4-BE49-F238E27FC236}">
                <a16:creationId xmlns:a16="http://schemas.microsoft.com/office/drawing/2014/main" id="{540D0E0F-0282-EA07-B4BD-57224E01DD86}"/>
              </a:ext>
            </a:extLst>
          </p:cNvPr>
          <p:cNvSpPr txBox="1"/>
          <p:nvPr/>
        </p:nvSpPr>
        <p:spPr>
          <a:xfrm>
            <a:off x="821873" y="2313817"/>
            <a:ext cx="4229100" cy="646331"/>
          </a:xfrm>
          <a:prstGeom prst="rect">
            <a:avLst/>
          </a:prstGeom>
          <a:noFill/>
        </p:spPr>
        <p:txBody>
          <a:bodyPr wrap="square" rtlCol="0">
            <a:spAutoFit/>
          </a:bodyPr>
          <a:lstStyle/>
          <a:p>
            <a:r>
              <a:rPr lang="en-US" dirty="0">
                <a:solidFill>
                  <a:schemeClr val="accent1"/>
                </a:solidFill>
              </a:rPr>
              <a:t>To traverse a list, we start at head and walk through the series of next pointers.</a:t>
            </a:r>
          </a:p>
        </p:txBody>
      </p:sp>
      <p:sp>
        <p:nvSpPr>
          <p:cNvPr id="11" name="TextBox 10">
            <a:extLst>
              <a:ext uri="{FF2B5EF4-FFF2-40B4-BE49-F238E27FC236}">
                <a16:creationId xmlns:a16="http://schemas.microsoft.com/office/drawing/2014/main" id="{47052DAC-C71A-A69B-4CBE-397C1B0D60E6}"/>
              </a:ext>
            </a:extLst>
          </p:cNvPr>
          <p:cNvSpPr txBox="1"/>
          <p:nvPr/>
        </p:nvSpPr>
        <p:spPr>
          <a:xfrm>
            <a:off x="530432" y="4864138"/>
            <a:ext cx="7273145" cy="738664"/>
          </a:xfrm>
          <a:prstGeom prst="rect">
            <a:avLst/>
          </a:prstGeom>
          <a:noFill/>
        </p:spPr>
        <p:txBody>
          <a:bodyPr wrap="none" rtlCol="0">
            <a:spAutoFit/>
          </a:bodyPr>
          <a:lstStyle/>
          <a:p>
            <a:r>
              <a:rPr lang="en-US" sz="1400" b="1" dirty="0">
                <a:latin typeface="Courier New" panose="02070309020205020404" pitchFamily="49" charset="0"/>
                <a:cs typeface="Courier New" panose="02070309020205020404" pitchFamily="49" charset="0"/>
              </a:rPr>
              <a:t> for (current = head; current != NULL; current = current-&gt;next ) {</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printf</a:t>
            </a:r>
            <a:r>
              <a:rPr lang="en-US" sz="1400" b="1" dirty="0">
                <a:latin typeface="Courier New" panose="02070309020205020404" pitchFamily="49" charset="0"/>
                <a:cs typeface="Courier New" panose="02070309020205020404" pitchFamily="49" charset="0"/>
              </a:rPr>
              <a:t>("%s", current-&gt;text);</a:t>
            </a:r>
          </a:p>
          <a:p>
            <a:r>
              <a:rPr lang="en-US" sz="1400" b="1" dirty="0">
                <a:latin typeface="Courier New" panose="02070309020205020404" pitchFamily="49" charset="0"/>
                <a:cs typeface="Courier New" panose="02070309020205020404" pitchFamily="49" charset="0"/>
              </a:rPr>
              <a:t>  }</a:t>
            </a:r>
          </a:p>
        </p:txBody>
      </p:sp>
      <p:sp>
        <p:nvSpPr>
          <p:cNvPr id="16" name="Rectangle 15">
            <a:extLst>
              <a:ext uri="{FF2B5EF4-FFF2-40B4-BE49-F238E27FC236}">
                <a16:creationId xmlns:a16="http://schemas.microsoft.com/office/drawing/2014/main" id="{EAD2C032-F518-5211-5FBB-098A77D02D5A}"/>
              </a:ext>
            </a:extLst>
          </p:cNvPr>
          <p:cNvSpPr/>
          <p:nvPr/>
        </p:nvSpPr>
        <p:spPr>
          <a:xfrm>
            <a:off x="5735419" y="180056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current</a:t>
            </a:r>
          </a:p>
        </p:txBody>
      </p:sp>
      <p:sp>
        <p:nvSpPr>
          <p:cNvPr id="17" name="TextBox 16">
            <a:extLst>
              <a:ext uri="{FF2B5EF4-FFF2-40B4-BE49-F238E27FC236}">
                <a16:creationId xmlns:a16="http://schemas.microsoft.com/office/drawing/2014/main" id="{E1CF5F2A-0DD3-52EA-BAAE-41FC8818DBB1}"/>
              </a:ext>
            </a:extLst>
          </p:cNvPr>
          <p:cNvSpPr txBox="1"/>
          <p:nvPr/>
        </p:nvSpPr>
        <p:spPr>
          <a:xfrm>
            <a:off x="1500890" y="3514603"/>
            <a:ext cx="2666114" cy="646331"/>
          </a:xfrm>
          <a:prstGeom prst="rect">
            <a:avLst/>
          </a:prstGeom>
          <a:noFill/>
        </p:spPr>
        <p:txBody>
          <a:bodyPr wrap="none" rtlCol="0">
            <a:spAutoFit/>
          </a:bodyPr>
          <a:lstStyle/>
          <a:p>
            <a:r>
              <a:rPr lang="en-US" b="1" dirty="0">
                <a:latin typeface="Courier New" panose="02070309020205020404" pitchFamily="49" charset="0"/>
                <a:cs typeface="Courier New" panose="02070309020205020404" pitchFamily="49" charset="0"/>
              </a:rPr>
              <a:t>for line in lines:</a:t>
            </a:r>
          </a:p>
          <a:p>
            <a:r>
              <a:rPr lang="en-US" b="1" dirty="0">
                <a:latin typeface="Courier New" panose="02070309020205020404" pitchFamily="49" charset="0"/>
                <a:cs typeface="Courier New" panose="02070309020205020404" pitchFamily="49" charset="0"/>
              </a:rPr>
              <a:t>    print(line)</a:t>
            </a:r>
          </a:p>
        </p:txBody>
      </p:sp>
    </p:spTree>
    <p:extLst>
      <p:ext uri="{BB962C8B-B14F-4D97-AF65-F5344CB8AC3E}">
        <p14:creationId xmlns:p14="http://schemas.microsoft.com/office/powerpoint/2010/main" val="863207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D4F6303-263B-8385-CE66-113E99FCF78C}"/>
              </a:ext>
            </a:extLst>
          </p:cNvPr>
          <p:cNvSpPr/>
          <p:nvPr/>
        </p:nvSpPr>
        <p:spPr>
          <a:xfrm>
            <a:off x="8256495" y="123662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7" name="Rectangle 6">
            <a:extLst>
              <a:ext uri="{FF2B5EF4-FFF2-40B4-BE49-F238E27FC236}">
                <a16:creationId xmlns:a16="http://schemas.microsoft.com/office/drawing/2014/main" id="{D93B7140-8FE7-148B-CF9E-713B6E965D9B}"/>
              </a:ext>
            </a:extLst>
          </p:cNvPr>
          <p:cNvSpPr/>
          <p:nvPr/>
        </p:nvSpPr>
        <p:spPr>
          <a:xfrm>
            <a:off x="8256495" y="165302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8" name="Rectangle 7">
            <a:extLst>
              <a:ext uri="{FF2B5EF4-FFF2-40B4-BE49-F238E27FC236}">
                <a16:creationId xmlns:a16="http://schemas.microsoft.com/office/drawing/2014/main" id="{C5A28D32-55EA-162D-3AC6-88414F6482F5}"/>
              </a:ext>
            </a:extLst>
          </p:cNvPr>
          <p:cNvSpPr/>
          <p:nvPr/>
        </p:nvSpPr>
        <p:spPr>
          <a:xfrm>
            <a:off x="10504072" y="1334604"/>
            <a:ext cx="484414" cy="5431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10" name="Curved Connector 9">
            <a:extLst>
              <a:ext uri="{FF2B5EF4-FFF2-40B4-BE49-F238E27FC236}">
                <a16:creationId xmlns:a16="http://schemas.microsoft.com/office/drawing/2014/main" id="{2C177E8C-2009-FF96-06E8-0A54782BB68D}"/>
              </a:ext>
            </a:extLst>
          </p:cNvPr>
          <p:cNvCxnSpPr>
            <a:cxnSpLocks/>
            <a:stCxn id="5" idx="3"/>
          </p:cNvCxnSpPr>
          <p:nvPr/>
        </p:nvCxnSpPr>
        <p:spPr>
          <a:xfrm>
            <a:off x="9579110" y="1432572"/>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12773B15-DB20-6385-C527-201B43368418}"/>
              </a:ext>
            </a:extLst>
          </p:cNvPr>
          <p:cNvSpPr/>
          <p:nvPr/>
        </p:nvSpPr>
        <p:spPr>
          <a:xfrm>
            <a:off x="8256495" y="289015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12" name="Rectangle 11">
            <a:extLst>
              <a:ext uri="{FF2B5EF4-FFF2-40B4-BE49-F238E27FC236}">
                <a16:creationId xmlns:a16="http://schemas.microsoft.com/office/drawing/2014/main" id="{93D0F3B4-FC5D-86BD-0344-2B9A1DA3C809}"/>
              </a:ext>
            </a:extLst>
          </p:cNvPr>
          <p:cNvSpPr/>
          <p:nvPr/>
        </p:nvSpPr>
        <p:spPr>
          <a:xfrm>
            <a:off x="8256495" y="3273886"/>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13" name="Rectangle 12">
            <a:extLst>
              <a:ext uri="{FF2B5EF4-FFF2-40B4-BE49-F238E27FC236}">
                <a16:creationId xmlns:a16="http://schemas.microsoft.com/office/drawing/2014/main" id="{5F4D984C-1CF5-2822-16C3-9857778C494E}"/>
              </a:ext>
            </a:extLst>
          </p:cNvPr>
          <p:cNvSpPr/>
          <p:nvPr/>
        </p:nvSpPr>
        <p:spPr>
          <a:xfrm>
            <a:off x="10504072" y="2988127"/>
            <a:ext cx="484414" cy="88992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n-US" dirty="0">
              <a:solidFill>
                <a:schemeClr val="tx1"/>
              </a:solidFill>
            </a:endParaRPr>
          </a:p>
          <a:p>
            <a:pPr algn="ctr"/>
            <a:r>
              <a:rPr lang="en-US" dirty="0">
                <a:solidFill>
                  <a:schemeClr val="tx1"/>
                </a:solidFill>
              </a:rPr>
              <a:t>s</a:t>
            </a:r>
          </a:p>
        </p:txBody>
      </p:sp>
      <p:cxnSp>
        <p:nvCxnSpPr>
          <p:cNvPr id="14" name="Curved Connector 13">
            <a:extLst>
              <a:ext uri="{FF2B5EF4-FFF2-40B4-BE49-F238E27FC236}">
                <a16:creationId xmlns:a16="http://schemas.microsoft.com/office/drawing/2014/main" id="{F22F8BA1-A94E-DC14-33C8-40C20ADD837F}"/>
              </a:ext>
            </a:extLst>
          </p:cNvPr>
          <p:cNvCxnSpPr>
            <a:cxnSpLocks/>
            <a:stCxn id="9" idx="3"/>
          </p:cNvCxnSpPr>
          <p:nvPr/>
        </p:nvCxnSpPr>
        <p:spPr>
          <a:xfrm>
            <a:off x="9579110" y="3086096"/>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urved Connector 14">
            <a:extLst>
              <a:ext uri="{FF2B5EF4-FFF2-40B4-BE49-F238E27FC236}">
                <a16:creationId xmlns:a16="http://schemas.microsoft.com/office/drawing/2014/main" id="{C57A03F0-A2C7-881C-BB16-0DF4D219ADF8}"/>
              </a:ext>
            </a:extLst>
          </p:cNvPr>
          <p:cNvCxnSpPr>
            <a:cxnSpLocks/>
            <a:stCxn id="7" idx="1"/>
            <a:endCxn id="9" idx="0"/>
          </p:cNvCxnSpPr>
          <p:nvPr/>
        </p:nvCxnSpPr>
        <p:spPr>
          <a:xfrm rot="10800000" flipH="1" flipV="1">
            <a:off x="8256495" y="1848963"/>
            <a:ext cx="661308" cy="1041190"/>
          </a:xfrm>
          <a:prstGeom prst="curvedConnector4">
            <a:avLst>
              <a:gd name="adj1" fmla="val -34568"/>
              <a:gd name="adj2" fmla="val 59410"/>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urved Connector 28">
            <a:extLst>
              <a:ext uri="{FF2B5EF4-FFF2-40B4-BE49-F238E27FC236}">
                <a16:creationId xmlns:a16="http://schemas.microsoft.com/office/drawing/2014/main" id="{F8EC7DA5-A779-EAC6-319B-732976F5BDEB}"/>
              </a:ext>
            </a:extLst>
          </p:cNvPr>
          <p:cNvCxnSpPr>
            <a:cxnSpLocks/>
            <a:stCxn id="12" idx="3"/>
            <a:endCxn id="37" idx="0"/>
          </p:cNvCxnSpPr>
          <p:nvPr/>
        </p:nvCxnSpPr>
        <p:spPr>
          <a:xfrm flipH="1">
            <a:off x="8917803" y="3469829"/>
            <a:ext cx="661307" cy="1173509"/>
          </a:xfrm>
          <a:prstGeom prst="curvedConnector4">
            <a:avLst>
              <a:gd name="adj1" fmla="val -34568"/>
              <a:gd name="adj2" fmla="val 58349"/>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08DD47E8-5CAC-0CDF-1BF1-63CF8E5F1ABE}"/>
              </a:ext>
            </a:extLst>
          </p:cNvPr>
          <p:cNvSpPr/>
          <p:nvPr/>
        </p:nvSpPr>
        <p:spPr>
          <a:xfrm>
            <a:off x="8256495" y="464333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39" name="Rectangle 38">
            <a:extLst>
              <a:ext uri="{FF2B5EF4-FFF2-40B4-BE49-F238E27FC236}">
                <a16:creationId xmlns:a16="http://schemas.microsoft.com/office/drawing/2014/main" id="{B6482826-6A09-3D56-7B56-459516A9A700}"/>
              </a:ext>
            </a:extLst>
          </p:cNvPr>
          <p:cNvSpPr/>
          <p:nvPr/>
        </p:nvSpPr>
        <p:spPr>
          <a:xfrm>
            <a:off x="8256495" y="5027071"/>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40" name="Rectangle 39">
            <a:extLst>
              <a:ext uri="{FF2B5EF4-FFF2-40B4-BE49-F238E27FC236}">
                <a16:creationId xmlns:a16="http://schemas.microsoft.com/office/drawing/2014/main" id="{56EA855E-E882-E047-3D63-A3277035B1D5}"/>
              </a:ext>
            </a:extLst>
          </p:cNvPr>
          <p:cNvSpPr/>
          <p:nvPr/>
        </p:nvSpPr>
        <p:spPr>
          <a:xfrm>
            <a:off x="10504072" y="4741312"/>
            <a:ext cx="484414" cy="10921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a:p>
            <a:pPr algn="ctr"/>
            <a:r>
              <a:rPr lang="en-US" dirty="0">
                <a:solidFill>
                  <a:schemeClr val="tx1"/>
                </a:solidFill>
              </a:rPr>
              <a:t>u</a:t>
            </a:r>
          </a:p>
          <a:p>
            <a:pPr algn="ctr"/>
            <a:r>
              <a:rPr lang="en-US" dirty="0">
                <a:solidFill>
                  <a:schemeClr val="tx1"/>
                </a:solidFill>
              </a:rPr>
              <a:t>n</a:t>
            </a:r>
          </a:p>
        </p:txBody>
      </p:sp>
      <p:cxnSp>
        <p:nvCxnSpPr>
          <p:cNvPr id="41" name="Curved Connector 40">
            <a:extLst>
              <a:ext uri="{FF2B5EF4-FFF2-40B4-BE49-F238E27FC236}">
                <a16:creationId xmlns:a16="http://schemas.microsoft.com/office/drawing/2014/main" id="{8DB0138E-F509-D49B-1B24-C258939B3366}"/>
              </a:ext>
            </a:extLst>
          </p:cNvPr>
          <p:cNvCxnSpPr>
            <a:cxnSpLocks/>
            <a:stCxn id="37" idx="3"/>
          </p:cNvCxnSpPr>
          <p:nvPr/>
        </p:nvCxnSpPr>
        <p:spPr>
          <a:xfrm>
            <a:off x="9579110" y="4839281"/>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2" name="&quot;No&quot; Symbol 41">
            <a:extLst>
              <a:ext uri="{FF2B5EF4-FFF2-40B4-BE49-F238E27FC236}">
                <a16:creationId xmlns:a16="http://schemas.microsoft.com/office/drawing/2014/main" id="{8CEC0717-A90E-92A5-595B-8548B8B4AB6D}"/>
              </a:ext>
            </a:extLst>
          </p:cNvPr>
          <p:cNvSpPr/>
          <p:nvPr/>
        </p:nvSpPr>
        <p:spPr>
          <a:xfrm>
            <a:off x="9819913" y="5833412"/>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43" name="Curved Connector 42">
            <a:extLst>
              <a:ext uri="{FF2B5EF4-FFF2-40B4-BE49-F238E27FC236}">
                <a16:creationId xmlns:a16="http://schemas.microsoft.com/office/drawing/2014/main" id="{FEE19ED4-6842-54A7-68A4-2A3086C50547}"/>
              </a:ext>
            </a:extLst>
          </p:cNvPr>
          <p:cNvCxnSpPr>
            <a:cxnSpLocks/>
            <a:stCxn id="39" idx="3"/>
            <a:endCxn id="42" idx="0"/>
          </p:cNvCxnSpPr>
          <p:nvPr/>
        </p:nvCxnSpPr>
        <p:spPr>
          <a:xfrm>
            <a:off x="9579110" y="5223014"/>
            <a:ext cx="472044" cy="610398"/>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70F3EEB6-D84F-E430-A90F-CF37C2A3B4A3}"/>
              </a:ext>
            </a:extLst>
          </p:cNvPr>
          <p:cNvSpPr/>
          <p:nvPr/>
        </p:nvSpPr>
        <p:spPr>
          <a:xfrm>
            <a:off x="5712280" y="257953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head</a:t>
            </a:r>
          </a:p>
        </p:txBody>
      </p:sp>
      <p:sp>
        <p:nvSpPr>
          <p:cNvPr id="53" name="Rectangle 52">
            <a:extLst>
              <a:ext uri="{FF2B5EF4-FFF2-40B4-BE49-F238E27FC236}">
                <a16:creationId xmlns:a16="http://schemas.microsoft.com/office/drawing/2014/main" id="{CC8E599E-D433-389D-429F-B60A9C169877}"/>
              </a:ext>
            </a:extLst>
          </p:cNvPr>
          <p:cNvSpPr/>
          <p:nvPr/>
        </p:nvSpPr>
        <p:spPr>
          <a:xfrm>
            <a:off x="5735420" y="329874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tail</a:t>
            </a:r>
          </a:p>
        </p:txBody>
      </p:sp>
      <p:cxnSp>
        <p:nvCxnSpPr>
          <p:cNvPr id="54" name="Curved Connector 53">
            <a:extLst>
              <a:ext uri="{FF2B5EF4-FFF2-40B4-BE49-F238E27FC236}">
                <a16:creationId xmlns:a16="http://schemas.microsoft.com/office/drawing/2014/main" id="{82B0AEA2-078E-683E-3974-DA6580D83358}"/>
              </a:ext>
            </a:extLst>
          </p:cNvPr>
          <p:cNvCxnSpPr>
            <a:cxnSpLocks/>
            <a:stCxn id="52" idx="3"/>
            <a:endCxn id="5" idx="0"/>
          </p:cNvCxnSpPr>
          <p:nvPr/>
        </p:nvCxnSpPr>
        <p:spPr>
          <a:xfrm flipV="1">
            <a:off x="7034895" y="1236629"/>
            <a:ext cx="1882908" cy="1538853"/>
          </a:xfrm>
          <a:prstGeom prst="curvedConnector4">
            <a:avLst>
              <a:gd name="adj1" fmla="val 32439"/>
              <a:gd name="adj2" fmla="val 114855"/>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a:extLst>
              <a:ext uri="{FF2B5EF4-FFF2-40B4-BE49-F238E27FC236}">
                <a16:creationId xmlns:a16="http://schemas.microsoft.com/office/drawing/2014/main" id="{43C6D58E-E36D-ABE4-F6FC-0B3F1B28813F}"/>
              </a:ext>
            </a:extLst>
          </p:cNvPr>
          <p:cNvCxnSpPr>
            <a:cxnSpLocks/>
            <a:stCxn id="53" idx="3"/>
            <a:endCxn id="37" idx="0"/>
          </p:cNvCxnSpPr>
          <p:nvPr/>
        </p:nvCxnSpPr>
        <p:spPr>
          <a:xfrm>
            <a:off x="7058035" y="3494686"/>
            <a:ext cx="1859768" cy="1148652"/>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3F442854-53F7-111E-B7AB-47569A6D14BF}"/>
              </a:ext>
            </a:extLst>
          </p:cNvPr>
          <p:cNvSpPr txBox="1"/>
          <p:nvPr/>
        </p:nvSpPr>
        <p:spPr>
          <a:xfrm>
            <a:off x="10746560" y="633898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kr_06_07.c</a:t>
            </a:r>
          </a:p>
        </p:txBody>
      </p:sp>
      <p:sp>
        <p:nvSpPr>
          <p:cNvPr id="3" name="Title 2">
            <a:extLst>
              <a:ext uri="{FF2B5EF4-FFF2-40B4-BE49-F238E27FC236}">
                <a16:creationId xmlns:a16="http://schemas.microsoft.com/office/drawing/2014/main" id="{2F3CC66C-A82D-D767-22CE-9B33F53BC3A4}"/>
              </a:ext>
            </a:extLst>
          </p:cNvPr>
          <p:cNvSpPr>
            <a:spLocks noGrp="1"/>
          </p:cNvSpPr>
          <p:nvPr>
            <p:ph type="title"/>
          </p:nvPr>
        </p:nvSpPr>
        <p:spPr/>
        <p:txBody>
          <a:bodyPr/>
          <a:lstStyle/>
          <a:p>
            <a:r>
              <a:rPr lang="en-US" dirty="0"/>
              <a:t>Walking a linked list</a:t>
            </a:r>
          </a:p>
        </p:txBody>
      </p:sp>
      <p:sp>
        <p:nvSpPr>
          <p:cNvPr id="6" name="TextBox 5">
            <a:extLst>
              <a:ext uri="{FF2B5EF4-FFF2-40B4-BE49-F238E27FC236}">
                <a16:creationId xmlns:a16="http://schemas.microsoft.com/office/drawing/2014/main" id="{540D0E0F-0282-EA07-B4BD-57224E01DD86}"/>
              </a:ext>
            </a:extLst>
          </p:cNvPr>
          <p:cNvSpPr txBox="1"/>
          <p:nvPr/>
        </p:nvSpPr>
        <p:spPr>
          <a:xfrm>
            <a:off x="821873" y="2313817"/>
            <a:ext cx="4229100" cy="646331"/>
          </a:xfrm>
          <a:prstGeom prst="rect">
            <a:avLst/>
          </a:prstGeom>
          <a:noFill/>
        </p:spPr>
        <p:txBody>
          <a:bodyPr wrap="square" rtlCol="0">
            <a:spAutoFit/>
          </a:bodyPr>
          <a:lstStyle/>
          <a:p>
            <a:r>
              <a:rPr lang="en-US" dirty="0">
                <a:solidFill>
                  <a:schemeClr val="accent1"/>
                </a:solidFill>
              </a:rPr>
              <a:t>To traverse a list, we start at head and walk through the series of next pointers.</a:t>
            </a:r>
          </a:p>
        </p:txBody>
      </p:sp>
      <p:sp>
        <p:nvSpPr>
          <p:cNvPr id="11" name="Rectangle 10">
            <a:extLst>
              <a:ext uri="{FF2B5EF4-FFF2-40B4-BE49-F238E27FC236}">
                <a16:creationId xmlns:a16="http://schemas.microsoft.com/office/drawing/2014/main" id="{9AFB9CD7-42DB-6871-4AAA-578451DC8F64}"/>
              </a:ext>
            </a:extLst>
          </p:cNvPr>
          <p:cNvSpPr/>
          <p:nvPr/>
        </p:nvSpPr>
        <p:spPr>
          <a:xfrm>
            <a:off x="5735419" y="180056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current</a:t>
            </a:r>
          </a:p>
        </p:txBody>
      </p:sp>
      <p:cxnSp>
        <p:nvCxnSpPr>
          <p:cNvPr id="16" name="Curved Connector 15">
            <a:extLst>
              <a:ext uri="{FF2B5EF4-FFF2-40B4-BE49-F238E27FC236}">
                <a16:creationId xmlns:a16="http://schemas.microsoft.com/office/drawing/2014/main" id="{F9EF477C-012E-5689-FAE9-C4D75E494F58}"/>
              </a:ext>
            </a:extLst>
          </p:cNvPr>
          <p:cNvCxnSpPr>
            <a:cxnSpLocks/>
            <a:stCxn id="11" idx="3"/>
            <a:endCxn id="5" idx="0"/>
          </p:cNvCxnSpPr>
          <p:nvPr/>
        </p:nvCxnSpPr>
        <p:spPr>
          <a:xfrm flipV="1">
            <a:off x="7058034" y="1236629"/>
            <a:ext cx="1859769" cy="759877"/>
          </a:xfrm>
          <a:prstGeom prst="curvedConnector4">
            <a:avLst>
              <a:gd name="adj1" fmla="val 14661"/>
              <a:gd name="adj2" fmla="val 130084"/>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6B1F43D8-06E0-CC89-0D2C-B6F634BA2114}"/>
              </a:ext>
            </a:extLst>
          </p:cNvPr>
          <p:cNvSpPr txBox="1"/>
          <p:nvPr/>
        </p:nvSpPr>
        <p:spPr>
          <a:xfrm>
            <a:off x="530432" y="4864138"/>
            <a:ext cx="7273145" cy="738664"/>
          </a:xfrm>
          <a:prstGeom prst="rect">
            <a:avLst/>
          </a:prstGeom>
          <a:noFill/>
        </p:spPr>
        <p:txBody>
          <a:bodyPr wrap="none" rtlCol="0">
            <a:spAutoFit/>
          </a:bodyPr>
          <a:lstStyle/>
          <a:p>
            <a:r>
              <a:rPr lang="en-US" sz="1400" b="1" dirty="0">
                <a:latin typeface="Courier New" panose="02070309020205020404" pitchFamily="49" charset="0"/>
                <a:cs typeface="Courier New" panose="02070309020205020404" pitchFamily="49" charset="0"/>
              </a:rPr>
              <a:t> for (current = head; current != NULL; current = current-&gt;next ) {</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printf</a:t>
            </a:r>
            <a:r>
              <a:rPr lang="en-US" sz="1400" b="1" dirty="0">
                <a:latin typeface="Courier New" panose="02070309020205020404" pitchFamily="49" charset="0"/>
                <a:cs typeface="Courier New" panose="02070309020205020404" pitchFamily="49" charset="0"/>
              </a:rPr>
              <a:t>("%s", current-&gt;text);</a:t>
            </a:r>
          </a:p>
          <a:p>
            <a:r>
              <a:rPr lang="en-US" sz="1400" b="1"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34714903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D4F6303-263B-8385-CE66-113E99FCF78C}"/>
              </a:ext>
            </a:extLst>
          </p:cNvPr>
          <p:cNvSpPr/>
          <p:nvPr/>
        </p:nvSpPr>
        <p:spPr>
          <a:xfrm>
            <a:off x="8256495" y="123662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7" name="Rectangle 6">
            <a:extLst>
              <a:ext uri="{FF2B5EF4-FFF2-40B4-BE49-F238E27FC236}">
                <a16:creationId xmlns:a16="http://schemas.microsoft.com/office/drawing/2014/main" id="{D93B7140-8FE7-148B-CF9E-713B6E965D9B}"/>
              </a:ext>
            </a:extLst>
          </p:cNvPr>
          <p:cNvSpPr/>
          <p:nvPr/>
        </p:nvSpPr>
        <p:spPr>
          <a:xfrm>
            <a:off x="8256495" y="165302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8" name="Rectangle 7">
            <a:extLst>
              <a:ext uri="{FF2B5EF4-FFF2-40B4-BE49-F238E27FC236}">
                <a16:creationId xmlns:a16="http://schemas.microsoft.com/office/drawing/2014/main" id="{C5A28D32-55EA-162D-3AC6-88414F6482F5}"/>
              </a:ext>
            </a:extLst>
          </p:cNvPr>
          <p:cNvSpPr/>
          <p:nvPr/>
        </p:nvSpPr>
        <p:spPr>
          <a:xfrm>
            <a:off x="10504072" y="1334604"/>
            <a:ext cx="484414" cy="5431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10" name="Curved Connector 9">
            <a:extLst>
              <a:ext uri="{FF2B5EF4-FFF2-40B4-BE49-F238E27FC236}">
                <a16:creationId xmlns:a16="http://schemas.microsoft.com/office/drawing/2014/main" id="{2C177E8C-2009-FF96-06E8-0A54782BB68D}"/>
              </a:ext>
            </a:extLst>
          </p:cNvPr>
          <p:cNvCxnSpPr>
            <a:cxnSpLocks/>
            <a:stCxn id="5" idx="3"/>
          </p:cNvCxnSpPr>
          <p:nvPr/>
        </p:nvCxnSpPr>
        <p:spPr>
          <a:xfrm>
            <a:off x="9579110" y="1432572"/>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12773B15-DB20-6385-C527-201B43368418}"/>
              </a:ext>
            </a:extLst>
          </p:cNvPr>
          <p:cNvSpPr/>
          <p:nvPr/>
        </p:nvSpPr>
        <p:spPr>
          <a:xfrm>
            <a:off x="8256495" y="289015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12" name="Rectangle 11">
            <a:extLst>
              <a:ext uri="{FF2B5EF4-FFF2-40B4-BE49-F238E27FC236}">
                <a16:creationId xmlns:a16="http://schemas.microsoft.com/office/drawing/2014/main" id="{93D0F3B4-FC5D-86BD-0344-2B9A1DA3C809}"/>
              </a:ext>
            </a:extLst>
          </p:cNvPr>
          <p:cNvSpPr/>
          <p:nvPr/>
        </p:nvSpPr>
        <p:spPr>
          <a:xfrm>
            <a:off x="8256495" y="3273886"/>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13" name="Rectangle 12">
            <a:extLst>
              <a:ext uri="{FF2B5EF4-FFF2-40B4-BE49-F238E27FC236}">
                <a16:creationId xmlns:a16="http://schemas.microsoft.com/office/drawing/2014/main" id="{5F4D984C-1CF5-2822-16C3-9857778C494E}"/>
              </a:ext>
            </a:extLst>
          </p:cNvPr>
          <p:cNvSpPr/>
          <p:nvPr/>
        </p:nvSpPr>
        <p:spPr>
          <a:xfrm>
            <a:off x="10504072" y="2988127"/>
            <a:ext cx="484414" cy="88992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n-US" dirty="0">
              <a:solidFill>
                <a:schemeClr val="tx1"/>
              </a:solidFill>
            </a:endParaRPr>
          </a:p>
          <a:p>
            <a:pPr algn="ctr"/>
            <a:r>
              <a:rPr lang="en-US" dirty="0">
                <a:solidFill>
                  <a:schemeClr val="tx1"/>
                </a:solidFill>
              </a:rPr>
              <a:t>s</a:t>
            </a:r>
          </a:p>
        </p:txBody>
      </p:sp>
      <p:cxnSp>
        <p:nvCxnSpPr>
          <p:cNvPr id="14" name="Curved Connector 13">
            <a:extLst>
              <a:ext uri="{FF2B5EF4-FFF2-40B4-BE49-F238E27FC236}">
                <a16:creationId xmlns:a16="http://schemas.microsoft.com/office/drawing/2014/main" id="{F22F8BA1-A94E-DC14-33C8-40C20ADD837F}"/>
              </a:ext>
            </a:extLst>
          </p:cNvPr>
          <p:cNvCxnSpPr>
            <a:cxnSpLocks/>
            <a:stCxn id="9" idx="3"/>
          </p:cNvCxnSpPr>
          <p:nvPr/>
        </p:nvCxnSpPr>
        <p:spPr>
          <a:xfrm>
            <a:off x="9579110" y="3086096"/>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urved Connector 14">
            <a:extLst>
              <a:ext uri="{FF2B5EF4-FFF2-40B4-BE49-F238E27FC236}">
                <a16:creationId xmlns:a16="http://schemas.microsoft.com/office/drawing/2014/main" id="{C57A03F0-A2C7-881C-BB16-0DF4D219ADF8}"/>
              </a:ext>
            </a:extLst>
          </p:cNvPr>
          <p:cNvCxnSpPr>
            <a:cxnSpLocks/>
            <a:stCxn id="7" idx="1"/>
            <a:endCxn id="9" idx="0"/>
          </p:cNvCxnSpPr>
          <p:nvPr/>
        </p:nvCxnSpPr>
        <p:spPr>
          <a:xfrm rot="10800000" flipH="1" flipV="1">
            <a:off x="8256495" y="1848963"/>
            <a:ext cx="661308" cy="1041190"/>
          </a:xfrm>
          <a:prstGeom prst="curvedConnector4">
            <a:avLst>
              <a:gd name="adj1" fmla="val -34568"/>
              <a:gd name="adj2" fmla="val 59410"/>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urved Connector 28">
            <a:extLst>
              <a:ext uri="{FF2B5EF4-FFF2-40B4-BE49-F238E27FC236}">
                <a16:creationId xmlns:a16="http://schemas.microsoft.com/office/drawing/2014/main" id="{F8EC7DA5-A779-EAC6-319B-732976F5BDEB}"/>
              </a:ext>
            </a:extLst>
          </p:cNvPr>
          <p:cNvCxnSpPr>
            <a:cxnSpLocks/>
            <a:stCxn id="12" idx="3"/>
            <a:endCxn id="37" idx="0"/>
          </p:cNvCxnSpPr>
          <p:nvPr/>
        </p:nvCxnSpPr>
        <p:spPr>
          <a:xfrm flipH="1">
            <a:off x="8917803" y="3469829"/>
            <a:ext cx="661307" cy="1173509"/>
          </a:xfrm>
          <a:prstGeom prst="curvedConnector4">
            <a:avLst>
              <a:gd name="adj1" fmla="val -34568"/>
              <a:gd name="adj2" fmla="val 58349"/>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08DD47E8-5CAC-0CDF-1BF1-63CF8E5F1ABE}"/>
              </a:ext>
            </a:extLst>
          </p:cNvPr>
          <p:cNvSpPr/>
          <p:nvPr/>
        </p:nvSpPr>
        <p:spPr>
          <a:xfrm>
            <a:off x="8256495" y="464333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39" name="Rectangle 38">
            <a:extLst>
              <a:ext uri="{FF2B5EF4-FFF2-40B4-BE49-F238E27FC236}">
                <a16:creationId xmlns:a16="http://schemas.microsoft.com/office/drawing/2014/main" id="{B6482826-6A09-3D56-7B56-459516A9A700}"/>
              </a:ext>
            </a:extLst>
          </p:cNvPr>
          <p:cNvSpPr/>
          <p:nvPr/>
        </p:nvSpPr>
        <p:spPr>
          <a:xfrm>
            <a:off x="8256495" y="5027071"/>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40" name="Rectangle 39">
            <a:extLst>
              <a:ext uri="{FF2B5EF4-FFF2-40B4-BE49-F238E27FC236}">
                <a16:creationId xmlns:a16="http://schemas.microsoft.com/office/drawing/2014/main" id="{56EA855E-E882-E047-3D63-A3277035B1D5}"/>
              </a:ext>
            </a:extLst>
          </p:cNvPr>
          <p:cNvSpPr/>
          <p:nvPr/>
        </p:nvSpPr>
        <p:spPr>
          <a:xfrm>
            <a:off x="10504072" y="4741312"/>
            <a:ext cx="484414" cy="10921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a:p>
            <a:pPr algn="ctr"/>
            <a:r>
              <a:rPr lang="en-US" dirty="0">
                <a:solidFill>
                  <a:schemeClr val="tx1"/>
                </a:solidFill>
              </a:rPr>
              <a:t>u</a:t>
            </a:r>
          </a:p>
          <a:p>
            <a:pPr algn="ctr"/>
            <a:r>
              <a:rPr lang="en-US" dirty="0">
                <a:solidFill>
                  <a:schemeClr val="tx1"/>
                </a:solidFill>
              </a:rPr>
              <a:t>n</a:t>
            </a:r>
          </a:p>
        </p:txBody>
      </p:sp>
      <p:cxnSp>
        <p:nvCxnSpPr>
          <p:cNvPr id="41" name="Curved Connector 40">
            <a:extLst>
              <a:ext uri="{FF2B5EF4-FFF2-40B4-BE49-F238E27FC236}">
                <a16:creationId xmlns:a16="http://schemas.microsoft.com/office/drawing/2014/main" id="{8DB0138E-F509-D49B-1B24-C258939B3366}"/>
              </a:ext>
            </a:extLst>
          </p:cNvPr>
          <p:cNvCxnSpPr>
            <a:cxnSpLocks/>
            <a:stCxn id="37" idx="3"/>
          </p:cNvCxnSpPr>
          <p:nvPr/>
        </p:nvCxnSpPr>
        <p:spPr>
          <a:xfrm>
            <a:off x="9579110" y="4839281"/>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2" name="&quot;No&quot; Symbol 41">
            <a:extLst>
              <a:ext uri="{FF2B5EF4-FFF2-40B4-BE49-F238E27FC236}">
                <a16:creationId xmlns:a16="http://schemas.microsoft.com/office/drawing/2014/main" id="{8CEC0717-A90E-92A5-595B-8548B8B4AB6D}"/>
              </a:ext>
            </a:extLst>
          </p:cNvPr>
          <p:cNvSpPr/>
          <p:nvPr/>
        </p:nvSpPr>
        <p:spPr>
          <a:xfrm>
            <a:off x="9819913" y="5833412"/>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43" name="Curved Connector 42">
            <a:extLst>
              <a:ext uri="{FF2B5EF4-FFF2-40B4-BE49-F238E27FC236}">
                <a16:creationId xmlns:a16="http://schemas.microsoft.com/office/drawing/2014/main" id="{FEE19ED4-6842-54A7-68A4-2A3086C50547}"/>
              </a:ext>
            </a:extLst>
          </p:cNvPr>
          <p:cNvCxnSpPr>
            <a:cxnSpLocks/>
            <a:stCxn id="39" idx="3"/>
            <a:endCxn id="42" idx="0"/>
          </p:cNvCxnSpPr>
          <p:nvPr/>
        </p:nvCxnSpPr>
        <p:spPr>
          <a:xfrm>
            <a:off x="9579110" y="5223014"/>
            <a:ext cx="472044" cy="610398"/>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70F3EEB6-D84F-E430-A90F-CF37C2A3B4A3}"/>
              </a:ext>
            </a:extLst>
          </p:cNvPr>
          <p:cNvSpPr/>
          <p:nvPr/>
        </p:nvSpPr>
        <p:spPr>
          <a:xfrm>
            <a:off x="5712280" y="257953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head</a:t>
            </a:r>
          </a:p>
        </p:txBody>
      </p:sp>
      <p:sp>
        <p:nvSpPr>
          <p:cNvPr id="53" name="Rectangle 52">
            <a:extLst>
              <a:ext uri="{FF2B5EF4-FFF2-40B4-BE49-F238E27FC236}">
                <a16:creationId xmlns:a16="http://schemas.microsoft.com/office/drawing/2014/main" id="{CC8E599E-D433-389D-429F-B60A9C169877}"/>
              </a:ext>
            </a:extLst>
          </p:cNvPr>
          <p:cNvSpPr/>
          <p:nvPr/>
        </p:nvSpPr>
        <p:spPr>
          <a:xfrm>
            <a:off x="5735420" y="329874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tail</a:t>
            </a:r>
          </a:p>
        </p:txBody>
      </p:sp>
      <p:cxnSp>
        <p:nvCxnSpPr>
          <p:cNvPr id="54" name="Curved Connector 53">
            <a:extLst>
              <a:ext uri="{FF2B5EF4-FFF2-40B4-BE49-F238E27FC236}">
                <a16:creationId xmlns:a16="http://schemas.microsoft.com/office/drawing/2014/main" id="{82B0AEA2-078E-683E-3974-DA6580D83358}"/>
              </a:ext>
            </a:extLst>
          </p:cNvPr>
          <p:cNvCxnSpPr>
            <a:cxnSpLocks/>
            <a:stCxn id="52" idx="3"/>
            <a:endCxn id="5" idx="0"/>
          </p:cNvCxnSpPr>
          <p:nvPr/>
        </p:nvCxnSpPr>
        <p:spPr>
          <a:xfrm flipV="1">
            <a:off x="7034895" y="1236629"/>
            <a:ext cx="1882908" cy="1538853"/>
          </a:xfrm>
          <a:prstGeom prst="curvedConnector4">
            <a:avLst>
              <a:gd name="adj1" fmla="val 32439"/>
              <a:gd name="adj2" fmla="val 114855"/>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a:extLst>
              <a:ext uri="{FF2B5EF4-FFF2-40B4-BE49-F238E27FC236}">
                <a16:creationId xmlns:a16="http://schemas.microsoft.com/office/drawing/2014/main" id="{43C6D58E-E36D-ABE4-F6FC-0B3F1B28813F}"/>
              </a:ext>
            </a:extLst>
          </p:cNvPr>
          <p:cNvCxnSpPr>
            <a:cxnSpLocks/>
            <a:stCxn id="53" idx="3"/>
            <a:endCxn id="37" idx="0"/>
          </p:cNvCxnSpPr>
          <p:nvPr/>
        </p:nvCxnSpPr>
        <p:spPr>
          <a:xfrm>
            <a:off x="7058035" y="3494686"/>
            <a:ext cx="1859768" cy="1148652"/>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3F442854-53F7-111E-B7AB-47569A6D14BF}"/>
              </a:ext>
            </a:extLst>
          </p:cNvPr>
          <p:cNvSpPr txBox="1"/>
          <p:nvPr/>
        </p:nvSpPr>
        <p:spPr>
          <a:xfrm>
            <a:off x="10746560" y="633898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kr_06_07.c</a:t>
            </a:r>
          </a:p>
        </p:txBody>
      </p:sp>
      <p:sp>
        <p:nvSpPr>
          <p:cNvPr id="3" name="Title 2">
            <a:extLst>
              <a:ext uri="{FF2B5EF4-FFF2-40B4-BE49-F238E27FC236}">
                <a16:creationId xmlns:a16="http://schemas.microsoft.com/office/drawing/2014/main" id="{2F3CC66C-A82D-D767-22CE-9B33F53BC3A4}"/>
              </a:ext>
            </a:extLst>
          </p:cNvPr>
          <p:cNvSpPr>
            <a:spLocks noGrp="1"/>
          </p:cNvSpPr>
          <p:nvPr>
            <p:ph type="title"/>
          </p:nvPr>
        </p:nvSpPr>
        <p:spPr/>
        <p:txBody>
          <a:bodyPr/>
          <a:lstStyle/>
          <a:p>
            <a:r>
              <a:rPr lang="en-US" dirty="0"/>
              <a:t>Walking a linked list</a:t>
            </a:r>
          </a:p>
        </p:txBody>
      </p:sp>
      <p:sp>
        <p:nvSpPr>
          <p:cNvPr id="6" name="TextBox 5">
            <a:extLst>
              <a:ext uri="{FF2B5EF4-FFF2-40B4-BE49-F238E27FC236}">
                <a16:creationId xmlns:a16="http://schemas.microsoft.com/office/drawing/2014/main" id="{540D0E0F-0282-EA07-B4BD-57224E01DD86}"/>
              </a:ext>
            </a:extLst>
          </p:cNvPr>
          <p:cNvSpPr txBox="1"/>
          <p:nvPr/>
        </p:nvSpPr>
        <p:spPr>
          <a:xfrm>
            <a:off x="821873" y="2313817"/>
            <a:ext cx="4229100" cy="646331"/>
          </a:xfrm>
          <a:prstGeom prst="rect">
            <a:avLst/>
          </a:prstGeom>
          <a:noFill/>
        </p:spPr>
        <p:txBody>
          <a:bodyPr wrap="square" rtlCol="0">
            <a:spAutoFit/>
          </a:bodyPr>
          <a:lstStyle/>
          <a:p>
            <a:r>
              <a:rPr lang="en-US" dirty="0">
                <a:solidFill>
                  <a:schemeClr val="accent1"/>
                </a:solidFill>
              </a:rPr>
              <a:t>To traverse a list, we start at head and walk through the series of next pointers.</a:t>
            </a:r>
          </a:p>
        </p:txBody>
      </p:sp>
      <p:sp>
        <p:nvSpPr>
          <p:cNvPr id="11" name="Rectangle 10">
            <a:extLst>
              <a:ext uri="{FF2B5EF4-FFF2-40B4-BE49-F238E27FC236}">
                <a16:creationId xmlns:a16="http://schemas.microsoft.com/office/drawing/2014/main" id="{9AFB9CD7-42DB-6871-4AAA-578451DC8F64}"/>
              </a:ext>
            </a:extLst>
          </p:cNvPr>
          <p:cNvSpPr/>
          <p:nvPr/>
        </p:nvSpPr>
        <p:spPr>
          <a:xfrm>
            <a:off x="5735419" y="180056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current</a:t>
            </a:r>
          </a:p>
        </p:txBody>
      </p:sp>
      <p:cxnSp>
        <p:nvCxnSpPr>
          <p:cNvPr id="16" name="Curved Connector 15">
            <a:extLst>
              <a:ext uri="{FF2B5EF4-FFF2-40B4-BE49-F238E27FC236}">
                <a16:creationId xmlns:a16="http://schemas.microsoft.com/office/drawing/2014/main" id="{F9EF477C-012E-5689-FAE9-C4D75E494F58}"/>
              </a:ext>
            </a:extLst>
          </p:cNvPr>
          <p:cNvCxnSpPr>
            <a:cxnSpLocks/>
            <a:stCxn id="11" idx="3"/>
            <a:endCxn id="9" idx="0"/>
          </p:cNvCxnSpPr>
          <p:nvPr/>
        </p:nvCxnSpPr>
        <p:spPr>
          <a:xfrm>
            <a:off x="7058034" y="1996506"/>
            <a:ext cx="1859769" cy="893647"/>
          </a:xfrm>
          <a:prstGeom prst="curvedConnector2">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AD1869FD-907D-A242-BF80-B0A70D17A547}"/>
              </a:ext>
            </a:extLst>
          </p:cNvPr>
          <p:cNvSpPr txBox="1"/>
          <p:nvPr/>
        </p:nvSpPr>
        <p:spPr>
          <a:xfrm>
            <a:off x="530432" y="4864138"/>
            <a:ext cx="7273145" cy="738664"/>
          </a:xfrm>
          <a:prstGeom prst="rect">
            <a:avLst/>
          </a:prstGeom>
          <a:noFill/>
        </p:spPr>
        <p:txBody>
          <a:bodyPr wrap="none" rtlCol="0">
            <a:spAutoFit/>
          </a:bodyPr>
          <a:lstStyle/>
          <a:p>
            <a:r>
              <a:rPr lang="en-US" sz="1400" b="1" dirty="0">
                <a:latin typeface="Courier New" panose="02070309020205020404" pitchFamily="49" charset="0"/>
                <a:cs typeface="Courier New" panose="02070309020205020404" pitchFamily="49" charset="0"/>
              </a:rPr>
              <a:t> for (current = head; current != NULL; current = current-&gt;next ) {</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printf</a:t>
            </a:r>
            <a:r>
              <a:rPr lang="en-US" sz="1400" b="1" dirty="0">
                <a:latin typeface="Courier New" panose="02070309020205020404" pitchFamily="49" charset="0"/>
                <a:cs typeface="Courier New" panose="02070309020205020404" pitchFamily="49" charset="0"/>
              </a:rPr>
              <a:t>("%s", current-&gt;text);</a:t>
            </a:r>
          </a:p>
          <a:p>
            <a:r>
              <a:rPr lang="en-US" sz="1400" b="1"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28144982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D4F6303-263B-8385-CE66-113E99FCF78C}"/>
              </a:ext>
            </a:extLst>
          </p:cNvPr>
          <p:cNvSpPr/>
          <p:nvPr/>
        </p:nvSpPr>
        <p:spPr>
          <a:xfrm>
            <a:off x="8256495" y="123662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7" name="Rectangle 6">
            <a:extLst>
              <a:ext uri="{FF2B5EF4-FFF2-40B4-BE49-F238E27FC236}">
                <a16:creationId xmlns:a16="http://schemas.microsoft.com/office/drawing/2014/main" id="{D93B7140-8FE7-148B-CF9E-713B6E965D9B}"/>
              </a:ext>
            </a:extLst>
          </p:cNvPr>
          <p:cNvSpPr/>
          <p:nvPr/>
        </p:nvSpPr>
        <p:spPr>
          <a:xfrm>
            <a:off x="8256495" y="165302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8" name="Rectangle 7">
            <a:extLst>
              <a:ext uri="{FF2B5EF4-FFF2-40B4-BE49-F238E27FC236}">
                <a16:creationId xmlns:a16="http://schemas.microsoft.com/office/drawing/2014/main" id="{C5A28D32-55EA-162D-3AC6-88414F6482F5}"/>
              </a:ext>
            </a:extLst>
          </p:cNvPr>
          <p:cNvSpPr/>
          <p:nvPr/>
        </p:nvSpPr>
        <p:spPr>
          <a:xfrm>
            <a:off x="10504072" y="1334604"/>
            <a:ext cx="484414" cy="5431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10" name="Curved Connector 9">
            <a:extLst>
              <a:ext uri="{FF2B5EF4-FFF2-40B4-BE49-F238E27FC236}">
                <a16:creationId xmlns:a16="http://schemas.microsoft.com/office/drawing/2014/main" id="{2C177E8C-2009-FF96-06E8-0A54782BB68D}"/>
              </a:ext>
            </a:extLst>
          </p:cNvPr>
          <p:cNvCxnSpPr>
            <a:cxnSpLocks/>
            <a:stCxn id="5" idx="3"/>
          </p:cNvCxnSpPr>
          <p:nvPr/>
        </p:nvCxnSpPr>
        <p:spPr>
          <a:xfrm>
            <a:off x="9579110" y="1432572"/>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12773B15-DB20-6385-C527-201B43368418}"/>
              </a:ext>
            </a:extLst>
          </p:cNvPr>
          <p:cNvSpPr/>
          <p:nvPr/>
        </p:nvSpPr>
        <p:spPr>
          <a:xfrm>
            <a:off x="8256495" y="289015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12" name="Rectangle 11">
            <a:extLst>
              <a:ext uri="{FF2B5EF4-FFF2-40B4-BE49-F238E27FC236}">
                <a16:creationId xmlns:a16="http://schemas.microsoft.com/office/drawing/2014/main" id="{93D0F3B4-FC5D-86BD-0344-2B9A1DA3C809}"/>
              </a:ext>
            </a:extLst>
          </p:cNvPr>
          <p:cNvSpPr/>
          <p:nvPr/>
        </p:nvSpPr>
        <p:spPr>
          <a:xfrm>
            <a:off x="8256495" y="3273886"/>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13" name="Rectangle 12">
            <a:extLst>
              <a:ext uri="{FF2B5EF4-FFF2-40B4-BE49-F238E27FC236}">
                <a16:creationId xmlns:a16="http://schemas.microsoft.com/office/drawing/2014/main" id="{5F4D984C-1CF5-2822-16C3-9857778C494E}"/>
              </a:ext>
            </a:extLst>
          </p:cNvPr>
          <p:cNvSpPr/>
          <p:nvPr/>
        </p:nvSpPr>
        <p:spPr>
          <a:xfrm>
            <a:off x="10504072" y="2988127"/>
            <a:ext cx="484414" cy="88992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n-US" dirty="0">
              <a:solidFill>
                <a:schemeClr val="tx1"/>
              </a:solidFill>
            </a:endParaRPr>
          </a:p>
          <a:p>
            <a:pPr algn="ctr"/>
            <a:r>
              <a:rPr lang="en-US" dirty="0">
                <a:solidFill>
                  <a:schemeClr val="tx1"/>
                </a:solidFill>
              </a:rPr>
              <a:t>s</a:t>
            </a:r>
          </a:p>
        </p:txBody>
      </p:sp>
      <p:cxnSp>
        <p:nvCxnSpPr>
          <p:cNvPr id="14" name="Curved Connector 13">
            <a:extLst>
              <a:ext uri="{FF2B5EF4-FFF2-40B4-BE49-F238E27FC236}">
                <a16:creationId xmlns:a16="http://schemas.microsoft.com/office/drawing/2014/main" id="{F22F8BA1-A94E-DC14-33C8-40C20ADD837F}"/>
              </a:ext>
            </a:extLst>
          </p:cNvPr>
          <p:cNvCxnSpPr>
            <a:cxnSpLocks/>
            <a:stCxn id="9" idx="3"/>
          </p:cNvCxnSpPr>
          <p:nvPr/>
        </p:nvCxnSpPr>
        <p:spPr>
          <a:xfrm>
            <a:off x="9579110" y="3086096"/>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urved Connector 14">
            <a:extLst>
              <a:ext uri="{FF2B5EF4-FFF2-40B4-BE49-F238E27FC236}">
                <a16:creationId xmlns:a16="http://schemas.microsoft.com/office/drawing/2014/main" id="{C57A03F0-A2C7-881C-BB16-0DF4D219ADF8}"/>
              </a:ext>
            </a:extLst>
          </p:cNvPr>
          <p:cNvCxnSpPr>
            <a:cxnSpLocks/>
            <a:stCxn id="7" idx="1"/>
            <a:endCxn id="9" idx="0"/>
          </p:cNvCxnSpPr>
          <p:nvPr/>
        </p:nvCxnSpPr>
        <p:spPr>
          <a:xfrm rot="10800000" flipH="1" flipV="1">
            <a:off x="8256495" y="1848963"/>
            <a:ext cx="661308" cy="1041190"/>
          </a:xfrm>
          <a:prstGeom prst="curvedConnector4">
            <a:avLst>
              <a:gd name="adj1" fmla="val -34568"/>
              <a:gd name="adj2" fmla="val 59410"/>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urved Connector 28">
            <a:extLst>
              <a:ext uri="{FF2B5EF4-FFF2-40B4-BE49-F238E27FC236}">
                <a16:creationId xmlns:a16="http://schemas.microsoft.com/office/drawing/2014/main" id="{F8EC7DA5-A779-EAC6-319B-732976F5BDEB}"/>
              </a:ext>
            </a:extLst>
          </p:cNvPr>
          <p:cNvCxnSpPr>
            <a:cxnSpLocks/>
            <a:stCxn id="12" idx="3"/>
            <a:endCxn id="37" idx="0"/>
          </p:cNvCxnSpPr>
          <p:nvPr/>
        </p:nvCxnSpPr>
        <p:spPr>
          <a:xfrm flipH="1">
            <a:off x="8917803" y="3469829"/>
            <a:ext cx="661307" cy="1173509"/>
          </a:xfrm>
          <a:prstGeom prst="curvedConnector4">
            <a:avLst>
              <a:gd name="adj1" fmla="val -34568"/>
              <a:gd name="adj2" fmla="val 58349"/>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08DD47E8-5CAC-0CDF-1BF1-63CF8E5F1ABE}"/>
              </a:ext>
            </a:extLst>
          </p:cNvPr>
          <p:cNvSpPr/>
          <p:nvPr/>
        </p:nvSpPr>
        <p:spPr>
          <a:xfrm>
            <a:off x="8256495" y="464333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39" name="Rectangle 38">
            <a:extLst>
              <a:ext uri="{FF2B5EF4-FFF2-40B4-BE49-F238E27FC236}">
                <a16:creationId xmlns:a16="http://schemas.microsoft.com/office/drawing/2014/main" id="{B6482826-6A09-3D56-7B56-459516A9A700}"/>
              </a:ext>
            </a:extLst>
          </p:cNvPr>
          <p:cNvSpPr/>
          <p:nvPr/>
        </p:nvSpPr>
        <p:spPr>
          <a:xfrm>
            <a:off x="8256495" y="5027071"/>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40" name="Rectangle 39">
            <a:extLst>
              <a:ext uri="{FF2B5EF4-FFF2-40B4-BE49-F238E27FC236}">
                <a16:creationId xmlns:a16="http://schemas.microsoft.com/office/drawing/2014/main" id="{56EA855E-E882-E047-3D63-A3277035B1D5}"/>
              </a:ext>
            </a:extLst>
          </p:cNvPr>
          <p:cNvSpPr/>
          <p:nvPr/>
        </p:nvSpPr>
        <p:spPr>
          <a:xfrm>
            <a:off x="10504072" y="4741312"/>
            <a:ext cx="484414" cy="10921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a:p>
            <a:pPr algn="ctr"/>
            <a:r>
              <a:rPr lang="en-US" dirty="0">
                <a:solidFill>
                  <a:schemeClr val="tx1"/>
                </a:solidFill>
              </a:rPr>
              <a:t>u</a:t>
            </a:r>
          </a:p>
          <a:p>
            <a:pPr algn="ctr"/>
            <a:r>
              <a:rPr lang="en-US" dirty="0">
                <a:solidFill>
                  <a:schemeClr val="tx1"/>
                </a:solidFill>
              </a:rPr>
              <a:t>n</a:t>
            </a:r>
          </a:p>
        </p:txBody>
      </p:sp>
      <p:cxnSp>
        <p:nvCxnSpPr>
          <p:cNvPr id="41" name="Curved Connector 40">
            <a:extLst>
              <a:ext uri="{FF2B5EF4-FFF2-40B4-BE49-F238E27FC236}">
                <a16:creationId xmlns:a16="http://schemas.microsoft.com/office/drawing/2014/main" id="{8DB0138E-F509-D49B-1B24-C258939B3366}"/>
              </a:ext>
            </a:extLst>
          </p:cNvPr>
          <p:cNvCxnSpPr>
            <a:cxnSpLocks/>
            <a:stCxn id="37" idx="3"/>
          </p:cNvCxnSpPr>
          <p:nvPr/>
        </p:nvCxnSpPr>
        <p:spPr>
          <a:xfrm>
            <a:off x="9579110" y="4839281"/>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2" name="&quot;No&quot; Symbol 41">
            <a:extLst>
              <a:ext uri="{FF2B5EF4-FFF2-40B4-BE49-F238E27FC236}">
                <a16:creationId xmlns:a16="http://schemas.microsoft.com/office/drawing/2014/main" id="{8CEC0717-A90E-92A5-595B-8548B8B4AB6D}"/>
              </a:ext>
            </a:extLst>
          </p:cNvPr>
          <p:cNvSpPr/>
          <p:nvPr/>
        </p:nvSpPr>
        <p:spPr>
          <a:xfrm>
            <a:off x="9819913" y="5833412"/>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43" name="Curved Connector 42">
            <a:extLst>
              <a:ext uri="{FF2B5EF4-FFF2-40B4-BE49-F238E27FC236}">
                <a16:creationId xmlns:a16="http://schemas.microsoft.com/office/drawing/2014/main" id="{FEE19ED4-6842-54A7-68A4-2A3086C50547}"/>
              </a:ext>
            </a:extLst>
          </p:cNvPr>
          <p:cNvCxnSpPr>
            <a:cxnSpLocks/>
            <a:stCxn id="39" idx="3"/>
            <a:endCxn id="42" idx="0"/>
          </p:cNvCxnSpPr>
          <p:nvPr/>
        </p:nvCxnSpPr>
        <p:spPr>
          <a:xfrm>
            <a:off x="9579110" y="5223014"/>
            <a:ext cx="472044" cy="610398"/>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70F3EEB6-D84F-E430-A90F-CF37C2A3B4A3}"/>
              </a:ext>
            </a:extLst>
          </p:cNvPr>
          <p:cNvSpPr/>
          <p:nvPr/>
        </p:nvSpPr>
        <p:spPr>
          <a:xfrm>
            <a:off x="5712280" y="257953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head</a:t>
            </a:r>
          </a:p>
        </p:txBody>
      </p:sp>
      <p:sp>
        <p:nvSpPr>
          <p:cNvPr id="53" name="Rectangle 52">
            <a:extLst>
              <a:ext uri="{FF2B5EF4-FFF2-40B4-BE49-F238E27FC236}">
                <a16:creationId xmlns:a16="http://schemas.microsoft.com/office/drawing/2014/main" id="{CC8E599E-D433-389D-429F-B60A9C169877}"/>
              </a:ext>
            </a:extLst>
          </p:cNvPr>
          <p:cNvSpPr/>
          <p:nvPr/>
        </p:nvSpPr>
        <p:spPr>
          <a:xfrm>
            <a:off x="5735420" y="329874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tail</a:t>
            </a:r>
          </a:p>
        </p:txBody>
      </p:sp>
      <p:cxnSp>
        <p:nvCxnSpPr>
          <p:cNvPr id="54" name="Curved Connector 53">
            <a:extLst>
              <a:ext uri="{FF2B5EF4-FFF2-40B4-BE49-F238E27FC236}">
                <a16:creationId xmlns:a16="http://schemas.microsoft.com/office/drawing/2014/main" id="{82B0AEA2-078E-683E-3974-DA6580D83358}"/>
              </a:ext>
            </a:extLst>
          </p:cNvPr>
          <p:cNvCxnSpPr>
            <a:cxnSpLocks/>
            <a:stCxn id="52" idx="3"/>
            <a:endCxn id="5" idx="0"/>
          </p:cNvCxnSpPr>
          <p:nvPr/>
        </p:nvCxnSpPr>
        <p:spPr>
          <a:xfrm flipV="1">
            <a:off x="7034895" y="1236629"/>
            <a:ext cx="1882908" cy="1538853"/>
          </a:xfrm>
          <a:prstGeom prst="curvedConnector4">
            <a:avLst>
              <a:gd name="adj1" fmla="val 32439"/>
              <a:gd name="adj2" fmla="val 114855"/>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a:extLst>
              <a:ext uri="{FF2B5EF4-FFF2-40B4-BE49-F238E27FC236}">
                <a16:creationId xmlns:a16="http://schemas.microsoft.com/office/drawing/2014/main" id="{43C6D58E-E36D-ABE4-F6FC-0B3F1B28813F}"/>
              </a:ext>
            </a:extLst>
          </p:cNvPr>
          <p:cNvCxnSpPr>
            <a:cxnSpLocks/>
            <a:stCxn id="53" idx="3"/>
            <a:endCxn id="37" idx="0"/>
          </p:cNvCxnSpPr>
          <p:nvPr/>
        </p:nvCxnSpPr>
        <p:spPr>
          <a:xfrm>
            <a:off x="7058035" y="3494686"/>
            <a:ext cx="1859768" cy="1148652"/>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3F442854-53F7-111E-B7AB-47569A6D14BF}"/>
              </a:ext>
            </a:extLst>
          </p:cNvPr>
          <p:cNvSpPr txBox="1"/>
          <p:nvPr/>
        </p:nvSpPr>
        <p:spPr>
          <a:xfrm>
            <a:off x="10746560" y="633898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kr_06_07.c</a:t>
            </a:r>
          </a:p>
        </p:txBody>
      </p:sp>
      <p:sp>
        <p:nvSpPr>
          <p:cNvPr id="3" name="Title 2">
            <a:extLst>
              <a:ext uri="{FF2B5EF4-FFF2-40B4-BE49-F238E27FC236}">
                <a16:creationId xmlns:a16="http://schemas.microsoft.com/office/drawing/2014/main" id="{2F3CC66C-A82D-D767-22CE-9B33F53BC3A4}"/>
              </a:ext>
            </a:extLst>
          </p:cNvPr>
          <p:cNvSpPr>
            <a:spLocks noGrp="1"/>
          </p:cNvSpPr>
          <p:nvPr>
            <p:ph type="title"/>
          </p:nvPr>
        </p:nvSpPr>
        <p:spPr/>
        <p:txBody>
          <a:bodyPr/>
          <a:lstStyle/>
          <a:p>
            <a:r>
              <a:rPr lang="en-US" dirty="0"/>
              <a:t>Walking a linked list</a:t>
            </a:r>
          </a:p>
        </p:txBody>
      </p:sp>
      <p:sp>
        <p:nvSpPr>
          <p:cNvPr id="6" name="TextBox 5">
            <a:extLst>
              <a:ext uri="{FF2B5EF4-FFF2-40B4-BE49-F238E27FC236}">
                <a16:creationId xmlns:a16="http://schemas.microsoft.com/office/drawing/2014/main" id="{540D0E0F-0282-EA07-B4BD-57224E01DD86}"/>
              </a:ext>
            </a:extLst>
          </p:cNvPr>
          <p:cNvSpPr txBox="1"/>
          <p:nvPr/>
        </p:nvSpPr>
        <p:spPr>
          <a:xfrm>
            <a:off x="821873" y="2313817"/>
            <a:ext cx="4229100" cy="646331"/>
          </a:xfrm>
          <a:prstGeom prst="rect">
            <a:avLst/>
          </a:prstGeom>
          <a:noFill/>
        </p:spPr>
        <p:txBody>
          <a:bodyPr wrap="square" rtlCol="0">
            <a:spAutoFit/>
          </a:bodyPr>
          <a:lstStyle/>
          <a:p>
            <a:r>
              <a:rPr lang="en-US" dirty="0">
                <a:solidFill>
                  <a:schemeClr val="accent1"/>
                </a:solidFill>
              </a:rPr>
              <a:t>To traverse a list, we start at head and walk through the series of next pointers.</a:t>
            </a:r>
          </a:p>
        </p:txBody>
      </p:sp>
      <p:sp>
        <p:nvSpPr>
          <p:cNvPr id="11" name="Rectangle 10">
            <a:extLst>
              <a:ext uri="{FF2B5EF4-FFF2-40B4-BE49-F238E27FC236}">
                <a16:creationId xmlns:a16="http://schemas.microsoft.com/office/drawing/2014/main" id="{9AFB9CD7-42DB-6871-4AAA-578451DC8F64}"/>
              </a:ext>
            </a:extLst>
          </p:cNvPr>
          <p:cNvSpPr/>
          <p:nvPr/>
        </p:nvSpPr>
        <p:spPr>
          <a:xfrm>
            <a:off x="5735419" y="180056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current</a:t>
            </a:r>
          </a:p>
        </p:txBody>
      </p:sp>
      <p:cxnSp>
        <p:nvCxnSpPr>
          <p:cNvPr id="16" name="Curved Connector 15">
            <a:extLst>
              <a:ext uri="{FF2B5EF4-FFF2-40B4-BE49-F238E27FC236}">
                <a16:creationId xmlns:a16="http://schemas.microsoft.com/office/drawing/2014/main" id="{F9EF477C-012E-5689-FAE9-C4D75E494F58}"/>
              </a:ext>
            </a:extLst>
          </p:cNvPr>
          <p:cNvCxnSpPr>
            <a:cxnSpLocks/>
            <a:stCxn id="11" idx="3"/>
            <a:endCxn id="37" idx="0"/>
          </p:cNvCxnSpPr>
          <p:nvPr/>
        </p:nvCxnSpPr>
        <p:spPr>
          <a:xfrm>
            <a:off x="7058034" y="1996506"/>
            <a:ext cx="1859769" cy="2646832"/>
          </a:xfrm>
          <a:prstGeom prst="curvedConnector2">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A698E696-B555-7EA8-4F78-9BF044CBF014}"/>
              </a:ext>
            </a:extLst>
          </p:cNvPr>
          <p:cNvSpPr txBox="1"/>
          <p:nvPr/>
        </p:nvSpPr>
        <p:spPr>
          <a:xfrm>
            <a:off x="530432" y="4864138"/>
            <a:ext cx="7273145" cy="738664"/>
          </a:xfrm>
          <a:prstGeom prst="rect">
            <a:avLst/>
          </a:prstGeom>
          <a:noFill/>
        </p:spPr>
        <p:txBody>
          <a:bodyPr wrap="none" rtlCol="0">
            <a:spAutoFit/>
          </a:bodyPr>
          <a:lstStyle/>
          <a:p>
            <a:r>
              <a:rPr lang="en-US" sz="1400" b="1" dirty="0">
                <a:latin typeface="Courier New" panose="02070309020205020404" pitchFamily="49" charset="0"/>
                <a:cs typeface="Courier New" panose="02070309020205020404" pitchFamily="49" charset="0"/>
              </a:rPr>
              <a:t> for (current = head; current != NULL; current = current-&gt;next ) {</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printf</a:t>
            </a:r>
            <a:r>
              <a:rPr lang="en-US" sz="1400" b="1" dirty="0">
                <a:latin typeface="Courier New" panose="02070309020205020404" pitchFamily="49" charset="0"/>
                <a:cs typeface="Courier New" panose="02070309020205020404" pitchFamily="49" charset="0"/>
              </a:rPr>
              <a:t>("%s", current-&gt;text);</a:t>
            </a:r>
          </a:p>
          <a:p>
            <a:r>
              <a:rPr lang="en-US" sz="1400" b="1"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6246959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6F9B66A-1D44-FAE1-6AA5-057FB5821065}"/>
              </a:ext>
            </a:extLst>
          </p:cNvPr>
          <p:cNvSpPr txBox="1"/>
          <p:nvPr/>
        </p:nvSpPr>
        <p:spPr>
          <a:xfrm>
            <a:off x="530432" y="4864138"/>
            <a:ext cx="7273145" cy="738664"/>
          </a:xfrm>
          <a:prstGeom prst="rect">
            <a:avLst/>
          </a:prstGeom>
          <a:noFill/>
        </p:spPr>
        <p:txBody>
          <a:bodyPr wrap="none" rtlCol="0">
            <a:spAutoFit/>
          </a:bodyPr>
          <a:lstStyle/>
          <a:p>
            <a:r>
              <a:rPr lang="en-US" sz="1400" b="1" dirty="0">
                <a:latin typeface="Courier New" panose="02070309020205020404" pitchFamily="49" charset="0"/>
                <a:cs typeface="Courier New" panose="02070309020205020404" pitchFamily="49" charset="0"/>
              </a:rPr>
              <a:t> for (current = head; current != NULL; current = current-&gt;next ) {</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printf</a:t>
            </a:r>
            <a:r>
              <a:rPr lang="en-US" sz="1400" b="1" dirty="0">
                <a:latin typeface="Courier New" panose="02070309020205020404" pitchFamily="49" charset="0"/>
                <a:cs typeface="Courier New" panose="02070309020205020404" pitchFamily="49" charset="0"/>
              </a:rPr>
              <a:t>("%s", current-&gt;text);</a:t>
            </a:r>
          </a:p>
          <a:p>
            <a:r>
              <a:rPr lang="en-US" sz="1400" b="1" dirty="0">
                <a:latin typeface="Courier New" panose="02070309020205020404" pitchFamily="49" charset="0"/>
                <a:cs typeface="Courier New" panose="02070309020205020404" pitchFamily="49" charset="0"/>
              </a:rPr>
              <a:t>  }</a:t>
            </a:r>
          </a:p>
        </p:txBody>
      </p:sp>
      <p:sp>
        <p:nvSpPr>
          <p:cNvPr id="5" name="Rectangle 4">
            <a:extLst>
              <a:ext uri="{FF2B5EF4-FFF2-40B4-BE49-F238E27FC236}">
                <a16:creationId xmlns:a16="http://schemas.microsoft.com/office/drawing/2014/main" id="{BD4F6303-263B-8385-CE66-113E99FCF78C}"/>
              </a:ext>
            </a:extLst>
          </p:cNvPr>
          <p:cNvSpPr/>
          <p:nvPr/>
        </p:nvSpPr>
        <p:spPr>
          <a:xfrm>
            <a:off x="8256495" y="123662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7" name="Rectangle 6">
            <a:extLst>
              <a:ext uri="{FF2B5EF4-FFF2-40B4-BE49-F238E27FC236}">
                <a16:creationId xmlns:a16="http://schemas.microsoft.com/office/drawing/2014/main" id="{D93B7140-8FE7-148B-CF9E-713B6E965D9B}"/>
              </a:ext>
            </a:extLst>
          </p:cNvPr>
          <p:cNvSpPr/>
          <p:nvPr/>
        </p:nvSpPr>
        <p:spPr>
          <a:xfrm>
            <a:off x="8256495" y="165302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8" name="Rectangle 7">
            <a:extLst>
              <a:ext uri="{FF2B5EF4-FFF2-40B4-BE49-F238E27FC236}">
                <a16:creationId xmlns:a16="http://schemas.microsoft.com/office/drawing/2014/main" id="{C5A28D32-55EA-162D-3AC6-88414F6482F5}"/>
              </a:ext>
            </a:extLst>
          </p:cNvPr>
          <p:cNvSpPr/>
          <p:nvPr/>
        </p:nvSpPr>
        <p:spPr>
          <a:xfrm>
            <a:off x="10504072" y="1334604"/>
            <a:ext cx="484414" cy="5431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10" name="Curved Connector 9">
            <a:extLst>
              <a:ext uri="{FF2B5EF4-FFF2-40B4-BE49-F238E27FC236}">
                <a16:creationId xmlns:a16="http://schemas.microsoft.com/office/drawing/2014/main" id="{2C177E8C-2009-FF96-06E8-0A54782BB68D}"/>
              </a:ext>
            </a:extLst>
          </p:cNvPr>
          <p:cNvCxnSpPr>
            <a:cxnSpLocks/>
            <a:stCxn id="5" idx="3"/>
          </p:cNvCxnSpPr>
          <p:nvPr/>
        </p:nvCxnSpPr>
        <p:spPr>
          <a:xfrm>
            <a:off x="9579110" y="1432572"/>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12773B15-DB20-6385-C527-201B43368418}"/>
              </a:ext>
            </a:extLst>
          </p:cNvPr>
          <p:cNvSpPr/>
          <p:nvPr/>
        </p:nvSpPr>
        <p:spPr>
          <a:xfrm>
            <a:off x="8256495" y="289015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12" name="Rectangle 11">
            <a:extLst>
              <a:ext uri="{FF2B5EF4-FFF2-40B4-BE49-F238E27FC236}">
                <a16:creationId xmlns:a16="http://schemas.microsoft.com/office/drawing/2014/main" id="{93D0F3B4-FC5D-86BD-0344-2B9A1DA3C809}"/>
              </a:ext>
            </a:extLst>
          </p:cNvPr>
          <p:cNvSpPr/>
          <p:nvPr/>
        </p:nvSpPr>
        <p:spPr>
          <a:xfrm>
            <a:off x="8256495" y="3273886"/>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13" name="Rectangle 12">
            <a:extLst>
              <a:ext uri="{FF2B5EF4-FFF2-40B4-BE49-F238E27FC236}">
                <a16:creationId xmlns:a16="http://schemas.microsoft.com/office/drawing/2014/main" id="{5F4D984C-1CF5-2822-16C3-9857778C494E}"/>
              </a:ext>
            </a:extLst>
          </p:cNvPr>
          <p:cNvSpPr/>
          <p:nvPr/>
        </p:nvSpPr>
        <p:spPr>
          <a:xfrm>
            <a:off x="10504072" y="2988127"/>
            <a:ext cx="484414" cy="88992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n-US" dirty="0">
              <a:solidFill>
                <a:schemeClr val="tx1"/>
              </a:solidFill>
            </a:endParaRPr>
          </a:p>
          <a:p>
            <a:pPr algn="ctr"/>
            <a:r>
              <a:rPr lang="en-US" dirty="0">
                <a:solidFill>
                  <a:schemeClr val="tx1"/>
                </a:solidFill>
              </a:rPr>
              <a:t>s</a:t>
            </a:r>
          </a:p>
        </p:txBody>
      </p:sp>
      <p:cxnSp>
        <p:nvCxnSpPr>
          <p:cNvPr id="14" name="Curved Connector 13">
            <a:extLst>
              <a:ext uri="{FF2B5EF4-FFF2-40B4-BE49-F238E27FC236}">
                <a16:creationId xmlns:a16="http://schemas.microsoft.com/office/drawing/2014/main" id="{F22F8BA1-A94E-DC14-33C8-40C20ADD837F}"/>
              </a:ext>
            </a:extLst>
          </p:cNvPr>
          <p:cNvCxnSpPr>
            <a:cxnSpLocks/>
            <a:stCxn id="9" idx="3"/>
          </p:cNvCxnSpPr>
          <p:nvPr/>
        </p:nvCxnSpPr>
        <p:spPr>
          <a:xfrm>
            <a:off x="9579110" y="3086096"/>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urved Connector 14">
            <a:extLst>
              <a:ext uri="{FF2B5EF4-FFF2-40B4-BE49-F238E27FC236}">
                <a16:creationId xmlns:a16="http://schemas.microsoft.com/office/drawing/2014/main" id="{C57A03F0-A2C7-881C-BB16-0DF4D219ADF8}"/>
              </a:ext>
            </a:extLst>
          </p:cNvPr>
          <p:cNvCxnSpPr>
            <a:cxnSpLocks/>
            <a:stCxn id="7" idx="1"/>
            <a:endCxn id="9" idx="0"/>
          </p:cNvCxnSpPr>
          <p:nvPr/>
        </p:nvCxnSpPr>
        <p:spPr>
          <a:xfrm rot="10800000" flipH="1" flipV="1">
            <a:off x="8256495" y="1848963"/>
            <a:ext cx="661308" cy="1041190"/>
          </a:xfrm>
          <a:prstGeom prst="curvedConnector4">
            <a:avLst>
              <a:gd name="adj1" fmla="val -34568"/>
              <a:gd name="adj2" fmla="val 59410"/>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urved Connector 28">
            <a:extLst>
              <a:ext uri="{FF2B5EF4-FFF2-40B4-BE49-F238E27FC236}">
                <a16:creationId xmlns:a16="http://schemas.microsoft.com/office/drawing/2014/main" id="{F8EC7DA5-A779-EAC6-319B-732976F5BDEB}"/>
              </a:ext>
            </a:extLst>
          </p:cNvPr>
          <p:cNvCxnSpPr>
            <a:cxnSpLocks/>
            <a:stCxn id="12" idx="3"/>
            <a:endCxn id="37" idx="0"/>
          </p:cNvCxnSpPr>
          <p:nvPr/>
        </p:nvCxnSpPr>
        <p:spPr>
          <a:xfrm flipH="1">
            <a:off x="8917803" y="3469829"/>
            <a:ext cx="661307" cy="1173509"/>
          </a:xfrm>
          <a:prstGeom prst="curvedConnector4">
            <a:avLst>
              <a:gd name="adj1" fmla="val -34568"/>
              <a:gd name="adj2" fmla="val 58349"/>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08DD47E8-5CAC-0CDF-1BF1-63CF8E5F1ABE}"/>
              </a:ext>
            </a:extLst>
          </p:cNvPr>
          <p:cNvSpPr/>
          <p:nvPr/>
        </p:nvSpPr>
        <p:spPr>
          <a:xfrm>
            <a:off x="8256495" y="464333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39" name="Rectangle 38">
            <a:extLst>
              <a:ext uri="{FF2B5EF4-FFF2-40B4-BE49-F238E27FC236}">
                <a16:creationId xmlns:a16="http://schemas.microsoft.com/office/drawing/2014/main" id="{B6482826-6A09-3D56-7B56-459516A9A700}"/>
              </a:ext>
            </a:extLst>
          </p:cNvPr>
          <p:cNvSpPr/>
          <p:nvPr/>
        </p:nvSpPr>
        <p:spPr>
          <a:xfrm>
            <a:off x="8256495" y="5027071"/>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40" name="Rectangle 39">
            <a:extLst>
              <a:ext uri="{FF2B5EF4-FFF2-40B4-BE49-F238E27FC236}">
                <a16:creationId xmlns:a16="http://schemas.microsoft.com/office/drawing/2014/main" id="{56EA855E-E882-E047-3D63-A3277035B1D5}"/>
              </a:ext>
            </a:extLst>
          </p:cNvPr>
          <p:cNvSpPr/>
          <p:nvPr/>
        </p:nvSpPr>
        <p:spPr>
          <a:xfrm>
            <a:off x="10504072" y="4741312"/>
            <a:ext cx="484414" cy="10921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a:p>
            <a:pPr algn="ctr"/>
            <a:r>
              <a:rPr lang="en-US" dirty="0">
                <a:solidFill>
                  <a:schemeClr val="tx1"/>
                </a:solidFill>
              </a:rPr>
              <a:t>u</a:t>
            </a:r>
          </a:p>
          <a:p>
            <a:pPr algn="ctr"/>
            <a:r>
              <a:rPr lang="en-US" dirty="0">
                <a:solidFill>
                  <a:schemeClr val="tx1"/>
                </a:solidFill>
              </a:rPr>
              <a:t>n</a:t>
            </a:r>
          </a:p>
        </p:txBody>
      </p:sp>
      <p:cxnSp>
        <p:nvCxnSpPr>
          <p:cNvPr id="41" name="Curved Connector 40">
            <a:extLst>
              <a:ext uri="{FF2B5EF4-FFF2-40B4-BE49-F238E27FC236}">
                <a16:creationId xmlns:a16="http://schemas.microsoft.com/office/drawing/2014/main" id="{8DB0138E-F509-D49B-1B24-C258939B3366}"/>
              </a:ext>
            </a:extLst>
          </p:cNvPr>
          <p:cNvCxnSpPr>
            <a:cxnSpLocks/>
            <a:stCxn id="37" idx="3"/>
          </p:cNvCxnSpPr>
          <p:nvPr/>
        </p:nvCxnSpPr>
        <p:spPr>
          <a:xfrm>
            <a:off x="9579110" y="4839281"/>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2" name="&quot;No&quot; Symbol 41">
            <a:extLst>
              <a:ext uri="{FF2B5EF4-FFF2-40B4-BE49-F238E27FC236}">
                <a16:creationId xmlns:a16="http://schemas.microsoft.com/office/drawing/2014/main" id="{8CEC0717-A90E-92A5-595B-8548B8B4AB6D}"/>
              </a:ext>
            </a:extLst>
          </p:cNvPr>
          <p:cNvSpPr/>
          <p:nvPr/>
        </p:nvSpPr>
        <p:spPr>
          <a:xfrm>
            <a:off x="9819913" y="5833412"/>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43" name="Curved Connector 42">
            <a:extLst>
              <a:ext uri="{FF2B5EF4-FFF2-40B4-BE49-F238E27FC236}">
                <a16:creationId xmlns:a16="http://schemas.microsoft.com/office/drawing/2014/main" id="{FEE19ED4-6842-54A7-68A4-2A3086C50547}"/>
              </a:ext>
            </a:extLst>
          </p:cNvPr>
          <p:cNvCxnSpPr>
            <a:cxnSpLocks/>
            <a:stCxn id="39" idx="3"/>
            <a:endCxn id="42" idx="0"/>
          </p:cNvCxnSpPr>
          <p:nvPr/>
        </p:nvCxnSpPr>
        <p:spPr>
          <a:xfrm>
            <a:off x="9579110" y="5223014"/>
            <a:ext cx="472044" cy="610398"/>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70F3EEB6-D84F-E430-A90F-CF37C2A3B4A3}"/>
              </a:ext>
            </a:extLst>
          </p:cNvPr>
          <p:cNvSpPr/>
          <p:nvPr/>
        </p:nvSpPr>
        <p:spPr>
          <a:xfrm>
            <a:off x="5712280" y="257953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head</a:t>
            </a:r>
          </a:p>
        </p:txBody>
      </p:sp>
      <p:sp>
        <p:nvSpPr>
          <p:cNvPr id="53" name="Rectangle 52">
            <a:extLst>
              <a:ext uri="{FF2B5EF4-FFF2-40B4-BE49-F238E27FC236}">
                <a16:creationId xmlns:a16="http://schemas.microsoft.com/office/drawing/2014/main" id="{CC8E599E-D433-389D-429F-B60A9C169877}"/>
              </a:ext>
            </a:extLst>
          </p:cNvPr>
          <p:cNvSpPr/>
          <p:nvPr/>
        </p:nvSpPr>
        <p:spPr>
          <a:xfrm>
            <a:off x="5735420" y="329874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tail</a:t>
            </a:r>
          </a:p>
        </p:txBody>
      </p:sp>
      <p:cxnSp>
        <p:nvCxnSpPr>
          <p:cNvPr id="54" name="Curved Connector 53">
            <a:extLst>
              <a:ext uri="{FF2B5EF4-FFF2-40B4-BE49-F238E27FC236}">
                <a16:creationId xmlns:a16="http://schemas.microsoft.com/office/drawing/2014/main" id="{82B0AEA2-078E-683E-3974-DA6580D83358}"/>
              </a:ext>
            </a:extLst>
          </p:cNvPr>
          <p:cNvCxnSpPr>
            <a:cxnSpLocks/>
            <a:stCxn id="52" idx="3"/>
            <a:endCxn id="5" idx="0"/>
          </p:cNvCxnSpPr>
          <p:nvPr/>
        </p:nvCxnSpPr>
        <p:spPr>
          <a:xfrm flipV="1">
            <a:off x="7034895" y="1236629"/>
            <a:ext cx="1882908" cy="1538853"/>
          </a:xfrm>
          <a:prstGeom prst="curvedConnector4">
            <a:avLst>
              <a:gd name="adj1" fmla="val 32439"/>
              <a:gd name="adj2" fmla="val 114855"/>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a:extLst>
              <a:ext uri="{FF2B5EF4-FFF2-40B4-BE49-F238E27FC236}">
                <a16:creationId xmlns:a16="http://schemas.microsoft.com/office/drawing/2014/main" id="{43C6D58E-E36D-ABE4-F6FC-0B3F1B28813F}"/>
              </a:ext>
            </a:extLst>
          </p:cNvPr>
          <p:cNvCxnSpPr>
            <a:cxnSpLocks/>
            <a:stCxn id="53" idx="3"/>
            <a:endCxn id="37" idx="0"/>
          </p:cNvCxnSpPr>
          <p:nvPr/>
        </p:nvCxnSpPr>
        <p:spPr>
          <a:xfrm>
            <a:off x="7058035" y="3494686"/>
            <a:ext cx="1859768" cy="1148652"/>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3F442854-53F7-111E-B7AB-47569A6D14BF}"/>
              </a:ext>
            </a:extLst>
          </p:cNvPr>
          <p:cNvSpPr txBox="1"/>
          <p:nvPr/>
        </p:nvSpPr>
        <p:spPr>
          <a:xfrm>
            <a:off x="10746560" y="633898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kr_06_07.c</a:t>
            </a:r>
          </a:p>
        </p:txBody>
      </p:sp>
      <p:sp>
        <p:nvSpPr>
          <p:cNvPr id="3" name="Title 2">
            <a:extLst>
              <a:ext uri="{FF2B5EF4-FFF2-40B4-BE49-F238E27FC236}">
                <a16:creationId xmlns:a16="http://schemas.microsoft.com/office/drawing/2014/main" id="{2F3CC66C-A82D-D767-22CE-9B33F53BC3A4}"/>
              </a:ext>
            </a:extLst>
          </p:cNvPr>
          <p:cNvSpPr>
            <a:spLocks noGrp="1"/>
          </p:cNvSpPr>
          <p:nvPr>
            <p:ph type="title"/>
          </p:nvPr>
        </p:nvSpPr>
        <p:spPr/>
        <p:txBody>
          <a:bodyPr/>
          <a:lstStyle/>
          <a:p>
            <a:r>
              <a:rPr lang="en-US" dirty="0"/>
              <a:t>Walking a linked list</a:t>
            </a:r>
          </a:p>
        </p:txBody>
      </p:sp>
      <p:sp>
        <p:nvSpPr>
          <p:cNvPr id="6" name="TextBox 5">
            <a:extLst>
              <a:ext uri="{FF2B5EF4-FFF2-40B4-BE49-F238E27FC236}">
                <a16:creationId xmlns:a16="http://schemas.microsoft.com/office/drawing/2014/main" id="{540D0E0F-0282-EA07-B4BD-57224E01DD86}"/>
              </a:ext>
            </a:extLst>
          </p:cNvPr>
          <p:cNvSpPr txBox="1"/>
          <p:nvPr/>
        </p:nvSpPr>
        <p:spPr>
          <a:xfrm>
            <a:off x="821873" y="2313817"/>
            <a:ext cx="4229100" cy="646331"/>
          </a:xfrm>
          <a:prstGeom prst="rect">
            <a:avLst/>
          </a:prstGeom>
          <a:noFill/>
        </p:spPr>
        <p:txBody>
          <a:bodyPr wrap="square" rtlCol="0">
            <a:spAutoFit/>
          </a:bodyPr>
          <a:lstStyle/>
          <a:p>
            <a:r>
              <a:rPr lang="en-US" dirty="0">
                <a:solidFill>
                  <a:schemeClr val="accent1"/>
                </a:solidFill>
              </a:rPr>
              <a:t>To traverse a list, we start at head and walk through the series of next pointers.</a:t>
            </a:r>
          </a:p>
        </p:txBody>
      </p:sp>
      <p:sp>
        <p:nvSpPr>
          <p:cNvPr id="11" name="Rectangle 10">
            <a:extLst>
              <a:ext uri="{FF2B5EF4-FFF2-40B4-BE49-F238E27FC236}">
                <a16:creationId xmlns:a16="http://schemas.microsoft.com/office/drawing/2014/main" id="{9AFB9CD7-42DB-6871-4AAA-578451DC8F64}"/>
              </a:ext>
            </a:extLst>
          </p:cNvPr>
          <p:cNvSpPr/>
          <p:nvPr/>
        </p:nvSpPr>
        <p:spPr>
          <a:xfrm>
            <a:off x="5735419" y="180056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current</a:t>
            </a:r>
          </a:p>
        </p:txBody>
      </p:sp>
      <p:cxnSp>
        <p:nvCxnSpPr>
          <p:cNvPr id="16" name="Curved Connector 15">
            <a:extLst>
              <a:ext uri="{FF2B5EF4-FFF2-40B4-BE49-F238E27FC236}">
                <a16:creationId xmlns:a16="http://schemas.microsoft.com/office/drawing/2014/main" id="{F9EF477C-012E-5689-FAE9-C4D75E494F58}"/>
              </a:ext>
            </a:extLst>
          </p:cNvPr>
          <p:cNvCxnSpPr>
            <a:cxnSpLocks/>
            <a:stCxn id="11" idx="3"/>
            <a:endCxn id="42" idx="0"/>
          </p:cNvCxnSpPr>
          <p:nvPr/>
        </p:nvCxnSpPr>
        <p:spPr>
          <a:xfrm>
            <a:off x="7058034" y="1996506"/>
            <a:ext cx="2993120" cy="3836906"/>
          </a:xfrm>
          <a:prstGeom prst="curvedConnector2">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77548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D4F6303-263B-8385-CE66-113E99FCF78C}"/>
              </a:ext>
            </a:extLst>
          </p:cNvPr>
          <p:cNvSpPr/>
          <p:nvPr/>
        </p:nvSpPr>
        <p:spPr>
          <a:xfrm>
            <a:off x="8256495" y="123662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7" name="Rectangle 6">
            <a:extLst>
              <a:ext uri="{FF2B5EF4-FFF2-40B4-BE49-F238E27FC236}">
                <a16:creationId xmlns:a16="http://schemas.microsoft.com/office/drawing/2014/main" id="{D93B7140-8FE7-148B-CF9E-713B6E965D9B}"/>
              </a:ext>
            </a:extLst>
          </p:cNvPr>
          <p:cNvSpPr/>
          <p:nvPr/>
        </p:nvSpPr>
        <p:spPr>
          <a:xfrm>
            <a:off x="8256495" y="165302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8" name="Rectangle 7">
            <a:extLst>
              <a:ext uri="{FF2B5EF4-FFF2-40B4-BE49-F238E27FC236}">
                <a16:creationId xmlns:a16="http://schemas.microsoft.com/office/drawing/2014/main" id="{C5A28D32-55EA-162D-3AC6-88414F6482F5}"/>
              </a:ext>
            </a:extLst>
          </p:cNvPr>
          <p:cNvSpPr/>
          <p:nvPr/>
        </p:nvSpPr>
        <p:spPr>
          <a:xfrm>
            <a:off x="10504072" y="1334604"/>
            <a:ext cx="484414" cy="5431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10" name="Curved Connector 9">
            <a:extLst>
              <a:ext uri="{FF2B5EF4-FFF2-40B4-BE49-F238E27FC236}">
                <a16:creationId xmlns:a16="http://schemas.microsoft.com/office/drawing/2014/main" id="{2C177E8C-2009-FF96-06E8-0A54782BB68D}"/>
              </a:ext>
            </a:extLst>
          </p:cNvPr>
          <p:cNvCxnSpPr>
            <a:cxnSpLocks/>
            <a:stCxn id="5" idx="3"/>
          </p:cNvCxnSpPr>
          <p:nvPr/>
        </p:nvCxnSpPr>
        <p:spPr>
          <a:xfrm>
            <a:off x="9579110" y="1432572"/>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12773B15-DB20-6385-C527-201B43368418}"/>
              </a:ext>
            </a:extLst>
          </p:cNvPr>
          <p:cNvSpPr/>
          <p:nvPr/>
        </p:nvSpPr>
        <p:spPr>
          <a:xfrm>
            <a:off x="8256495" y="289015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12" name="Rectangle 11">
            <a:extLst>
              <a:ext uri="{FF2B5EF4-FFF2-40B4-BE49-F238E27FC236}">
                <a16:creationId xmlns:a16="http://schemas.microsoft.com/office/drawing/2014/main" id="{93D0F3B4-FC5D-86BD-0344-2B9A1DA3C809}"/>
              </a:ext>
            </a:extLst>
          </p:cNvPr>
          <p:cNvSpPr/>
          <p:nvPr/>
        </p:nvSpPr>
        <p:spPr>
          <a:xfrm>
            <a:off x="8256495" y="3273886"/>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13" name="Rectangle 12">
            <a:extLst>
              <a:ext uri="{FF2B5EF4-FFF2-40B4-BE49-F238E27FC236}">
                <a16:creationId xmlns:a16="http://schemas.microsoft.com/office/drawing/2014/main" id="{5F4D984C-1CF5-2822-16C3-9857778C494E}"/>
              </a:ext>
            </a:extLst>
          </p:cNvPr>
          <p:cNvSpPr/>
          <p:nvPr/>
        </p:nvSpPr>
        <p:spPr>
          <a:xfrm>
            <a:off x="10504072" y="2988127"/>
            <a:ext cx="484414" cy="88992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n-US" dirty="0">
              <a:solidFill>
                <a:schemeClr val="tx1"/>
              </a:solidFill>
            </a:endParaRPr>
          </a:p>
          <a:p>
            <a:pPr algn="ctr"/>
            <a:r>
              <a:rPr lang="en-US" dirty="0">
                <a:solidFill>
                  <a:schemeClr val="tx1"/>
                </a:solidFill>
              </a:rPr>
              <a:t>s</a:t>
            </a:r>
          </a:p>
        </p:txBody>
      </p:sp>
      <p:cxnSp>
        <p:nvCxnSpPr>
          <p:cNvPr id="14" name="Curved Connector 13">
            <a:extLst>
              <a:ext uri="{FF2B5EF4-FFF2-40B4-BE49-F238E27FC236}">
                <a16:creationId xmlns:a16="http://schemas.microsoft.com/office/drawing/2014/main" id="{F22F8BA1-A94E-DC14-33C8-40C20ADD837F}"/>
              </a:ext>
            </a:extLst>
          </p:cNvPr>
          <p:cNvCxnSpPr>
            <a:cxnSpLocks/>
            <a:stCxn id="9" idx="3"/>
          </p:cNvCxnSpPr>
          <p:nvPr/>
        </p:nvCxnSpPr>
        <p:spPr>
          <a:xfrm>
            <a:off x="9579110" y="3086096"/>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urved Connector 14">
            <a:extLst>
              <a:ext uri="{FF2B5EF4-FFF2-40B4-BE49-F238E27FC236}">
                <a16:creationId xmlns:a16="http://schemas.microsoft.com/office/drawing/2014/main" id="{C57A03F0-A2C7-881C-BB16-0DF4D219ADF8}"/>
              </a:ext>
            </a:extLst>
          </p:cNvPr>
          <p:cNvCxnSpPr>
            <a:cxnSpLocks/>
            <a:stCxn id="7" idx="1"/>
            <a:endCxn id="9" idx="0"/>
          </p:cNvCxnSpPr>
          <p:nvPr/>
        </p:nvCxnSpPr>
        <p:spPr>
          <a:xfrm rot="10800000" flipH="1" flipV="1">
            <a:off x="8256495" y="1848963"/>
            <a:ext cx="661308" cy="1041190"/>
          </a:xfrm>
          <a:prstGeom prst="curvedConnector4">
            <a:avLst>
              <a:gd name="adj1" fmla="val -34568"/>
              <a:gd name="adj2" fmla="val 59410"/>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urved Connector 28">
            <a:extLst>
              <a:ext uri="{FF2B5EF4-FFF2-40B4-BE49-F238E27FC236}">
                <a16:creationId xmlns:a16="http://schemas.microsoft.com/office/drawing/2014/main" id="{F8EC7DA5-A779-EAC6-319B-732976F5BDEB}"/>
              </a:ext>
            </a:extLst>
          </p:cNvPr>
          <p:cNvCxnSpPr>
            <a:cxnSpLocks/>
            <a:stCxn id="12" idx="3"/>
            <a:endCxn id="37" idx="0"/>
          </p:cNvCxnSpPr>
          <p:nvPr/>
        </p:nvCxnSpPr>
        <p:spPr>
          <a:xfrm flipH="1">
            <a:off x="8917803" y="3469829"/>
            <a:ext cx="661307" cy="1173509"/>
          </a:xfrm>
          <a:prstGeom prst="curvedConnector4">
            <a:avLst>
              <a:gd name="adj1" fmla="val -34568"/>
              <a:gd name="adj2" fmla="val 58349"/>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08DD47E8-5CAC-0CDF-1BF1-63CF8E5F1ABE}"/>
              </a:ext>
            </a:extLst>
          </p:cNvPr>
          <p:cNvSpPr/>
          <p:nvPr/>
        </p:nvSpPr>
        <p:spPr>
          <a:xfrm>
            <a:off x="8256495" y="464333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39" name="Rectangle 38">
            <a:extLst>
              <a:ext uri="{FF2B5EF4-FFF2-40B4-BE49-F238E27FC236}">
                <a16:creationId xmlns:a16="http://schemas.microsoft.com/office/drawing/2014/main" id="{B6482826-6A09-3D56-7B56-459516A9A700}"/>
              </a:ext>
            </a:extLst>
          </p:cNvPr>
          <p:cNvSpPr/>
          <p:nvPr/>
        </p:nvSpPr>
        <p:spPr>
          <a:xfrm>
            <a:off x="8256495" y="5027071"/>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40" name="Rectangle 39">
            <a:extLst>
              <a:ext uri="{FF2B5EF4-FFF2-40B4-BE49-F238E27FC236}">
                <a16:creationId xmlns:a16="http://schemas.microsoft.com/office/drawing/2014/main" id="{56EA855E-E882-E047-3D63-A3277035B1D5}"/>
              </a:ext>
            </a:extLst>
          </p:cNvPr>
          <p:cNvSpPr/>
          <p:nvPr/>
        </p:nvSpPr>
        <p:spPr>
          <a:xfrm>
            <a:off x="10504072" y="4741312"/>
            <a:ext cx="484414" cy="10921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a:p>
            <a:pPr algn="ctr"/>
            <a:r>
              <a:rPr lang="en-US" dirty="0">
                <a:solidFill>
                  <a:schemeClr val="tx1"/>
                </a:solidFill>
              </a:rPr>
              <a:t>u</a:t>
            </a:r>
          </a:p>
          <a:p>
            <a:pPr algn="ctr"/>
            <a:r>
              <a:rPr lang="en-US" dirty="0">
                <a:solidFill>
                  <a:schemeClr val="tx1"/>
                </a:solidFill>
              </a:rPr>
              <a:t>n</a:t>
            </a:r>
          </a:p>
        </p:txBody>
      </p:sp>
      <p:cxnSp>
        <p:nvCxnSpPr>
          <p:cNvPr id="41" name="Curved Connector 40">
            <a:extLst>
              <a:ext uri="{FF2B5EF4-FFF2-40B4-BE49-F238E27FC236}">
                <a16:creationId xmlns:a16="http://schemas.microsoft.com/office/drawing/2014/main" id="{8DB0138E-F509-D49B-1B24-C258939B3366}"/>
              </a:ext>
            </a:extLst>
          </p:cNvPr>
          <p:cNvCxnSpPr>
            <a:cxnSpLocks/>
            <a:stCxn id="37" idx="3"/>
          </p:cNvCxnSpPr>
          <p:nvPr/>
        </p:nvCxnSpPr>
        <p:spPr>
          <a:xfrm>
            <a:off x="9579110" y="4839281"/>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2" name="&quot;No&quot; Symbol 41">
            <a:extLst>
              <a:ext uri="{FF2B5EF4-FFF2-40B4-BE49-F238E27FC236}">
                <a16:creationId xmlns:a16="http://schemas.microsoft.com/office/drawing/2014/main" id="{8CEC0717-A90E-92A5-595B-8548B8B4AB6D}"/>
              </a:ext>
            </a:extLst>
          </p:cNvPr>
          <p:cNvSpPr/>
          <p:nvPr/>
        </p:nvSpPr>
        <p:spPr>
          <a:xfrm>
            <a:off x="9819913" y="5833412"/>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43" name="Curved Connector 42">
            <a:extLst>
              <a:ext uri="{FF2B5EF4-FFF2-40B4-BE49-F238E27FC236}">
                <a16:creationId xmlns:a16="http://schemas.microsoft.com/office/drawing/2014/main" id="{FEE19ED4-6842-54A7-68A4-2A3086C50547}"/>
              </a:ext>
            </a:extLst>
          </p:cNvPr>
          <p:cNvCxnSpPr>
            <a:cxnSpLocks/>
            <a:stCxn id="39" idx="3"/>
            <a:endCxn id="42" idx="0"/>
          </p:cNvCxnSpPr>
          <p:nvPr/>
        </p:nvCxnSpPr>
        <p:spPr>
          <a:xfrm>
            <a:off x="9579110" y="5223014"/>
            <a:ext cx="472044" cy="610398"/>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70F3EEB6-D84F-E430-A90F-CF37C2A3B4A3}"/>
              </a:ext>
            </a:extLst>
          </p:cNvPr>
          <p:cNvSpPr/>
          <p:nvPr/>
        </p:nvSpPr>
        <p:spPr>
          <a:xfrm>
            <a:off x="5712280" y="257953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head</a:t>
            </a:r>
          </a:p>
        </p:txBody>
      </p:sp>
      <p:sp>
        <p:nvSpPr>
          <p:cNvPr id="53" name="Rectangle 52">
            <a:extLst>
              <a:ext uri="{FF2B5EF4-FFF2-40B4-BE49-F238E27FC236}">
                <a16:creationId xmlns:a16="http://schemas.microsoft.com/office/drawing/2014/main" id="{CC8E599E-D433-389D-429F-B60A9C169877}"/>
              </a:ext>
            </a:extLst>
          </p:cNvPr>
          <p:cNvSpPr/>
          <p:nvPr/>
        </p:nvSpPr>
        <p:spPr>
          <a:xfrm>
            <a:off x="5735420" y="329874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tail</a:t>
            </a:r>
          </a:p>
        </p:txBody>
      </p:sp>
      <p:cxnSp>
        <p:nvCxnSpPr>
          <p:cNvPr id="54" name="Curved Connector 53">
            <a:extLst>
              <a:ext uri="{FF2B5EF4-FFF2-40B4-BE49-F238E27FC236}">
                <a16:creationId xmlns:a16="http://schemas.microsoft.com/office/drawing/2014/main" id="{82B0AEA2-078E-683E-3974-DA6580D83358}"/>
              </a:ext>
            </a:extLst>
          </p:cNvPr>
          <p:cNvCxnSpPr>
            <a:cxnSpLocks/>
            <a:stCxn id="52" idx="3"/>
            <a:endCxn id="5" idx="0"/>
          </p:cNvCxnSpPr>
          <p:nvPr/>
        </p:nvCxnSpPr>
        <p:spPr>
          <a:xfrm flipV="1">
            <a:off x="7034895" y="1236629"/>
            <a:ext cx="1882908" cy="1538853"/>
          </a:xfrm>
          <a:prstGeom prst="curvedConnector4">
            <a:avLst>
              <a:gd name="adj1" fmla="val 32439"/>
              <a:gd name="adj2" fmla="val 114855"/>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a:extLst>
              <a:ext uri="{FF2B5EF4-FFF2-40B4-BE49-F238E27FC236}">
                <a16:creationId xmlns:a16="http://schemas.microsoft.com/office/drawing/2014/main" id="{43C6D58E-E36D-ABE4-F6FC-0B3F1B28813F}"/>
              </a:ext>
            </a:extLst>
          </p:cNvPr>
          <p:cNvCxnSpPr>
            <a:cxnSpLocks/>
            <a:stCxn id="53" idx="3"/>
            <a:endCxn id="37" idx="0"/>
          </p:cNvCxnSpPr>
          <p:nvPr/>
        </p:nvCxnSpPr>
        <p:spPr>
          <a:xfrm>
            <a:off x="7058035" y="3494686"/>
            <a:ext cx="1859768" cy="1148652"/>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 name="Title 2">
            <a:extLst>
              <a:ext uri="{FF2B5EF4-FFF2-40B4-BE49-F238E27FC236}">
                <a16:creationId xmlns:a16="http://schemas.microsoft.com/office/drawing/2014/main" id="{2F3CC66C-A82D-D767-22CE-9B33F53BC3A4}"/>
              </a:ext>
            </a:extLst>
          </p:cNvPr>
          <p:cNvSpPr>
            <a:spLocks noGrp="1"/>
          </p:cNvSpPr>
          <p:nvPr>
            <p:ph type="title"/>
          </p:nvPr>
        </p:nvSpPr>
        <p:spPr/>
        <p:txBody>
          <a:bodyPr/>
          <a:lstStyle/>
          <a:p>
            <a:r>
              <a:rPr lang="en-US" dirty="0"/>
              <a:t>Delete item from linked list</a:t>
            </a:r>
          </a:p>
        </p:txBody>
      </p:sp>
      <p:sp>
        <p:nvSpPr>
          <p:cNvPr id="6" name="TextBox 5">
            <a:extLst>
              <a:ext uri="{FF2B5EF4-FFF2-40B4-BE49-F238E27FC236}">
                <a16:creationId xmlns:a16="http://schemas.microsoft.com/office/drawing/2014/main" id="{540D0E0F-0282-EA07-B4BD-57224E01DD86}"/>
              </a:ext>
            </a:extLst>
          </p:cNvPr>
          <p:cNvSpPr txBox="1"/>
          <p:nvPr/>
        </p:nvSpPr>
        <p:spPr>
          <a:xfrm>
            <a:off x="838200" y="1690688"/>
            <a:ext cx="4229100" cy="4401205"/>
          </a:xfrm>
          <a:prstGeom prst="rect">
            <a:avLst/>
          </a:prstGeom>
          <a:noFill/>
        </p:spPr>
        <p:txBody>
          <a:bodyPr wrap="square" rtlCol="0">
            <a:spAutoFit/>
          </a:bodyPr>
          <a:lstStyle/>
          <a:p>
            <a:r>
              <a:rPr lang="en-US" sz="2000" dirty="0">
                <a:solidFill>
                  <a:schemeClr val="accent1"/>
                </a:solidFill>
              </a:rPr>
              <a:t>To delete an item from the list, we must first scan the list to find the item we wish to delete and then "unlink" the item and readjust the rest of the list as necessary.</a:t>
            </a:r>
          </a:p>
          <a:p>
            <a:endParaRPr lang="en-US" sz="2000" dirty="0">
              <a:solidFill>
                <a:schemeClr val="accent1"/>
              </a:solidFill>
            </a:endParaRPr>
          </a:p>
          <a:p>
            <a:r>
              <a:rPr lang="en-US" sz="2000" dirty="0">
                <a:solidFill>
                  <a:schemeClr val="accent1"/>
                </a:solidFill>
              </a:rPr>
              <a:t>There are three cases</a:t>
            </a:r>
          </a:p>
          <a:p>
            <a:pPr marL="342900" indent="-342900">
              <a:buAutoNum type="arabicParenBoth"/>
            </a:pPr>
            <a:r>
              <a:rPr lang="en-US" sz="2000" dirty="0">
                <a:solidFill>
                  <a:schemeClr val="accent1"/>
                </a:solidFill>
              </a:rPr>
              <a:t>In the middle of the list</a:t>
            </a:r>
          </a:p>
          <a:p>
            <a:pPr marL="342900" indent="-342900">
              <a:buAutoNum type="arabicParenBoth"/>
            </a:pPr>
            <a:r>
              <a:rPr lang="en-US" sz="2000" dirty="0">
                <a:solidFill>
                  <a:schemeClr val="accent1"/>
                </a:solidFill>
              </a:rPr>
              <a:t>At the start of the list</a:t>
            </a:r>
          </a:p>
          <a:p>
            <a:pPr marL="342900" indent="-342900">
              <a:buAutoNum type="arabicParenBoth"/>
            </a:pPr>
            <a:r>
              <a:rPr lang="en-US" sz="2000" dirty="0">
                <a:solidFill>
                  <a:schemeClr val="accent1"/>
                </a:solidFill>
              </a:rPr>
              <a:t>At the end of the list</a:t>
            </a:r>
          </a:p>
          <a:p>
            <a:pPr marL="342900" indent="-342900">
              <a:buAutoNum type="arabicParenBoth"/>
            </a:pPr>
            <a:endParaRPr lang="en-US" sz="2000" dirty="0">
              <a:solidFill>
                <a:schemeClr val="accent1"/>
              </a:solidFill>
            </a:endParaRPr>
          </a:p>
          <a:p>
            <a:r>
              <a:rPr lang="en-US" sz="2000" dirty="0">
                <a:solidFill>
                  <a:schemeClr val="accent1"/>
                </a:solidFill>
              </a:rPr>
              <a:t>Working with linked lists often requires drawing pictures to make sure we do it right.</a:t>
            </a:r>
          </a:p>
        </p:txBody>
      </p:sp>
      <p:sp>
        <p:nvSpPr>
          <p:cNvPr id="17" name="Rectangle 16">
            <a:extLst>
              <a:ext uri="{FF2B5EF4-FFF2-40B4-BE49-F238E27FC236}">
                <a16:creationId xmlns:a16="http://schemas.microsoft.com/office/drawing/2014/main" id="{83FE1921-DC22-A4FF-DB01-DFF48F2CB388}"/>
              </a:ext>
            </a:extLst>
          </p:cNvPr>
          <p:cNvSpPr/>
          <p:nvPr/>
        </p:nvSpPr>
        <p:spPr>
          <a:xfrm>
            <a:off x="5735419" y="180056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current</a:t>
            </a:r>
          </a:p>
        </p:txBody>
      </p:sp>
      <p:cxnSp>
        <p:nvCxnSpPr>
          <p:cNvPr id="18" name="Curved Connector 17">
            <a:extLst>
              <a:ext uri="{FF2B5EF4-FFF2-40B4-BE49-F238E27FC236}">
                <a16:creationId xmlns:a16="http://schemas.microsoft.com/office/drawing/2014/main" id="{66E6ECC3-9119-EC9F-8502-AD07BBA8E3D8}"/>
              </a:ext>
            </a:extLst>
          </p:cNvPr>
          <p:cNvCxnSpPr>
            <a:cxnSpLocks/>
            <a:stCxn id="17" idx="3"/>
            <a:endCxn id="9" idx="1"/>
          </p:cNvCxnSpPr>
          <p:nvPr/>
        </p:nvCxnSpPr>
        <p:spPr>
          <a:xfrm>
            <a:off x="7058034" y="1996506"/>
            <a:ext cx="1198461" cy="1089590"/>
          </a:xfrm>
          <a:prstGeom prst="curvedConnector3">
            <a:avLst>
              <a:gd name="adj1" fmla="val 50000"/>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81661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D4F6303-263B-8385-CE66-113E99FCF78C}"/>
              </a:ext>
            </a:extLst>
          </p:cNvPr>
          <p:cNvSpPr/>
          <p:nvPr/>
        </p:nvSpPr>
        <p:spPr>
          <a:xfrm>
            <a:off x="3112995" y="993741"/>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7" name="Rectangle 6">
            <a:extLst>
              <a:ext uri="{FF2B5EF4-FFF2-40B4-BE49-F238E27FC236}">
                <a16:creationId xmlns:a16="http://schemas.microsoft.com/office/drawing/2014/main" id="{D93B7140-8FE7-148B-CF9E-713B6E965D9B}"/>
              </a:ext>
            </a:extLst>
          </p:cNvPr>
          <p:cNvSpPr/>
          <p:nvPr/>
        </p:nvSpPr>
        <p:spPr>
          <a:xfrm>
            <a:off x="3112995" y="1410132"/>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8" name="Rectangle 7">
            <a:extLst>
              <a:ext uri="{FF2B5EF4-FFF2-40B4-BE49-F238E27FC236}">
                <a16:creationId xmlns:a16="http://schemas.microsoft.com/office/drawing/2014/main" id="{C5A28D32-55EA-162D-3AC6-88414F6482F5}"/>
              </a:ext>
            </a:extLst>
          </p:cNvPr>
          <p:cNvSpPr/>
          <p:nvPr/>
        </p:nvSpPr>
        <p:spPr>
          <a:xfrm>
            <a:off x="5360572" y="1091716"/>
            <a:ext cx="484414" cy="5431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10" name="Curved Connector 9">
            <a:extLst>
              <a:ext uri="{FF2B5EF4-FFF2-40B4-BE49-F238E27FC236}">
                <a16:creationId xmlns:a16="http://schemas.microsoft.com/office/drawing/2014/main" id="{2C177E8C-2009-FF96-06E8-0A54782BB68D}"/>
              </a:ext>
            </a:extLst>
          </p:cNvPr>
          <p:cNvCxnSpPr>
            <a:cxnSpLocks/>
            <a:stCxn id="5" idx="3"/>
          </p:cNvCxnSpPr>
          <p:nvPr/>
        </p:nvCxnSpPr>
        <p:spPr>
          <a:xfrm>
            <a:off x="4435610" y="1189684"/>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12773B15-DB20-6385-C527-201B43368418}"/>
              </a:ext>
            </a:extLst>
          </p:cNvPr>
          <p:cNvSpPr/>
          <p:nvPr/>
        </p:nvSpPr>
        <p:spPr>
          <a:xfrm>
            <a:off x="3112995" y="2647265"/>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12" name="Rectangle 11">
            <a:extLst>
              <a:ext uri="{FF2B5EF4-FFF2-40B4-BE49-F238E27FC236}">
                <a16:creationId xmlns:a16="http://schemas.microsoft.com/office/drawing/2014/main" id="{93D0F3B4-FC5D-86BD-0344-2B9A1DA3C809}"/>
              </a:ext>
            </a:extLst>
          </p:cNvPr>
          <p:cNvSpPr/>
          <p:nvPr/>
        </p:nvSpPr>
        <p:spPr>
          <a:xfrm>
            <a:off x="3112995" y="303099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13" name="Rectangle 12">
            <a:extLst>
              <a:ext uri="{FF2B5EF4-FFF2-40B4-BE49-F238E27FC236}">
                <a16:creationId xmlns:a16="http://schemas.microsoft.com/office/drawing/2014/main" id="{5F4D984C-1CF5-2822-16C3-9857778C494E}"/>
              </a:ext>
            </a:extLst>
          </p:cNvPr>
          <p:cNvSpPr/>
          <p:nvPr/>
        </p:nvSpPr>
        <p:spPr>
          <a:xfrm>
            <a:off x="5360572" y="2745239"/>
            <a:ext cx="484414" cy="88992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n-US" dirty="0">
              <a:solidFill>
                <a:schemeClr val="tx1"/>
              </a:solidFill>
            </a:endParaRPr>
          </a:p>
          <a:p>
            <a:pPr algn="ctr"/>
            <a:r>
              <a:rPr lang="en-US" dirty="0">
                <a:solidFill>
                  <a:schemeClr val="tx1"/>
                </a:solidFill>
              </a:rPr>
              <a:t>s</a:t>
            </a:r>
          </a:p>
        </p:txBody>
      </p:sp>
      <p:cxnSp>
        <p:nvCxnSpPr>
          <p:cNvPr id="14" name="Curved Connector 13">
            <a:extLst>
              <a:ext uri="{FF2B5EF4-FFF2-40B4-BE49-F238E27FC236}">
                <a16:creationId xmlns:a16="http://schemas.microsoft.com/office/drawing/2014/main" id="{F22F8BA1-A94E-DC14-33C8-40C20ADD837F}"/>
              </a:ext>
            </a:extLst>
          </p:cNvPr>
          <p:cNvCxnSpPr>
            <a:cxnSpLocks/>
            <a:stCxn id="9" idx="3"/>
          </p:cNvCxnSpPr>
          <p:nvPr/>
        </p:nvCxnSpPr>
        <p:spPr>
          <a:xfrm>
            <a:off x="4435610" y="2843208"/>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urved Connector 14">
            <a:extLst>
              <a:ext uri="{FF2B5EF4-FFF2-40B4-BE49-F238E27FC236}">
                <a16:creationId xmlns:a16="http://schemas.microsoft.com/office/drawing/2014/main" id="{C57A03F0-A2C7-881C-BB16-0DF4D219ADF8}"/>
              </a:ext>
            </a:extLst>
          </p:cNvPr>
          <p:cNvCxnSpPr>
            <a:cxnSpLocks/>
            <a:stCxn id="7" idx="1"/>
            <a:endCxn id="9" idx="0"/>
          </p:cNvCxnSpPr>
          <p:nvPr/>
        </p:nvCxnSpPr>
        <p:spPr>
          <a:xfrm rot="10800000" flipH="1" flipV="1">
            <a:off x="3112995" y="1606075"/>
            <a:ext cx="661308" cy="1041190"/>
          </a:xfrm>
          <a:prstGeom prst="curvedConnector4">
            <a:avLst>
              <a:gd name="adj1" fmla="val -34568"/>
              <a:gd name="adj2" fmla="val 59410"/>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urved Connector 28">
            <a:extLst>
              <a:ext uri="{FF2B5EF4-FFF2-40B4-BE49-F238E27FC236}">
                <a16:creationId xmlns:a16="http://schemas.microsoft.com/office/drawing/2014/main" id="{F8EC7DA5-A779-EAC6-319B-732976F5BDEB}"/>
              </a:ext>
            </a:extLst>
          </p:cNvPr>
          <p:cNvCxnSpPr>
            <a:cxnSpLocks/>
            <a:stCxn id="12" idx="3"/>
            <a:endCxn id="37" idx="0"/>
          </p:cNvCxnSpPr>
          <p:nvPr/>
        </p:nvCxnSpPr>
        <p:spPr>
          <a:xfrm flipH="1">
            <a:off x="3774303" y="3226941"/>
            <a:ext cx="661307" cy="1173509"/>
          </a:xfrm>
          <a:prstGeom prst="curvedConnector4">
            <a:avLst>
              <a:gd name="adj1" fmla="val -34568"/>
              <a:gd name="adj2" fmla="val 58349"/>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08DD47E8-5CAC-0CDF-1BF1-63CF8E5F1ABE}"/>
              </a:ext>
            </a:extLst>
          </p:cNvPr>
          <p:cNvSpPr/>
          <p:nvPr/>
        </p:nvSpPr>
        <p:spPr>
          <a:xfrm>
            <a:off x="3112995" y="440045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39" name="Rectangle 38">
            <a:extLst>
              <a:ext uri="{FF2B5EF4-FFF2-40B4-BE49-F238E27FC236}">
                <a16:creationId xmlns:a16="http://schemas.microsoft.com/office/drawing/2014/main" id="{B6482826-6A09-3D56-7B56-459516A9A700}"/>
              </a:ext>
            </a:extLst>
          </p:cNvPr>
          <p:cNvSpPr/>
          <p:nvPr/>
        </p:nvSpPr>
        <p:spPr>
          <a:xfrm>
            <a:off x="3112995" y="478418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40" name="Rectangle 39">
            <a:extLst>
              <a:ext uri="{FF2B5EF4-FFF2-40B4-BE49-F238E27FC236}">
                <a16:creationId xmlns:a16="http://schemas.microsoft.com/office/drawing/2014/main" id="{56EA855E-E882-E047-3D63-A3277035B1D5}"/>
              </a:ext>
            </a:extLst>
          </p:cNvPr>
          <p:cNvSpPr/>
          <p:nvPr/>
        </p:nvSpPr>
        <p:spPr>
          <a:xfrm>
            <a:off x="5360572" y="4498424"/>
            <a:ext cx="484414" cy="10921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a:p>
            <a:pPr algn="ctr"/>
            <a:r>
              <a:rPr lang="en-US" dirty="0">
                <a:solidFill>
                  <a:schemeClr val="tx1"/>
                </a:solidFill>
              </a:rPr>
              <a:t>u</a:t>
            </a:r>
          </a:p>
          <a:p>
            <a:pPr algn="ctr"/>
            <a:r>
              <a:rPr lang="en-US" dirty="0">
                <a:solidFill>
                  <a:schemeClr val="tx1"/>
                </a:solidFill>
              </a:rPr>
              <a:t>n</a:t>
            </a:r>
          </a:p>
        </p:txBody>
      </p:sp>
      <p:cxnSp>
        <p:nvCxnSpPr>
          <p:cNvPr id="41" name="Curved Connector 40">
            <a:extLst>
              <a:ext uri="{FF2B5EF4-FFF2-40B4-BE49-F238E27FC236}">
                <a16:creationId xmlns:a16="http://schemas.microsoft.com/office/drawing/2014/main" id="{8DB0138E-F509-D49B-1B24-C258939B3366}"/>
              </a:ext>
            </a:extLst>
          </p:cNvPr>
          <p:cNvCxnSpPr>
            <a:cxnSpLocks/>
            <a:stCxn id="37" idx="3"/>
          </p:cNvCxnSpPr>
          <p:nvPr/>
        </p:nvCxnSpPr>
        <p:spPr>
          <a:xfrm>
            <a:off x="4435610" y="4596393"/>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2" name="&quot;No&quot; Symbol 41">
            <a:extLst>
              <a:ext uri="{FF2B5EF4-FFF2-40B4-BE49-F238E27FC236}">
                <a16:creationId xmlns:a16="http://schemas.microsoft.com/office/drawing/2014/main" id="{8CEC0717-A90E-92A5-595B-8548B8B4AB6D}"/>
              </a:ext>
            </a:extLst>
          </p:cNvPr>
          <p:cNvSpPr/>
          <p:nvPr/>
        </p:nvSpPr>
        <p:spPr>
          <a:xfrm>
            <a:off x="4676413" y="5590524"/>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43" name="Curved Connector 42">
            <a:extLst>
              <a:ext uri="{FF2B5EF4-FFF2-40B4-BE49-F238E27FC236}">
                <a16:creationId xmlns:a16="http://schemas.microsoft.com/office/drawing/2014/main" id="{FEE19ED4-6842-54A7-68A4-2A3086C50547}"/>
              </a:ext>
            </a:extLst>
          </p:cNvPr>
          <p:cNvCxnSpPr>
            <a:cxnSpLocks/>
            <a:stCxn id="39" idx="3"/>
            <a:endCxn id="42" idx="0"/>
          </p:cNvCxnSpPr>
          <p:nvPr/>
        </p:nvCxnSpPr>
        <p:spPr>
          <a:xfrm>
            <a:off x="4435610" y="4980126"/>
            <a:ext cx="472044" cy="610398"/>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70F3EEB6-D84F-E430-A90F-CF37C2A3B4A3}"/>
              </a:ext>
            </a:extLst>
          </p:cNvPr>
          <p:cNvSpPr/>
          <p:nvPr/>
        </p:nvSpPr>
        <p:spPr>
          <a:xfrm>
            <a:off x="568780" y="2336651"/>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head</a:t>
            </a:r>
          </a:p>
        </p:txBody>
      </p:sp>
      <p:sp>
        <p:nvSpPr>
          <p:cNvPr id="53" name="Rectangle 52">
            <a:extLst>
              <a:ext uri="{FF2B5EF4-FFF2-40B4-BE49-F238E27FC236}">
                <a16:creationId xmlns:a16="http://schemas.microsoft.com/office/drawing/2014/main" id="{CC8E599E-D433-389D-429F-B60A9C169877}"/>
              </a:ext>
            </a:extLst>
          </p:cNvPr>
          <p:cNvSpPr/>
          <p:nvPr/>
        </p:nvSpPr>
        <p:spPr>
          <a:xfrm>
            <a:off x="591920" y="3055855"/>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tail</a:t>
            </a:r>
          </a:p>
        </p:txBody>
      </p:sp>
      <p:cxnSp>
        <p:nvCxnSpPr>
          <p:cNvPr id="54" name="Curved Connector 53">
            <a:extLst>
              <a:ext uri="{FF2B5EF4-FFF2-40B4-BE49-F238E27FC236}">
                <a16:creationId xmlns:a16="http://schemas.microsoft.com/office/drawing/2014/main" id="{82B0AEA2-078E-683E-3974-DA6580D83358}"/>
              </a:ext>
            </a:extLst>
          </p:cNvPr>
          <p:cNvCxnSpPr>
            <a:cxnSpLocks/>
            <a:stCxn id="52" idx="3"/>
            <a:endCxn id="5" idx="0"/>
          </p:cNvCxnSpPr>
          <p:nvPr/>
        </p:nvCxnSpPr>
        <p:spPr>
          <a:xfrm flipV="1">
            <a:off x="1891395" y="993741"/>
            <a:ext cx="1882908" cy="1538853"/>
          </a:xfrm>
          <a:prstGeom prst="curvedConnector4">
            <a:avLst>
              <a:gd name="adj1" fmla="val 32439"/>
              <a:gd name="adj2" fmla="val 114855"/>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a:extLst>
              <a:ext uri="{FF2B5EF4-FFF2-40B4-BE49-F238E27FC236}">
                <a16:creationId xmlns:a16="http://schemas.microsoft.com/office/drawing/2014/main" id="{43C6D58E-E36D-ABE4-F6FC-0B3F1B28813F}"/>
              </a:ext>
            </a:extLst>
          </p:cNvPr>
          <p:cNvCxnSpPr>
            <a:cxnSpLocks/>
            <a:stCxn id="53" idx="3"/>
            <a:endCxn id="37" idx="0"/>
          </p:cNvCxnSpPr>
          <p:nvPr/>
        </p:nvCxnSpPr>
        <p:spPr>
          <a:xfrm>
            <a:off x="1914535" y="3251798"/>
            <a:ext cx="1859768" cy="1148652"/>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DD67E757-A4DE-9796-DFC3-8183A82BFB3A}"/>
              </a:ext>
            </a:extLst>
          </p:cNvPr>
          <p:cNvSpPr/>
          <p:nvPr/>
        </p:nvSpPr>
        <p:spPr>
          <a:xfrm>
            <a:off x="8891229" y="1243006"/>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4" name="Rectangle 3">
            <a:extLst>
              <a:ext uri="{FF2B5EF4-FFF2-40B4-BE49-F238E27FC236}">
                <a16:creationId xmlns:a16="http://schemas.microsoft.com/office/drawing/2014/main" id="{F3016C5F-BAB0-832B-3AF5-BF500DB96BF1}"/>
              </a:ext>
            </a:extLst>
          </p:cNvPr>
          <p:cNvSpPr/>
          <p:nvPr/>
        </p:nvSpPr>
        <p:spPr>
          <a:xfrm>
            <a:off x="8891229" y="1659397"/>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11" name="Rectangle 10">
            <a:extLst>
              <a:ext uri="{FF2B5EF4-FFF2-40B4-BE49-F238E27FC236}">
                <a16:creationId xmlns:a16="http://schemas.microsoft.com/office/drawing/2014/main" id="{8A1247F9-D81E-79EC-3FCC-C69CAB45C614}"/>
              </a:ext>
            </a:extLst>
          </p:cNvPr>
          <p:cNvSpPr/>
          <p:nvPr/>
        </p:nvSpPr>
        <p:spPr>
          <a:xfrm>
            <a:off x="11138806" y="1340981"/>
            <a:ext cx="484414" cy="5431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16" name="Curved Connector 15">
            <a:extLst>
              <a:ext uri="{FF2B5EF4-FFF2-40B4-BE49-F238E27FC236}">
                <a16:creationId xmlns:a16="http://schemas.microsoft.com/office/drawing/2014/main" id="{05479A1F-AA19-DF3A-816A-DBD3C1760100}"/>
              </a:ext>
            </a:extLst>
          </p:cNvPr>
          <p:cNvCxnSpPr>
            <a:cxnSpLocks/>
            <a:stCxn id="2" idx="3"/>
          </p:cNvCxnSpPr>
          <p:nvPr/>
        </p:nvCxnSpPr>
        <p:spPr>
          <a:xfrm>
            <a:off x="10213844" y="1438949"/>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3835028B-2729-3A98-E032-232573814466}"/>
              </a:ext>
            </a:extLst>
          </p:cNvPr>
          <p:cNvSpPr/>
          <p:nvPr/>
        </p:nvSpPr>
        <p:spPr>
          <a:xfrm>
            <a:off x="8891229" y="289653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18" name="Rectangle 17">
            <a:extLst>
              <a:ext uri="{FF2B5EF4-FFF2-40B4-BE49-F238E27FC236}">
                <a16:creationId xmlns:a16="http://schemas.microsoft.com/office/drawing/2014/main" id="{DFBCD5BB-D7D0-E35F-C5B1-8C297A2C4BF7}"/>
              </a:ext>
            </a:extLst>
          </p:cNvPr>
          <p:cNvSpPr/>
          <p:nvPr/>
        </p:nvSpPr>
        <p:spPr>
          <a:xfrm>
            <a:off x="8891229" y="328026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19" name="Rectangle 18">
            <a:extLst>
              <a:ext uri="{FF2B5EF4-FFF2-40B4-BE49-F238E27FC236}">
                <a16:creationId xmlns:a16="http://schemas.microsoft.com/office/drawing/2014/main" id="{1E3B0AE8-61BF-F4C4-F964-E6BD410EED14}"/>
              </a:ext>
            </a:extLst>
          </p:cNvPr>
          <p:cNvSpPr/>
          <p:nvPr/>
        </p:nvSpPr>
        <p:spPr>
          <a:xfrm>
            <a:off x="11138806" y="2994504"/>
            <a:ext cx="484414" cy="88992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n-US" dirty="0">
              <a:solidFill>
                <a:schemeClr val="tx1"/>
              </a:solidFill>
            </a:endParaRPr>
          </a:p>
          <a:p>
            <a:pPr algn="ctr"/>
            <a:r>
              <a:rPr lang="en-US" dirty="0">
                <a:solidFill>
                  <a:schemeClr val="tx1"/>
                </a:solidFill>
              </a:rPr>
              <a:t>s</a:t>
            </a:r>
          </a:p>
        </p:txBody>
      </p:sp>
      <p:cxnSp>
        <p:nvCxnSpPr>
          <p:cNvPr id="20" name="Curved Connector 19">
            <a:extLst>
              <a:ext uri="{FF2B5EF4-FFF2-40B4-BE49-F238E27FC236}">
                <a16:creationId xmlns:a16="http://schemas.microsoft.com/office/drawing/2014/main" id="{1A5732BD-CFEC-F1A2-1FA8-E33C8B28E722}"/>
              </a:ext>
            </a:extLst>
          </p:cNvPr>
          <p:cNvCxnSpPr>
            <a:cxnSpLocks/>
            <a:stCxn id="17" idx="3"/>
          </p:cNvCxnSpPr>
          <p:nvPr/>
        </p:nvCxnSpPr>
        <p:spPr>
          <a:xfrm>
            <a:off x="10213844" y="3092473"/>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urved Connector 20">
            <a:extLst>
              <a:ext uri="{FF2B5EF4-FFF2-40B4-BE49-F238E27FC236}">
                <a16:creationId xmlns:a16="http://schemas.microsoft.com/office/drawing/2014/main" id="{DEECDA8D-17A3-12E7-6F05-4CE3C78F83D7}"/>
              </a:ext>
            </a:extLst>
          </p:cNvPr>
          <p:cNvCxnSpPr>
            <a:cxnSpLocks/>
            <a:stCxn id="4" idx="1"/>
            <a:endCxn id="23" idx="0"/>
          </p:cNvCxnSpPr>
          <p:nvPr/>
        </p:nvCxnSpPr>
        <p:spPr>
          <a:xfrm rot="10800000" flipH="1" flipV="1">
            <a:off x="8891229" y="1855339"/>
            <a:ext cx="661308" cy="2794375"/>
          </a:xfrm>
          <a:prstGeom prst="curvedConnector4">
            <a:avLst>
              <a:gd name="adj1" fmla="val -34568"/>
              <a:gd name="adj2" fmla="val 87251"/>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7F974521-5585-73D8-6426-7746ABB1CF1D}"/>
              </a:ext>
            </a:extLst>
          </p:cNvPr>
          <p:cNvSpPr/>
          <p:nvPr/>
        </p:nvSpPr>
        <p:spPr>
          <a:xfrm>
            <a:off x="8891229" y="4649715"/>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24" name="Rectangle 23">
            <a:extLst>
              <a:ext uri="{FF2B5EF4-FFF2-40B4-BE49-F238E27FC236}">
                <a16:creationId xmlns:a16="http://schemas.microsoft.com/office/drawing/2014/main" id="{406A1F3F-4117-46C1-5CD8-D3C6CE64AEF7}"/>
              </a:ext>
            </a:extLst>
          </p:cNvPr>
          <p:cNvSpPr/>
          <p:nvPr/>
        </p:nvSpPr>
        <p:spPr>
          <a:xfrm>
            <a:off x="8891229" y="503344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25" name="Rectangle 24">
            <a:extLst>
              <a:ext uri="{FF2B5EF4-FFF2-40B4-BE49-F238E27FC236}">
                <a16:creationId xmlns:a16="http://schemas.microsoft.com/office/drawing/2014/main" id="{153A7AF5-8C8F-FF00-8871-7701EA3C1D99}"/>
              </a:ext>
            </a:extLst>
          </p:cNvPr>
          <p:cNvSpPr/>
          <p:nvPr/>
        </p:nvSpPr>
        <p:spPr>
          <a:xfrm>
            <a:off x="11138806" y="4747689"/>
            <a:ext cx="484414" cy="10921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a:p>
            <a:pPr algn="ctr"/>
            <a:r>
              <a:rPr lang="en-US" dirty="0">
                <a:solidFill>
                  <a:schemeClr val="tx1"/>
                </a:solidFill>
              </a:rPr>
              <a:t>u</a:t>
            </a:r>
          </a:p>
          <a:p>
            <a:pPr algn="ctr"/>
            <a:r>
              <a:rPr lang="en-US" dirty="0">
                <a:solidFill>
                  <a:schemeClr val="tx1"/>
                </a:solidFill>
              </a:rPr>
              <a:t>n</a:t>
            </a:r>
          </a:p>
        </p:txBody>
      </p:sp>
      <p:cxnSp>
        <p:nvCxnSpPr>
          <p:cNvPr id="26" name="Curved Connector 25">
            <a:extLst>
              <a:ext uri="{FF2B5EF4-FFF2-40B4-BE49-F238E27FC236}">
                <a16:creationId xmlns:a16="http://schemas.microsoft.com/office/drawing/2014/main" id="{16B200CC-848B-3F51-19D9-EE6F162A37DD}"/>
              </a:ext>
            </a:extLst>
          </p:cNvPr>
          <p:cNvCxnSpPr>
            <a:cxnSpLocks/>
            <a:stCxn id="23" idx="3"/>
          </p:cNvCxnSpPr>
          <p:nvPr/>
        </p:nvCxnSpPr>
        <p:spPr>
          <a:xfrm>
            <a:off x="10213844" y="4845658"/>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7" name="&quot;No&quot; Symbol 26">
            <a:extLst>
              <a:ext uri="{FF2B5EF4-FFF2-40B4-BE49-F238E27FC236}">
                <a16:creationId xmlns:a16="http://schemas.microsoft.com/office/drawing/2014/main" id="{43404E78-1C97-6A55-1109-1CF6F0EE4B6B}"/>
              </a:ext>
            </a:extLst>
          </p:cNvPr>
          <p:cNvSpPr/>
          <p:nvPr/>
        </p:nvSpPr>
        <p:spPr>
          <a:xfrm>
            <a:off x="10454647" y="5839789"/>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28" name="Curved Connector 27">
            <a:extLst>
              <a:ext uri="{FF2B5EF4-FFF2-40B4-BE49-F238E27FC236}">
                <a16:creationId xmlns:a16="http://schemas.microsoft.com/office/drawing/2014/main" id="{11BC3EEC-D41A-628A-5A11-27055A5038C7}"/>
              </a:ext>
            </a:extLst>
          </p:cNvPr>
          <p:cNvCxnSpPr>
            <a:cxnSpLocks/>
            <a:stCxn id="24" idx="3"/>
            <a:endCxn id="27" idx="0"/>
          </p:cNvCxnSpPr>
          <p:nvPr/>
        </p:nvCxnSpPr>
        <p:spPr>
          <a:xfrm>
            <a:off x="10213844" y="5229391"/>
            <a:ext cx="472044" cy="610398"/>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99888B2D-9825-BD71-4E02-9DF6936770C4}"/>
              </a:ext>
            </a:extLst>
          </p:cNvPr>
          <p:cNvSpPr/>
          <p:nvPr/>
        </p:nvSpPr>
        <p:spPr>
          <a:xfrm>
            <a:off x="6347014" y="2585916"/>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head</a:t>
            </a:r>
          </a:p>
        </p:txBody>
      </p:sp>
      <p:sp>
        <p:nvSpPr>
          <p:cNvPr id="31" name="Rectangle 30">
            <a:extLst>
              <a:ext uri="{FF2B5EF4-FFF2-40B4-BE49-F238E27FC236}">
                <a16:creationId xmlns:a16="http://schemas.microsoft.com/office/drawing/2014/main" id="{C2F29CE1-B8EB-FD5F-F54A-8E00C83D6BC8}"/>
              </a:ext>
            </a:extLst>
          </p:cNvPr>
          <p:cNvSpPr/>
          <p:nvPr/>
        </p:nvSpPr>
        <p:spPr>
          <a:xfrm>
            <a:off x="6370154" y="330512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tail</a:t>
            </a:r>
          </a:p>
        </p:txBody>
      </p:sp>
      <p:cxnSp>
        <p:nvCxnSpPr>
          <p:cNvPr id="32" name="Curved Connector 31">
            <a:extLst>
              <a:ext uri="{FF2B5EF4-FFF2-40B4-BE49-F238E27FC236}">
                <a16:creationId xmlns:a16="http://schemas.microsoft.com/office/drawing/2014/main" id="{43D7A793-E8A8-0D5E-80C8-DBC4FC4E0672}"/>
              </a:ext>
            </a:extLst>
          </p:cNvPr>
          <p:cNvCxnSpPr>
            <a:cxnSpLocks/>
            <a:stCxn id="30" idx="3"/>
            <a:endCxn id="2" idx="0"/>
          </p:cNvCxnSpPr>
          <p:nvPr/>
        </p:nvCxnSpPr>
        <p:spPr>
          <a:xfrm flipV="1">
            <a:off x="7669629" y="1243006"/>
            <a:ext cx="1882908" cy="1538853"/>
          </a:xfrm>
          <a:prstGeom prst="curvedConnector4">
            <a:avLst>
              <a:gd name="adj1" fmla="val 32439"/>
              <a:gd name="adj2" fmla="val 114855"/>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Curved Connector 32">
            <a:extLst>
              <a:ext uri="{FF2B5EF4-FFF2-40B4-BE49-F238E27FC236}">
                <a16:creationId xmlns:a16="http://schemas.microsoft.com/office/drawing/2014/main" id="{58504B48-FECE-30E1-C5E3-ABFD83302968}"/>
              </a:ext>
            </a:extLst>
          </p:cNvPr>
          <p:cNvCxnSpPr>
            <a:cxnSpLocks/>
            <a:stCxn id="31" idx="3"/>
            <a:endCxn id="23" idx="0"/>
          </p:cNvCxnSpPr>
          <p:nvPr/>
        </p:nvCxnSpPr>
        <p:spPr>
          <a:xfrm>
            <a:off x="7692769" y="3501063"/>
            <a:ext cx="1859768" cy="1148652"/>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7" name="Title 46">
            <a:extLst>
              <a:ext uri="{FF2B5EF4-FFF2-40B4-BE49-F238E27FC236}">
                <a16:creationId xmlns:a16="http://schemas.microsoft.com/office/drawing/2014/main" id="{E1A25C48-C344-D455-9389-502A246BFB3A}"/>
              </a:ext>
            </a:extLst>
          </p:cNvPr>
          <p:cNvSpPr>
            <a:spLocks noGrp="1"/>
          </p:cNvSpPr>
          <p:nvPr>
            <p:ph type="title"/>
          </p:nvPr>
        </p:nvSpPr>
        <p:spPr>
          <a:xfrm>
            <a:off x="483735" y="4905459"/>
            <a:ext cx="2449889" cy="1325563"/>
          </a:xfrm>
        </p:spPr>
        <p:txBody>
          <a:bodyPr>
            <a:normAutofit fontScale="90000"/>
          </a:bodyPr>
          <a:lstStyle/>
          <a:p>
            <a:r>
              <a:rPr lang="en-US" dirty="0"/>
              <a:t>Delete a node in the middle</a:t>
            </a:r>
          </a:p>
        </p:txBody>
      </p:sp>
      <p:sp>
        <p:nvSpPr>
          <p:cNvPr id="34" name="Multiply 33">
            <a:extLst>
              <a:ext uri="{FF2B5EF4-FFF2-40B4-BE49-F238E27FC236}">
                <a16:creationId xmlns:a16="http://schemas.microsoft.com/office/drawing/2014/main" id="{913FB79A-47F2-D36A-5478-3DA98C1A01CA}"/>
              </a:ext>
            </a:extLst>
          </p:cNvPr>
          <p:cNvSpPr/>
          <p:nvPr/>
        </p:nvSpPr>
        <p:spPr>
          <a:xfrm>
            <a:off x="8740451" y="2488315"/>
            <a:ext cx="1600202" cy="1600202"/>
          </a:xfrm>
          <a:prstGeom prst="mathMultiply">
            <a:avLst>
              <a:gd name="adj1" fmla="val 16377"/>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Multiply 34">
            <a:extLst>
              <a:ext uri="{FF2B5EF4-FFF2-40B4-BE49-F238E27FC236}">
                <a16:creationId xmlns:a16="http://schemas.microsoft.com/office/drawing/2014/main" id="{7157D799-68B3-94FB-932C-DEE07BDB5864}"/>
              </a:ext>
            </a:extLst>
          </p:cNvPr>
          <p:cNvSpPr/>
          <p:nvPr/>
        </p:nvSpPr>
        <p:spPr>
          <a:xfrm>
            <a:off x="10577079" y="2622783"/>
            <a:ext cx="1600202" cy="1600202"/>
          </a:xfrm>
          <a:prstGeom prst="mathMultiply">
            <a:avLst>
              <a:gd name="adj1" fmla="val 16377"/>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8EEB5A29-DE23-E02A-4DE9-61DFC923363E}"/>
              </a:ext>
            </a:extLst>
          </p:cNvPr>
          <p:cNvSpPr/>
          <p:nvPr/>
        </p:nvSpPr>
        <p:spPr>
          <a:xfrm>
            <a:off x="568779" y="1574436"/>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current</a:t>
            </a:r>
          </a:p>
        </p:txBody>
      </p:sp>
      <p:cxnSp>
        <p:nvCxnSpPr>
          <p:cNvPr id="6" name="Curved Connector 5">
            <a:extLst>
              <a:ext uri="{FF2B5EF4-FFF2-40B4-BE49-F238E27FC236}">
                <a16:creationId xmlns:a16="http://schemas.microsoft.com/office/drawing/2014/main" id="{F6EEDBF7-5481-EA35-6BF6-2D65173EF259}"/>
              </a:ext>
            </a:extLst>
          </p:cNvPr>
          <p:cNvCxnSpPr>
            <a:cxnSpLocks/>
            <a:stCxn id="3" idx="3"/>
            <a:endCxn id="9" idx="1"/>
          </p:cNvCxnSpPr>
          <p:nvPr/>
        </p:nvCxnSpPr>
        <p:spPr>
          <a:xfrm>
            <a:off x="1891394" y="1770379"/>
            <a:ext cx="1221601" cy="1072829"/>
          </a:xfrm>
          <a:prstGeom prst="curvedConnector3">
            <a:avLst>
              <a:gd name="adj1" fmla="val 50000"/>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38FF7ABE-941B-0A0B-60C7-9F34B288F411}"/>
              </a:ext>
            </a:extLst>
          </p:cNvPr>
          <p:cNvSpPr/>
          <p:nvPr/>
        </p:nvSpPr>
        <p:spPr>
          <a:xfrm>
            <a:off x="573315" y="873484"/>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prev</a:t>
            </a:r>
            <a:endParaRPr lang="en-US" dirty="0">
              <a:solidFill>
                <a:schemeClr val="tx1"/>
              </a:solidFill>
            </a:endParaRPr>
          </a:p>
        </p:txBody>
      </p:sp>
      <p:cxnSp>
        <p:nvCxnSpPr>
          <p:cNvPr id="38" name="Curved Connector 37">
            <a:extLst>
              <a:ext uri="{FF2B5EF4-FFF2-40B4-BE49-F238E27FC236}">
                <a16:creationId xmlns:a16="http://schemas.microsoft.com/office/drawing/2014/main" id="{DD3270BC-12FA-FA2A-52ED-DCD52C8AA5A6}"/>
              </a:ext>
            </a:extLst>
          </p:cNvPr>
          <p:cNvCxnSpPr>
            <a:cxnSpLocks/>
            <a:stCxn id="36" idx="3"/>
            <a:endCxn id="5" idx="1"/>
          </p:cNvCxnSpPr>
          <p:nvPr/>
        </p:nvCxnSpPr>
        <p:spPr>
          <a:xfrm>
            <a:off x="1895930" y="1069427"/>
            <a:ext cx="1217065" cy="120257"/>
          </a:xfrm>
          <a:prstGeom prst="curvedConnector3">
            <a:avLst>
              <a:gd name="adj1" fmla="val 50000"/>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8396E991-A4E1-2984-B91D-8743B42824B0}"/>
              </a:ext>
            </a:extLst>
          </p:cNvPr>
          <p:cNvSpPr/>
          <p:nvPr/>
        </p:nvSpPr>
        <p:spPr>
          <a:xfrm>
            <a:off x="6290228" y="1817066"/>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current</a:t>
            </a:r>
          </a:p>
        </p:txBody>
      </p:sp>
      <p:cxnSp>
        <p:nvCxnSpPr>
          <p:cNvPr id="46" name="Curved Connector 45">
            <a:extLst>
              <a:ext uri="{FF2B5EF4-FFF2-40B4-BE49-F238E27FC236}">
                <a16:creationId xmlns:a16="http://schemas.microsoft.com/office/drawing/2014/main" id="{DF98DEC7-F853-15BE-D827-DEAF385DE22A}"/>
              </a:ext>
            </a:extLst>
          </p:cNvPr>
          <p:cNvCxnSpPr>
            <a:cxnSpLocks/>
            <a:stCxn id="45" idx="3"/>
            <a:endCxn id="17" idx="1"/>
          </p:cNvCxnSpPr>
          <p:nvPr/>
        </p:nvCxnSpPr>
        <p:spPr>
          <a:xfrm>
            <a:off x="7612843" y="2013009"/>
            <a:ext cx="1278386" cy="1079464"/>
          </a:xfrm>
          <a:prstGeom prst="curvedConnector3">
            <a:avLst>
              <a:gd name="adj1" fmla="val 50000"/>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C660AF5C-BB70-593D-D071-45371C7180E7}"/>
              </a:ext>
            </a:extLst>
          </p:cNvPr>
          <p:cNvSpPr/>
          <p:nvPr/>
        </p:nvSpPr>
        <p:spPr>
          <a:xfrm>
            <a:off x="6294764" y="1116114"/>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prev</a:t>
            </a:r>
            <a:endParaRPr lang="en-US" dirty="0">
              <a:solidFill>
                <a:schemeClr val="tx1"/>
              </a:solidFill>
            </a:endParaRPr>
          </a:p>
        </p:txBody>
      </p:sp>
      <p:cxnSp>
        <p:nvCxnSpPr>
          <p:cNvPr id="49" name="Curved Connector 48">
            <a:extLst>
              <a:ext uri="{FF2B5EF4-FFF2-40B4-BE49-F238E27FC236}">
                <a16:creationId xmlns:a16="http://schemas.microsoft.com/office/drawing/2014/main" id="{965D2F3F-8929-5AAF-72F4-BC2708A17444}"/>
              </a:ext>
            </a:extLst>
          </p:cNvPr>
          <p:cNvCxnSpPr>
            <a:cxnSpLocks/>
            <a:stCxn id="48" idx="3"/>
            <a:endCxn id="2" idx="1"/>
          </p:cNvCxnSpPr>
          <p:nvPr/>
        </p:nvCxnSpPr>
        <p:spPr>
          <a:xfrm>
            <a:off x="7617379" y="1312057"/>
            <a:ext cx="1273850" cy="126892"/>
          </a:xfrm>
          <a:prstGeom prst="curvedConnector3">
            <a:avLst>
              <a:gd name="adj1" fmla="val 50000"/>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15272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0D539-40B6-0353-D2DC-CF3A5D495E49}"/>
              </a:ext>
            </a:extLst>
          </p:cNvPr>
          <p:cNvSpPr>
            <a:spLocks noGrp="1"/>
          </p:cNvSpPr>
          <p:nvPr>
            <p:ph type="title"/>
          </p:nvPr>
        </p:nvSpPr>
        <p:spPr/>
        <p:txBody>
          <a:bodyPr/>
          <a:lstStyle/>
          <a:p>
            <a:r>
              <a:rPr lang="en-US" dirty="0"/>
              <a:t>A Bit of Poetry – Robert Frost</a:t>
            </a:r>
          </a:p>
        </p:txBody>
      </p:sp>
      <p:sp>
        <p:nvSpPr>
          <p:cNvPr id="3" name="Content Placeholder 2">
            <a:extLst>
              <a:ext uri="{FF2B5EF4-FFF2-40B4-BE49-F238E27FC236}">
                <a16:creationId xmlns:a16="http://schemas.microsoft.com/office/drawing/2014/main" id="{201901B9-66AF-3228-61E8-D9BCC2A5C872}"/>
              </a:ext>
            </a:extLst>
          </p:cNvPr>
          <p:cNvSpPr>
            <a:spLocks noGrp="1"/>
          </p:cNvSpPr>
          <p:nvPr>
            <p:ph idx="1"/>
          </p:nvPr>
        </p:nvSpPr>
        <p:spPr>
          <a:xfrm>
            <a:off x="838200" y="1825625"/>
            <a:ext cx="7309757" cy="3056618"/>
          </a:xfrm>
        </p:spPr>
        <p:txBody>
          <a:bodyPr/>
          <a:lstStyle/>
          <a:p>
            <a:r>
              <a:rPr lang="en-US" dirty="0"/>
              <a:t>Taught at the University of Michigan 1921-1927</a:t>
            </a:r>
          </a:p>
          <a:p>
            <a:r>
              <a:rPr lang="en-US" dirty="0"/>
              <a:t>Consultant in Poetry to the US Library of Congress 1958-1959</a:t>
            </a:r>
          </a:p>
          <a:p>
            <a:r>
              <a:rPr lang="en-US" dirty="0"/>
              <a:t>His grandson Bob Frost was a colleague of mine at the University of Michigan for many years</a:t>
            </a:r>
          </a:p>
        </p:txBody>
      </p:sp>
      <p:sp>
        <p:nvSpPr>
          <p:cNvPr id="5" name="TextBox 4">
            <a:extLst>
              <a:ext uri="{FF2B5EF4-FFF2-40B4-BE49-F238E27FC236}">
                <a16:creationId xmlns:a16="http://schemas.microsoft.com/office/drawing/2014/main" id="{091570B3-BA99-897C-5C83-8D6AAB736867}"/>
              </a:ext>
            </a:extLst>
          </p:cNvPr>
          <p:cNvSpPr txBox="1"/>
          <p:nvPr/>
        </p:nvSpPr>
        <p:spPr>
          <a:xfrm>
            <a:off x="838200" y="5809683"/>
            <a:ext cx="6098720" cy="369332"/>
          </a:xfrm>
          <a:prstGeom prst="rect">
            <a:avLst/>
          </a:prstGeom>
          <a:noFill/>
        </p:spPr>
        <p:txBody>
          <a:bodyPr wrap="square">
            <a:spAutoFit/>
          </a:bodyPr>
          <a:lstStyle/>
          <a:p>
            <a:r>
              <a:rPr lang="en-US" dirty="0"/>
              <a:t>https://</a:t>
            </a:r>
            <a:r>
              <a:rPr lang="en-US" dirty="0" err="1"/>
              <a:t>en.wikipedia.org</a:t>
            </a:r>
            <a:r>
              <a:rPr lang="en-US" dirty="0"/>
              <a:t>/wiki/</a:t>
            </a:r>
            <a:r>
              <a:rPr lang="en-US" dirty="0" err="1"/>
              <a:t>Robert_Frost</a:t>
            </a:r>
            <a:endParaRPr lang="en-US" dirty="0"/>
          </a:p>
        </p:txBody>
      </p:sp>
      <p:pic>
        <p:nvPicPr>
          <p:cNvPr id="7" name="Picture 6" descr="A Picture of Robert Frost taken around 1910, from Wikipedia.">
            <a:extLst>
              <a:ext uri="{FF2B5EF4-FFF2-40B4-BE49-F238E27FC236}">
                <a16:creationId xmlns:a16="http://schemas.microsoft.com/office/drawing/2014/main" id="{248AF269-AB34-F3C9-3BBD-3B9E9803F110}"/>
              </a:ext>
            </a:extLst>
          </p:cNvPr>
          <p:cNvPicPr>
            <a:picLocks noChangeAspect="1"/>
          </p:cNvPicPr>
          <p:nvPr/>
        </p:nvPicPr>
        <p:blipFill>
          <a:blip r:embed="rId2"/>
          <a:stretch>
            <a:fillRect/>
          </a:stretch>
        </p:blipFill>
        <p:spPr>
          <a:xfrm>
            <a:off x="9366788" y="631552"/>
            <a:ext cx="1987012" cy="2810895"/>
          </a:xfrm>
          <a:prstGeom prst="rect">
            <a:avLst/>
          </a:prstGeom>
        </p:spPr>
      </p:pic>
      <p:pic>
        <p:nvPicPr>
          <p:cNvPr id="9" name="Picture 8" descr="A picture of Bob Frost (Robert Frost's grandson)">
            <a:extLst>
              <a:ext uri="{FF2B5EF4-FFF2-40B4-BE49-F238E27FC236}">
                <a16:creationId xmlns:a16="http://schemas.microsoft.com/office/drawing/2014/main" id="{DF3E40A9-F9D8-DA27-BF8E-65D48E665AE1}"/>
              </a:ext>
            </a:extLst>
          </p:cNvPr>
          <p:cNvPicPr>
            <a:picLocks noChangeAspect="1"/>
          </p:cNvPicPr>
          <p:nvPr/>
        </p:nvPicPr>
        <p:blipFill>
          <a:blip r:embed="rId3"/>
          <a:stretch>
            <a:fillRect/>
          </a:stretch>
        </p:blipFill>
        <p:spPr>
          <a:xfrm>
            <a:off x="8837492" y="4212851"/>
            <a:ext cx="2516308" cy="1672128"/>
          </a:xfrm>
          <a:prstGeom prst="rect">
            <a:avLst/>
          </a:prstGeom>
        </p:spPr>
      </p:pic>
    </p:spTree>
    <p:extLst>
      <p:ext uri="{BB962C8B-B14F-4D97-AF65-F5344CB8AC3E}">
        <p14:creationId xmlns:p14="http://schemas.microsoft.com/office/powerpoint/2010/main" val="18768333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D4F6303-263B-8385-CE66-113E99FCF78C}"/>
              </a:ext>
            </a:extLst>
          </p:cNvPr>
          <p:cNvSpPr/>
          <p:nvPr/>
        </p:nvSpPr>
        <p:spPr>
          <a:xfrm>
            <a:off x="3112995" y="993741"/>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7" name="Rectangle 6">
            <a:extLst>
              <a:ext uri="{FF2B5EF4-FFF2-40B4-BE49-F238E27FC236}">
                <a16:creationId xmlns:a16="http://schemas.microsoft.com/office/drawing/2014/main" id="{D93B7140-8FE7-148B-CF9E-713B6E965D9B}"/>
              </a:ext>
            </a:extLst>
          </p:cNvPr>
          <p:cNvSpPr/>
          <p:nvPr/>
        </p:nvSpPr>
        <p:spPr>
          <a:xfrm>
            <a:off x="3112995" y="1410132"/>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8" name="Rectangle 7">
            <a:extLst>
              <a:ext uri="{FF2B5EF4-FFF2-40B4-BE49-F238E27FC236}">
                <a16:creationId xmlns:a16="http://schemas.microsoft.com/office/drawing/2014/main" id="{C5A28D32-55EA-162D-3AC6-88414F6482F5}"/>
              </a:ext>
            </a:extLst>
          </p:cNvPr>
          <p:cNvSpPr/>
          <p:nvPr/>
        </p:nvSpPr>
        <p:spPr>
          <a:xfrm>
            <a:off x="5360572" y="1091716"/>
            <a:ext cx="484414" cy="5431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10" name="Curved Connector 9">
            <a:extLst>
              <a:ext uri="{FF2B5EF4-FFF2-40B4-BE49-F238E27FC236}">
                <a16:creationId xmlns:a16="http://schemas.microsoft.com/office/drawing/2014/main" id="{2C177E8C-2009-FF96-06E8-0A54782BB68D}"/>
              </a:ext>
            </a:extLst>
          </p:cNvPr>
          <p:cNvCxnSpPr>
            <a:cxnSpLocks/>
            <a:stCxn id="5" idx="3"/>
          </p:cNvCxnSpPr>
          <p:nvPr/>
        </p:nvCxnSpPr>
        <p:spPr>
          <a:xfrm>
            <a:off x="4435610" y="1189684"/>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12773B15-DB20-6385-C527-201B43368418}"/>
              </a:ext>
            </a:extLst>
          </p:cNvPr>
          <p:cNvSpPr/>
          <p:nvPr/>
        </p:nvSpPr>
        <p:spPr>
          <a:xfrm>
            <a:off x="3112995" y="2647265"/>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12" name="Rectangle 11">
            <a:extLst>
              <a:ext uri="{FF2B5EF4-FFF2-40B4-BE49-F238E27FC236}">
                <a16:creationId xmlns:a16="http://schemas.microsoft.com/office/drawing/2014/main" id="{93D0F3B4-FC5D-86BD-0344-2B9A1DA3C809}"/>
              </a:ext>
            </a:extLst>
          </p:cNvPr>
          <p:cNvSpPr/>
          <p:nvPr/>
        </p:nvSpPr>
        <p:spPr>
          <a:xfrm>
            <a:off x="3112995" y="303099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13" name="Rectangle 12">
            <a:extLst>
              <a:ext uri="{FF2B5EF4-FFF2-40B4-BE49-F238E27FC236}">
                <a16:creationId xmlns:a16="http://schemas.microsoft.com/office/drawing/2014/main" id="{5F4D984C-1CF5-2822-16C3-9857778C494E}"/>
              </a:ext>
            </a:extLst>
          </p:cNvPr>
          <p:cNvSpPr/>
          <p:nvPr/>
        </p:nvSpPr>
        <p:spPr>
          <a:xfrm>
            <a:off x="5360572" y="2745239"/>
            <a:ext cx="484414" cy="88992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n-US" dirty="0">
              <a:solidFill>
                <a:schemeClr val="tx1"/>
              </a:solidFill>
            </a:endParaRPr>
          </a:p>
          <a:p>
            <a:pPr algn="ctr"/>
            <a:r>
              <a:rPr lang="en-US" dirty="0">
                <a:solidFill>
                  <a:schemeClr val="tx1"/>
                </a:solidFill>
              </a:rPr>
              <a:t>s</a:t>
            </a:r>
          </a:p>
        </p:txBody>
      </p:sp>
      <p:cxnSp>
        <p:nvCxnSpPr>
          <p:cNvPr id="14" name="Curved Connector 13">
            <a:extLst>
              <a:ext uri="{FF2B5EF4-FFF2-40B4-BE49-F238E27FC236}">
                <a16:creationId xmlns:a16="http://schemas.microsoft.com/office/drawing/2014/main" id="{F22F8BA1-A94E-DC14-33C8-40C20ADD837F}"/>
              </a:ext>
            </a:extLst>
          </p:cNvPr>
          <p:cNvCxnSpPr>
            <a:cxnSpLocks/>
            <a:stCxn id="9" idx="3"/>
          </p:cNvCxnSpPr>
          <p:nvPr/>
        </p:nvCxnSpPr>
        <p:spPr>
          <a:xfrm>
            <a:off x="4435610" y="2843208"/>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urved Connector 14">
            <a:extLst>
              <a:ext uri="{FF2B5EF4-FFF2-40B4-BE49-F238E27FC236}">
                <a16:creationId xmlns:a16="http://schemas.microsoft.com/office/drawing/2014/main" id="{C57A03F0-A2C7-881C-BB16-0DF4D219ADF8}"/>
              </a:ext>
            </a:extLst>
          </p:cNvPr>
          <p:cNvCxnSpPr>
            <a:cxnSpLocks/>
            <a:stCxn id="7" idx="1"/>
            <a:endCxn id="9" idx="0"/>
          </p:cNvCxnSpPr>
          <p:nvPr/>
        </p:nvCxnSpPr>
        <p:spPr>
          <a:xfrm rot="10800000" flipH="1" flipV="1">
            <a:off x="3112995" y="1606075"/>
            <a:ext cx="661308" cy="1041190"/>
          </a:xfrm>
          <a:prstGeom prst="curvedConnector4">
            <a:avLst>
              <a:gd name="adj1" fmla="val -34568"/>
              <a:gd name="adj2" fmla="val 59410"/>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urved Connector 28">
            <a:extLst>
              <a:ext uri="{FF2B5EF4-FFF2-40B4-BE49-F238E27FC236}">
                <a16:creationId xmlns:a16="http://schemas.microsoft.com/office/drawing/2014/main" id="{F8EC7DA5-A779-EAC6-319B-732976F5BDEB}"/>
              </a:ext>
            </a:extLst>
          </p:cNvPr>
          <p:cNvCxnSpPr>
            <a:cxnSpLocks/>
            <a:stCxn id="12" idx="3"/>
            <a:endCxn id="37" idx="0"/>
          </p:cNvCxnSpPr>
          <p:nvPr/>
        </p:nvCxnSpPr>
        <p:spPr>
          <a:xfrm flipH="1">
            <a:off x="3774303" y="3226941"/>
            <a:ext cx="661307" cy="1173509"/>
          </a:xfrm>
          <a:prstGeom prst="curvedConnector4">
            <a:avLst>
              <a:gd name="adj1" fmla="val -34568"/>
              <a:gd name="adj2" fmla="val 58349"/>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08DD47E8-5CAC-0CDF-1BF1-63CF8E5F1ABE}"/>
              </a:ext>
            </a:extLst>
          </p:cNvPr>
          <p:cNvSpPr/>
          <p:nvPr/>
        </p:nvSpPr>
        <p:spPr>
          <a:xfrm>
            <a:off x="3112995" y="440045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39" name="Rectangle 38">
            <a:extLst>
              <a:ext uri="{FF2B5EF4-FFF2-40B4-BE49-F238E27FC236}">
                <a16:creationId xmlns:a16="http://schemas.microsoft.com/office/drawing/2014/main" id="{B6482826-6A09-3D56-7B56-459516A9A700}"/>
              </a:ext>
            </a:extLst>
          </p:cNvPr>
          <p:cNvSpPr/>
          <p:nvPr/>
        </p:nvSpPr>
        <p:spPr>
          <a:xfrm>
            <a:off x="3112995" y="478418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40" name="Rectangle 39">
            <a:extLst>
              <a:ext uri="{FF2B5EF4-FFF2-40B4-BE49-F238E27FC236}">
                <a16:creationId xmlns:a16="http://schemas.microsoft.com/office/drawing/2014/main" id="{56EA855E-E882-E047-3D63-A3277035B1D5}"/>
              </a:ext>
            </a:extLst>
          </p:cNvPr>
          <p:cNvSpPr/>
          <p:nvPr/>
        </p:nvSpPr>
        <p:spPr>
          <a:xfrm>
            <a:off x="5360572" y="4498424"/>
            <a:ext cx="484414" cy="10921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a:p>
            <a:pPr algn="ctr"/>
            <a:r>
              <a:rPr lang="en-US" dirty="0">
                <a:solidFill>
                  <a:schemeClr val="tx1"/>
                </a:solidFill>
              </a:rPr>
              <a:t>u</a:t>
            </a:r>
          </a:p>
          <a:p>
            <a:pPr algn="ctr"/>
            <a:r>
              <a:rPr lang="en-US" dirty="0">
                <a:solidFill>
                  <a:schemeClr val="tx1"/>
                </a:solidFill>
              </a:rPr>
              <a:t>n</a:t>
            </a:r>
          </a:p>
        </p:txBody>
      </p:sp>
      <p:cxnSp>
        <p:nvCxnSpPr>
          <p:cNvPr id="41" name="Curved Connector 40">
            <a:extLst>
              <a:ext uri="{FF2B5EF4-FFF2-40B4-BE49-F238E27FC236}">
                <a16:creationId xmlns:a16="http://schemas.microsoft.com/office/drawing/2014/main" id="{8DB0138E-F509-D49B-1B24-C258939B3366}"/>
              </a:ext>
            </a:extLst>
          </p:cNvPr>
          <p:cNvCxnSpPr>
            <a:cxnSpLocks/>
            <a:stCxn id="37" idx="3"/>
          </p:cNvCxnSpPr>
          <p:nvPr/>
        </p:nvCxnSpPr>
        <p:spPr>
          <a:xfrm>
            <a:off x="4435610" y="4596393"/>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2" name="&quot;No&quot; Symbol 41">
            <a:extLst>
              <a:ext uri="{FF2B5EF4-FFF2-40B4-BE49-F238E27FC236}">
                <a16:creationId xmlns:a16="http://schemas.microsoft.com/office/drawing/2014/main" id="{8CEC0717-A90E-92A5-595B-8548B8B4AB6D}"/>
              </a:ext>
            </a:extLst>
          </p:cNvPr>
          <p:cNvSpPr/>
          <p:nvPr/>
        </p:nvSpPr>
        <p:spPr>
          <a:xfrm>
            <a:off x="4676413" y="5590524"/>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43" name="Curved Connector 42">
            <a:extLst>
              <a:ext uri="{FF2B5EF4-FFF2-40B4-BE49-F238E27FC236}">
                <a16:creationId xmlns:a16="http://schemas.microsoft.com/office/drawing/2014/main" id="{FEE19ED4-6842-54A7-68A4-2A3086C50547}"/>
              </a:ext>
            </a:extLst>
          </p:cNvPr>
          <p:cNvCxnSpPr>
            <a:cxnSpLocks/>
            <a:stCxn id="39" idx="3"/>
            <a:endCxn id="42" idx="0"/>
          </p:cNvCxnSpPr>
          <p:nvPr/>
        </p:nvCxnSpPr>
        <p:spPr>
          <a:xfrm>
            <a:off x="4435610" y="4980126"/>
            <a:ext cx="472044" cy="610398"/>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70F3EEB6-D84F-E430-A90F-CF37C2A3B4A3}"/>
              </a:ext>
            </a:extLst>
          </p:cNvPr>
          <p:cNvSpPr/>
          <p:nvPr/>
        </p:nvSpPr>
        <p:spPr>
          <a:xfrm>
            <a:off x="568780" y="2336651"/>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head</a:t>
            </a:r>
          </a:p>
        </p:txBody>
      </p:sp>
      <p:sp>
        <p:nvSpPr>
          <p:cNvPr id="53" name="Rectangle 52">
            <a:extLst>
              <a:ext uri="{FF2B5EF4-FFF2-40B4-BE49-F238E27FC236}">
                <a16:creationId xmlns:a16="http://schemas.microsoft.com/office/drawing/2014/main" id="{CC8E599E-D433-389D-429F-B60A9C169877}"/>
              </a:ext>
            </a:extLst>
          </p:cNvPr>
          <p:cNvSpPr/>
          <p:nvPr/>
        </p:nvSpPr>
        <p:spPr>
          <a:xfrm>
            <a:off x="591920" y="3055855"/>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tail</a:t>
            </a:r>
          </a:p>
        </p:txBody>
      </p:sp>
      <p:cxnSp>
        <p:nvCxnSpPr>
          <p:cNvPr id="54" name="Curved Connector 53">
            <a:extLst>
              <a:ext uri="{FF2B5EF4-FFF2-40B4-BE49-F238E27FC236}">
                <a16:creationId xmlns:a16="http://schemas.microsoft.com/office/drawing/2014/main" id="{82B0AEA2-078E-683E-3974-DA6580D83358}"/>
              </a:ext>
            </a:extLst>
          </p:cNvPr>
          <p:cNvCxnSpPr>
            <a:cxnSpLocks/>
            <a:stCxn id="52" idx="3"/>
            <a:endCxn id="5" idx="0"/>
          </p:cNvCxnSpPr>
          <p:nvPr/>
        </p:nvCxnSpPr>
        <p:spPr>
          <a:xfrm flipV="1">
            <a:off x="1891395" y="993741"/>
            <a:ext cx="1882908" cy="1538853"/>
          </a:xfrm>
          <a:prstGeom prst="curvedConnector4">
            <a:avLst>
              <a:gd name="adj1" fmla="val 32439"/>
              <a:gd name="adj2" fmla="val 114855"/>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a:extLst>
              <a:ext uri="{FF2B5EF4-FFF2-40B4-BE49-F238E27FC236}">
                <a16:creationId xmlns:a16="http://schemas.microsoft.com/office/drawing/2014/main" id="{43C6D58E-E36D-ABE4-F6FC-0B3F1B28813F}"/>
              </a:ext>
            </a:extLst>
          </p:cNvPr>
          <p:cNvCxnSpPr>
            <a:cxnSpLocks/>
            <a:stCxn id="53" idx="3"/>
            <a:endCxn id="37" idx="0"/>
          </p:cNvCxnSpPr>
          <p:nvPr/>
        </p:nvCxnSpPr>
        <p:spPr>
          <a:xfrm>
            <a:off x="1914535" y="3251798"/>
            <a:ext cx="1859768" cy="1148652"/>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DD67E757-A4DE-9796-DFC3-8183A82BFB3A}"/>
              </a:ext>
            </a:extLst>
          </p:cNvPr>
          <p:cNvSpPr/>
          <p:nvPr/>
        </p:nvSpPr>
        <p:spPr>
          <a:xfrm>
            <a:off x="8891229" y="1243006"/>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4" name="Rectangle 3">
            <a:extLst>
              <a:ext uri="{FF2B5EF4-FFF2-40B4-BE49-F238E27FC236}">
                <a16:creationId xmlns:a16="http://schemas.microsoft.com/office/drawing/2014/main" id="{F3016C5F-BAB0-832B-3AF5-BF500DB96BF1}"/>
              </a:ext>
            </a:extLst>
          </p:cNvPr>
          <p:cNvSpPr/>
          <p:nvPr/>
        </p:nvSpPr>
        <p:spPr>
          <a:xfrm>
            <a:off x="8891229" y="1659397"/>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11" name="Rectangle 10">
            <a:extLst>
              <a:ext uri="{FF2B5EF4-FFF2-40B4-BE49-F238E27FC236}">
                <a16:creationId xmlns:a16="http://schemas.microsoft.com/office/drawing/2014/main" id="{8A1247F9-D81E-79EC-3FCC-C69CAB45C614}"/>
              </a:ext>
            </a:extLst>
          </p:cNvPr>
          <p:cNvSpPr/>
          <p:nvPr/>
        </p:nvSpPr>
        <p:spPr>
          <a:xfrm>
            <a:off x="11138806" y="1340981"/>
            <a:ext cx="484414" cy="5431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16" name="Curved Connector 15">
            <a:extLst>
              <a:ext uri="{FF2B5EF4-FFF2-40B4-BE49-F238E27FC236}">
                <a16:creationId xmlns:a16="http://schemas.microsoft.com/office/drawing/2014/main" id="{05479A1F-AA19-DF3A-816A-DBD3C1760100}"/>
              </a:ext>
            </a:extLst>
          </p:cNvPr>
          <p:cNvCxnSpPr>
            <a:cxnSpLocks/>
            <a:stCxn id="2" idx="3"/>
          </p:cNvCxnSpPr>
          <p:nvPr/>
        </p:nvCxnSpPr>
        <p:spPr>
          <a:xfrm>
            <a:off x="10213844" y="1438949"/>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3835028B-2729-3A98-E032-232573814466}"/>
              </a:ext>
            </a:extLst>
          </p:cNvPr>
          <p:cNvSpPr/>
          <p:nvPr/>
        </p:nvSpPr>
        <p:spPr>
          <a:xfrm>
            <a:off x="8891229" y="289653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18" name="Rectangle 17">
            <a:extLst>
              <a:ext uri="{FF2B5EF4-FFF2-40B4-BE49-F238E27FC236}">
                <a16:creationId xmlns:a16="http://schemas.microsoft.com/office/drawing/2014/main" id="{DFBCD5BB-D7D0-E35F-C5B1-8C297A2C4BF7}"/>
              </a:ext>
            </a:extLst>
          </p:cNvPr>
          <p:cNvSpPr/>
          <p:nvPr/>
        </p:nvSpPr>
        <p:spPr>
          <a:xfrm>
            <a:off x="8891229" y="328026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19" name="Rectangle 18">
            <a:extLst>
              <a:ext uri="{FF2B5EF4-FFF2-40B4-BE49-F238E27FC236}">
                <a16:creationId xmlns:a16="http://schemas.microsoft.com/office/drawing/2014/main" id="{1E3B0AE8-61BF-F4C4-F964-E6BD410EED14}"/>
              </a:ext>
            </a:extLst>
          </p:cNvPr>
          <p:cNvSpPr/>
          <p:nvPr/>
        </p:nvSpPr>
        <p:spPr>
          <a:xfrm>
            <a:off x="11138806" y="2994504"/>
            <a:ext cx="484414" cy="88992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n-US" dirty="0">
              <a:solidFill>
                <a:schemeClr val="tx1"/>
              </a:solidFill>
            </a:endParaRPr>
          </a:p>
          <a:p>
            <a:pPr algn="ctr"/>
            <a:r>
              <a:rPr lang="en-US" dirty="0">
                <a:solidFill>
                  <a:schemeClr val="tx1"/>
                </a:solidFill>
              </a:rPr>
              <a:t>s</a:t>
            </a:r>
          </a:p>
        </p:txBody>
      </p:sp>
      <p:cxnSp>
        <p:nvCxnSpPr>
          <p:cNvPr id="20" name="Curved Connector 19">
            <a:extLst>
              <a:ext uri="{FF2B5EF4-FFF2-40B4-BE49-F238E27FC236}">
                <a16:creationId xmlns:a16="http://schemas.microsoft.com/office/drawing/2014/main" id="{1A5732BD-CFEC-F1A2-1FA8-E33C8B28E722}"/>
              </a:ext>
            </a:extLst>
          </p:cNvPr>
          <p:cNvCxnSpPr>
            <a:cxnSpLocks/>
            <a:stCxn id="17" idx="3"/>
          </p:cNvCxnSpPr>
          <p:nvPr/>
        </p:nvCxnSpPr>
        <p:spPr>
          <a:xfrm>
            <a:off x="10213844" y="3092473"/>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urved Connector 21">
            <a:extLst>
              <a:ext uri="{FF2B5EF4-FFF2-40B4-BE49-F238E27FC236}">
                <a16:creationId xmlns:a16="http://schemas.microsoft.com/office/drawing/2014/main" id="{59472074-8D39-6F49-E375-7E08B6CEFBAC}"/>
              </a:ext>
            </a:extLst>
          </p:cNvPr>
          <p:cNvCxnSpPr>
            <a:cxnSpLocks/>
            <a:stCxn id="18" idx="3"/>
            <a:endCxn id="23" idx="0"/>
          </p:cNvCxnSpPr>
          <p:nvPr/>
        </p:nvCxnSpPr>
        <p:spPr>
          <a:xfrm flipH="1">
            <a:off x="9552537" y="3476206"/>
            <a:ext cx="661307" cy="1173509"/>
          </a:xfrm>
          <a:prstGeom prst="curvedConnector4">
            <a:avLst>
              <a:gd name="adj1" fmla="val -34568"/>
              <a:gd name="adj2" fmla="val 58349"/>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7F974521-5585-73D8-6426-7746ABB1CF1D}"/>
              </a:ext>
            </a:extLst>
          </p:cNvPr>
          <p:cNvSpPr/>
          <p:nvPr/>
        </p:nvSpPr>
        <p:spPr>
          <a:xfrm>
            <a:off x="8891229" y="4649715"/>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24" name="Rectangle 23">
            <a:extLst>
              <a:ext uri="{FF2B5EF4-FFF2-40B4-BE49-F238E27FC236}">
                <a16:creationId xmlns:a16="http://schemas.microsoft.com/office/drawing/2014/main" id="{406A1F3F-4117-46C1-5CD8-D3C6CE64AEF7}"/>
              </a:ext>
            </a:extLst>
          </p:cNvPr>
          <p:cNvSpPr/>
          <p:nvPr/>
        </p:nvSpPr>
        <p:spPr>
          <a:xfrm>
            <a:off x="8891229" y="503344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25" name="Rectangle 24">
            <a:extLst>
              <a:ext uri="{FF2B5EF4-FFF2-40B4-BE49-F238E27FC236}">
                <a16:creationId xmlns:a16="http://schemas.microsoft.com/office/drawing/2014/main" id="{153A7AF5-8C8F-FF00-8871-7701EA3C1D99}"/>
              </a:ext>
            </a:extLst>
          </p:cNvPr>
          <p:cNvSpPr/>
          <p:nvPr/>
        </p:nvSpPr>
        <p:spPr>
          <a:xfrm>
            <a:off x="11138806" y="4747689"/>
            <a:ext cx="484414" cy="10921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a:p>
            <a:pPr algn="ctr"/>
            <a:r>
              <a:rPr lang="en-US" dirty="0">
                <a:solidFill>
                  <a:schemeClr val="tx1"/>
                </a:solidFill>
              </a:rPr>
              <a:t>u</a:t>
            </a:r>
          </a:p>
          <a:p>
            <a:pPr algn="ctr"/>
            <a:r>
              <a:rPr lang="en-US" dirty="0">
                <a:solidFill>
                  <a:schemeClr val="tx1"/>
                </a:solidFill>
              </a:rPr>
              <a:t>n</a:t>
            </a:r>
          </a:p>
        </p:txBody>
      </p:sp>
      <p:cxnSp>
        <p:nvCxnSpPr>
          <p:cNvPr id="26" name="Curved Connector 25">
            <a:extLst>
              <a:ext uri="{FF2B5EF4-FFF2-40B4-BE49-F238E27FC236}">
                <a16:creationId xmlns:a16="http://schemas.microsoft.com/office/drawing/2014/main" id="{16B200CC-848B-3F51-19D9-EE6F162A37DD}"/>
              </a:ext>
            </a:extLst>
          </p:cNvPr>
          <p:cNvCxnSpPr>
            <a:cxnSpLocks/>
            <a:stCxn id="23" idx="3"/>
          </p:cNvCxnSpPr>
          <p:nvPr/>
        </p:nvCxnSpPr>
        <p:spPr>
          <a:xfrm>
            <a:off x="10213844" y="4845658"/>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7" name="&quot;No&quot; Symbol 26">
            <a:extLst>
              <a:ext uri="{FF2B5EF4-FFF2-40B4-BE49-F238E27FC236}">
                <a16:creationId xmlns:a16="http://schemas.microsoft.com/office/drawing/2014/main" id="{43404E78-1C97-6A55-1109-1CF6F0EE4B6B}"/>
              </a:ext>
            </a:extLst>
          </p:cNvPr>
          <p:cNvSpPr/>
          <p:nvPr/>
        </p:nvSpPr>
        <p:spPr>
          <a:xfrm>
            <a:off x="10454647" y="5839789"/>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28" name="Curved Connector 27">
            <a:extLst>
              <a:ext uri="{FF2B5EF4-FFF2-40B4-BE49-F238E27FC236}">
                <a16:creationId xmlns:a16="http://schemas.microsoft.com/office/drawing/2014/main" id="{11BC3EEC-D41A-628A-5A11-27055A5038C7}"/>
              </a:ext>
            </a:extLst>
          </p:cNvPr>
          <p:cNvCxnSpPr>
            <a:cxnSpLocks/>
            <a:stCxn id="24" idx="3"/>
            <a:endCxn id="27" idx="0"/>
          </p:cNvCxnSpPr>
          <p:nvPr/>
        </p:nvCxnSpPr>
        <p:spPr>
          <a:xfrm>
            <a:off x="10213844" y="5229391"/>
            <a:ext cx="472044" cy="610398"/>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99888B2D-9825-BD71-4E02-9DF6936770C4}"/>
              </a:ext>
            </a:extLst>
          </p:cNvPr>
          <p:cNvSpPr/>
          <p:nvPr/>
        </p:nvSpPr>
        <p:spPr>
          <a:xfrm>
            <a:off x="6347014" y="2585916"/>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head</a:t>
            </a:r>
          </a:p>
        </p:txBody>
      </p:sp>
      <p:sp>
        <p:nvSpPr>
          <p:cNvPr id="31" name="Rectangle 30">
            <a:extLst>
              <a:ext uri="{FF2B5EF4-FFF2-40B4-BE49-F238E27FC236}">
                <a16:creationId xmlns:a16="http://schemas.microsoft.com/office/drawing/2014/main" id="{C2F29CE1-B8EB-FD5F-F54A-8E00C83D6BC8}"/>
              </a:ext>
            </a:extLst>
          </p:cNvPr>
          <p:cNvSpPr/>
          <p:nvPr/>
        </p:nvSpPr>
        <p:spPr>
          <a:xfrm>
            <a:off x="6370154" y="330512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tail</a:t>
            </a:r>
          </a:p>
        </p:txBody>
      </p:sp>
      <p:cxnSp>
        <p:nvCxnSpPr>
          <p:cNvPr id="32" name="Curved Connector 31">
            <a:extLst>
              <a:ext uri="{FF2B5EF4-FFF2-40B4-BE49-F238E27FC236}">
                <a16:creationId xmlns:a16="http://schemas.microsoft.com/office/drawing/2014/main" id="{43D7A793-E8A8-0D5E-80C8-DBC4FC4E0672}"/>
              </a:ext>
            </a:extLst>
          </p:cNvPr>
          <p:cNvCxnSpPr>
            <a:cxnSpLocks/>
            <a:stCxn id="30" idx="3"/>
            <a:endCxn id="17" idx="1"/>
          </p:cNvCxnSpPr>
          <p:nvPr/>
        </p:nvCxnSpPr>
        <p:spPr>
          <a:xfrm>
            <a:off x="7669629" y="2781859"/>
            <a:ext cx="1221600" cy="310614"/>
          </a:xfrm>
          <a:prstGeom prst="curvedConnector3">
            <a:avLst>
              <a:gd name="adj1" fmla="val 50000"/>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Curved Connector 32">
            <a:extLst>
              <a:ext uri="{FF2B5EF4-FFF2-40B4-BE49-F238E27FC236}">
                <a16:creationId xmlns:a16="http://schemas.microsoft.com/office/drawing/2014/main" id="{58504B48-FECE-30E1-C5E3-ABFD83302968}"/>
              </a:ext>
            </a:extLst>
          </p:cNvPr>
          <p:cNvCxnSpPr>
            <a:cxnSpLocks/>
            <a:stCxn id="31" idx="3"/>
            <a:endCxn id="23" idx="0"/>
          </p:cNvCxnSpPr>
          <p:nvPr/>
        </p:nvCxnSpPr>
        <p:spPr>
          <a:xfrm>
            <a:off x="7692769" y="3501063"/>
            <a:ext cx="1859768" cy="1148652"/>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7" name="Title 46">
            <a:extLst>
              <a:ext uri="{FF2B5EF4-FFF2-40B4-BE49-F238E27FC236}">
                <a16:creationId xmlns:a16="http://schemas.microsoft.com/office/drawing/2014/main" id="{E1A25C48-C344-D455-9389-502A246BFB3A}"/>
              </a:ext>
            </a:extLst>
          </p:cNvPr>
          <p:cNvSpPr>
            <a:spLocks noGrp="1"/>
          </p:cNvSpPr>
          <p:nvPr>
            <p:ph type="title"/>
          </p:nvPr>
        </p:nvSpPr>
        <p:spPr>
          <a:xfrm>
            <a:off x="483735" y="4905459"/>
            <a:ext cx="2449889" cy="1325563"/>
          </a:xfrm>
        </p:spPr>
        <p:txBody>
          <a:bodyPr>
            <a:normAutofit fontScale="90000"/>
          </a:bodyPr>
          <a:lstStyle/>
          <a:p>
            <a:r>
              <a:rPr lang="en-US" dirty="0"/>
              <a:t>Delete the first node</a:t>
            </a:r>
          </a:p>
        </p:txBody>
      </p:sp>
      <p:sp>
        <p:nvSpPr>
          <p:cNvPr id="3" name="Multiply 2">
            <a:extLst>
              <a:ext uri="{FF2B5EF4-FFF2-40B4-BE49-F238E27FC236}">
                <a16:creationId xmlns:a16="http://schemas.microsoft.com/office/drawing/2014/main" id="{F53D023A-5D9C-5FDB-9E5E-C512E548063C}"/>
              </a:ext>
            </a:extLst>
          </p:cNvPr>
          <p:cNvSpPr/>
          <p:nvPr/>
        </p:nvSpPr>
        <p:spPr>
          <a:xfrm>
            <a:off x="8789048" y="862486"/>
            <a:ext cx="1600202" cy="1600202"/>
          </a:xfrm>
          <a:prstGeom prst="mathMultiply">
            <a:avLst>
              <a:gd name="adj1" fmla="val 16377"/>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Multiply 5">
            <a:extLst>
              <a:ext uri="{FF2B5EF4-FFF2-40B4-BE49-F238E27FC236}">
                <a16:creationId xmlns:a16="http://schemas.microsoft.com/office/drawing/2014/main" id="{3D7561A0-43A3-7B01-1EC2-F5890592577D}"/>
              </a:ext>
            </a:extLst>
          </p:cNvPr>
          <p:cNvSpPr/>
          <p:nvPr/>
        </p:nvSpPr>
        <p:spPr>
          <a:xfrm>
            <a:off x="10551174" y="834791"/>
            <a:ext cx="1600202" cy="1600202"/>
          </a:xfrm>
          <a:prstGeom prst="mathMultiply">
            <a:avLst>
              <a:gd name="adj1" fmla="val 16377"/>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EA9CB4FC-AAC4-40EF-C633-7CFDCB2D607B}"/>
              </a:ext>
            </a:extLst>
          </p:cNvPr>
          <p:cNvSpPr/>
          <p:nvPr/>
        </p:nvSpPr>
        <p:spPr>
          <a:xfrm>
            <a:off x="568779" y="1574436"/>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current</a:t>
            </a:r>
          </a:p>
        </p:txBody>
      </p:sp>
      <p:cxnSp>
        <p:nvCxnSpPr>
          <p:cNvPr id="34" name="Curved Connector 33">
            <a:extLst>
              <a:ext uri="{FF2B5EF4-FFF2-40B4-BE49-F238E27FC236}">
                <a16:creationId xmlns:a16="http://schemas.microsoft.com/office/drawing/2014/main" id="{D73E8EE3-452B-81FD-FE2C-1BEABB40F596}"/>
              </a:ext>
            </a:extLst>
          </p:cNvPr>
          <p:cNvCxnSpPr>
            <a:cxnSpLocks/>
            <a:stCxn id="21" idx="3"/>
            <a:endCxn id="5" idx="1"/>
          </p:cNvCxnSpPr>
          <p:nvPr/>
        </p:nvCxnSpPr>
        <p:spPr>
          <a:xfrm flipV="1">
            <a:off x="1891394" y="1189684"/>
            <a:ext cx="1221601" cy="580695"/>
          </a:xfrm>
          <a:prstGeom prst="curvedConnector3">
            <a:avLst>
              <a:gd name="adj1" fmla="val 50000"/>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35B7DF79-F433-E01D-0860-60B2C523BE79}"/>
              </a:ext>
            </a:extLst>
          </p:cNvPr>
          <p:cNvSpPr/>
          <p:nvPr/>
        </p:nvSpPr>
        <p:spPr>
          <a:xfrm>
            <a:off x="573315" y="873484"/>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prev</a:t>
            </a:r>
            <a:endParaRPr lang="en-US" dirty="0">
              <a:solidFill>
                <a:schemeClr val="tx1"/>
              </a:solidFill>
            </a:endParaRPr>
          </a:p>
        </p:txBody>
      </p:sp>
      <p:cxnSp>
        <p:nvCxnSpPr>
          <p:cNvPr id="38" name="Curved Connector 37">
            <a:extLst>
              <a:ext uri="{FF2B5EF4-FFF2-40B4-BE49-F238E27FC236}">
                <a16:creationId xmlns:a16="http://schemas.microsoft.com/office/drawing/2014/main" id="{EA06CC12-9CC8-56A5-A9F0-31139215FC18}"/>
              </a:ext>
            </a:extLst>
          </p:cNvPr>
          <p:cNvCxnSpPr>
            <a:cxnSpLocks/>
            <a:stCxn id="36" idx="3"/>
            <a:endCxn id="44" idx="4"/>
          </p:cNvCxnSpPr>
          <p:nvPr/>
        </p:nvCxnSpPr>
        <p:spPr>
          <a:xfrm flipV="1">
            <a:off x="1895930" y="641844"/>
            <a:ext cx="478982" cy="427583"/>
          </a:xfrm>
          <a:prstGeom prst="curvedConnector2">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4" name="&quot;No&quot; Symbol 43">
            <a:extLst>
              <a:ext uri="{FF2B5EF4-FFF2-40B4-BE49-F238E27FC236}">
                <a16:creationId xmlns:a16="http://schemas.microsoft.com/office/drawing/2014/main" id="{C1628465-7138-9A8E-283A-C8D8CD2B8068}"/>
              </a:ext>
            </a:extLst>
          </p:cNvPr>
          <p:cNvSpPr/>
          <p:nvPr/>
        </p:nvSpPr>
        <p:spPr>
          <a:xfrm>
            <a:off x="2143671" y="200972"/>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 name="Rectangle 45">
            <a:extLst>
              <a:ext uri="{FF2B5EF4-FFF2-40B4-BE49-F238E27FC236}">
                <a16:creationId xmlns:a16="http://schemas.microsoft.com/office/drawing/2014/main" id="{B76E6EC6-8AA1-FC96-6FBC-8A5F89788F50}"/>
              </a:ext>
            </a:extLst>
          </p:cNvPr>
          <p:cNvSpPr/>
          <p:nvPr/>
        </p:nvSpPr>
        <p:spPr>
          <a:xfrm>
            <a:off x="6336194" y="1784132"/>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current</a:t>
            </a:r>
          </a:p>
        </p:txBody>
      </p:sp>
      <p:cxnSp>
        <p:nvCxnSpPr>
          <p:cNvPr id="48" name="Curved Connector 47">
            <a:extLst>
              <a:ext uri="{FF2B5EF4-FFF2-40B4-BE49-F238E27FC236}">
                <a16:creationId xmlns:a16="http://schemas.microsoft.com/office/drawing/2014/main" id="{EC409821-7073-491B-FCE0-FFB6A8B363D4}"/>
              </a:ext>
            </a:extLst>
          </p:cNvPr>
          <p:cNvCxnSpPr>
            <a:cxnSpLocks/>
            <a:stCxn id="46" idx="3"/>
            <a:endCxn id="2" idx="1"/>
          </p:cNvCxnSpPr>
          <p:nvPr/>
        </p:nvCxnSpPr>
        <p:spPr>
          <a:xfrm flipV="1">
            <a:off x="7658809" y="1438949"/>
            <a:ext cx="1232420" cy="541126"/>
          </a:xfrm>
          <a:prstGeom prst="curvedConnector3">
            <a:avLst>
              <a:gd name="adj1" fmla="val 50000"/>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9" name="Rectangle 48">
            <a:extLst>
              <a:ext uri="{FF2B5EF4-FFF2-40B4-BE49-F238E27FC236}">
                <a16:creationId xmlns:a16="http://schemas.microsoft.com/office/drawing/2014/main" id="{858C2C03-6049-BF99-89F0-B3D168DC7D99}"/>
              </a:ext>
            </a:extLst>
          </p:cNvPr>
          <p:cNvSpPr/>
          <p:nvPr/>
        </p:nvSpPr>
        <p:spPr>
          <a:xfrm>
            <a:off x="6340730" y="108318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prev</a:t>
            </a:r>
            <a:endParaRPr lang="en-US" dirty="0">
              <a:solidFill>
                <a:schemeClr val="tx1"/>
              </a:solidFill>
            </a:endParaRPr>
          </a:p>
        </p:txBody>
      </p:sp>
      <p:cxnSp>
        <p:nvCxnSpPr>
          <p:cNvPr id="50" name="Curved Connector 49">
            <a:extLst>
              <a:ext uri="{FF2B5EF4-FFF2-40B4-BE49-F238E27FC236}">
                <a16:creationId xmlns:a16="http://schemas.microsoft.com/office/drawing/2014/main" id="{B4EC22BB-9F44-58B0-C3BE-785DAA3CF7B5}"/>
              </a:ext>
            </a:extLst>
          </p:cNvPr>
          <p:cNvCxnSpPr>
            <a:cxnSpLocks/>
            <a:stCxn id="49" idx="3"/>
            <a:endCxn id="51" idx="4"/>
          </p:cNvCxnSpPr>
          <p:nvPr/>
        </p:nvCxnSpPr>
        <p:spPr>
          <a:xfrm flipV="1">
            <a:off x="7663345" y="851540"/>
            <a:ext cx="478982" cy="427583"/>
          </a:xfrm>
          <a:prstGeom prst="curvedConnector2">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1" name="&quot;No&quot; Symbol 50">
            <a:extLst>
              <a:ext uri="{FF2B5EF4-FFF2-40B4-BE49-F238E27FC236}">
                <a16:creationId xmlns:a16="http://schemas.microsoft.com/office/drawing/2014/main" id="{95108833-0EFB-8A46-95FE-7674E5361B8F}"/>
              </a:ext>
            </a:extLst>
          </p:cNvPr>
          <p:cNvSpPr/>
          <p:nvPr/>
        </p:nvSpPr>
        <p:spPr>
          <a:xfrm>
            <a:off x="7911086" y="410668"/>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5951776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D4F6303-263B-8385-CE66-113E99FCF78C}"/>
              </a:ext>
            </a:extLst>
          </p:cNvPr>
          <p:cNvSpPr/>
          <p:nvPr/>
        </p:nvSpPr>
        <p:spPr>
          <a:xfrm>
            <a:off x="3112995" y="993741"/>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7" name="Rectangle 6">
            <a:extLst>
              <a:ext uri="{FF2B5EF4-FFF2-40B4-BE49-F238E27FC236}">
                <a16:creationId xmlns:a16="http://schemas.microsoft.com/office/drawing/2014/main" id="{D93B7140-8FE7-148B-CF9E-713B6E965D9B}"/>
              </a:ext>
            </a:extLst>
          </p:cNvPr>
          <p:cNvSpPr/>
          <p:nvPr/>
        </p:nvSpPr>
        <p:spPr>
          <a:xfrm>
            <a:off x="3112995" y="1410132"/>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8" name="Rectangle 7">
            <a:extLst>
              <a:ext uri="{FF2B5EF4-FFF2-40B4-BE49-F238E27FC236}">
                <a16:creationId xmlns:a16="http://schemas.microsoft.com/office/drawing/2014/main" id="{C5A28D32-55EA-162D-3AC6-88414F6482F5}"/>
              </a:ext>
            </a:extLst>
          </p:cNvPr>
          <p:cNvSpPr/>
          <p:nvPr/>
        </p:nvSpPr>
        <p:spPr>
          <a:xfrm>
            <a:off x="5360572" y="1091716"/>
            <a:ext cx="484414" cy="5431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10" name="Curved Connector 9">
            <a:extLst>
              <a:ext uri="{FF2B5EF4-FFF2-40B4-BE49-F238E27FC236}">
                <a16:creationId xmlns:a16="http://schemas.microsoft.com/office/drawing/2014/main" id="{2C177E8C-2009-FF96-06E8-0A54782BB68D}"/>
              </a:ext>
            </a:extLst>
          </p:cNvPr>
          <p:cNvCxnSpPr>
            <a:cxnSpLocks/>
            <a:stCxn id="5" idx="3"/>
          </p:cNvCxnSpPr>
          <p:nvPr/>
        </p:nvCxnSpPr>
        <p:spPr>
          <a:xfrm>
            <a:off x="4435610" y="1189684"/>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12773B15-DB20-6385-C527-201B43368418}"/>
              </a:ext>
            </a:extLst>
          </p:cNvPr>
          <p:cNvSpPr/>
          <p:nvPr/>
        </p:nvSpPr>
        <p:spPr>
          <a:xfrm>
            <a:off x="3112995" y="2647265"/>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12" name="Rectangle 11">
            <a:extLst>
              <a:ext uri="{FF2B5EF4-FFF2-40B4-BE49-F238E27FC236}">
                <a16:creationId xmlns:a16="http://schemas.microsoft.com/office/drawing/2014/main" id="{93D0F3B4-FC5D-86BD-0344-2B9A1DA3C809}"/>
              </a:ext>
            </a:extLst>
          </p:cNvPr>
          <p:cNvSpPr/>
          <p:nvPr/>
        </p:nvSpPr>
        <p:spPr>
          <a:xfrm>
            <a:off x="3112995" y="303099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13" name="Rectangle 12">
            <a:extLst>
              <a:ext uri="{FF2B5EF4-FFF2-40B4-BE49-F238E27FC236}">
                <a16:creationId xmlns:a16="http://schemas.microsoft.com/office/drawing/2014/main" id="{5F4D984C-1CF5-2822-16C3-9857778C494E}"/>
              </a:ext>
            </a:extLst>
          </p:cNvPr>
          <p:cNvSpPr/>
          <p:nvPr/>
        </p:nvSpPr>
        <p:spPr>
          <a:xfrm>
            <a:off x="5360572" y="2745239"/>
            <a:ext cx="484414" cy="88992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n-US" dirty="0">
              <a:solidFill>
                <a:schemeClr val="tx1"/>
              </a:solidFill>
            </a:endParaRPr>
          </a:p>
          <a:p>
            <a:pPr algn="ctr"/>
            <a:r>
              <a:rPr lang="en-US" dirty="0">
                <a:solidFill>
                  <a:schemeClr val="tx1"/>
                </a:solidFill>
              </a:rPr>
              <a:t>s</a:t>
            </a:r>
          </a:p>
        </p:txBody>
      </p:sp>
      <p:cxnSp>
        <p:nvCxnSpPr>
          <p:cNvPr id="14" name="Curved Connector 13">
            <a:extLst>
              <a:ext uri="{FF2B5EF4-FFF2-40B4-BE49-F238E27FC236}">
                <a16:creationId xmlns:a16="http://schemas.microsoft.com/office/drawing/2014/main" id="{F22F8BA1-A94E-DC14-33C8-40C20ADD837F}"/>
              </a:ext>
            </a:extLst>
          </p:cNvPr>
          <p:cNvCxnSpPr>
            <a:cxnSpLocks/>
            <a:stCxn id="9" idx="3"/>
          </p:cNvCxnSpPr>
          <p:nvPr/>
        </p:nvCxnSpPr>
        <p:spPr>
          <a:xfrm>
            <a:off x="4435610" y="2843208"/>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urved Connector 14">
            <a:extLst>
              <a:ext uri="{FF2B5EF4-FFF2-40B4-BE49-F238E27FC236}">
                <a16:creationId xmlns:a16="http://schemas.microsoft.com/office/drawing/2014/main" id="{C57A03F0-A2C7-881C-BB16-0DF4D219ADF8}"/>
              </a:ext>
            </a:extLst>
          </p:cNvPr>
          <p:cNvCxnSpPr>
            <a:cxnSpLocks/>
            <a:stCxn id="7" idx="1"/>
            <a:endCxn id="9" idx="0"/>
          </p:cNvCxnSpPr>
          <p:nvPr/>
        </p:nvCxnSpPr>
        <p:spPr>
          <a:xfrm rot="10800000" flipH="1" flipV="1">
            <a:off x="3112995" y="1606075"/>
            <a:ext cx="661308" cy="1041190"/>
          </a:xfrm>
          <a:prstGeom prst="curvedConnector4">
            <a:avLst>
              <a:gd name="adj1" fmla="val -34568"/>
              <a:gd name="adj2" fmla="val 59410"/>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urved Connector 28">
            <a:extLst>
              <a:ext uri="{FF2B5EF4-FFF2-40B4-BE49-F238E27FC236}">
                <a16:creationId xmlns:a16="http://schemas.microsoft.com/office/drawing/2014/main" id="{F8EC7DA5-A779-EAC6-319B-732976F5BDEB}"/>
              </a:ext>
            </a:extLst>
          </p:cNvPr>
          <p:cNvCxnSpPr>
            <a:cxnSpLocks/>
            <a:stCxn id="12" idx="3"/>
            <a:endCxn id="37" idx="0"/>
          </p:cNvCxnSpPr>
          <p:nvPr/>
        </p:nvCxnSpPr>
        <p:spPr>
          <a:xfrm flipH="1">
            <a:off x="3774303" y="3226941"/>
            <a:ext cx="661307" cy="1173509"/>
          </a:xfrm>
          <a:prstGeom prst="curvedConnector4">
            <a:avLst>
              <a:gd name="adj1" fmla="val -34568"/>
              <a:gd name="adj2" fmla="val 58349"/>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08DD47E8-5CAC-0CDF-1BF1-63CF8E5F1ABE}"/>
              </a:ext>
            </a:extLst>
          </p:cNvPr>
          <p:cNvSpPr/>
          <p:nvPr/>
        </p:nvSpPr>
        <p:spPr>
          <a:xfrm>
            <a:off x="3112995" y="440045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39" name="Rectangle 38">
            <a:extLst>
              <a:ext uri="{FF2B5EF4-FFF2-40B4-BE49-F238E27FC236}">
                <a16:creationId xmlns:a16="http://schemas.microsoft.com/office/drawing/2014/main" id="{B6482826-6A09-3D56-7B56-459516A9A700}"/>
              </a:ext>
            </a:extLst>
          </p:cNvPr>
          <p:cNvSpPr/>
          <p:nvPr/>
        </p:nvSpPr>
        <p:spPr>
          <a:xfrm>
            <a:off x="3112995" y="478418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40" name="Rectangle 39">
            <a:extLst>
              <a:ext uri="{FF2B5EF4-FFF2-40B4-BE49-F238E27FC236}">
                <a16:creationId xmlns:a16="http://schemas.microsoft.com/office/drawing/2014/main" id="{56EA855E-E882-E047-3D63-A3277035B1D5}"/>
              </a:ext>
            </a:extLst>
          </p:cNvPr>
          <p:cNvSpPr/>
          <p:nvPr/>
        </p:nvSpPr>
        <p:spPr>
          <a:xfrm>
            <a:off x="5360572" y="4498424"/>
            <a:ext cx="484414" cy="10921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a:p>
            <a:pPr algn="ctr"/>
            <a:r>
              <a:rPr lang="en-US" dirty="0">
                <a:solidFill>
                  <a:schemeClr val="tx1"/>
                </a:solidFill>
              </a:rPr>
              <a:t>u</a:t>
            </a:r>
          </a:p>
          <a:p>
            <a:pPr algn="ctr"/>
            <a:r>
              <a:rPr lang="en-US" dirty="0">
                <a:solidFill>
                  <a:schemeClr val="tx1"/>
                </a:solidFill>
              </a:rPr>
              <a:t>n</a:t>
            </a:r>
          </a:p>
        </p:txBody>
      </p:sp>
      <p:cxnSp>
        <p:nvCxnSpPr>
          <p:cNvPr id="41" name="Curved Connector 40">
            <a:extLst>
              <a:ext uri="{FF2B5EF4-FFF2-40B4-BE49-F238E27FC236}">
                <a16:creationId xmlns:a16="http://schemas.microsoft.com/office/drawing/2014/main" id="{8DB0138E-F509-D49B-1B24-C258939B3366}"/>
              </a:ext>
            </a:extLst>
          </p:cNvPr>
          <p:cNvCxnSpPr>
            <a:cxnSpLocks/>
            <a:stCxn id="37" idx="3"/>
          </p:cNvCxnSpPr>
          <p:nvPr/>
        </p:nvCxnSpPr>
        <p:spPr>
          <a:xfrm>
            <a:off x="4435610" y="4596393"/>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2" name="&quot;No&quot; Symbol 41">
            <a:extLst>
              <a:ext uri="{FF2B5EF4-FFF2-40B4-BE49-F238E27FC236}">
                <a16:creationId xmlns:a16="http://schemas.microsoft.com/office/drawing/2014/main" id="{8CEC0717-A90E-92A5-595B-8548B8B4AB6D}"/>
              </a:ext>
            </a:extLst>
          </p:cNvPr>
          <p:cNvSpPr/>
          <p:nvPr/>
        </p:nvSpPr>
        <p:spPr>
          <a:xfrm>
            <a:off x="4676413" y="5590524"/>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43" name="Curved Connector 42">
            <a:extLst>
              <a:ext uri="{FF2B5EF4-FFF2-40B4-BE49-F238E27FC236}">
                <a16:creationId xmlns:a16="http://schemas.microsoft.com/office/drawing/2014/main" id="{FEE19ED4-6842-54A7-68A4-2A3086C50547}"/>
              </a:ext>
            </a:extLst>
          </p:cNvPr>
          <p:cNvCxnSpPr>
            <a:cxnSpLocks/>
            <a:stCxn id="39" idx="3"/>
            <a:endCxn id="42" idx="0"/>
          </p:cNvCxnSpPr>
          <p:nvPr/>
        </p:nvCxnSpPr>
        <p:spPr>
          <a:xfrm>
            <a:off x="4435610" y="4980126"/>
            <a:ext cx="472044" cy="610398"/>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70F3EEB6-D84F-E430-A90F-CF37C2A3B4A3}"/>
              </a:ext>
            </a:extLst>
          </p:cNvPr>
          <p:cNvSpPr/>
          <p:nvPr/>
        </p:nvSpPr>
        <p:spPr>
          <a:xfrm>
            <a:off x="568780" y="2336651"/>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head</a:t>
            </a:r>
          </a:p>
        </p:txBody>
      </p:sp>
      <p:sp>
        <p:nvSpPr>
          <p:cNvPr id="53" name="Rectangle 52">
            <a:extLst>
              <a:ext uri="{FF2B5EF4-FFF2-40B4-BE49-F238E27FC236}">
                <a16:creationId xmlns:a16="http://schemas.microsoft.com/office/drawing/2014/main" id="{CC8E599E-D433-389D-429F-B60A9C169877}"/>
              </a:ext>
            </a:extLst>
          </p:cNvPr>
          <p:cNvSpPr/>
          <p:nvPr/>
        </p:nvSpPr>
        <p:spPr>
          <a:xfrm>
            <a:off x="591920" y="3055855"/>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tail</a:t>
            </a:r>
          </a:p>
        </p:txBody>
      </p:sp>
      <p:cxnSp>
        <p:nvCxnSpPr>
          <p:cNvPr id="54" name="Curved Connector 53">
            <a:extLst>
              <a:ext uri="{FF2B5EF4-FFF2-40B4-BE49-F238E27FC236}">
                <a16:creationId xmlns:a16="http://schemas.microsoft.com/office/drawing/2014/main" id="{82B0AEA2-078E-683E-3974-DA6580D83358}"/>
              </a:ext>
            </a:extLst>
          </p:cNvPr>
          <p:cNvCxnSpPr>
            <a:cxnSpLocks/>
            <a:stCxn id="52" idx="3"/>
            <a:endCxn id="5" idx="0"/>
          </p:cNvCxnSpPr>
          <p:nvPr/>
        </p:nvCxnSpPr>
        <p:spPr>
          <a:xfrm flipV="1">
            <a:off x="1891395" y="993741"/>
            <a:ext cx="1882908" cy="1538853"/>
          </a:xfrm>
          <a:prstGeom prst="curvedConnector4">
            <a:avLst>
              <a:gd name="adj1" fmla="val 32439"/>
              <a:gd name="adj2" fmla="val 114855"/>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a:extLst>
              <a:ext uri="{FF2B5EF4-FFF2-40B4-BE49-F238E27FC236}">
                <a16:creationId xmlns:a16="http://schemas.microsoft.com/office/drawing/2014/main" id="{43C6D58E-E36D-ABE4-F6FC-0B3F1B28813F}"/>
              </a:ext>
            </a:extLst>
          </p:cNvPr>
          <p:cNvCxnSpPr>
            <a:cxnSpLocks/>
            <a:stCxn id="53" idx="3"/>
            <a:endCxn id="37" idx="0"/>
          </p:cNvCxnSpPr>
          <p:nvPr/>
        </p:nvCxnSpPr>
        <p:spPr>
          <a:xfrm>
            <a:off x="1914535" y="3251798"/>
            <a:ext cx="1859768" cy="1148652"/>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DD67E757-A4DE-9796-DFC3-8183A82BFB3A}"/>
              </a:ext>
            </a:extLst>
          </p:cNvPr>
          <p:cNvSpPr/>
          <p:nvPr/>
        </p:nvSpPr>
        <p:spPr>
          <a:xfrm>
            <a:off x="8891229" y="1243006"/>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4" name="Rectangle 3">
            <a:extLst>
              <a:ext uri="{FF2B5EF4-FFF2-40B4-BE49-F238E27FC236}">
                <a16:creationId xmlns:a16="http://schemas.microsoft.com/office/drawing/2014/main" id="{F3016C5F-BAB0-832B-3AF5-BF500DB96BF1}"/>
              </a:ext>
            </a:extLst>
          </p:cNvPr>
          <p:cNvSpPr/>
          <p:nvPr/>
        </p:nvSpPr>
        <p:spPr>
          <a:xfrm>
            <a:off x="8891229" y="1659397"/>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11" name="Rectangle 10">
            <a:extLst>
              <a:ext uri="{FF2B5EF4-FFF2-40B4-BE49-F238E27FC236}">
                <a16:creationId xmlns:a16="http://schemas.microsoft.com/office/drawing/2014/main" id="{8A1247F9-D81E-79EC-3FCC-C69CAB45C614}"/>
              </a:ext>
            </a:extLst>
          </p:cNvPr>
          <p:cNvSpPr/>
          <p:nvPr/>
        </p:nvSpPr>
        <p:spPr>
          <a:xfrm>
            <a:off x="11138806" y="1340981"/>
            <a:ext cx="484414" cy="5431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16" name="Curved Connector 15">
            <a:extLst>
              <a:ext uri="{FF2B5EF4-FFF2-40B4-BE49-F238E27FC236}">
                <a16:creationId xmlns:a16="http://schemas.microsoft.com/office/drawing/2014/main" id="{05479A1F-AA19-DF3A-816A-DBD3C1760100}"/>
              </a:ext>
            </a:extLst>
          </p:cNvPr>
          <p:cNvCxnSpPr>
            <a:cxnSpLocks/>
            <a:stCxn id="2" idx="3"/>
          </p:cNvCxnSpPr>
          <p:nvPr/>
        </p:nvCxnSpPr>
        <p:spPr>
          <a:xfrm>
            <a:off x="10213844" y="1438949"/>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3835028B-2729-3A98-E032-232573814466}"/>
              </a:ext>
            </a:extLst>
          </p:cNvPr>
          <p:cNvSpPr/>
          <p:nvPr/>
        </p:nvSpPr>
        <p:spPr>
          <a:xfrm>
            <a:off x="8891229" y="289653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18" name="Rectangle 17">
            <a:extLst>
              <a:ext uri="{FF2B5EF4-FFF2-40B4-BE49-F238E27FC236}">
                <a16:creationId xmlns:a16="http://schemas.microsoft.com/office/drawing/2014/main" id="{DFBCD5BB-D7D0-E35F-C5B1-8C297A2C4BF7}"/>
              </a:ext>
            </a:extLst>
          </p:cNvPr>
          <p:cNvSpPr/>
          <p:nvPr/>
        </p:nvSpPr>
        <p:spPr>
          <a:xfrm>
            <a:off x="8891229" y="328026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19" name="Rectangle 18">
            <a:extLst>
              <a:ext uri="{FF2B5EF4-FFF2-40B4-BE49-F238E27FC236}">
                <a16:creationId xmlns:a16="http://schemas.microsoft.com/office/drawing/2014/main" id="{1E3B0AE8-61BF-F4C4-F964-E6BD410EED14}"/>
              </a:ext>
            </a:extLst>
          </p:cNvPr>
          <p:cNvSpPr/>
          <p:nvPr/>
        </p:nvSpPr>
        <p:spPr>
          <a:xfrm>
            <a:off x="11138806" y="2994504"/>
            <a:ext cx="484414" cy="88992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n-US" dirty="0">
              <a:solidFill>
                <a:schemeClr val="tx1"/>
              </a:solidFill>
            </a:endParaRPr>
          </a:p>
          <a:p>
            <a:pPr algn="ctr"/>
            <a:r>
              <a:rPr lang="en-US" dirty="0">
                <a:solidFill>
                  <a:schemeClr val="tx1"/>
                </a:solidFill>
              </a:rPr>
              <a:t>s</a:t>
            </a:r>
          </a:p>
        </p:txBody>
      </p:sp>
      <p:cxnSp>
        <p:nvCxnSpPr>
          <p:cNvPr id="20" name="Curved Connector 19">
            <a:extLst>
              <a:ext uri="{FF2B5EF4-FFF2-40B4-BE49-F238E27FC236}">
                <a16:creationId xmlns:a16="http://schemas.microsoft.com/office/drawing/2014/main" id="{1A5732BD-CFEC-F1A2-1FA8-E33C8B28E722}"/>
              </a:ext>
            </a:extLst>
          </p:cNvPr>
          <p:cNvCxnSpPr>
            <a:cxnSpLocks/>
            <a:stCxn id="17" idx="3"/>
          </p:cNvCxnSpPr>
          <p:nvPr/>
        </p:nvCxnSpPr>
        <p:spPr>
          <a:xfrm>
            <a:off x="10213844" y="3092473"/>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urved Connector 20">
            <a:extLst>
              <a:ext uri="{FF2B5EF4-FFF2-40B4-BE49-F238E27FC236}">
                <a16:creationId xmlns:a16="http://schemas.microsoft.com/office/drawing/2014/main" id="{DEECDA8D-17A3-12E7-6F05-4CE3C78F83D7}"/>
              </a:ext>
            </a:extLst>
          </p:cNvPr>
          <p:cNvCxnSpPr>
            <a:cxnSpLocks/>
            <a:stCxn id="4" idx="1"/>
            <a:endCxn id="17" idx="0"/>
          </p:cNvCxnSpPr>
          <p:nvPr/>
        </p:nvCxnSpPr>
        <p:spPr>
          <a:xfrm rot="10800000" flipH="1" flipV="1">
            <a:off x="8891229" y="1855340"/>
            <a:ext cx="661308" cy="1041190"/>
          </a:xfrm>
          <a:prstGeom prst="curvedConnector4">
            <a:avLst>
              <a:gd name="adj1" fmla="val -34568"/>
              <a:gd name="adj2" fmla="val 59410"/>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urved Connector 21">
            <a:extLst>
              <a:ext uri="{FF2B5EF4-FFF2-40B4-BE49-F238E27FC236}">
                <a16:creationId xmlns:a16="http://schemas.microsoft.com/office/drawing/2014/main" id="{59472074-8D39-6F49-E375-7E08B6CEFBAC}"/>
              </a:ext>
            </a:extLst>
          </p:cNvPr>
          <p:cNvCxnSpPr>
            <a:cxnSpLocks/>
            <a:stCxn id="18" idx="3"/>
            <a:endCxn id="34" idx="0"/>
          </p:cNvCxnSpPr>
          <p:nvPr/>
        </p:nvCxnSpPr>
        <p:spPr>
          <a:xfrm>
            <a:off x="10213844" y="3476206"/>
            <a:ext cx="430067" cy="483372"/>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7F974521-5585-73D8-6426-7746ABB1CF1D}"/>
              </a:ext>
            </a:extLst>
          </p:cNvPr>
          <p:cNvSpPr/>
          <p:nvPr/>
        </p:nvSpPr>
        <p:spPr>
          <a:xfrm>
            <a:off x="8891229" y="4649715"/>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24" name="Rectangle 23">
            <a:extLst>
              <a:ext uri="{FF2B5EF4-FFF2-40B4-BE49-F238E27FC236}">
                <a16:creationId xmlns:a16="http://schemas.microsoft.com/office/drawing/2014/main" id="{406A1F3F-4117-46C1-5CD8-D3C6CE64AEF7}"/>
              </a:ext>
            </a:extLst>
          </p:cNvPr>
          <p:cNvSpPr/>
          <p:nvPr/>
        </p:nvSpPr>
        <p:spPr>
          <a:xfrm>
            <a:off x="8891229" y="503344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25" name="Rectangle 24">
            <a:extLst>
              <a:ext uri="{FF2B5EF4-FFF2-40B4-BE49-F238E27FC236}">
                <a16:creationId xmlns:a16="http://schemas.microsoft.com/office/drawing/2014/main" id="{153A7AF5-8C8F-FF00-8871-7701EA3C1D99}"/>
              </a:ext>
            </a:extLst>
          </p:cNvPr>
          <p:cNvSpPr/>
          <p:nvPr/>
        </p:nvSpPr>
        <p:spPr>
          <a:xfrm>
            <a:off x="11138806" y="4747689"/>
            <a:ext cx="484414" cy="109210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p>
          <a:p>
            <a:pPr algn="ctr"/>
            <a:r>
              <a:rPr lang="en-US" dirty="0">
                <a:solidFill>
                  <a:schemeClr val="tx1"/>
                </a:solidFill>
              </a:rPr>
              <a:t>u</a:t>
            </a:r>
          </a:p>
          <a:p>
            <a:pPr algn="ctr"/>
            <a:r>
              <a:rPr lang="en-US" dirty="0">
                <a:solidFill>
                  <a:schemeClr val="tx1"/>
                </a:solidFill>
              </a:rPr>
              <a:t>n</a:t>
            </a:r>
          </a:p>
        </p:txBody>
      </p:sp>
      <p:cxnSp>
        <p:nvCxnSpPr>
          <p:cNvPr id="26" name="Curved Connector 25">
            <a:extLst>
              <a:ext uri="{FF2B5EF4-FFF2-40B4-BE49-F238E27FC236}">
                <a16:creationId xmlns:a16="http://schemas.microsoft.com/office/drawing/2014/main" id="{16B200CC-848B-3F51-19D9-EE6F162A37DD}"/>
              </a:ext>
            </a:extLst>
          </p:cNvPr>
          <p:cNvCxnSpPr>
            <a:cxnSpLocks/>
            <a:stCxn id="23" idx="3"/>
          </p:cNvCxnSpPr>
          <p:nvPr/>
        </p:nvCxnSpPr>
        <p:spPr>
          <a:xfrm>
            <a:off x="10213844" y="4845658"/>
            <a:ext cx="924962" cy="12700"/>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7" name="&quot;No&quot; Symbol 26">
            <a:extLst>
              <a:ext uri="{FF2B5EF4-FFF2-40B4-BE49-F238E27FC236}">
                <a16:creationId xmlns:a16="http://schemas.microsoft.com/office/drawing/2014/main" id="{43404E78-1C97-6A55-1109-1CF6F0EE4B6B}"/>
              </a:ext>
            </a:extLst>
          </p:cNvPr>
          <p:cNvSpPr/>
          <p:nvPr/>
        </p:nvSpPr>
        <p:spPr>
          <a:xfrm>
            <a:off x="10454647" y="5839789"/>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28" name="Curved Connector 27">
            <a:extLst>
              <a:ext uri="{FF2B5EF4-FFF2-40B4-BE49-F238E27FC236}">
                <a16:creationId xmlns:a16="http://schemas.microsoft.com/office/drawing/2014/main" id="{11BC3EEC-D41A-628A-5A11-27055A5038C7}"/>
              </a:ext>
            </a:extLst>
          </p:cNvPr>
          <p:cNvCxnSpPr>
            <a:cxnSpLocks/>
            <a:stCxn id="24" idx="3"/>
            <a:endCxn id="27" idx="0"/>
          </p:cNvCxnSpPr>
          <p:nvPr/>
        </p:nvCxnSpPr>
        <p:spPr>
          <a:xfrm>
            <a:off x="10213844" y="5229391"/>
            <a:ext cx="472044" cy="610398"/>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99888B2D-9825-BD71-4E02-9DF6936770C4}"/>
              </a:ext>
            </a:extLst>
          </p:cNvPr>
          <p:cNvSpPr/>
          <p:nvPr/>
        </p:nvSpPr>
        <p:spPr>
          <a:xfrm>
            <a:off x="6347014" y="2585916"/>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head</a:t>
            </a:r>
          </a:p>
        </p:txBody>
      </p:sp>
      <p:sp>
        <p:nvSpPr>
          <p:cNvPr id="31" name="Rectangle 30">
            <a:extLst>
              <a:ext uri="{FF2B5EF4-FFF2-40B4-BE49-F238E27FC236}">
                <a16:creationId xmlns:a16="http://schemas.microsoft.com/office/drawing/2014/main" id="{C2F29CE1-B8EB-FD5F-F54A-8E00C83D6BC8}"/>
              </a:ext>
            </a:extLst>
          </p:cNvPr>
          <p:cNvSpPr/>
          <p:nvPr/>
        </p:nvSpPr>
        <p:spPr>
          <a:xfrm>
            <a:off x="6370154" y="330512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tail</a:t>
            </a:r>
          </a:p>
        </p:txBody>
      </p:sp>
      <p:cxnSp>
        <p:nvCxnSpPr>
          <p:cNvPr id="32" name="Curved Connector 31">
            <a:extLst>
              <a:ext uri="{FF2B5EF4-FFF2-40B4-BE49-F238E27FC236}">
                <a16:creationId xmlns:a16="http://schemas.microsoft.com/office/drawing/2014/main" id="{43D7A793-E8A8-0D5E-80C8-DBC4FC4E0672}"/>
              </a:ext>
            </a:extLst>
          </p:cNvPr>
          <p:cNvCxnSpPr>
            <a:cxnSpLocks/>
            <a:stCxn id="30" idx="3"/>
            <a:endCxn id="2" idx="0"/>
          </p:cNvCxnSpPr>
          <p:nvPr/>
        </p:nvCxnSpPr>
        <p:spPr>
          <a:xfrm flipV="1">
            <a:off x="7669629" y="1243006"/>
            <a:ext cx="1882908" cy="1538853"/>
          </a:xfrm>
          <a:prstGeom prst="curvedConnector4">
            <a:avLst>
              <a:gd name="adj1" fmla="val 32439"/>
              <a:gd name="adj2" fmla="val 114855"/>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Curved Connector 32">
            <a:extLst>
              <a:ext uri="{FF2B5EF4-FFF2-40B4-BE49-F238E27FC236}">
                <a16:creationId xmlns:a16="http://schemas.microsoft.com/office/drawing/2014/main" id="{58504B48-FECE-30E1-C5E3-ABFD83302968}"/>
              </a:ext>
            </a:extLst>
          </p:cNvPr>
          <p:cNvCxnSpPr>
            <a:cxnSpLocks/>
            <a:stCxn id="31" idx="3"/>
            <a:endCxn id="17" idx="1"/>
          </p:cNvCxnSpPr>
          <p:nvPr/>
        </p:nvCxnSpPr>
        <p:spPr>
          <a:xfrm flipV="1">
            <a:off x="7692769" y="3092473"/>
            <a:ext cx="1198460" cy="408590"/>
          </a:xfrm>
          <a:prstGeom prst="curvedConnector3">
            <a:avLst>
              <a:gd name="adj1" fmla="val 50000"/>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7" name="Title 46">
            <a:extLst>
              <a:ext uri="{FF2B5EF4-FFF2-40B4-BE49-F238E27FC236}">
                <a16:creationId xmlns:a16="http://schemas.microsoft.com/office/drawing/2014/main" id="{E1A25C48-C344-D455-9389-502A246BFB3A}"/>
              </a:ext>
            </a:extLst>
          </p:cNvPr>
          <p:cNvSpPr>
            <a:spLocks noGrp="1"/>
          </p:cNvSpPr>
          <p:nvPr>
            <p:ph type="title"/>
          </p:nvPr>
        </p:nvSpPr>
        <p:spPr>
          <a:xfrm>
            <a:off x="483735" y="4905459"/>
            <a:ext cx="2449889" cy="1325563"/>
          </a:xfrm>
        </p:spPr>
        <p:txBody>
          <a:bodyPr>
            <a:normAutofit fontScale="90000"/>
          </a:bodyPr>
          <a:lstStyle/>
          <a:p>
            <a:r>
              <a:rPr lang="en-US" dirty="0"/>
              <a:t>Delete the last node</a:t>
            </a:r>
          </a:p>
        </p:txBody>
      </p:sp>
      <p:sp>
        <p:nvSpPr>
          <p:cNvPr id="3" name="Multiply 2">
            <a:extLst>
              <a:ext uri="{FF2B5EF4-FFF2-40B4-BE49-F238E27FC236}">
                <a16:creationId xmlns:a16="http://schemas.microsoft.com/office/drawing/2014/main" id="{D79076E1-C67B-1BD8-585B-D96E8618E621}"/>
              </a:ext>
            </a:extLst>
          </p:cNvPr>
          <p:cNvSpPr/>
          <p:nvPr/>
        </p:nvSpPr>
        <p:spPr>
          <a:xfrm>
            <a:off x="8784409" y="4313489"/>
            <a:ext cx="1600202" cy="1600202"/>
          </a:xfrm>
          <a:prstGeom prst="mathMultiply">
            <a:avLst>
              <a:gd name="adj1" fmla="val 16377"/>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Multiply 5">
            <a:extLst>
              <a:ext uri="{FF2B5EF4-FFF2-40B4-BE49-F238E27FC236}">
                <a16:creationId xmlns:a16="http://schemas.microsoft.com/office/drawing/2014/main" id="{C0A8C9EB-94A1-F8D7-DBE2-12AEA71EB8BD}"/>
              </a:ext>
            </a:extLst>
          </p:cNvPr>
          <p:cNvSpPr/>
          <p:nvPr/>
        </p:nvSpPr>
        <p:spPr>
          <a:xfrm>
            <a:off x="10594719" y="4460023"/>
            <a:ext cx="1600202" cy="1600202"/>
          </a:xfrm>
          <a:prstGeom prst="mathMultiply">
            <a:avLst>
              <a:gd name="adj1" fmla="val 16377"/>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quot;No&quot; Symbol 33">
            <a:extLst>
              <a:ext uri="{FF2B5EF4-FFF2-40B4-BE49-F238E27FC236}">
                <a16:creationId xmlns:a16="http://schemas.microsoft.com/office/drawing/2014/main" id="{539CC2E6-7193-EDEE-69C0-8ACF290FF36B}"/>
              </a:ext>
            </a:extLst>
          </p:cNvPr>
          <p:cNvSpPr/>
          <p:nvPr/>
        </p:nvSpPr>
        <p:spPr>
          <a:xfrm>
            <a:off x="10412670" y="3959578"/>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 name="Rectangle 34">
            <a:extLst>
              <a:ext uri="{FF2B5EF4-FFF2-40B4-BE49-F238E27FC236}">
                <a16:creationId xmlns:a16="http://schemas.microsoft.com/office/drawing/2014/main" id="{2B270B6C-E48D-9183-1866-4DEADBEE7FAB}"/>
              </a:ext>
            </a:extLst>
          </p:cNvPr>
          <p:cNvSpPr/>
          <p:nvPr/>
        </p:nvSpPr>
        <p:spPr>
          <a:xfrm>
            <a:off x="568779" y="1574436"/>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current</a:t>
            </a:r>
          </a:p>
        </p:txBody>
      </p:sp>
      <p:cxnSp>
        <p:nvCxnSpPr>
          <p:cNvPr id="36" name="Curved Connector 35">
            <a:extLst>
              <a:ext uri="{FF2B5EF4-FFF2-40B4-BE49-F238E27FC236}">
                <a16:creationId xmlns:a16="http://schemas.microsoft.com/office/drawing/2014/main" id="{3B49B9C4-9EE2-5905-5C4D-73136B7D2A1C}"/>
              </a:ext>
            </a:extLst>
          </p:cNvPr>
          <p:cNvCxnSpPr>
            <a:cxnSpLocks/>
            <a:stCxn id="35" idx="3"/>
            <a:endCxn id="37" idx="1"/>
          </p:cNvCxnSpPr>
          <p:nvPr/>
        </p:nvCxnSpPr>
        <p:spPr>
          <a:xfrm>
            <a:off x="1891394" y="1770379"/>
            <a:ext cx="1221601" cy="2826014"/>
          </a:xfrm>
          <a:prstGeom prst="curvedConnector3">
            <a:avLst>
              <a:gd name="adj1" fmla="val 50000"/>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1A818D44-8F38-9037-BB14-A7C6EA7005F6}"/>
              </a:ext>
            </a:extLst>
          </p:cNvPr>
          <p:cNvSpPr/>
          <p:nvPr/>
        </p:nvSpPr>
        <p:spPr>
          <a:xfrm>
            <a:off x="573315" y="873484"/>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prev</a:t>
            </a:r>
            <a:endParaRPr lang="en-US" dirty="0">
              <a:solidFill>
                <a:schemeClr val="tx1"/>
              </a:solidFill>
            </a:endParaRPr>
          </a:p>
        </p:txBody>
      </p:sp>
      <p:cxnSp>
        <p:nvCxnSpPr>
          <p:cNvPr id="49" name="Curved Connector 48">
            <a:extLst>
              <a:ext uri="{FF2B5EF4-FFF2-40B4-BE49-F238E27FC236}">
                <a16:creationId xmlns:a16="http://schemas.microsoft.com/office/drawing/2014/main" id="{DA7F0449-C210-7D53-7148-16F432ECFD20}"/>
              </a:ext>
            </a:extLst>
          </p:cNvPr>
          <p:cNvCxnSpPr>
            <a:cxnSpLocks/>
            <a:stCxn id="48" idx="3"/>
            <a:endCxn id="9" idx="1"/>
          </p:cNvCxnSpPr>
          <p:nvPr/>
        </p:nvCxnSpPr>
        <p:spPr>
          <a:xfrm>
            <a:off x="1895930" y="1069427"/>
            <a:ext cx="1217065" cy="1773781"/>
          </a:xfrm>
          <a:prstGeom prst="curvedConnector3">
            <a:avLst>
              <a:gd name="adj1" fmla="val 50000"/>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5" name="Rectangle 54">
            <a:extLst>
              <a:ext uri="{FF2B5EF4-FFF2-40B4-BE49-F238E27FC236}">
                <a16:creationId xmlns:a16="http://schemas.microsoft.com/office/drawing/2014/main" id="{3CEC7526-38F4-221E-CB1F-470D6E08DF37}"/>
              </a:ext>
            </a:extLst>
          </p:cNvPr>
          <p:cNvSpPr/>
          <p:nvPr/>
        </p:nvSpPr>
        <p:spPr>
          <a:xfrm>
            <a:off x="6326988" y="1843171"/>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current</a:t>
            </a:r>
          </a:p>
        </p:txBody>
      </p:sp>
      <p:cxnSp>
        <p:nvCxnSpPr>
          <p:cNvPr id="56" name="Curved Connector 55">
            <a:extLst>
              <a:ext uri="{FF2B5EF4-FFF2-40B4-BE49-F238E27FC236}">
                <a16:creationId xmlns:a16="http://schemas.microsoft.com/office/drawing/2014/main" id="{D5B58C2E-0BDC-76ED-ED99-830D1CEE6E54}"/>
              </a:ext>
            </a:extLst>
          </p:cNvPr>
          <p:cNvCxnSpPr>
            <a:cxnSpLocks/>
            <a:stCxn id="55" idx="3"/>
            <a:endCxn id="23" idx="1"/>
          </p:cNvCxnSpPr>
          <p:nvPr/>
        </p:nvCxnSpPr>
        <p:spPr>
          <a:xfrm>
            <a:off x="7649603" y="2039114"/>
            <a:ext cx="1241626" cy="2806544"/>
          </a:xfrm>
          <a:prstGeom prst="curvedConnector3">
            <a:avLst>
              <a:gd name="adj1" fmla="val 50000"/>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8" name="Rectangle 57">
            <a:extLst>
              <a:ext uri="{FF2B5EF4-FFF2-40B4-BE49-F238E27FC236}">
                <a16:creationId xmlns:a16="http://schemas.microsoft.com/office/drawing/2014/main" id="{96B67CD9-23E0-1E03-6DF0-3B812C23D679}"/>
              </a:ext>
            </a:extLst>
          </p:cNvPr>
          <p:cNvSpPr/>
          <p:nvPr/>
        </p:nvSpPr>
        <p:spPr>
          <a:xfrm>
            <a:off x="6331524" y="114221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prev</a:t>
            </a:r>
            <a:endParaRPr lang="en-US" dirty="0">
              <a:solidFill>
                <a:schemeClr val="tx1"/>
              </a:solidFill>
            </a:endParaRPr>
          </a:p>
        </p:txBody>
      </p:sp>
      <p:cxnSp>
        <p:nvCxnSpPr>
          <p:cNvPr id="59" name="Curved Connector 58">
            <a:extLst>
              <a:ext uri="{FF2B5EF4-FFF2-40B4-BE49-F238E27FC236}">
                <a16:creationId xmlns:a16="http://schemas.microsoft.com/office/drawing/2014/main" id="{10C98524-0648-996D-ADB2-52CF278858E2}"/>
              </a:ext>
            </a:extLst>
          </p:cNvPr>
          <p:cNvCxnSpPr>
            <a:cxnSpLocks/>
            <a:stCxn id="58" idx="3"/>
            <a:endCxn id="17" idx="1"/>
          </p:cNvCxnSpPr>
          <p:nvPr/>
        </p:nvCxnSpPr>
        <p:spPr>
          <a:xfrm>
            <a:off x="7654139" y="1338162"/>
            <a:ext cx="1237090" cy="1754311"/>
          </a:xfrm>
          <a:prstGeom prst="curvedConnector3">
            <a:avLst>
              <a:gd name="adj1" fmla="val 50000"/>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48100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22B0D79-A2C0-2996-CCDF-3095AB2D5520}"/>
              </a:ext>
            </a:extLst>
          </p:cNvPr>
          <p:cNvSpPr>
            <a:spLocks noGrp="1"/>
          </p:cNvSpPr>
          <p:nvPr>
            <p:ph type="title"/>
          </p:nvPr>
        </p:nvSpPr>
        <p:spPr/>
        <p:txBody>
          <a:bodyPr/>
          <a:lstStyle/>
          <a:p>
            <a:r>
              <a:rPr lang="en-US" dirty="0"/>
              <a:t>Doubly Linked Lists</a:t>
            </a:r>
          </a:p>
        </p:txBody>
      </p:sp>
      <p:sp>
        <p:nvSpPr>
          <p:cNvPr id="4" name="Text Placeholder 3">
            <a:extLst>
              <a:ext uri="{FF2B5EF4-FFF2-40B4-BE49-F238E27FC236}">
                <a16:creationId xmlns:a16="http://schemas.microsoft.com/office/drawing/2014/main" id="{7E521ACE-EEEA-D8C3-F60B-9AB7CC67C021}"/>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7493533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6D5DF8A-3D98-DC7E-85E8-EAC7EDC57520}"/>
              </a:ext>
            </a:extLst>
          </p:cNvPr>
          <p:cNvSpPr>
            <a:spLocks noGrp="1"/>
          </p:cNvSpPr>
          <p:nvPr>
            <p:ph type="title"/>
          </p:nvPr>
        </p:nvSpPr>
        <p:spPr/>
        <p:txBody>
          <a:bodyPr/>
          <a:lstStyle/>
          <a:p>
            <a:r>
              <a:rPr lang="en-US" dirty="0"/>
              <a:t>6.5.1 Reverse a List</a:t>
            </a:r>
          </a:p>
        </p:txBody>
      </p:sp>
      <p:sp>
        <p:nvSpPr>
          <p:cNvPr id="5" name="Content Placeholder 4">
            <a:extLst>
              <a:ext uri="{FF2B5EF4-FFF2-40B4-BE49-F238E27FC236}">
                <a16:creationId xmlns:a16="http://schemas.microsoft.com/office/drawing/2014/main" id="{20B0CDA9-285B-6666-E638-938A9819FF17}"/>
              </a:ext>
            </a:extLst>
          </p:cNvPr>
          <p:cNvSpPr>
            <a:spLocks noGrp="1"/>
          </p:cNvSpPr>
          <p:nvPr>
            <p:ph idx="1"/>
          </p:nvPr>
        </p:nvSpPr>
        <p:spPr>
          <a:xfrm>
            <a:off x="838200" y="1825625"/>
            <a:ext cx="5596467" cy="2052108"/>
          </a:xfrm>
        </p:spPr>
        <p:txBody>
          <a:bodyPr/>
          <a:lstStyle/>
          <a:p>
            <a:r>
              <a:rPr lang="en-US" dirty="0"/>
              <a:t>It is simple in Python</a:t>
            </a:r>
          </a:p>
        </p:txBody>
      </p:sp>
      <p:sp>
        <p:nvSpPr>
          <p:cNvPr id="4" name="TextBox 3">
            <a:extLst>
              <a:ext uri="{FF2B5EF4-FFF2-40B4-BE49-F238E27FC236}">
                <a16:creationId xmlns:a16="http://schemas.microsoft.com/office/drawing/2014/main" id="{F6F9B66A-1D44-FAE1-6AA5-057FB5821065}"/>
              </a:ext>
            </a:extLst>
          </p:cNvPr>
          <p:cNvSpPr txBox="1"/>
          <p:nvPr/>
        </p:nvSpPr>
        <p:spPr>
          <a:xfrm>
            <a:off x="6765470" y="1120676"/>
            <a:ext cx="4458272" cy="2585323"/>
          </a:xfrm>
          <a:prstGeom prst="rect">
            <a:avLst/>
          </a:prstGeom>
          <a:noFill/>
        </p:spPr>
        <p:txBody>
          <a:bodyPr wrap="none" rtlCol="0">
            <a:spAutoFit/>
          </a:bodyPr>
          <a:lstStyle/>
          <a:p>
            <a:r>
              <a:rPr lang="en-US" b="1" dirty="0">
                <a:latin typeface="Courier New" panose="02070309020205020404" pitchFamily="49" charset="0"/>
                <a:cs typeface="Courier New" panose="02070309020205020404" pitchFamily="49" charset="0"/>
              </a:rPr>
              <a:t>lines = list()</a:t>
            </a:r>
          </a:p>
          <a:p>
            <a:r>
              <a:rPr lang="en-US" b="1" dirty="0">
                <a:latin typeface="Courier New" panose="02070309020205020404" pitchFamily="49" charset="0"/>
                <a:cs typeface="Courier New" panose="02070309020205020404" pitchFamily="49" charset="0"/>
              </a:rPr>
              <a:t>hand = open('</a:t>
            </a:r>
            <a:r>
              <a:rPr lang="en-US" b="1" dirty="0" err="1">
                <a:latin typeface="Courier New" panose="02070309020205020404" pitchFamily="49" charset="0"/>
                <a:cs typeface="Courier New" panose="02070309020205020404" pitchFamily="49" charset="0"/>
              </a:rPr>
              <a:t>romeo.txt</a:t>
            </a:r>
            <a:r>
              <a:rPr lang="en-US" b="1" dirty="0">
                <a:latin typeface="Courier New" panose="02070309020205020404" pitchFamily="49" charset="0"/>
                <a:cs typeface="Courier New" panose="02070309020205020404" pitchFamily="49" charset="0"/>
              </a:rPr>
              <a:t>')</a:t>
            </a:r>
          </a:p>
          <a:p>
            <a:r>
              <a:rPr lang="en-US" b="1" dirty="0">
                <a:latin typeface="Courier New" panose="02070309020205020404" pitchFamily="49" charset="0"/>
                <a:cs typeface="Courier New" panose="02070309020205020404" pitchFamily="49" charset="0"/>
              </a:rPr>
              <a:t>for line in hand:</a:t>
            </a:r>
          </a:p>
          <a:p>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lines.append</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line.rstrip</a:t>
            </a:r>
            <a:r>
              <a:rPr lang="en-US" b="1" dirty="0">
                <a:latin typeface="Courier New" panose="02070309020205020404" pitchFamily="49" charset="0"/>
                <a:cs typeface="Courier New" panose="02070309020205020404" pitchFamily="49" charset="0"/>
              </a:rPr>
              <a:t>())</a:t>
            </a:r>
          </a:p>
          <a:p>
            <a:endParaRPr lang="en-US" b="1" dirty="0">
              <a:latin typeface="Courier New" panose="02070309020205020404" pitchFamily="49" charset="0"/>
              <a:cs typeface="Courier New" panose="02070309020205020404" pitchFamily="49" charset="0"/>
            </a:endParaRPr>
          </a:p>
          <a:p>
            <a:r>
              <a:rPr lang="en-US" b="1" dirty="0" err="1">
                <a:solidFill>
                  <a:schemeClr val="accent1"/>
                </a:solidFill>
                <a:latin typeface="Courier New" panose="02070309020205020404" pitchFamily="49" charset="0"/>
                <a:cs typeface="Courier New" panose="02070309020205020404" pitchFamily="49" charset="0"/>
              </a:rPr>
              <a:t>lines.reverse</a:t>
            </a:r>
            <a:r>
              <a:rPr lang="en-US" b="1" dirty="0">
                <a:solidFill>
                  <a:schemeClr val="accent1"/>
                </a:solidFill>
                <a:latin typeface="Courier New" panose="02070309020205020404" pitchFamily="49" charset="0"/>
                <a:cs typeface="Courier New" panose="02070309020205020404" pitchFamily="49" charset="0"/>
              </a:rPr>
              <a:t>()</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for line in lines:</a:t>
            </a:r>
          </a:p>
          <a:p>
            <a:r>
              <a:rPr lang="en-US" b="1" dirty="0">
                <a:latin typeface="Courier New" panose="02070309020205020404" pitchFamily="49" charset="0"/>
                <a:cs typeface="Courier New" panose="02070309020205020404" pitchFamily="49" charset="0"/>
              </a:rPr>
              <a:t>    print(line)</a:t>
            </a:r>
          </a:p>
        </p:txBody>
      </p:sp>
      <p:sp>
        <p:nvSpPr>
          <p:cNvPr id="7" name="TextBox 6">
            <a:extLst>
              <a:ext uri="{FF2B5EF4-FFF2-40B4-BE49-F238E27FC236}">
                <a16:creationId xmlns:a16="http://schemas.microsoft.com/office/drawing/2014/main" id="{20A87C7A-C86F-14DD-A5D7-835A6A5EB87D}"/>
              </a:ext>
            </a:extLst>
          </p:cNvPr>
          <p:cNvSpPr txBox="1"/>
          <p:nvPr/>
        </p:nvSpPr>
        <p:spPr>
          <a:xfrm>
            <a:off x="990599" y="4184551"/>
            <a:ext cx="6801862" cy="1200329"/>
          </a:xfrm>
          <a:prstGeom prst="rect">
            <a:avLst/>
          </a:prstGeom>
          <a:noFill/>
          <a:ln w="28575">
            <a:solidFill>
              <a:schemeClr val="accent1"/>
            </a:solidFill>
          </a:ln>
        </p:spPr>
        <p:txBody>
          <a:bodyPr wrap="none" rtlCol="0">
            <a:spAutoFit/>
          </a:bodyPr>
          <a:lstStyle/>
          <a:p>
            <a:r>
              <a:rPr lang="en-US" b="1" dirty="0">
                <a:latin typeface="Courier New" panose="02070309020205020404" pitchFamily="49" charset="0"/>
                <a:cs typeface="Courier New" panose="02070309020205020404" pitchFamily="49" charset="0"/>
              </a:rPr>
              <a:t>Who is already sick and pale with grief</a:t>
            </a:r>
          </a:p>
          <a:p>
            <a:r>
              <a:rPr lang="en-US" b="1" dirty="0">
                <a:latin typeface="Courier New" panose="02070309020205020404" pitchFamily="49" charset="0"/>
                <a:cs typeface="Courier New" panose="02070309020205020404" pitchFamily="49" charset="0"/>
              </a:rPr>
              <a:t>Arise fair sun and kill the envious moon</a:t>
            </a:r>
          </a:p>
          <a:p>
            <a:r>
              <a:rPr lang="en-US" b="1" dirty="0">
                <a:latin typeface="Courier New" panose="02070309020205020404" pitchFamily="49" charset="0"/>
                <a:cs typeface="Courier New" panose="02070309020205020404" pitchFamily="49" charset="0"/>
              </a:rPr>
              <a:t>It is the east and Juliet is the sun</a:t>
            </a:r>
          </a:p>
          <a:p>
            <a:r>
              <a:rPr lang="en-US" b="1" dirty="0">
                <a:latin typeface="Courier New" panose="02070309020205020404" pitchFamily="49" charset="0"/>
                <a:cs typeface="Courier New" panose="02070309020205020404" pitchFamily="49" charset="0"/>
              </a:rPr>
              <a:t>But soft what light through yonder window breaks</a:t>
            </a:r>
          </a:p>
        </p:txBody>
      </p:sp>
      <p:sp>
        <p:nvSpPr>
          <p:cNvPr id="8" name="TextBox 7">
            <a:extLst>
              <a:ext uri="{FF2B5EF4-FFF2-40B4-BE49-F238E27FC236}">
                <a16:creationId xmlns:a16="http://schemas.microsoft.com/office/drawing/2014/main" id="{D8CEE615-6E88-59C7-B52C-69A36B4941C2}"/>
              </a:ext>
            </a:extLst>
          </p:cNvPr>
          <p:cNvSpPr txBox="1"/>
          <p:nvPr/>
        </p:nvSpPr>
        <p:spPr>
          <a:xfrm>
            <a:off x="10746560" y="633898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kr_06_08.py</a:t>
            </a:r>
          </a:p>
        </p:txBody>
      </p:sp>
      <p:sp>
        <p:nvSpPr>
          <p:cNvPr id="2" name="Up Arrow 1">
            <a:extLst>
              <a:ext uri="{FF2B5EF4-FFF2-40B4-BE49-F238E27FC236}">
                <a16:creationId xmlns:a16="http://schemas.microsoft.com/office/drawing/2014/main" id="{2044A326-1CD9-705B-18D4-BA40E797A97E}"/>
              </a:ext>
            </a:extLst>
          </p:cNvPr>
          <p:cNvSpPr/>
          <p:nvPr/>
        </p:nvSpPr>
        <p:spPr>
          <a:xfrm>
            <a:off x="7874106" y="4168222"/>
            <a:ext cx="277586" cy="1200329"/>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110646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6D5DF8A-3D98-DC7E-85E8-EAC7EDC57520}"/>
              </a:ext>
            </a:extLst>
          </p:cNvPr>
          <p:cNvSpPr>
            <a:spLocks noGrp="1"/>
          </p:cNvSpPr>
          <p:nvPr>
            <p:ph type="title"/>
          </p:nvPr>
        </p:nvSpPr>
        <p:spPr/>
        <p:txBody>
          <a:bodyPr/>
          <a:lstStyle/>
          <a:p>
            <a:r>
              <a:rPr lang="en-US" dirty="0"/>
              <a:t>6.5.1 Doubly Linked List</a:t>
            </a:r>
          </a:p>
        </p:txBody>
      </p:sp>
      <p:sp>
        <p:nvSpPr>
          <p:cNvPr id="2" name="Content Placeholder 1">
            <a:extLst>
              <a:ext uri="{FF2B5EF4-FFF2-40B4-BE49-F238E27FC236}">
                <a16:creationId xmlns:a16="http://schemas.microsoft.com/office/drawing/2014/main" id="{50791E68-B219-7E1C-2218-042D2ED13759}"/>
              </a:ext>
            </a:extLst>
          </p:cNvPr>
          <p:cNvSpPr>
            <a:spLocks noGrp="1"/>
          </p:cNvSpPr>
          <p:nvPr>
            <p:ph idx="1"/>
          </p:nvPr>
        </p:nvSpPr>
        <p:spPr>
          <a:xfrm>
            <a:off x="838199" y="1825625"/>
            <a:ext cx="10515599" cy="2158546"/>
          </a:xfrm>
        </p:spPr>
        <p:txBody>
          <a:bodyPr/>
          <a:lstStyle/>
          <a:p>
            <a:r>
              <a:rPr lang="en-US" dirty="0"/>
              <a:t>To scan a linked list in reverse, we need a “previous” entry in addition to the “next” entry</a:t>
            </a:r>
          </a:p>
          <a:p>
            <a:r>
              <a:rPr lang="en-US" dirty="0"/>
              <a:t>We call this a “doubly linked list” because it simultaneously maintains forward and backward chains of pointers</a:t>
            </a:r>
          </a:p>
        </p:txBody>
      </p:sp>
      <p:sp>
        <p:nvSpPr>
          <p:cNvPr id="4" name="TextBox 3">
            <a:extLst>
              <a:ext uri="{FF2B5EF4-FFF2-40B4-BE49-F238E27FC236}">
                <a16:creationId xmlns:a16="http://schemas.microsoft.com/office/drawing/2014/main" id="{F6F9B66A-1D44-FAE1-6AA5-057FB5821065}"/>
              </a:ext>
            </a:extLst>
          </p:cNvPr>
          <p:cNvSpPr txBox="1"/>
          <p:nvPr/>
        </p:nvSpPr>
        <p:spPr>
          <a:xfrm>
            <a:off x="1748291" y="4336995"/>
            <a:ext cx="3493264" cy="1477328"/>
          </a:xfrm>
          <a:prstGeom prst="rect">
            <a:avLst/>
          </a:prstGeom>
          <a:noFill/>
        </p:spPr>
        <p:txBody>
          <a:bodyPr wrap="none" rtlCol="0">
            <a:spAutoFit/>
          </a:bodyPr>
          <a:lstStyle/>
          <a:p>
            <a:r>
              <a:rPr lang="en-US" b="1" dirty="0">
                <a:latin typeface="Courier New" panose="02070309020205020404" pitchFamily="49" charset="0"/>
                <a:cs typeface="Courier New" panose="02070309020205020404" pitchFamily="49" charset="0"/>
              </a:rPr>
              <a:t>struct </a:t>
            </a:r>
            <a:r>
              <a:rPr lang="en-US" b="1" dirty="0" err="1">
                <a:latin typeface="Courier New" panose="02070309020205020404" pitchFamily="49" charset="0"/>
                <a:cs typeface="Courier New" panose="02070309020205020404" pitchFamily="49" charset="0"/>
              </a:rPr>
              <a:t>lnode</a:t>
            </a:r>
            <a:r>
              <a:rPr lang="en-US" b="1" dirty="0">
                <a:latin typeface="Courier New" panose="02070309020205020404" pitchFamily="49" charset="0"/>
                <a:cs typeface="Courier New" panose="02070309020205020404" pitchFamily="49" charset="0"/>
              </a:rPr>
              <a:t> {</a:t>
            </a:r>
          </a:p>
          <a:p>
            <a:r>
              <a:rPr lang="en-US" b="1" dirty="0">
                <a:latin typeface="Courier New" panose="02070309020205020404" pitchFamily="49" charset="0"/>
                <a:cs typeface="Courier New" panose="02070309020205020404" pitchFamily="49" charset="0"/>
              </a:rPr>
              <a:t>    char *text;</a:t>
            </a:r>
          </a:p>
          <a:p>
            <a:r>
              <a:rPr lang="en-US" b="1" dirty="0">
                <a:solidFill>
                  <a:schemeClr val="accent1"/>
                </a:solidFill>
                <a:latin typeface="Courier New" panose="02070309020205020404" pitchFamily="49" charset="0"/>
                <a:cs typeface="Courier New" panose="02070309020205020404" pitchFamily="49" charset="0"/>
              </a:rPr>
              <a:t>    struct </a:t>
            </a:r>
            <a:r>
              <a:rPr lang="en-US" b="1" dirty="0" err="1">
                <a:solidFill>
                  <a:schemeClr val="accent1"/>
                </a:solidFill>
                <a:latin typeface="Courier New" panose="02070309020205020404" pitchFamily="49" charset="0"/>
                <a:cs typeface="Courier New" panose="02070309020205020404" pitchFamily="49" charset="0"/>
              </a:rPr>
              <a:t>lnode</a:t>
            </a:r>
            <a:r>
              <a:rPr lang="en-US" b="1" dirty="0">
                <a:solidFill>
                  <a:schemeClr val="accent1"/>
                </a:solidFill>
                <a:latin typeface="Courier New" panose="02070309020205020404" pitchFamily="49" charset="0"/>
                <a:cs typeface="Courier New" panose="02070309020205020404" pitchFamily="49" charset="0"/>
              </a:rPr>
              <a:t> *</a:t>
            </a:r>
            <a:r>
              <a:rPr lang="en-US" b="1" dirty="0" err="1">
                <a:solidFill>
                  <a:schemeClr val="accent1"/>
                </a:solidFill>
                <a:latin typeface="Courier New" panose="02070309020205020404" pitchFamily="49" charset="0"/>
                <a:cs typeface="Courier New" panose="02070309020205020404" pitchFamily="49" charset="0"/>
              </a:rPr>
              <a:t>prev</a:t>
            </a:r>
            <a:r>
              <a:rPr lang="en-US" b="1" dirty="0">
                <a:solidFill>
                  <a:schemeClr val="accent1"/>
                </a:solidFill>
                <a:latin typeface="Courier New" panose="02070309020205020404" pitchFamily="49" charset="0"/>
                <a:cs typeface="Courier New" panose="02070309020205020404" pitchFamily="49" charset="0"/>
              </a:rPr>
              <a:t>; </a:t>
            </a:r>
          </a:p>
          <a:p>
            <a:r>
              <a:rPr lang="en-US" b="1" dirty="0">
                <a:latin typeface="Courier New" panose="02070309020205020404" pitchFamily="49" charset="0"/>
                <a:cs typeface="Courier New" panose="02070309020205020404" pitchFamily="49" charset="0"/>
              </a:rPr>
              <a:t>    struct </a:t>
            </a:r>
            <a:r>
              <a:rPr lang="en-US" b="1" dirty="0" err="1">
                <a:latin typeface="Courier New" panose="02070309020205020404" pitchFamily="49" charset="0"/>
                <a:cs typeface="Courier New" panose="02070309020205020404" pitchFamily="49" charset="0"/>
              </a:rPr>
              <a:t>lnode</a:t>
            </a:r>
            <a:r>
              <a:rPr lang="en-US" b="1" dirty="0">
                <a:latin typeface="Courier New" panose="02070309020205020404" pitchFamily="49" charset="0"/>
                <a:cs typeface="Courier New" panose="02070309020205020404" pitchFamily="49" charset="0"/>
              </a:rPr>
              <a:t> *next;</a:t>
            </a:r>
          </a:p>
          <a:p>
            <a:r>
              <a:rPr lang="en-US" b="1" dirty="0">
                <a:latin typeface="Courier New" panose="02070309020205020404" pitchFamily="49" charset="0"/>
                <a:cs typeface="Courier New" panose="02070309020205020404" pitchFamily="49" charset="0"/>
              </a:rPr>
              <a:t>};</a:t>
            </a:r>
          </a:p>
        </p:txBody>
      </p:sp>
      <p:sp>
        <p:nvSpPr>
          <p:cNvPr id="5" name="Rectangle 4">
            <a:extLst>
              <a:ext uri="{FF2B5EF4-FFF2-40B4-BE49-F238E27FC236}">
                <a16:creationId xmlns:a16="http://schemas.microsoft.com/office/drawing/2014/main" id="{BD4F6303-263B-8385-CE66-113E99FCF78C}"/>
              </a:ext>
            </a:extLst>
          </p:cNvPr>
          <p:cNvSpPr/>
          <p:nvPr/>
        </p:nvSpPr>
        <p:spPr>
          <a:xfrm>
            <a:off x="7450668" y="4336995"/>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6" name="Rectangle 5">
            <a:extLst>
              <a:ext uri="{FF2B5EF4-FFF2-40B4-BE49-F238E27FC236}">
                <a16:creationId xmlns:a16="http://schemas.microsoft.com/office/drawing/2014/main" id="{DD67948A-B7EE-A7AB-4BBD-202925FF7DA4}"/>
              </a:ext>
            </a:extLst>
          </p:cNvPr>
          <p:cNvSpPr/>
          <p:nvPr/>
        </p:nvSpPr>
        <p:spPr>
          <a:xfrm>
            <a:off x="7450668" y="473318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accent1"/>
                </a:solidFill>
              </a:rPr>
              <a:t>prev</a:t>
            </a:r>
            <a:endParaRPr lang="en-US" dirty="0">
              <a:solidFill>
                <a:schemeClr val="accent1"/>
              </a:solidFill>
            </a:endParaRPr>
          </a:p>
        </p:txBody>
      </p:sp>
      <p:sp>
        <p:nvSpPr>
          <p:cNvPr id="7" name="Rectangle 6">
            <a:extLst>
              <a:ext uri="{FF2B5EF4-FFF2-40B4-BE49-F238E27FC236}">
                <a16:creationId xmlns:a16="http://schemas.microsoft.com/office/drawing/2014/main" id="{D93B7140-8FE7-148B-CF9E-713B6E965D9B}"/>
              </a:ext>
            </a:extLst>
          </p:cNvPr>
          <p:cNvSpPr/>
          <p:nvPr/>
        </p:nvSpPr>
        <p:spPr>
          <a:xfrm>
            <a:off x="7450668" y="512895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8" name="Rectangle 7">
            <a:extLst>
              <a:ext uri="{FF2B5EF4-FFF2-40B4-BE49-F238E27FC236}">
                <a16:creationId xmlns:a16="http://schemas.microsoft.com/office/drawing/2014/main" id="{C5A28D32-55EA-162D-3AC6-88414F6482F5}"/>
              </a:ext>
            </a:extLst>
          </p:cNvPr>
          <p:cNvSpPr/>
          <p:nvPr/>
        </p:nvSpPr>
        <p:spPr>
          <a:xfrm>
            <a:off x="9698245" y="4434969"/>
            <a:ext cx="484414" cy="1477329"/>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p>
          <a:p>
            <a:pPr algn="ctr"/>
            <a:r>
              <a:rPr lang="en-US" dirty="0">
                <a:solidFill>
                  <a:schemeClr val="tx1"/>
                </a:solidFill>
              </a:rPr>
              <a:t>e</a:t>
            </a:r>
          </a:p>
          <a:p>
            <a:pPr algn="ctr"/>
            <a:r>
              <a:rPr lang="en-US" dirty="0">
                <a:solidFill>
                  <a:schemeClr val="tx1"/>
                </a:solidFill>
              </a:rPr>
              <a:t>l</a:t>
            </a:r>
          </a:p>
          <a:p>
            <a:pPr algn="ctr"/>
            <a:r>
              <a:rPr lang="en-US" dirty="0">
                <a:solidFill>
                  <a:schemeClr val="tx1"/>
                </a:solidFill>
              </a:rPr>
              <a:t>l</a:t>
            </a:r>
          </a:p>
          <a:p>
            <a:pPr algn="ctr"/>
            <a:r>
              <a:rPr lang="en-US" dirty="0">
                <a:solidFill>
                  <a:schemeClr val="tx1"/>
                </a:solidFill>
              </a:rPr>
              <a:t>o</a:t>
            </a:r>
          </a:p>
        </p:txBody>
      </p:sp>
      <p:cxnSp>
        <p:nvCxnSpPr>
          <p:cNvPr id="10" name="Curved Connector 9">
            <a:extLst>
              <a:ext uri="{FF2B5EF4-FFF2-40B4-BE49-F238E27FC236}">
                <a16:creationId xmlns:a16="http://schemas.microsoft.com/office/drawing/2014/main" id="{2C177E8C-2009-FF96-06E8-0A54782BB68D}"/>
              </a:ext>
            </a:extLst>
          </p:cNvPr>
          <p:cNvCxnSpPr>
            <a:cxnSpLocks/>
          </p:cNvCxnSpPr>
          <p:nvPr/>
        </p:nvCxnSpPr>
        <p:spPr>
          <a:xfrm>
            <a:off x="8397725" y="4528527"/>
            <a:ext cx="1300520" cy="17111"/>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B9EAD357-5BE9-4485-B750-2498DF904973}"/>
              </a:ext>
            </a:extLst>
          </p:cNvPr>
          <p:cNvSpPr txBox="1"/>
          <p:nvPr/>
        </p:nvSpPr>
        <p:spPr>
          <a:xfrm>
            <a:off x="10746560" y="633898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kr_06_08.c</a:t>
            </a:r>
          </a:p>
        </p:txBody>
      </p:sp>
      <p:cxnSp>
        <p:nvCxnSpPr>
          <p:cNvPr id="13" name="Curved Connector 12">
            <a:extLst>
              <a:ext uri="{FF2B5EF4-FFF2-40B4-BE49-F238E27FC236}">
                <a16:creationId xmlns:a16="http://schemas.microsoft.com/office/drawing/2014/main" id="{08E82844-B183-40D5-F199-8B42EF7BD2B7}"/>
              </a:ext>
            </a:extLst>
          </p:cNvPr>
          <p:cNvCxnSpPr>
            <a:cxnSpLocks/>
            <a:stCxn id="6" idx="1"/>
            <a:endCxn id="19" idx="2"/>
          </p:cNvCxnSpPr>
          <p:nvPr/>
        </p:nvCxnSpPr>
        <p:spPr>
          <a:xfrm rot="10800000">
            <a:off x="6819268" y="4377730"/>
            <a:ext cx="631401" cy="551402"/>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urved Connector 15">
            <a:extLst>
              <a:ext uri="{FF2B5EF4-FFF2-40B4-BE49-F238E27FC236}">
                <a16:creationId xmlns:a16="http://schemas.microsoft.com/office/drawing/2014/main" id="{E8862841-29A7-BFF6-96D0-DDE90078D4E8}"/>
              </a:ext>
            </a:extLst>
          </p:cNvPr>
          <p:cNvCxnSpPr>
            <a:cxnSpLocks/>
            <a:stCxn id="7" idx="3"/>
            <a:endCxn id="20" idx="0"/>
          </p:cNvCxnSpPr>
          <p:nvPr/>
        </p:nvCxnSpPr>
        <p:spPr>
          <a:xfrm>
            <a:off x="8773283" y="5324896"/>
            <a:ext cx="535214" cy="675424"/>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B47CEE3D-F078-7DA6-B72C-3B49BB04EBC3}"/>
              </a:ext>
            </a:extLst>
          </p:cNvPr>
          <p:cNvSpPr/>
          <p:nvPr/>
        </p:nvSpPr>
        <p:spPr>
          <a:xfrm>
            <a:off x="6664145" y="4020066"/>
            <a:ext cx="310243" cy="35766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0" name="Rectangle 19">
            <a:extLst>
              <a:ext uri="{FF2B5EF4-FFF2-40B4-BE49-F238E27FC236}">
                <a16:creationId xmlns:a16="http://schemas.microsoft.com/office/drawing/2014/main" id="{9888EBD0-08FD-D5E5-3A4E-02C29DEFE8E7}"/>
              </a:ext>
            </a:extLst>
          </p:cNvPr>
          <p:cNvSpPr/>
          <p:nvPr/>
        </p:nvSpPr>
        <p:spPr>
          <a:xfrm>
            <a:off x="9153375" y="6000320"/>
            <a:ext cx="310243" cy="35766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10755440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6D5DF8A-3D98-DC7E-85E8-EAC7EDC57520}"/>
              </a:ext>
            </a:extLst>
          </p:cNvPr>
          <p:cNvSpPr>
            <a:spLocks noGrp="1"/>
          </p:cNvSpPr>
          <p:nvPr>
            <p:ph type="title"/>
          </p:nvPr>
        </p:nvSpPr>
        <p:spPr/>
        <p:txBody>
          <a:bodyPr/>
          <a:lstStyle/>
          <a:p>
            <a:pPr algn="r"/>
            <a:r>
              <a:rPr lang="en-US" dirty="0"/>
              <a:t>6.5.1 Doubly Linked List</a:t>
            </a:r>
          </a:p>
        </p:txBody>
      </p:sp>
      <p:sp>
        <p:nvSpPr>
          <p:cNvPr id="4" name="TextBox 3">
            <a:extLst>
              <a:ext uri="{FF2B5EF4-FFF2-40B4-BE49-F238E27FC236}">
                <a16:creationId xmlns:a16="http://schemas.microsoft.com/office/drawing/2014/main" id="{F6F9B66A-1D44-FAE1-6AA5-057FB5821065}"/>
              </a:ext>
            </a:extLst>
          </p:cNvPr>
          <p:cNvSpPr txBox="1"/>
          <p:nvPr/>
        </p:nvSpPr>
        <p:spPr>
          <a:xfrm>
            <a:off x="719666" y="49209"/>
            <a:ext cx="7917552" cy="6771084"/>
          </a:xfrm>
          <a:prstGeom prst="rect">
            <a:avLst/>
          </a:prstGeom>
          <a:noFill/>
        </p:spPr>
        <p:txBody>
          <a:bodyPr wrap="none" rtlCol="0">
            <a:spAutoFit/>
          </a:bodyPr>
          <a:lstStyle/>
          <a:p>
            <a:r>
              <a:rPr lang="en-US" sz="1400" b="1" dirty="0">
                <a:latin typeface="Courier New" panose="02070309020205020404" pitchFamily="49" charset="0"/>
                <a:cs typeface="Courier New" panose="02070309020205020404" pitchFamily="49" charset="0"/>
              </a:rPr>
              <a:t>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 {</a:t>
            </a:r>
          </a:p>
          <a:p>
            <a:r>
              <a:rPr lang="en-US" sz="1400" b="1" dirty="0">
                <a:latin typeface="Courier New" panose="02070309020205020404" pitchFamily="49" charset="0"/>
                <a:cs typeface="Courier New" panose="02070309020205020404" pitchFamily="49" charset="0"/>
              </a:rPr>
              <a:t>    char *text;</a:t>
            </a:r>
          </a:p>
          <a:p>
            <a:r>
              <a:rPr lang="en-US" sz="1400" b="1" dirty="0">
                <a:solidFill>
                  <a:schemeClr val="accent1"/>
                </a:solidFill>
                <a:latin typeface="Courier New" panose="02070309020205020404" pitchFamily="49" charset="0"/>
                <a:cs typeface="Courier New" panose="02070309020205020404" pitchFamily="49" charset="0"/>
              </a:rPr>
              <a:t>    struct </a:t>
            </a:r>
            <a:r>
              <a:rPr lang="en-US" sz="1400" b="1" dirty="0" err="1">
                <a:solidFill>
                  <a:schemeClr val="accent1"/>
                </a:solidFill>
                <a:latin typeface="Courier New" panose="02070309020205020404" pitchFamily="49" charset="0"/>
                <a:cs typeface="Courier New" panose="02070309020205020404" pitchFamily="49" charset="0"/>
              </a:rPr>
              <a:t>lnode</a:t>
            </a:r>
            <a:r>
              <a:rPr lang="en-US" sz="1400" b="1" dirty="0">
                <a:solidFill>
                  <a:schemeClr val="accent1"/>
                </a:solidFill>
                <a:latin typeface="Courier New" panose="02070309020205020404" pitchFamily="49" charset="0"/>
                <a:cs typeface="Courier New" panose="02070309020205020404" pitchFamily="49" charset="0"/>
              </a:rPr>
              <a:t> *</a:t>
            </a:r>
            <a:r>
              <a:rPr lang="en-US" sz="1400" b="1" dirty="0" err="1">
                <a:solidFill>
                  <a:schemeClr val="accent1"/>
                </a:solidFill>
                <a:latin typeface="Courier New" panose="02070309020205020404" pitchFamily="49" charset="0"/>
                <a:cs typeface="Courier New" panose="02070309020205020404" pitchFamily="49" charset="0"/>
              </a:rPr>
              <a:t>prev</a:t>
            </a:r>
            <a:r>
              <a:rPr lang="en-US" sz="1400" b="1" dirty="0">
                <a:solidFill>
                  <a:schemeClr val="accent1"/>
                </a:solidFill>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    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 *next;</a:t>
            </a:r>
          </a:p>
          <a:p>
            <a:r>
              <a:rPr lang="en-US" sz="1400" b="1" dirty="0">
                <a:latin typeface="Courier New" panose="02070309020205020404" pitchFamily="49" charset="0"/>
                <a:cs typeface="Courier New" panose="02070309020205020404" pitchFamily="49" charset="0"/>
              </a:rPr>
              <a:t>};</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int main()</a:t>
            </a:r>
          </a:p>
          <a:p>
            <a:r>
              <a:rPr lang="en-US" sz="1400" b="1"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  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 *head = NULL;</a:t>
            </a:r>
          </a:p>
          <a:p>
            <a:r>
              <a:rPr lang="en-US" sz="1400" b="1" dirty="0">
                <a:latin typeface="Courier New" panose="02070309020205020404" pitchFamily="49" charset="0"/>
                <a:cs typeface="Courier New" panose="02070309020205020404" pitchFamily="49" charset="0"/>
              </a:rPr>
              <a:t>  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 *tail = NULL;</a:t>
            </a:r>
          </a:p>
          <a:p>
            <a:r>
              <a:rPr lang="en-US" sz="1400" b="1" dirty="0">
                <a:latin typeface="Courier New" panose="02070309020205020404" pitchFamily="49" charset="0"/>
                <a:cs typeface="Courier New" panose="02070309020205020404" pitchFamily="49" charset="0"/>
              </a:rPr>
              <a:t>  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 *current;</a:t>
            </a:r>
          </a:p>
          <a:p>
            <a:r>
              <a:rPr lang="en-US" sz="1400" b="1" dirty="0">
                <a:latin typeface="Courier New" panose="02070309020205020404" pitchFamily="49" charset="0"/>
                <a:cs typeface="Courier New" panose="02070309020205020404" pitchFamily="49" charset="0"/>
              </a:rPr>
              <a:t>  char line[MAXLINE];</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while(</a:t>
            </a:r>
            <a:r>
              <a:rPr lang="en-US" sz="1400" b="1" dirty="0" err="1">
                <a:latin typeface="Courier New" panose="02070309020205020404" pitchFamily="49" charset="0"/>
                <a:cs typeface="Courier New" panose="02070309020205020404" pitchFamily="49" charset="0"/>
              </a:rPr>
              <a:t>fgets</a:t>
            </a:r>
            <a:r>
              <a:rPr lang="en-US" sz="1400" b="1" dirty="0">
                <a:latin typeface="Courier New" panose="02070309020205020404" pitchFamily="49" charset="0"/>
                <a:cs typeface="Courier New" panose="02070309020205020404" pitchFamily="49" charset="0"/>
              </a:rPr>
              <a:t>(line, MAXLINE, stdin) != NULL) {</a:t>
            </a:r>
          </a:p>
          <a:p>
            <a:r>
              <a:rPr lang="en-US" sz="1400" b="1" dirty="0">
                <a:latin typeface="Courier New" panose="02070309020205020404" pitchFamily="49" charset="0"/>
                <a:cs typeface="Courier New" panose="02070309020205020404" pitchFamily="49" charset="0"/>
              </a:rPr>
              <a:t>      char *save = (char *) malloc(</a:t>
            </a:r>
            <a:r>
              <a:rPr lang="en-US" sz="1400" b="1" dirty="0" err="1">
                <a:latin typeface="Courier New" panose="02070309020205020404" pitchFamily="49" charset="0"/>
                <a:cs typeface="Courier New" panose="02070309020205020404" pitchFamily="49" charset="0"/>
              </a:rPr>
              <a:t>strlen</a:t>
            </a:r>
            <a:r>
              <a:rPr lang="en-US" sz="1400" b="1" dirty="0">
                <a:latin typeface="Courier New" panose="02070309020205020404" pitchFamily="49" charset="0"/>
                <a:cs typeface="Courier New" panose="02070309020205020404" pitchFamily="49" charset="0"/>
              </a:rPr>
              <a:t>(line)+1);</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strcpy</a:t>
            </a:r>
            <a:r>
              <a:rPr lang="en-US" sz="1400" b="1" dirty="0">
                <a:latin typeface="Courier New" panose="02070309020205020404" pitchFamily="49" charset="0"/>
                <a:cs typeface="Courier New" panose="02070309020205020404" pitchFamily="49" charset="0"/>
              </a:rPr>
              <a:t>(save, line);</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 *new = (struct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 *) malloc(</a:t>
            </a:r>
            <a:r>
              <a:rPr lang="en-US" sz="1400" b="1" dirty="0" err="1">
                <a:latin typeface="Courier New" panose="02070309020205020404" pitchFamily="49" charset="0"/>
                <a:cs typeface="Courier New" panose="02070309020205020404" pitchFamily="49" charset="0"/>
              </a:rPr>
              <a:t>sizeof</a:t>
            </a:r>
            <a:r>
              <a:rPr lang="en-US" sz="1400" b="1" dirty="0">
                <a:latin typeface="Courier New" panose="02070309020205020404" pitchFamily="49" charset="0"/>
                <a:cs typeface="Courier New" panose="02070309020205020404" pitchFamily="49" charset="0"/>
              </a:rPr>
              <a:t>(struct </a:t>
            </a:r>
            <a:r>
              <a:rPr lang="en-US" sz="1400" b="1" dirty="0" err="1">
                <a:latin typeface="Courier New" panose="02070309020205020404" pitchFamily="49" charset="0"/>
                <a:cs typeface="Courier New" panose="02070309020205020404" pitchFamily="49" charset="0"/>
              </a:rPr>
              <a:t>lnode</a:t>
            </a:r>
            <a:r>
              <a:rPr lang="en-US" sz="1400" b="1"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      if ( tail != NULL ) tail-&gt;next = new;</a:t>
            </a:r>
          </a:p>
          <a:p>
            <a:r>
              <a:rPr lang="en-US" sz="1400" b="1" dirty="0">
                <a:latin typeface="Courier New" panose="02070309020205020404" pitchFamily="49" charset="0"/>
                <a:cs typeface="Courier New" panose="02070309020205020404" pitchFamily="49" charset="0"/>
              </a:rPr>
              <a:t>      new-&gt;text = save;</a:t>
            </a:r>
          </a:p>
          <a:p>
            <a:r>
              <a:rPr lang="en-US" sz="1400" b="1" dirty="0">
                <a:latin typeface="Courier New" panose="02070309020205020404" pitchFamily="49" charset="0"/>
                <a:cs typeface="Courier New" panose="02070309020205020404" pitchFamily="49" charset="0"/>
              </a:rPr>
              <a:t>      new-&gt;next = NULL;</a:t>
            </a:r>
          </a:p>
          <a:p>
            <a:r>
              <a:rPr lang="en-US" sz="1400" b="1" dirty="0">
                <a:solidFill>
                  <a:schemeClr val="accent1"/>
                </a:solidFill>
                <a:latin typeface="Courier New" panose="02070309020205020404" pitchFamily="49" charset="0"/>
                <a:cs typeface="Courier New" panose="02070309020205020404" pitchFamily="49" charset="0"/>
              </a:rPr>
              <a:t>      new-&gt;</a:t>
            </a:r>
            <a:r>
              <a:rPr lang="en-US" sz="1400" b="1" dirty="0" err="1">
                <a:solidFill>
                  <a:schemeClr val="accent1"/>
                </a:solidFill>
                <a:latin typeface="Courier New" panose="02070309020205020404" pitchFamily="49" charset="0"/>
                <a:cs typeface="Courier New" panose="02070309020205020404" pitchFamily="49" charset="0"/>
              </a:rPr>
              <a:t>prev</a:t>
            </a:r>
            <a:r>
              <a:rPr lang="en-US" sz="1400" b="1" dirty="0">
                <a:solidFill>
                  <a:schemeClr val="accent1"/>
                </a:solidFill>
                <a:latin typeface="Courier New" panose="02070309020205020404" pitchFamily="49" charset="0"/>
                <a:cs typeface="Courier New" panose="02070309020205020404" pitchFamily="49" charset="0"/>
              </a:rPr>
              <a:t> = tail;</a:t>
            </a:r>
          </a:p>
          <a:p>
            <a:r>
              <a:rPr lang="en-US" sz="1400" b="1" dirty="0">
                <a:latin typeface="Courier New" panose="02070309020205020404" pitchFamily="49" charset="0"/>
                <a:cs typeface="Courier New" panose="02070309020205020404" pitchFamily="49" charset="0"/>
              </a:rPr>
              <a:t>      tail = new;</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if ( head == NULL ) head = new;</a:t>
            </a:r>
          </a:p>
          <a:p>
            <a:r>
              <a:rPr lang="en-US" sz="1400" b="1" dirty="0">
                <a:latin typeface="Courier New" panose="02070309020205020404" pitchFamily="49" charset="0"/>
                <a:cs typeface="Courier New" panose="02070309020205020404" pitchFamily="49" charset="0"/>
              </a:rPr>
              <a:t>  }</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for (current = </a:t>
            </a:r>
            <a:r>
              <a:rPr lang="en-US" sz="1400" b="1" dirty="0">
                <a:solidFill>
                  <a:schemeClr val="accent1"/>
                </a:solidFill>
                <a:latin typeface="Courier New" panose="02070309020205020404" pitchFamily="49" charset="0"/>
                <a:cs typeface="Courier New" panose="02070309020205020404" pitchFamily="49" charset="0"/>
              </a:rPr>
              <a:t>tail</a:t>
            </a:r>
            <a:r>
              <a:rPr lang="en-US" sz="1400" b="1" dirty="0">
                <a:latin typeface="Courier New" panose="02070309020205020404" pitchFamily="49" charset="0"/>
                <a:cs typeface="Courier New" panose="02070309020205020404" pitchFamily="49" charset="0"/>
              </a:rPr>
              <a:t>; current != NULL; current = current-&gt;</a:t>
            </a:r>
            <a:r>
              <a:rPr lang="en-US" sz="1400" b="1" dirty="0" err="1">
                <a:solidFill>
                  <a:schemeClr val="accent1"/>
                </a:solidFill>
                <a:latin typeface="Courier New" panose="02070309020205020404" pitchFamily="49" charset="0"/>
                <a:cs typeface="Courier New" panose="02070309020205020404" pitchFamily="49" charset="0"/>
              </a:rPr>
              <a:t>prev</a:t>
            </a:r>
            <a:r>
              <a:rPr lang="en-US" sz="1400" b="1" dirty="0">
                <a:latin typeface="Courier New" panose="02070309020205020404" pitchFamily="49" charset="0"/>
                <a:cs typeface="Courier New" panose="02070309020205020404" pitchFamily="49" charset="0"/>
              </a:rPr>
              <a:t> ) {</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printf</a:t>
            </a:r>
            <a:r>
              <a:rPr lang="en-US" sz="1400" b="1" dirty="0">
                <a:latin typeface="Courier New" panose="02070309020205020404" pitchFamily="49" charset="0"/>
                <a:cs typeface="Courier New" panose="02070309020205020404" pitchFamily="49" charset="0"/>
              </a:rPr>
              <a:t>("%s", current-&gt;text);</a:t>
            </a:r>
          </a:p>
          <a:p>
            <a:r>
              <a:rPr lang="en-US" sz="1400" b="1" dirty="0">
                <a:latin typeface="Courier New" panose="02070309020205020404" pitchFamily="49" charset="0"/>
                <a:cs typeface="Courier New" panose="02070309020205020404" pitchFamily="49" charset="0"/>
              </a:rPr>
              <a:t>  }</a:t>
            </a:r>
          </a:p>
          <a:p>
            <a:r>
              <a:rPr lang="en-US" sz="1400" b="1" dirty="0">
                <a:latin typeface="Courier New" panose="02070309020205020404" pitchFamily="49" charset="0"/>
                <a:cs typeface="Courier New" panose="02070309020205020404" pitchFamily="49" charset="0"/>
              </a:rPr>
              <a:t>}</a:t>
            </a:r>
          </a:p>
        </p:txBody>
      </p:sp>
      <p:sp>
        <p:nvSpPr>
          <p:cNvPr id="12" name="TextBox 11">
            <a:extLst>
              <a:ext uri="{FF2B5EF4-FFF2-40B4-BE49-F238E27FC236}">
                <a16:creationId xmlns:a16="http://schemas.microsoft.com/office/drawing/2014/main" id="{B9EAD357-5BE9-4485-B750-2498DF904973}"/>
              </a:ext>
            </a:extLst>
          </p:cNvPr>
          <p:cNvSpPr txBox="1"/>
          <p:nvPr/>
        </p:nvSpPr>
        <p:spPr>
          <a:xfrm>
            <a:off x="10746560" y="633898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kr_06_08.c</a:t>
            </a:r>
          </a:p>
        </p:txBody>
      </p:sp>
      <p:sp>
        <p:nvSpPr>
          <p:cNvPr id="9" name="Rectangle 8">
            <a:extLst>
              <a:ext uri="{FF2B5EF4-FFF2-40B4-BE49-F238E27FC236}">
                <a16:creationId xmlns:a16="http://schemas.microsoft.com/office/drawing/2014/main" id="{A0960A17-0B75-9F42-E42E-4A3C853F8BC8}"/>
              </a:ext>
            </a:extLst>
          </p:cNvPr>
          <p:cNvSpPr/>
          <p:nvPr/>
        </p:nvSpPr>
        <p:spPr>
          <a:xfrm>
            <a:off x="8826228" y="2171136"/>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11" name="Rectangle 10">
            <a:extLst>
              <a:ext uri="{FF2B5EF4-FFF2-40B4-BE49-F238E27FC236}">
                <a16:creationId xmlns:a16="http://schemas.microsoft.com/office/drawing/2014/main" id="{E991522A-2F5C-45AC-132C-C6C9E7B1D275}"/>
              </a:ext>
            </a:extLst>
          </p:cNvPr>
          <p:cNvSpPr/>
          <p:nvPr/>
        </p:nvSpPr>
        <p:spPr>
          <a:xfrm>
            <a:off x="8826228" y="256733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accent1"/>
                </a:solidFill>
              </a:rPr>
              <a:t>prev</a:t>
            </a:r>
            <a:endParaRPr lang="en-US" dirty="0">
              <a:solidFill>
                <a:schemeClr val="accent1"/>
              </a:solidFill>
            </a:endParaRPr>
          </a:p>
        </p:txBody>
      </p:sp>
      <p:sp>
        <p:nvSpPr>
          <p:cNvPr id="14" name="Rectangle 13">
            <a:extLst>
              <a:ext uri="{FF2B5EF4-FFF2-40B4-BE49-F238E27FC236}">
                <a16:creationId xmlns:a16="http://schemas.microsoft.com/office/drawing/2014/main" id="{A58B029D-4765-294D-7D24-930332581B11}"/>
              </a:ext>
            </a:extLst>
          </p:cNvPr>
          <p:cNvSpPr/>
          <p:nvPr/>
        </p:nvSpPr>
        <p:spPr>
          <a:xfrm>
            <a:off x="8826228" y="2963094"/>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15" name="Rectangle 14">
            <a:extLst>
              <a:ext uri="{FF2B5EF4-FFF2-40B4-BE49-F238E27FC236}">
                <a16:creationId xmlns:a16="http://schemas.microsoft.com/office/drawing/2014/main" id="{6382D11D-ADD3-E53B-6180-33DB99FBCF74}"/>
              </a:ext>
            </a:extLst>
          </p:cNvPr>
          <p:cNvSpPr/>
          <p:nvPr/>
        </p:nvSpPr>
        <p:spPr>
          <a:xfrm>
            <a:off x="11073805" y="2269110"/>
            <a:ext cx="484414" cy="1477329"/>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p>
          <a:p>
            <a:pPr algn="ctr"/>
            <a:r>
              <a:rPr lang="en-US" dirty="0">
                <a:solidFill>
                  <a:schemeClr val="tx1"/>
                </a:solidFill>
              </a:rPr>
              <a:t>e</a:t>
            </a:r>
          </a:p>
          <a:p>
            <a:pPr algn="ctr"/>
            <a:r>
              <a:rPr lang="en-US" dirty="0">
                <a:solidFill>
                  <a:schemeClr val="tx1"/>
                </a:solidFill>
              </a:rPr>
              <a:t>l</a:t>
            </a:r>
          </a:p>
          <a:p>
            <a:pPr algn="ctr"/>
            <a:r>
              <a:rPr lang="en-US" dirty="0">
                <a:solidFill>
                  <a:schemeClr val="tx1"/>
                </a:solidFill>
              </a:rPr>
              <a:t>l</a:t>
            </a:r>
          </a:p>
          <a:p>
            <a:pPr algn="ctr"/>
            <a:r>
              <a:rPr lang="en-US" dirty="0">
                <a:solidFill>
                  <a:schemeClr val="tx1"/>
                </a:solidFill>
              </a:rPr>
              <a:t>o</a:t>
            </a:r>
          </a:p>
        </p:txBody>
      </p:sp>
      <p:cxnSp>
        <p:nvCxnSpPr>
          <p:cNvPr id="17" name="Curved Connector 16">
            <a:extLst>
              <a:ext uri="{FF2B5EF4-FFF2-40B4-BE49-F238E27FC236}">
                <a16:creationId xmlns:a16="http://schemas.microsoft.com/office/drawing/2014/main" id="{B1916CE0-15D1-375D-90B5-8701EF49C539}"/>
              </a:ext>
            </a:extLst>
          </p:cNvPr>
          <p:cNvCxnSpPr>
            <a:cxnSpLocks/>
          </p:cNvCxnSpPr>
          <p:nvPr/>
        </p:nvCxnSpPr>
        <p:spPr>
          <a:xfrm>
            <a:off x="9773285" y="2362668"/>
            <a:ext cx="1300520" cy="17111"/>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Curved Connector 17">
            <a:extLst>
              <a:ext uri="{FF2B5EF4-FFF2-40B4-BE49-F238E27FC236}">
                <a16:creationId xmlns:a16="http://schemas.microsoft.com/office/drawing/2014/main" id="{3D8CB811-E275-6FA9-2EF3-56B73825059A}"/>
              </a:ext>
            </a:extLst>
          </p:cNvPr>
          <p:cNvCxnSpPr>
            <a:cxnSpLocks/>
            <a:stCxn id="11" idx="1"/>
            <a:endCxn id="22" idx="2"/>
          </p:cNvCxnSpPr>
          <p:nvPr/>
        </p:nvCxnSpPr>
        <p:spPr>
          <a:xfrm rot="10800000">
            <a:off x="8194828" y="2211871"/>
            <a:ext cx="631401" cy="551402"/>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urved Connector 20">
            <a:extLst>
              <a:ext uri="{FF2B5EF4-FFF2-40B4-BE49-F238E27FC236}">
                <a16:creationId xmlns:a16="http://schemas.microsoft.com/office/drawing/2014/main" id="{2B628680-5EF3-DAE9-A9B5-CB1C5E329396}"/>
              </a:ext>
            </a:extLst>
          </p:cNvPr>
          <p:cNvCxnSpPr>
            <a:cxnSpLocks/>
            <a:stCxn id="14" idx="3"/>
            <a:endCxn id="23" idx="0"/>
          </p:cNvCxnSpPr>
          <p:nvPr/>
        </p:nvCxnSpPr>
        <p:spPr>
          <a:xfrm>
            <a:off x="10148843" y="3159037"/>
            <a:ext cx="535214" cy="675424"/>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BDEF53A1-0BCC-78CD-DE00-1E2EB115ADCC}"/>
              </a:ext>
            </a:extLst>
          </p:cNvPr>
          <p:cNvSpPr/>
          <p:nvPr/>
        </p:nvSpPr>
        <p:spPr>
          <a:xfrm>
            <a:off x="8039705" y="1854207"/>
            <a:ext cx="310243" cy="35766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3" name="Rectangle 22">
            <a:extLst>
              <a:ext uri="{FF2B5EF4-FFF2-40B4-BE49-F238E27FC236}">
                <a16:creationId xmlns:a16="http://schemas.microsoft.com/office/drawing/2014/main" id="{89F86EBB-9716-6BA3-E3DA-230C16A04A82}"/>
              </a:ext>
            </a:extLst>
          </p:cNvPr>
          <p:cNvSpPr/>
          <p:nvPr/>
        </p:nvSpPr>
        <p:spPr>
          <a:xfrm>
            <a:off x="10528935" y="3834461"/>
            <a:ext cx="310243" cy="35766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41522973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6F9B66A-1D44-FAE1-6AA5-057FB5821065}"/>
              </a:ext>
            </a:extLst>
          </p:cNvPr>
          <p:cNvSpPr txBox="1"/>
          <p:nvPr/>
        </p:nvSpPr>
        <p:spPr>
          <a:xfrm>
            <a:off x="931869" y="1775262"/>
            <a:ext cx="3493264" cy="2308324"/>
          </a:xfrm>
          <a:prstGeom prst="rect">
            <a:avLst/>
          </a:prstGeom>
          <a:noFill/>
        </p:spPr>
        <p:txBody>
          <a:bodyPr wrap="none" rtlCol="0">
            <a:spAutoFit/>
          </a:bodyPr>
          <a:lstStyle/>
          <a:p>
            <a:r>
              <a:rPr lang="en-US" b="1" dirty="0">
                <a:latin typeface="Courier New" panose="02070309020205020404" pitchFamily="49" charset="0"/>
                <a:cs typeface="Courier New" panose="02070309020205020404" pitchFamily="49" charset="0"/>
              </a:rPr>
              <a:t>struct </a:t>
            </a:r>
            <a:r>
              <a:rPr lang="en-US" b="1" dirty="0" err="1">
                <a:latin typeface="Courier New" panose="02070309020205020404" pitchFamily="49" charset="0"/>
                <a:cs typeface="Courier New" panose="02070309020205020404" pitchFamily="49" charset="0"/>
              </a:rPr>
              <a:t>lnode</a:t>
            </a:r>
            <a:r>
              <a:rPr lang="en-US" b="1" dirty="0">
                <a:latin typeface="Courier New" panose="02070309020205020404" pitchFamily="49" charset="0"/>
                <a:cs typeface="Courier New" panose="02070309020205020404" pitchFamily="49" charset="0"/>
              </a:rPr>
              <a:t> {</a:t>
            </a:r>
          </a:p>
          <a:p>
            <a:r>
              <a:rPr lang="en-US" b="1" dirty="0">
                <a:latin typeface="Courier New" panose="02070309020205020404" pitchFamily="49" charset="0"/>
                <a:cs typeface="Courier New" panose="02070309020205020404" pitchFamily="49" charset="0"/>
              </a:rPr>
              <a:t>    char *text;</a:t>
            </a:r>
          </a:p>
          <a:p>
            <a:r>
              <a:rPr lang="en-US" b="1" dirty="0">
                <a:latin typeface="Courier New" panose="02070309020205020404" pitchFamily="49" charset="0"/>
                <a:cs typeface="Courier New" panose="02070309020205020404" pitchFamily="49" charset="0"/>
              </a:rPr>
              <a:t>    struct </a:t>
            </a:r>
            <a:r>
              <a:rPr lang="en-US" b="1" dirty="0" err="1">
                <a:latin typeface="Courier New" panose="02070309020205020404" pitchFamily="49" charset="0"/>
                <a:cs typeface="Courier New" panose="02070309020205020404" pitchFamily="49" charset="0"/>
              </a:rPr>
              <a:t>lnode</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prev</a:t>
            </a:r>
            <a:r>
              <a:rPr lang="en-US" b="1" dirty="0">
                <a:latin typeface="Courier New" panose="02070309020205020404" pitchFamily="49" charset="0"/>
                <a:cs typeface="Courier New" panose="02070309020205020404" pitchFamily="49" charset="0"/>
              </a:rPr>
              <a:t>; </a:t>
            </a:r>
          </a:p>
          <a:p>
            <a:r>
              <a:rPr lang="en-US" b="1" dirty="0">
                <a:latin typeface="Courier New" panose="02070309020205020404" pitchFamily="49" charset="0"/>
                <a:cs typeface="Courier New" panose="02070309020205020404" pitchFamily="49" charset="0"/>
              </a:rPr>
              <a:t>    struct </a:t>
            </a:r>
            <a:r>
              <a:rPr lang="en-US" b="1" dirty="0" err="1">
                <a:latin typeface="Courier New" panose="02070309020205020404" pitchFamily="49" charset="0"/>
                <a:cs typeface="Courier New" panose="02070309020205020404" pitchFamily="49" charset="0"/>
              </a:rPr>
              <a:t>lnode</a:t>
            </a:r>
            <a:r>
              <a:rPr lang="en-US" b="1" dirty="0">
                <a:latin typeface="Courier New" panose="02070309020205020404" pitchFamily="49" charset="0"/>
                <a:cs typeface="Courier New" panose="02070309020205020404" pitchFamily="49" charset="0"/>
              </a:rPr>
              <a:t> *next;</a:t>
            </a:r>
          </a:p>
          <a:p>
            <a:r>
              <a:rPr lang="en-US" b="1" dirty="0">
                <a:latin typeface="Courier New" panose="02070309020205020404" pitchFamily="49" charset="0"/>
                <a:cs typeface="Courier New" panose="02070309020205020404" pitchFamily="49" charset="0"/>
              </a:rPr>
              <a:t>};</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struct </a:t>
            </a:r>
            <a:r>
              <a:rPr lang="en-US" b="1" dirty="0" err="1">
                <a:latin typeface="Courier New" panose="02070309020205020404" pitchFamily="49" charset="0"/>
                <a:cs typeface="Courier New" panose="02070309020205020404" pitchFamily="49" charset="0"/>
              </a:rPr>
              <a:t>lnode</a:t>
            </a:r>
            <a:r>
              <a:rPr lang="en-US" b="1" dirty="0">
                <a:latin typeface="Courier New" panose="02070309020205020404" pitchFamily="49" charset="0"/>
                <a:cs typeface="Courier New" panose="02070309020205020404" pitchFamily="49" charset="0"/>
              </a:rPr>
              <a:t> *head;</a:t>
            </a:r>
          </a:p>
          <a:p>
            <a:r>
              <a:rPr lang="en-US" b="1" dirty="0">
                <a:latin typeface="Courier New" panose="02070309020205020404" pitchFamily="49" charset="0"/>
                <a:cs typeface="Courier New" panose="02070309020205020404" pitchFamily="49" charset="0"/>
              </a:rPr>
              <a:t>struct </a:t>
            </a:r>
            <a:r>
              <a:rPr lang="en-US" b="1" dirty="0" err="1">
                <a:latin typeface="Courier New" panose="02070309020205020404" pitchFamily="49" charset="0"/>
                <a:cs typeface="Courier New" panose="02070309020205020404" pitchFamily="49" charset="0"/>
              </a:rPr>
              <a:t>lnode</a:t>
            </a:r>
            <a:r>
              <a:rPr lang="en-US" b="1" dirty="0">
                <a:latin typeface="Courier New" panose="02070309020205020404" pitchFamily="49" charset="0"/>
                <a:cs typeface="Courier New" panose="02070309020205020404" pitchFamily="49" charset="0"/>
              </a:rPr>
              <a:t> *tail;</a:t>
            </a:r>
          </a:p>
        </p:txBody>
      </p:sp>
      <p:sp>
        <p:nvSpPr>
          <p:cNvPr id="5" name="Rectangle 4">
            <a:extLst>
              <a:ext uri="{FF2B5EF4-FFF2-40B4-BE49-F238E27FC236}">
                <a16:creationId xmlns:a16="http://schemas.microsoft.com/office/drawing/2014/main" id="{BD4F6303-263B-8385-CE66-113E99FCF78C}"/>
              </a:ext>
            </a:extLst>
          </p:cNvPr>
          <p:cNvSpPr/>
          <p:nvPr/>
        </p:nvSpPr>
        <p:spPr>
          <a:xfrm>
            <a:off x="8256495" y="387545"/>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6" name="Rectangle 5">
            <a:extLst>
              <a:ext uri="{FF2B5EF4-FFF2-40B4-BE49-F238E27FC236}">
                <a16:creationId xmlns:a16="http://schemas.microsoft.com/office/drawing/2014/main" id="{DD67948A-B7EE-A7AB-4BBD-202925FF7DA4}"/>
              </a:ext>
            </a:extLst>
          </p:cNvPr>
          <p:cNvSpPr/>
          <p:nvPr/>
        </p:nvSpPr>
        <p:spPr>
          <a:xfrm>
            <a:off x="8256495" y="78373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prev</a:t>
            </a:r>
            <a:endParaRPr lang="en-US" dirty="0">
              <a:solidFill>
                <a:schemeClr val="tx1"/>
              </a:solidFill>
            </a:endParaRPr>
          </a:p>
        </p:txBody>
      </p:sp>
      <p:sp>
        <p:nvSpPr>
          <p:cNvPr id="7" name="Rectangle 6">
            <a:extLst>
              <a:ext uri="{FF2B5EF4-FFF2-40B4-BE49-F238E27FC236}">
                <a16:creationId xmlns:a16="http://schemas.microsoft.com/office/drawing/2014/main" id="{D93B7140-8FE7-148B-CF9E-713B6E965D9B}"/>
              </a:ext>
            </a:extLst>
          </p:cNvPr>
          <p:cNvSpPr/>
          <p:nvPr/>
        </p:nvSpPr>
        <p:spPr>
          <a:xfrm>
            <a:off x="8256495" y="117950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8" name="Rectangle 7">
            <a:extLst>
              <a:ext uri="{FF2B5EF4-FFF2-40B4-BE49-F238E27FC236}">
                <a16:creationId xmlns:a16="http://schemas.microsoft.com/office/drawing/2014/main" id="{C5A28D32-55EA-162D-3AC6-88414F6482F5}"/>
              </a:ext>
            </a:extLst>
          </p:cNvPr>
          <p:cNvSpPr/>
          <p:nvPr/>
        </p:nvSpPr>
        <p:spPr>
          <a:xfrm>
            <a:off x="10504072" y="485520"/>
            <a:ext cx="484414" cy="5431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10" name="Curved Connector 9">
            <a:extLst>
              <a:ext uri="{FF2B5EF4-FFF2-40B4-BE49-F238E27FC236}">
                <a16:creationId xmlns:a16="http://schemas.microsoft.com/office/drawing/2014/main" id="{2C177E8C-2009-FF96-06E8-0A54782BB68D}"/>
              </a:ext>
            </a:extLst>
          </p:cNvPr>
          <p:cNvCxnSpPr>
            <a:cxnSpLocks/>
          </p:cNvCxnSpPr>
          <p:nvPr/>
        </p:nvCxnSpPr>
        <p:spPr>
          <a:xfrm>
            <a:off x="9203552" y="579077"/>
            <a:ext cx="1300520" cy="17111"/>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12773B15-DB20-6385-C527-201B43368418}"/>
              </a:ext>
            </a:extLst>
          </p:cNvPr>
          <p:cNvSpPr/>
          <p:nvPr/>
        </p:nvSpPr>
        <p:spPr>
          <a:xfrm>
            <a:off x="8256495" y="289015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11" name="Rectangle 10">
            <a:extLst>
              <a:ext uri="{FF2B5EF4-FFF2-40B4-BE49-F238E27FC236}">
                <a16:creationId xmlns:a16="http://schemas.microsoft.com/office/drawing/2014/main" id="{E7B1E55C-CE68-6D95-1F70-081EB40A3FC6}"/>
              </a:ext>
            </a:extLst>
          </p:cNvPr>
          <p:cNvSpPr/>
          <p:nvPr/>
        </p:nvSpPr>
        <p:spPr>
          <a:xfrm>
            <a:off x="8256495" y="3286347"/>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prev</a:t>
            </a:r>
            <a:endParaRPr lang="en-US" dirty="0">
              <a:solidFill>
                <a:schemeClr val="tx1"/>
              </a:solidFill>
            </a:endParaRPr>
          </a:p>
        </p:txBody>
      </p:sp>
      <p:sp>
        <p:nvSpPr>
          <p:cNvPr id="12" name="Rectangle 11">
            <a:extLst>
              <a:ext uri="{FF2B5EF4-FFF2-40B4-BE49-F238E27FC236}">
                <a16:creationId xmlns:a16="http://schemas.microsoft.com/office/drawing/2014/main" id="{93D0F3B4-FC5D-86BD-0344-2B9A1DA3C809}"/>
              </a:ext>
            </a:extLst>
          </p:cNvPr>
          <p:cNvSpPr/>
          <p:nvPr/>
        </p:nvSpPr>
        <p:spPr>
          <a:xfrm>
            <a:off x="8256495" y="3682111"/>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13" name="Rectangle 12">
            <a:extLst>
              <a:ext uri="{FF2B5EF4-FFF2-40B4-BE49-F238E27FC236}">
                <a16:creationId xmlns:a16="http://schemas.microsoft.com/office/drawing/2014/main" id="{5F4D984C-1CF5-2822-16C3-9857778C494E}"/>
              </a:ext>
            </a:extLst>
          </p:cNvPr>
          <p:cNvSpPr/>
          <p:nvPr/>
        </p:nvSpPr>
        <p:spPr>
          <a:xfrm>
            <a:off x="10504072" y="2988127"/>
            <a:ext cx="484414" cy="88992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n-US" dirty="0">
              <a:solidFill>
                <a:schemeClr val="tx1"/>
              </a:solidFill>
            </a:endParaRPr>
          </a:p>
          <a:p>
            <a:pPr algn="ctr"/>
            <a:r>
              <a:rPr lang="en-US" dirty="0">
                <a:solidFill>
                  <a:schemeClr val="tx1"/>
                </a:solidFill>
              </a:rPr>
              <a:t>s</a:t>
            </a:r>
          </a:p>
        </p:txBody>
      </p:sp>
      <p:cxnSp>
        <p:nvCxnSpPr>
          <p:cNvPr id="14" name="Curved Connector 13">
            <a:extLst>
              <a:ext uri="{FF2B5EF4-FFF2-40B4-BE49-F238E27FC236}">
                <a16:creationId xmlns:a16="http://schemas.microsoft.com/office/drawing/2014/main" id="{F22F8BA1-A94E-DC14-33C8-40C20ADD837F}"/>
              </a:ext>
            </a:extLst>
          </p:cNvPr>
          <p:cNvCxnSpPr>
            <a:cxnSpLocks/>
          </p:cNvCxnSpPr>
          <p:nvPr/>
        </p:nvCxnSpPr>
        <p:spPr>
          <a:xfrm>
            <a:off x="9203552" y="3081685"/>
            <a:ext cx="1300520" cy="17111"/>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urved Connector 14">
            <a:extLst>
              <a:ext uri="{FF2B5EF4-FFF2-40B4-BE49-F238E27FC236}">
                <a16:creationId xmlns:a16="http://schemas.microsoft.com/office/drawing/2014/main" id="{C57A03F0-A2C7-881C-BB16-0DF4D219ADF8}"/>
              </a:ext>
            </a:extLst>
          </p:cNvPr>
          <p:cNvCxnSpPr>
            <a:cxnSpLocks/>
            <a:stCxn id="7" idx="1"/>
            <a:endCxn id="9" idx="0"/>
          </p:cNvCxnSpPr>
          <p:nvPr/>
        </p:nvCxnSpPr>
        <p:spPr>
          <a:xfrm rot="10800000" flipH="1" flipV="1">
            <a:off x="8256495" y="1375445"/>
            <a:ext cx="661308" cy="1514707"/>
          </a:xfrm>
          <a:prstGeom prst="curvedConnector4">
            <a:avLst>
              <a:gd name="adj1" fmla="val -34568"/>
              <a:gd name="adj2" fmla="val 56468"/>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urved Connector 19">
            <a:extLst>
              <a:ext uri="{FF2B5EF4-FFF2-40B4-BE49-F238E27FC236}">
                <a16:creationId xmlns:a16="http://schemas.microsoft.com/office/drawing/2014/main" id="{E5FB48BD-FA1D-8F05-510F-B39D83678613}"/>
              </a:ext>
            </a:extLst>
          </p:cNvPr>
          <p:cNvCxnSpPr>
            <a:cxnSpLocks/>
            <a:stCxn id="11" idx="1"/>
            <a:endCxn id="5" idx="0"/>
          </p:cNvCxnSpPr>
          <p:nvPr/>
        </p:nvCxnSpPr>
        <p:spPr>
          <a:xfrm rot="10800000" flipH="1">
            <a:off x="8256495" y="387546"/>
            <a:ext cx="661308" cy="3094745"/>
          </a:xfrm>
          <a:prstGeom prst="curvedConnector4">
            <a:avLst>
              <a:gd name="adj1" fmla="val -98765"/>
              <a:gd name="adj2" fmla="val 107387"/>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8" name="&quot;No&quot; Symbol 27">
            <a:extLst>
              <a:ext uri="{FF2B5EF4-FFF2-40B4-BE49-F238E27FC236}">
                <a16:creationId xmlns:a16="http://schemas.microsoft.com/office/drawing/2014/main" id="{223C2B50-89D7-DB62-F3F6-75924029E2EB}"/>
              </a:ext>
            </a:extLst>
          </p:cNvPr>
          <p:cNvSpPr/>
          <p:nvPr/>
        </p:nvSpPr>
        <p:spPr>
          <a:xfrm>
            <a:off x="9836242" y="1511907"/>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29" name="Curved Connector 28">
            <a:extLst>
              <a:ext uri="{FF2B5EF4-FFF2-40B4-BE49-F238E27FC236}">
                <a16:creationId xmlns:a16="http://schemas.microsoft.com/office/drawing/2014/main" id="{F8EC7DA5-A779-EAC6-319B-732976F5BDEB}"/>
              </a:ext>
            </a:extLst>
          </p:cNvPr>
          <p:cNvCxnSpPr>
            <a:cxnSpLocks/>
            <a:stCxn id="12" idx="3"/>
            <a:endCxn id="37" idx="0"/>
          </p:cNvCxnSpPr>
          <p:nvPr/>
        </p:nvCxnSpPr>
        <p:spPr>
          <a:xfrm flipH="1">
            <a:off x="8917803" y="3878054"/>
            <a:ext cx="661307" cy="977561"/>
          </a:xfrm>
          <a:prstGeom prst="curvedConnector4">
            <a:avLst>
              <a:gd name="adj1" fmla="val -34568"/>
              <a:gd name="adj2" fmla="val 6002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Curved Connector 32">
            <a:extLst>
              <a:ext uri="{FF2B5EF4-FFF2-40B4-BE49-F238E27FC236}">
                <a16:creationId xmlns:a16="http://schemas.microsoft.com/office/drawing/2014/main" id="{ABB81811-25C7-4A4E-5CC3-689D45EB42FF}"/>
              </a:ext>
            </a:extLst>
          </p:cNvPr>
          <p:cNvCxnSpPr>
            <a:cxnSpLocks/>
            <a:stCxn id="6" idx="3"/>
            <a:endCxn id="28" idx="0"/>
          </p:cNvCxnSpPr>
          <p:nvPr/>
        </p:nvCxnSpPr>
        <p:spPr>
          <a:xfrm>
            <a:off x="9579110" y="979682"/>
            <a:ext cx="488373" cy="532225"/>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08DD47E8-5CAC-0CDF-1BF1-63CF8E5F1ABE}"/>
              </a:ext>
            </a:extLst>
          </p:cNvPr>
          <p:cNvSpPr/>
          <p:nvPr/>
        </p:nvSpPr>
        <p:spPr>
          <a:xfrm>
            <a:off x="8256495" y="4855615"/>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38" name="Rectangle 37">
            <a:extLst>
              <a:ext uri="{FF2B5EF4-FFF2-40B4-BE49-F238E27FC236}">
                <a16:creationId xmlns:a16="http://schemas.microsoft.com/office/drawing/2014/main" id="{3D38D1B6-CAE8-EB52-FA95-0E379A0796A4}"/>
              </a:ext>
            </a:extLst>
          </p:cNvPr>
          <p:cNvSpPr/>
          <p:nvPr/>
        </p:nvSpPr>
        <p:spPr>
          <a:xfrm>
            <a:off x="8256495" y="525180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prev</a:t>
            </a:r>
            <a:endParaRPr lang="en-US" dirty="0">
              <a:solidFill>
                <a:schemeClr val="tx1"/>
              </a:solidFill>
            </a:endParaRPr>
          </a:p>
        </p:txBody>
      </p:sp>
      <p:sp>
        <p:nvSpPr>
          <p:cNvPr id="39" name="Rectangle 38">
            <a:extLst>
              <a:ext uri="{FF2B5EF4-FFF2-40B4-BE49-F238E27FC236}">
                <a16:creationId xmlns:a16="http://schemas.microsoft.com/office/drawing/2014/main" id="{B6482826-6A09-3D56-7B56-459516A9A700}"/>
              </a:ext>
            </a:extLst>
          </p:cNvPr>
          <p:cNvSpPr/>
          <p:nvPr/>
        </p:nvSpPr>
        <p:spPr>
          <a:xfrm>
            <a:off x="8256495" y="5647573"/>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40" name="Rectangle 39">
            <a:extLst>
              <a:ext uri="{FF2B5EF4-FFF2-40B4-BE49-F238E27FC236}">
                <a16:creationId xmlns:a16="http://schemas.microsoft.com/office/drawing/2014/main" id="{56EA855E-E882-E047-3D63-A3277035B1D5}"/>
              </a:ext>
            </a:extLst>
          </p:cNvPr>
          <p:cNvSpPr/>
          <p:nvPr/>
        </p:nvSpPr>
        <p:spPr>
          <a:xfrm>
            <a:off x="10504072" y="4953589"/>
            <a:ext cx="484414" cy="1409962"/>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a:p>
            <a:pPr algn="ctr"/>
            <a:r>
              <a:rPr lang="en-US" dirty="0">
                <a:solidFill>
                  <a:schemeClr val="tx1"/>
                </a:solidFill>
              </a:rPr>
              <a:t>o</a:t>
            </a:r>
          </a:p>
          <a:p>
            <a:pPr algn="ctr"/>
            <a:r>
              <a:rPr lang="en-US" dirty="0">
                <a:solidFill>
                  <a:schemeClr val="tx1"/>
                </a:solidFill>
              </a:rPr>
              <a:t>o</a:t>
            </a:r>
          </a:p>
          <a:p>
            <a:pPr algn="ctr"/>
            <a:r>
              <a:rPr lang="en-US" dirty="0">
                <a:solidFill>
                  <a:schemeClr val="tx1"/>
                </a:solidFill>
              </a:rPr>
              <a:t>l</a:t>
            </a:r>
          </a:p>
        </p:txBody>
      </p:sp>
      <p:cxnSp>
        <p:nvCxnSpPr>
          <p:cNvPr id="41" name="Curved Connector 40">
            <a:extLst>
              <a:ext uri="{FF2B5EF4-FFF2-40B4-BE49-F238E27FC236}">
                <a16:creationId xmlns:a16="http://schemas.microsoft.com/office/drawing/2014/main" id="{8DB0138E-F509-D49B-1B24-C258939B3366}"/>
              </a:ext>
            </a:extLst>
          </p:cNvPr>
          <p:cNvCxnSpPr>
            <a:cxnSpLocks/>
          </p:cNvCxnSpPr>
          <p:nvPr/>
        </p:nvCxnSpPr>
        <p:spPr>
          <a:xfrm>
            <a:off x="9203552" y="5047147"/>
            <a:ext cx="1300520" cy="17111"/>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2" name="&quot;No&quot; Symbol 41">
            <a:extLst>
              <a:ext uri="{FF2B5EF4-FFF2-40B4-BE49-F238E27FC236}">
                <a16:creationId xmlns:a16="http://schemas.microsoft.com/office/drawing/2014/main" id="{8CEC0717-A90E-92A5-595B-8548B8B4AB6D}"/>
              </a:ext>
            </a:extLst>
          </p:cNvPr>
          <p:cNvSpPr/>
          <p:nvPr/>
        </p:nvSpPr>
        <p:spPr>
          <a:xfrm>
            <a:off x="9836242" y="6257966"/>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43" name="Curved Connector 42">
            <a:extLst>
              <a:ext uri="{FF2B5EF4-FFF2-40B4-BE49-F238E27FC236}">
                <a16:creationId xmlns:a16="http://schemas.microsoft.com/office/drawing/2014/main" id="{FEE19ED4-6842-54A7-68A4-2A3086C50547}"/>
              </a:ext>
            </a:extLst>
          </p:cNvPr>
          <p:cNvCxnSpPr>
            <a:cxnSpLocks/>
            <a:stCxn id="39" idx="3"/>
            <a:endCxn id="42" idx="0"/>
          </p:cNvCxnSpPr>
          <p:nvPr/>
        </p:nvCxnSpPr>
        <p:spPr>
          <a:xfrm>
            <a:off x="9579110" y="5843516"/>
            <a:ext cx="488373" cy="414450"/>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Curved Connector 46">
            <a:extLst>
              <a:ext uri="{FF2B5EF4-FFF2-40B4-BE49-F238E27FC236}">
                <a16:creationId xmlns:a16="http://schemas.microsoft.com/office/drawing/2014/main" id="{D7F9B40B-3433-0796-7C65-A7FDD6B46CF6}"/>
              </a:ext>
            </a:extLst>
          </p:cNvPr>
          <p:cNvCxnSpPr>
            <a:cxnSpLocks/>
            <a:stCxn id="38" idx="1"/>
            <a:endCxn id="9" idx="0"/>
          </p:cNvCxnSpPr>
          <p:nvPr/>
        </p:nvCxnSpPr>
        <p:spPr>
          <a:xfrm rot="10800000" flipH="1">
            <a:off x="8256495" y="2890154"/>
            <a:ext cx="661308" cy="2557599"/>
          </a:xfrm>
          <a:prstGeom prst="curvedConnector4">
            <a:avLst>
              <a:gd name="adj1" fmla="val -93828"/>
              <a:gd name="adj2" fmla="val 108938"/>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70F3EEB6-D84F-E430-A90F-CF37C2A3B4A3}"/>
              </a:ext>
            </a:extLst>
          </p:cNvPr>
          <p:cNvSpPr/>
          <p:nvPr/>
        </p:nvSpPr>
        <p:spPr>
          <a:xfrm>
            <a:off x="5712280" y="2579539"/>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head</a:t>
            </a:r>
          </a:p>
        </p:txBody>
      </p:sp>
      <p:sp>
        <p:nvSpPr>
          <p:cNvPr id="53" name="Rectangle 52">
            <a:extLst>
              <a:ext uri="{FF2B5EF4-FFF2-40B4-BE49-F238E27FC236}">
                <a16:creationId xmlns:a16="http://schemas.microsoft.com/office/drawing/2014/main" id="{CC8E599E-D433-389D-429F-B60A9C169877}"/>
              </a:ext>
            </a:extLst>
          </p:cNvPr>
          <p:cNvSpPr/>
          <p:nvPr/>
        </p:nvSpPr>
        <p:spPr>
          <a:xfrm>
            <a:off x="5735420" y="3886575"/>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tail</a:t>
            </a:r>
          </a:p>
        </p:txBody>
      </p:sp>
      <p:cxnSp>
        <p:nvCxnSpPr>
          <p:cNvPr id="54" name="Curved Connector 53">
            <a:extLst>
              <a:ext uri="{FF2B5EF4-FFF2-40B4-BE49-F238E27FC236}">
                <a16:creationId xmlns:a16="http://schemas.microsoft.com/office/drawing/2014/main" id="{82B0AEA2-078E-683E-3974-DA6580D83358}"/>
              </a:ext>
            </a:extLst>
          </p:cNvPr>
          <p:cNvCxnSpPr>
            <a:cxnSpLocks/>
            <a:stCxn id="52" idx="3"/>
            <a:endCxn id="5" idx="0"/>
          </p:cNvCxnSpPr>
          <p:nvPr/>
        </p:nvCxnSpPr>
        <p:spPr>
          <a:xfrm flipV="1">
            <a:off x="7034895" y="387545"/>
            <a:ext cx="1882908" cy="2387937"/>
          </a:xfrm>
          <a:prstGeom prst="curvedConnector4">
            <a:avLst>
              <a:gd name="adj1" fmla="val 32439"/>
              <a:gd name="adj2" fmla="val 10957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urved Connector 56">
            <a:extLst>
              <a:ext uri="{FF2B5EF4-FFF2-40B4-BE49-F238E27FC236}">
                <a16:creationId xmlns:a16="http://schemas.microsoft.com/office/drawing/2014/main" id="{43C6D58E-E36D-ABE4-F6FC-0B3F1B28813F}"/>
              </a:ext>
            </a:extLst>
          </p:cNvPr>
          <p:cNvCxnSpPr>
            <a:cxnSpLocks/>
            <a:stCxn id="53" idx="3"/>
            <a:endCxn id="37" idx="0"/>
          </p:cNvCxnSpPr>
          <p:nvPr/>
        </p:nvCxnSpPr>
        <p:spPr>
          <a:xfrm>
            <a:off x="7058035" y="4082518"/>
            <a:ext cx="1859768" cy="773097"/>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64" name="Title 63">
            <a:extLst>
              <a:ext uri="{FF2B5EF4-FFF2-40B4-BE49-F238E27FC236}">
                <a16:creationId xmlns:a16="http://schemas.microsoft.com/office/drawing/2014/main" id="{0D10120B-E0F0-A4B2-3F3D-DBB7234C32F4}"/>
              </a:ext>
            </a:extLst>
          </p:cNvPr>
          <p:cNvSpPr>
            <a:spLocks noGrp="1"/>
          </p:cNvSpPr>
          <p:nvPr>
            <p:ph type="title"/>
          </p:nvPr>
        </p:nvSpPr>
        <p:spPr/>
        <p:txBody>
          <a:bodyPr/>
          <a:lstStyle/>
          <a:p>
            <a:r>
              <a:rPr lang="en-US" dirty="0"/>
              <a:t>Doubly Linked List</a:t>
            </a:r>
          </a:p>
        </p:txBody>
      </p:sp>
      <p:sp>
        <p:nvSpPr>
          <p:cNvPr id="2" name="TextBox 1">
            <a:extLst>
              <a:ext uri="{FF2B5EF4-FFF2-40B4-BE49-F238E27FC236}">
                <a16:creationId xmlns:a16="http://schemas.microsoft.com/office/drawing/2014/main" id="{B7FF9E0C-C906-A0E0-27FA-9921D7280EF8}"/>
              </a:ext>
            </a:extLst>
          </p:cNvPr>
          <p:cNvSpPr txBox="1"/>
          <p:nvPr/>
        </p:nvSpPr>
        <p:spPr>
          <a:xfrm>
            <a:off x="240626" y="625796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kr_06_08.c</a:t>
            </a:r>
          </a:p>
        </p:txBody>
      </p:sp>
      <p:sp>
        <p:nvSpPr>
          <p:cNvPr id="3" name="TextBox 2">
            <a:extLst>
              <a:ext uri="{FF2B5EF4-FFF2-40B4-BE49-F238E27FC236}">
                <a16:creationId xmlns:a16="http://schemas.microsoft.com/office/drawing/2014/main" id="{2D67F84E-34AE-BF31-4726-96D867D1CF85}"/>
              </a:ext>
            </a:extLst>
          </p:cNvPr>
          <p:cNvSpPr txBox="1"/>
          <p:nvPr/>
        </p:nvSpPr>
        <p:spPr>
          <a:xfrm>
            <a:off x="838200" y="4741092"/>
            <a:ext cx="4229100" cy="646331"/>
          </a:xfrm>
          <a:prstGeom prst="rect">
            <a:avLst/>
          </a:prstGeom>
          <a:noFill/>
        </p:spPr>
        <p:txBody>
          <a:bodyPr wrap="square" rtlCol="0">
            <a:spAutoFit/>
          </a:bodyPr>
          <a:lstStyle/>
          <a:p>
            <a:r>
              <a:rPr lang="en-US" dirty="0">
                <a:solidFill>
                  <a:schemeClr val="accent1"/>
                </a:solidFill>
              </a:rPr>
              <a:t>Section 6.5.1 walks through the doubly linked list example in some detail.</a:t>
            </a:r>
          </a:p>
        </p:txBody>
      </p:sp>
    </p:spTree>
    <p:extLst>
      <p:ext uri="{BB962C8B-B14F-4D97-AF65-F5344CB8AC3E}">
        <p14:creationId xmlns:p14="http://schemas.microsoft.com/office/powerpoint/2010/main" val="40475319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F3CC66C-A82D-D767-22CE-9B33F53BC3A4}"/>
              </a:ext>
            </a:extLst>
          </p:cNvPr>
          <p:cNvSpPr>
            <a:spLocks noGrp="1"/>
          </p:cNvSpPr>
          <p:nvPr>
            <p:ph type="title"/>
          </p:nvPr>
        </p:nvSpPr>
        <p:spPr/>
        <p:txBody>
          <a:bodyPr/>
          <a:lstStyle/>
          <a:p>
            <a:r>
              <a:rPr lang="en-US" dirty="0"/>
              <a:t>Walking a list backwards</a:t>
            </a:r>
          </a:p>
        </p:txBody>
      </p:sp>
      <p:sp>
        <p:nvSpPr>
          <p:cNvPr id="6" name="TextBox 5">
            <a:extLst>
              <a:ext uri="{FF2B5EF4-FFF2-40B4-BE49-F238E27FC236}">
                <a16:creationId xmlns:a16="http://schemas.microsoft.com/office/drawing/2014/main" id="{540D0E0F-0282-EA07-B4BD-57224E01DD86}"/>
              </a:ext>
            </a:extLst>
          </p:cNvPr>
          <p:cNvSpPr txBox="1"/>
          <p:nvPr/>
        </p:nvSpPr>
        <p:spPr>
          <a:xfrm>
            <a:off x="821873" y="2313817"/>
            <a:ext cx="4229100" cy="923330"/>
          </a:xfrm>
          <a:prstGeom prst="rect">
            <a:avLst/>
          </a:prstGeom>
          <a:noFill/>
        </p:spPr>
        <p:txBody>
          <a:bodyPr wrap="square" rtlCol="0">
            <a:spAutoFit/>
          </a:bodyPr>
          <a:lstStyle/>
          <a:p>
            <a:r>
              <a:rPr lang="en-US" dirty="0">
                <a:solidFill>
                  <a:schemeClr val="accent1"/>
                </a:solidFill>
              </a:rPr>
              <a:t>To traverse a list backwards, we start at tail and walk through the series of </a:t>
            </a:r>
            <a:r>
              <a:rPr lang="en-US" dirty="0" err="1">
                <a:solidFill>
                  <a:schemeClr val="accent1"/>
                </a:solidFill>
              </a:rPr>
              <a:t>prev</a:t>
            </a:r>
            <a:r>
              <a:rPr lang="en-US" dirty="0">
                <a:solidFill>
                  <a:schemeClr val="accent1"/>
                </a:solidFill>
              </a:rPr>
              <a:t> pointers.</a:t>
            </a:r>
          </a:p>
        </p:txBody>
      </p:sp>
      <p:sp>
        <p:nvSpPr>
          <p:cNvPr id="20" name="TextBox 19">
            <a:extLst>
              <a:ext uri="{FF2B5EF4-FFF2-40B4-BE49-F238E27FC236}">
                <a16:creationId xmlns:a16="http://schemas.microsoft.com/office/drawing/2014/main" id="{6B1F43D8-06E0-CC89-0D2C-B6F634BA2114}"/>
              </a:ext>
            </a:extLst>
          </p:cNvPr>
          <p:cNvSpPr txBox="1"/>
          <p:nvPr/>
        </p:nvSpPr>
        <p:spPr>
          <a:xfrm>
            <a:off x="530432" y="4864138"/>
            <a:ext cx="7273145" cy="738664"/>
          </a:xfrm>
          <a:prstGeom prst="rect">
            <a:avLst/>
          </a:prstGeom>
          <a:noFill/>
        </p:spPr>
        <p:txBody>
          <a:bodyPr wrap="none" rtlCol="0">
            <a:spAutoFit/>
          </a:bodyPr>
          <a:lstStyle/>
          <a:p>
            <a:r>
              <a:rPr lang="en-US" sz="1400" b="1" dirty="0">
                <a:latin typeface="Courier New" panose="02070309020205020404" pitchFamily="49" charset="0"/>
                <a:cs typeface="Courier New" panose="02070309020205020404" pitchFamily="49" charset="0"/>
              </a:rPr>
              <a:t> for (current = </a:t>
            </a:r>
            <a:r>
              <a:rPr lang="en-US" sz="1400" b="1" dirty="0">
                <a:solidFill>
                  <a:schemeClr val="accent1"/>
                </a:solidFill>
                <a:latin typeface="Courier New" panose="02070309020205020404" pitchFamily="49" charset="0"/>
                <a:cs typeface="Courier New" panose="02070309020205020404" pitchFamily="49" charset="0"/>
              </a:rPr>
              <a:t>tail</a:t>
            </a:r>
            <a:r>
              <a:rPr lang="en-US" sz="1400" b="1" dirty="0">
                <a:latin typeface="Courier New" panose="02070309020205020404" pitchFamily="49" charset="0"/>
                <a:cs typeface="Courier New" panose="02070309020205020404" pitchFamily="49" charset="0"/>
              </a:rPr>
              <a:t>; current != NULL; current = current-&gt;</a:t>
            </a:r>
            <a:r>
              <a:rPr lang="en-US" sz="1400" b="1" dirty="0" err="1">
                <a:solidFill>
                  <a:schemeClr val="accent1"/>
                </a:solidFill>
                <a:latin typeface="Courier New" panose="02070309020205020404" pitchFamily="49" charset="0"/>
                <a:cs typeface="Courier New" panose="02070309020205020404" pitchFamily="49" charset="0"/>
              </a:rPr>
              <a:t>prev</a:t>
            </a:r>
            <a:r>
              <a:rPr lang="en-US" sz="1400" b="1" dirty="0">
                <a:latin typeface="Courier New" panose="02070309020205020404" pitchFamily="49" charset="0"/>
                <a:cs typeface="Courier New" panose="02070309020205020404" pitchFamily="49" charset="0"/>
              </a:rPr>
              <a:t> ) {</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printf</a:t>
            </a:r>
            <a:r>
              <a:rPr lang="en-US" sz="1400" b="1" dirty="0">
                <a:latin typeface="Courier New" panose="02070309020205020404" pitchFamily="49" charset="0"/>
                <a:cs typeface="Courier New" panose="02070309020205020404" pitchFamily="49" charset="0"/>
              </a:rPr>
              <a:t>("%s", current-&gt;text);</a:t>
            </a:r>
          </a:p>
          <a:p>
            <a:r>
              <a:rPr lang="en-US" sz="1400" b="1" dirty="0">
                <a:latin typeface="Courier New" panose="02070309020205020404" pitchFamily="49" charset="0"/>
                <a:cs typeface="Courier New" panose="02070309020205020404" pitchFamily="49" charset="0"/>
              </a:rPr>
              <a:t>  }</a:t>
            </a:r>
          </a:p>
        </p:txBody>
      </p:sp>
      <p:sp>
        <p:nvSpPr>
          <p:cNvPr id="17" name="TextBox 16">
            <a:extLst>
              <a:ext uri="{FF2B5EF4-FFF2-40B4-BE49-F238E27FC236}">
                <a16:creationId xmlns:a16="http://schemas.microsoft.com/office/drawing/2014/main" id="{4ADE2A76-113B-1DAC-F6A2-791F4151E161}"/>
              </a:ext>
            </a:extLst>
          </p:cNvPr>
          <p:cNvSpPr txBox="1"/>
          <p:nvPr/>
        </p:nvSpPr>
        <p:spPr>
          <a:xfrm>
            <a:off x="240626" y="625796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kr_06_08.c</a:t>
            </a:r>
          </a:p>
        </p:txBody>
      </p:sp>
      <p:sp>
        <p:nvSpPr>
          <p:cNvPr id="2" name="Rectangle 1">
            <a:extLst>
              <a:ext uri="{FF2B5EF4-FFF2-40B4-BE49-F238E27FC236}">
                <a16:creationId xmlns:a16="http://schemas.microsoft.com/office/drawing/2014/main" id="{E6EB02C8-6839-43C2-58F5-C7AEC4A1AA54}"/>
              </a:ext>
            </a:extLst>
          </p:cNvPr>
          <p:cNvSpPr/>
          <p:nvPr/>
        </p:nvSpPr>
        <p:spPr>
          <a:xfrm>
            <a:off x="9086227" y="438344"/>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4" name="Rectangle 3">
            <a:extLst>
              <a:ext uri="{FF2B5EF4-FFF2-40B4-BE49-F238E27FC236}">
                <a16:creationId xmlns:a16="http://schemas.microsoft.com/office/drawing/2014/main" id="{4141D024-8CE8-C1D9-2040-6B9DE758F617}"/>
              </a:ext>
            </a:extLst>
          </p:cNvPr>
          <p:cNvSpPr/>
          <p:nvPr/>
        </p:nvSpPr>
        <p:spPr>
          <a:xfrm>
            <a:off x="9086227" y="83453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prev</a:t>
            </a:r>
            <a:endParaRPr lang="en-US" dirty="0">
              <a:solidFill>
                <a:schemeClr val="tx1"/>
              </a:solidFill>
            </a:endParaRPr>
          </a:p>
        </p:txBody>
      </p:sp>
      <p:sp>
        <p:nvSpPr>
          <p:cNvPr id="18" name="Rectangle 17">
            <a:extLst>
              <a:ext uri="{FF2B5EF4-FFF2-40B4-BE49-F238E27FC236}">
                <a16:creationId xmlns:a16="http://schemas.microsoft.com/office/drawing/2014/main" id="{1B94D5F0-B778-3E52-4488-48A5EA117EB8}"/>
              </a:ext>
            </a:extLst>
          </p:cNvPr>
          <p:cNvSpPr/>
          <p:nvPr/>
        </p:nvSpPr>
        <p:spPr>
          <a:xfrm>
            <a:off x="9086227" y="1230302"/>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19" name="Rectangle 18">
            <a:extLst>
              <a:ext uri="{FF2B5EF4-FFF2-40B4-BE49-F238E27FC236}">
                <a16:creationId xmlns:a16="http://schemas.microsoft.com/office/drawing/2014/main" id="{ABAB6C25-4E22-A5B6-232C-B1B5BB248510}"/>
              </a:ext>
            </a:extLst>
          </p:cNvPr>
          <p:cNvSpPr/>
          <p:nvPr/>
        </p:nvSpPr>
        <p:spPr>
          <a:xfrm>
            <a:off x="11333804" y="536319"/>
            <a:ext cx="484414" cy="5431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21" name="Curved Connector 20">
            <a:extLst>
              <a:ext uri="{FF2B5EF4-FFF2-40B4-BE49-F238E27FC236}">
                <a16:creationId xmlns:a16="http://schemas.microsoft.com/office/drawing/2014/main" id="{ED2F76FF-191C-E497-67D1-CBA26B77DB6C}"/>
              </a:ext>
            </a:extLst>
          </p:cNvPr>
          <p:cNvCxnSpPr>
            <a:cxnSpLocks/>
          </p:cNvCxnSpPr>
          <p:nvPr/>
        </p:nvCxnSpPr>
        <p:spPr>
          <a:xfrm>
            <a:off x="10033284" y="629876"/>
            <a:ext cx="1300520" cy="17111"/>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6566E82E-0185-C822-03EE-32694D2F2CC1}"/>
              </a:ext>
            </a:extLst>
          </p:cNvPr>
          <p:cNvSpPr/>
          <p:nvPr/>
        </p:nvSpPr>
        <p:spPr>
          <a:xfrm>
            <a:off x="9086227" y="2940952"/>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23" name="Rectangle 22">
            <a:extLst>
              <a:ext uri="{FF2B5EF4-FFF2-40B4-BE49-F238E27FC236}">
                <a16:creationId xmlns:a16="http://schemas.microsoft.com/office/drawing/2014/main" id="{8402290D-A00A-BF23-95FB-DE183C745840}"/>
              </a:ext>
            </a:extLst>
          </p:cNvPr>
          <p:cNvSpPr/>
          <p:nvPr/>
        </p:nvSpPr>
        <p:spPr>
          <a:xfrm>
            <a:off x="9086227" y="3337146"/>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prev</a:t>
            </a:r>
            <a:endParaRPr lang="en-US" dirty="0">
              <a:solidFill>
                <a:schemeClr val="tx1"/>
              </a:solidFill>
            </a:endParaRPr>
          </a:p>
        </p:txBody>
      </p:sp>
      <p:sp>
        <p:nvSpPr>
          <p:cNvPr id="24" name="Rectangle 23">
            <a:extLst>
              <a:ext uri="{FF2B5EF4-FFF2-40B4-BE49-F238E27FC236}">
                <a16:creationId xmlns:a16="http://schemas.microsoft.com/office/drawing/2014/main" id="{E95DCED1-EEE5-52F5-E1FE-9838AF531791}"/>
              </a:ext>
            </a:extLst>
          </p:cNvPr>
          <p:cNvSpPr/>
          <p:nvPr/>
        </p:nvSpPr>
        <p:spPr>
          <a:xfrm>
            <a:off x="9086227" y="373291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25" name="Rectangle 24">
            <a:extLst>
              <a:ext uri="{FF2B5EF4-FFF2-40B4-BE49-F238E27FC236}">
                <a16:creationId xmlns:a16="http://schemas.microsoft.com/office/drawing/2014/main" id="{2FC7718E-B211-4974-A356-BDA672FD4250}"/>
              </a:ext>
            </a:extLst>
          </p:cNvPr>
          <p:cNvSpPr/>
          <p:nvPr/>
        </p:nvSpPr>
        <p:spPr>
          <a:xfrm>
            <a:off x="11333804" y="3038926"/>
            <a:ext cx="484414" cy="88992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n-US" dirty="0">
              <a:solidFill>
                <a:schemeClr val="tx1"/>
              </a:solidFill>
            </a:endParaRPr>
          </a:p>
          <a:p>
            <a:pPr algn="ctr"/>
            <a:r>
              <a:rPr lang="en-US" dirty="0">
                <a:solidFill>
                  <a:schemeClr val="tx1"/>
                </a:solidFill>
              </a:rPr>
              <a:t>s</a:t>
            </a:r>
          </a:p>
        </p:txBody>
      </p:sp>
      <p:cxnSp>
        <p:nvCxnSpPr>
          <p:cNvPr id="26" name="Curved Connector 25">
            <a:extLst>
              <a:ext uri="{FF2B5EF4-FFF2-40B4-BE49-F238E27FC236}">
                <a16:creationId xmlns:a16="http://schemas.microsoft.com/office/drawing/2014/main" id="{4791A4B3-BD00-B2EB-7814-DC4C6A2211D5}"/>
              </a:ext>
            </a:extLst>
          </p:cNvPr>
          <p:cNvCxnSpPr>
            <a:cxnSpLocks/>
          </p:cNvCxnSpPr>
          <p:nvPr/>
        </p:nvCxnSpPr>
        <p:spPr>
          <a:xfrm>
            <a:off x="10033284" y="3132484"/>
            <a:ext cx="1300520" cy="17111"/>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a:extLst>
              <a:ext uri="{FF2B5EF4-FFF2-40B4-BE49-F238E27FC236}">
                <a16:creationId xmlns:a16="http://schemas.microsoft.com/office/drawing/2014/main" id="{8E9A4AC8-C2F5-5F46-5746-36C4D04EC9F2}"/>
              </a:ext>
            </a:extLst>
          </p:cNvPr>
          <p:cNvCxnSpPr>
            <a:cxnSpLocks/>
            <a:stCxn id="18" idx="1"/>
            <a:endCxn id="22" idx="0"/>
          </p:cNvCxnSpPr>
          <p:nvPr/>
        </p:nvCxnSpPr>
        <p:spPr>
          <a:xfrm rot="10800000" flipH="1" flipV="1">
            <a:off x="9086227" y="1426244"/>
            <a:ext cx="661308" cy="1514707"/>
          </a:xfrm>
          <a:prstGeom prst="curvedConnector4">
            <a:avLst>
              <a:gd name="adj1" fmla="val -34568"/>
              <a:gd name="adj2" fmla="val 56468"/>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urved Connector 27">
            <a:extLst>
              <a:ext uri="{FF2B5EF4-FFF2-40B4-BE49-F238E27FC236}">
                <a16:creationId xmlns:a16="http://schemas.microsoft.com/office/drawing/2014/main" id="{599B4050-C1D8-B1F5-4CBA-B1E67C9876F1}"/>
              </a:ext>
            </a:extLst>
          </p:cNvPr>
          <p:cNvCxnSpPr>
            <a:cxnSpLocks/>
            <a:stCxn id="23" idx="1"/>
            <a:endCxn id="2" idx="0"/>
          </p:cNvCxnSpPr>
          <p:nvPr/>
        </p:nvCxnSpPr>
        <p:spPr>
          <a:xfrm rot="10800000" flipH="1">
            <a:off x="9086227" y="438345"/>
            <a:ext cx="661308" cy="3094745"/>
          </a:xfrm>
          <a:prstGeom prst="curvedConnector4">
            <a:avLst>
              <a:gd name="adj1" fmla="val -98765"/>
              <a:gd name="adj2" fmla="val 107387"/>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0" name="&quot;No&quot; Symbol 29">
            <a:extLst>
              <a:ext uri="{FF2B5EF4-FFF2-40B4-BE49-F238E27FC236}">
                <a16:creationId xmlns:a16="http://schemas.microsoft.com/office/drawing/2014/main" id="{08D79BD3-004D-AEFD-F451-45147BF29124}"/>
              </a:ext>
            </a:extLst>
          </p:cNvPr>
          <p:cNvSpPr/>
          <p:nvPr/>
        </p:nvSpPr>
        <p:spPr>
          <a:xfrm>
            <a:off x="10665974" y="1562706"/>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1" name="Curved Connector 30">
            <a:extLst>
              <a:ext uri="{FF2B5EF4-FFF2-40B4-BE49-F238E27FC236}">
                <a16:creationId xmlns:a16="http://schemas.microsoft.com/office/drawing/2014/main" id="{F9E54053-6CB7-1F41-A1F3-4948CE0E21E7}"/>
              </a:ext>
            </a:extLst>
          </p:cNvPr>
          <p:cNvCxnSpPr>
            <a:cxnSpLocks/>
            <a:stCxn id="24" idx="3"/>
            <a:endCxn id="33" idx="0"/>
          </p:cNvCxnSpPr>
          <p:nvPr/>
        </p:nvCxnSpPr>
        <p:spPr>
          <a:xfrm flipH="1">
            <a:off x="9747535" y="3928853"/>
            <a:ext cx="661307" cy="977561"/>
          </a:xfrm>
          <a:prstGeom prst="curvedConnector4">
            <a:avLst>
              <a:gd name="adj1" fmla="val -34568"/>
              <a:gd name="adj2" fmla="val 6002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Curved Connector 31">
            <a:extLst>
              <a:ext uri="{FF2B5EF4-FFF2-40B4-BE49-F238E27FC236}">
                <a16:creationId xmlns:a16="http://schemas.microsoft.com/office/drawing/2014/main" id="{E5643E62-60D4-EC94-1515-8B4461166CF3}"/>
              </a:ext>
            </a:extLst>
          </p:cNvPr>
          <p:cNvCxnSpPr>
            <a:cxnSpLocks/>
            <a:stCxn id="4" idx="3"/>
            <a:endCxn id="30" idx="0"/>
          </p:cNvCxnSpPr>
          <p:nvPr/>
        </p:nvCxnSpPr>
        <p:spPr>
          <a:xfrm>
            <a:off x="10408842" y="1030481"/>
            <a:ext cx="488373" cy="532225"/>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923FB43A-CDAA-60E7-01D8-27CC66C0B547}"/>
              </a:ext>
            </a:extLst>
          </p:cNvPr>
          <p:cNvSpPr/>
          <p:nvPr/>
        </p:nvSpPr>
        <p:spPr>
          <a:xfrm>
            <a:off x="9086227" y="4906414"/>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34" name="Rectangle 33">
            <a:extLst>
              <a:ext uri="{FF2B5EF4-FFF2-40B4-BE49-F238E27FC236}">
                <a16:creationId xmlns:a16="http://schemas.microsoft.com/office/drawing/2014/main" id="{19903786-F6D7-8D7D-DD4F-087DDA3016FE}"/>
              </a:ext>
            </a:extLst>
          </p:cNvPr>
          <p:cNvSpPr/>
          <p:nvPr/>
        </p:nvSpPr>
        <p:spPr>
          <a:xfrm>
            <a:off x="9086227" y="530260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prev</a:t>
            </a:r>
            <a:endParaRPr lang="en-US" dirty="0">
              <a:solidFill>
                <a:schemeClr val="tx1"/>
              </a:solidFill>
            </a:endParaRPr>
          </a:p>
        </p:txBody>
      </p:sp>
      <p:sp>
        <p:nvSpPr>
          <p:cNvPr id="35" name="Rectangle 34">
            <a:extLst>
              <a:ext uri="{FF2B5EF4-FFF2-40B4-BE49-F238E27FC236}">
                <a16:creationId xmlns:a16="http://schemas.microsoft.com/office/drawing/2014/main" id="{6941F43C-1756-54C8-D1BC-E04855CB70F1}"/>
              </a:ext>
            </a:extLst>
          </p:cNvPr>
          <p:cNvSpPr/>
          <p:nvPr/>
        </p:nvSpPr>
        <p:spPr>
          <a:xfrm>
            <a:off x="9086227" y="5698372"/>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36" name="Rectangle 35">
            <a:extLst>
              <a:ext uri="{FF2B5EF4-FFF2-40B4-BE49-F238E27FC236}">
                <a16:creationId xmlns:a16="http://schemas.microsoft.com/office/drawing/2014/main" id="{0EE49E13-41B3-7B11-E375-6B64A2D1DF10}"/>
              </a:ext>
            </a:extLst>
          </p:cNvPr>
          <p:cNvSpPr/>
          <p:nvPr/>
        </p:nvSpPr>
        <p:spPr>
          <a:xfrm>
            <a:off x="11333804" y="5004388"/>
            <a:ext cx="484414" cy="1409962"/>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a:p>
            <a:pPr algn="ctr"/>
            <a:r>
              <a:rPr lang="en-US" dirty="0">
                <a:solidFill>
                  <a:schemeClr val="tx1"/>
                </a:solidFill>
              </a:rPr>
              <a:t>o</a:t>
            </a:r>
          </a:p>
          <a:p>
            <a:pPr algn="ctr"/>
            <a:r>
              <a:rPr lang="en-US" dirty="0">
                <a:solidFill>
                  <a:schemeClr val="tx1"/>
                </a:solidFill>
              </a:rPr>
              <a:t>o</a:t>
            </a:r>
          </a:p>
          <a:p>
            <a:pPr algn="ctr"/>
            <a:r>
              <a:rPr lang="en-US" dirty="0">
                <a:solidFill>
                  <a:schemeClr val="tx1"/>
                </a:solidFill>
              </a:rPr>
              <a:t>l</a:t>
            </a:r>
          </a:p>
        </p:txBody>
      </p:sp>
      <p:cxnSp>
        <p:nvCxnSpPr>
          <p:cNvPr id="38" name="Curved Connector 37">
            <a:extLst>
              <a:ext uri="{FF2B5EF4-FFF2-40B4-BE49-F238E27FC236}">
                <a16:creationId xmlns:a16="http://schemas.microsoft.com/office/drawing/2014/main" id="{BE6FA952-4794-67B1-3E83-597D9B13D3FE}"/>
              </a:ext>
            </a:extLst>
          </p:cNvPr>
          <p:cNvCxnSpPr>
            <a:cxnSpLocks/>
          </p:cNvCxnSpPr>
          <p:nvPr/>
        </p:nvCxnSpPr>
        <p:spPr>
          <a:xfrm>
            <a:off x="10033284" y="5097946"/>
            <a:ext cx="1300520" cy="17111"/>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4" name="&quot;No&quot; Symbol 43">
            <a:extLst>
              <a:ext uri="{FF2B5EF4-FFF2-40B4-BE49-F238E27FC236}">
                <a16:creationId xmlns:a16="http://schemas.microsoft.com/office/drawing/2014/main" id="{72C51DB5-6399-1CC0-1656-6F9EF25E5A8B}"/>
              </a:ext>
            </a:extLst>
          </p:cNvPr>
          <p:cNvSpPr/>
          <p:nvPr/>
        </p:nvSpPr>
        <p:spPr>
          <a:xfrm>
            <a:off x="10665974" y="6308765"/>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45" name="Curved Connector 44">
            <a:extLst>
              <a:ext uri="{FF2B5EF4-FFF2-40B4-BE49-F238E27FC236}">
                <a16:creationId xmlns:a16="http://schemas.microsoft.com/office/drawing/2014/main" id="{F7F1D3FF-053A-7B46-ABCA-5C4C539F52D5}"/>
              </a:ext>
            </a:extLst>
          </p:cNvPr>
          <p:cNvCxnSpPr>
            <a:cxnSpLocks/>
            <a:stCxn id="35" idx="3"/>
            <a:endCxn id="44" idx="0"/>
          </p:cNvCxnSpPr>
          <p:nvPr/>
        </p:nvCxnSpPr>
        <p:spPr>
          <a:xfrm>
            <a:off x="10408842" y="5894315"/>
            <a:ext cx="488373" cy="414450"/>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Curved Connector 45">
            <a:extLst>
              <a:ext uri="{FF2B5EF4-FFF2-40B4-BE49-F238E27FC236}">
                <a16:creationId xmlns:a16="http://schemas.microsoft.com/office/drawing/2014/main" id="{5CDA3788-9926-4BED-90BF-90229AD16FD9}"/>
              </a:ext>
            </a:extLst>
          </p:cNvPr>
          <p:cNvCxnSpPr>
            <a:cxnSpLocks/>
            <a:stCxn id="34" idx="1"/>
            <a:endCxn id="22" idx="0"/>
          </p:cNvCxnSpPr>
          <p:nvPr/>
        </p:nvCxnSpPr>
        <p:spPr>
          <a:xfrm rot="10800000" flipH="1">
            <a:off x="9086227" y="2940953"/>
            <a:ext cx="661308" cy="2557599"/>
          </a:xfrm>
          <a:prstGeom prst="curvedConnector4">
            <a:avLst>
              <a:gd name="adj1" fmla="val -93828"/>
              <a:gd name="adj2" fmla="val 108938"/>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DF001197-F1A9-3B65-CDA8-AC5A36117DFA}"/>
              </a:ext>
            </a:extLst>
          </p:cNvPr>
          <p:cNvSpPr/>
          <p:nvPr/>
        </p:nvSpPr>
        <p:spPr>
          <a:xfrm>
            <a:off x="6542012" y="263033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head</a:t>
            </a:r>
          </a:p>
        </p:txBody>
      </p:sp>
      <p:sp>
        <p:nvSpPr>
          <p:cNvPr id="48" name="Rectangle 47">
            <a:extLst>
              <a:ext uri="{FF2B5EF4-FFF2-40B4-BE49-F238E27FC236}">
                <a16:creationId xmlns:a16="http://schemas.microsoft.com/office/drawing/2014/main" id="{99635B17-4E0C-DC92-827C-0BF75B76F9E8}"/>
              </a:ext>
            </a:extLst>
          </p:cNvPr>
          <p:cNvSpPr/>
          <p:nvPr/>
        </p:nvSpPr>
        <p:spPr>
          <a:xfrm>
            <a:off x="6565152" y="3937374"/>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tail</a:t>
            </a:r>
          </a:p>
        </p:txBody>
      </p:sp>
      <p:cxnSp>
        <p:nvCxnSpPr>
          <p:cNvPr id="49" name="Curved Connector 48">
            <a:extLst>
              <a:ext uri="{FF2B5EF4-FFF2-40B4-BE49-F238E27FC236}">
                <a16:creationId xmlns:a16="http://schemas.microsoft.com/office/drawing/2014/main" id="{0499586B-5614-8CE3-D70D-2BEC8F7A2FD5}"/>
              </a:ext>
            </a:extLst>
          </p:cNvPr>
          <p:cNvCxnSpPr>
            <a:cxnSpLocks/>
            <a:stCxn id="47" idx="3"/>
            <a:endCxn id="2" idx="0"/>
          </p:cNvCxnSpPr>
          <p:nvPr/>
        </p:nvCxnSpPr>
        <p:spPr>
          <a:xfrm flipV="1">
            <a:off x="7864627" y="438344"/>
            <a:ext cx="1882908" cy="2387937"/>
          </a:xfrm>
          <a:prstGeom prst="curvedConnector4">
            <a:avLst>
              <a:gd name="adj1" fmla="val 32439"/>
              <a:gd name="adj2" fmla="val 10957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Curved Connector 49">
            <a:extLst>
              <a:ext uri="{FF2B5EF4-FFF2-40B4-BE49-F238E27FC236}">
                <a16:creationId xmlns:a16="http://schemas.microsoft.com/office/drawing/2014/main" id="{2F1DB915-8258-7BFE-F10F-C7C5E1B9ACF4}"/>
              </a:ext>
            </a:extLst>
          </p:cNvPr>
          <p:cNvCxnSpPr>
            <a:cxnSpLocks/>
            <a:stCxn id="48" idx="3"/>
            <a:endCxn id="33" idx="0"/>
          </p:cNvCxnSpPr>
          <p:nvPr/>
        </p:nvCxnSpPr>
        <p:spPr>
          <a:xfrm>
            <a:off x="7887767" y="4133317"/>
            <a:ext cx="1859768" cy="773097"/>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6" name="Rectangle 55">
            <a:extLst>
              <a:ext uri="{FF2B5EF4-FFF2-40B4-BE49-F238E27FC236}">
                <a16:creationId xmlns:a16="http://schemas.microsoft.com/office/drawing/2014/main" id="{0CCE77B5-7CCB-3F0E-7B98-6691EBC28E52}"/>
              </a:ext>
            </a:extLst>
          </p:cNvPr>
          <p:cNvSpPr/>
          <p:nvPr/>
        </p:nvSpPr>
        <p:spPr>
          <a:xfrm>
            <a:off x="6542012" y="3291174"/>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current</a:t>
            </a:r>
          </a:p>
        </p:txBody>
      </p:sp>
      <p:cxnSp>
        <p:nvCxnSpPr>
          <p:cNvPr id="58" name="Curved Connector 57">
            <a:extLst>
              <a:ext uri="{FF2B5EF4-FFF2-40B4-BE49-F238E27FC236}">
                <a16:creationId xmlns:a16="http://schemas.microsoft.com/office/drawing/2014/main" id="{F54F07CA-3855-EF62-3C96-BD22402AE14E}"/>
              </a:ext>
            </a:extLst>
          </p:cNvPr>
          <p:cNvCxnSpPr>
            <a:cxnSpLocks/>
            <a:stCxn id="56" idx="3"/>
            <a:endCxn id="33" idx="0"/>
          </p:cNvCxnSpPr>
          <p:nvPr/>
        </p:nvCxnSpPr>
        <p:spPr>
          <a:xfrm>
            <a:off x="7864627" y="3487117"/>
            <a:ext cx="1882908" cy="1419297"/>
          </a:xfrm>
          <a:prstGeom prst="curvedConnector2">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63934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F3CC66C-A82D-D767-22CE-9B33F53BC3A4}"/>
              </a:ext>
            </a:extLst>
          </p:cNvPr>
          <p:cNvSpPr>
            <a:spLocks noGrp="1"/>
          </p:cNvSpPr>
          <p:nvPr>
            <p:ph type="title"/>
          </p:nvPr>
        </p:nvSpPr>
        <p:spPr/>
        <p:txBody>
          <a:bodyPr/>
          <a:lstStyle/>
          <a:p>
            <a:r>
              <a:rPr lang="en-US" dirty="0"/>
              <a:t>Walking a list backwards</a:t>
            </a:r>
          </a:p>
        </p:txBody>
      </p:sp>
      <p:sp>
        <p:nvSpPr>
          <p:cNvPr id="6" name="TextBox 5">
            <a:extLst>
              <a:ext uri="{FF2B5EF4-FFF2-40B4-BE49-F238E27FC236}">
                <a16:creationId xmlns:a16="http://schemas.microsoft.com/office/drawing/2014/main" id="{540D0E0F-0282-EA07-B4BD-57224E01DD86}"/>
              </a:ext>
            </a:extLst>
          </p:cNvPr>
          <p:cNvSpPr txBox="1"/>
          <p:nvPr/>
        </p:nvSpPr>
        <p:spPr>
          <a:xfrm>
            <a:off x="821873" y="2313817"/>
            <a:ext cx="4229100" cy="923330"/>
          </a:xfrm>
          <a:prstGeom prst="rect">
            <a:avLst/>
          </a:prstGeom>
          <a:noFill/>
        </p:spPr>
        <p:txBody>
          <a:bodyPr wrap="square" rtlCol="0">
            <a:spAutoFit/>
          </a:bodyPr>
          <a:lstStyle/>
          <a:p>
            <a:r>
              <a:rPr lang="en-US" dirty="0">
                <a:solidFill>
                  <a:schemeClr val="accent1"/>
                </a:solidFill>
              </a:rPr>
              <a:t>To traverse a list backwards, we start at tail and walk through the series of </a:t>
            </a:r>
            <a:r>
              <a:rPr lang="en-US" dirty="0" err="1">
                <a:solidFill>
                  <a:schemeClr val="accent1"/>
                </a:solidFill>
              </a:rPr>
              <a:t>prev</a:t>
            </a:r>
            <a:r>
              <a:rPr lang="en-US" dirty="0">
                <a:solidFill>
                  <a:schemeClr val="accent1"/>
                </a:solidFill>
              </a:rPr>
              <a:t> pointers.</a:t>
            </a:r>
          </a:p>
        </p:txBody>
      </p:sp>
      <p:sp>
        <p:nvSpPr>
          <p:cNvPr id="20" name="TextBox 19">
            <a:extLst>
              <a:ext uri="{FF2B5EF4-FFF2-40B4-BE49-F238E27FC236}">
                <a16:creationId xmlns:a16="http://schemas.microsoft.com/office/drawing/2014/main" id="{6B1F43D8-06E0-CC89-0D2C-B6F634BA2114}"/>
              </a:ext>
            </a:extLst>
          </p:cNvPr>
          <p:cNvSpPr txBox="1"/>
          <p:nvPr/>
        </p:nvSpPr>
        <p:spPr>
          <a:xfrm>
            <a:off x="530432" y="4864138"/>
            <a:ext cx="7273145" cy="738664"/>
          </a:xfrm>
          <a:prstGeom prst="rect">
            <a:avLst/>
          </a:prstGeom>
          <a:noFill/>
        </p:spPr>
        <p:txBody>
          <a:bodyPr wrap="none" rtlCol="0">
            <a:spAutoFit/>
          </a:bodyPr>
          <a:lstStyle/>
          <a:p>
            <a:r>
              <a:rPr lang="en-US" sz="1400" b="1" dirty="0">
                <a:latin typeface="Courier New" panose="02070309020205020404" pitchFamily="49" charset="0"/>
                <a:cs typeface="Courier New" panose="02070309020205020404" pitchFamily="49" charset="0"/>
              </a:rPr>
              <a:t> for (current = </a:t>
            </a:r>
            <a:r>
              <a:rPr lang="en-US" sz="1400" b="1" dirty="0">
                <a:solidFill>
                  <a:schemeClr val="accent1"/>
                </a:solidFill>
                <a:latin typeface="Courier New" panose="02070309020205020404" pitchFamily="49" charset="0"/>
                <a:cs typeface="Courier New" panose="02070309020205020404" pitchFamily="49" charset="0"/>
              </a:rPr>
              <a:t>tail</a:t>
            </a:r>
            <a:r>
              <a:rPr lang="en-US" sz="1400" b="1" dirty="0">
                <a:latin typeface="Courier New" panose="02070309020205020404" pitchFamily="49" charset="0"/>
                <a:cs typeface="Courier New" panose="02070309020205020404" pitchFamily="49" charset="0"/>
              </a:rPr>
              <a:t>; current != NULL; current = current-&gt;</a:t>
            </a:r>
            <a:r>
              <a:rPr lang="en-US" sz="1400" b="1" dirty="0" err="1">
                <a:solidFill>
                  <a:schemeClr val="accent1"/>
                </a:solidFill>
                <a:latin typeface="Courier New" panose="02070309020205020404" pitchFamily="49" charset="0"/>
                <a:cs typeface="Courier New" panose="02070309020205020404" pitchFamily="49" charset="0"/>
              </a:rPr>
              <a:t>prev</a:t>
            </a:r>
            <a:r>
              <a:rPr lang="en-US" sz="1400" b="1" dirty="0">
                <a:latin typeface="Courier New" panose="02070309020205020404" pitchFamily="49" charset="0"/>
                <a:cs typeface="Courier New" panose="02070309020205020404" pitchFamily="49" charset="0"/>
              </a:rPr>
              <a:t> ) {</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printf</a:t>
            </a:r>
            <a:r>
              <a:rPr lang="en-US" sz="1400" b="1" dirty="0">
                <a:latin typeface="Courier New" panose="02070309020205020404" pitchFamily="49" charset="0"/>
                <a:cs typeface="Courier New" panose="02070309020205020404" pitchFamily="49" charset="0"/>
              </a:rPr>
              <a:t>("%s", current-&gt;text);</a:t>
            </a:r>
          </a:p>
          <a:p>
            <a:r>
              <a:rPr lang="en-US" sz="1400" b="1" dirty="0">
                <a:latin typeface="Courier New" panose="02070309020205020404" pitchFamily="49" charset="0"/>
                <a:cs typeface="Courier New" panose="02070309020205020404" pitchFamily="49" charset="0"/>
              </a:rPr>
              <a:t>  }</a:t>
            </a:r>
          </a:p>
        </p:txBody>
      </p:sp>
      <p:sp>
        <p:nvSpPr>
          <p:cNvPr id="17" name="TextBox 16">
            <a:extLst>
              <a:ext uri="{FF2B5EF4-FFF2-40B4-BE49-F238E27FC236}">
                <a16:creationId xmlns:a16="http://schemas.microsoft.com/office/drawing/2014/main" id="{4ADE2A76-113B-1DAC-F6A2-791F4151E161}"/>
              </a:ext>
            </a:extLst>
          </p:cNvPr>
          <p:cNvSpPr txBox="1"/>
          <p:nvPr/>
        </p:nvSpPr>
        <p:spPr>
          <a:xfrm>
            <a:off x="240626" y="625796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kr_06_08.c</a:t>
            </a:r>
          </a:p>
        </p:txBody>
      </p:sp>
      <p:sp>
        <p:nvSpPr>
          <p:cNvPr id="2" name="Rectangle 1">
            <a:extLst>
              <a:ext uri="{FF2B5EF4-FFF2-40B4-BE49-F238E27FC236}">
                <a16:creationId xmlns:a16="http://schemas.microsoft.com/office/drawing/2014/main" id="{E6EB02C8-6839-43C2-58F5-C7AEC4A1AA54}"/>
              </a:ext>
            </a:extLst>
          </p:cNvPr>
          <p:cNvSpPr/>
          <p:nvPr/>
        </p:nvSpPr>
        <p:spPr>
          <a:xfrm>
            <a:off x="9086227" y="438344"/>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4" name="Rectangle 3">
            <a:extLst>
              <a:ext uri="{FF2B5EF4-FFF2-40B4-BE49-F238E27FC236}">
                <a16:creationId xmlns:a16="http://schemas.microsoft.com/office/drawing/2014/main" id="{4141D024-8CE8-C1D9-2040-6B9DE758F617}"/>
              </a:ext>
            </a:extLst>
          </p:cNvPr>
          <p:cNvSpPr/>
          <p:nvPr/>
        </p:nvSpPr>
        <p:spPr>
          <a:xfrm>
            <a:off x="9086227" y="83453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prev</a:t>
            </a:r>
            <a:endParaRPr lang="en-US" dirty="0">
              <a:solidFill>
                <a:schemeClr val="tx1"/>
              </a:solidFill>
            </a:endParaRPr>
          </a:p>
        </p:txBody>
      </p:sp>
      <p:sp>
        <p:nvSpPr>
          <p:cNvPr id="18" name="Rectangle 17">
            <a:extLst>
              <a:ext uri="{FF2B5EF4-FFF2-40B4-BE49-F238E27FC236}">
                <a16:creationId xmlns:a16="http://schemas.microsoft.com/office/drawing/2014/main" id="{1B94D5F0-B778-3E52-4488-48A5EA117EB8}"/>
              </a:ext>
            </a:extLst>
          </p:cNvPr>
          <p:cNvSpPr/>
          <p:nvPr/>
        </p:nvSpPr>
        <p:spPr>
          <a:xfrm>
            <a:off x="9086227" y="1230302"/>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19" name="Rectangle 18">
            <a:extLst>
              <a:ext uri="{FF2B5EF4-FFF2-40B4-BE49-F238E27FC236}">
                <a16:creationId xmlns:a16="http://schemas.microsoft.com/office/drawing/2014/main" id="{ABAB6C25-4E22-A5B6-232C-B1B5BB248510}"/>
              </a:ext>
            </a:extLst>
          </p:cNvPr>
          <p:cNvSpPr/>
          <p:nvPr/>
        </p:nvSpPr>
        <p:spPr>
          <a:xfrm>
            <a:off x="11333804" y="536319"/>
            <a:ext cx="484414" cy="5431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21" name="Curved Connector 20">
            <a:extLst>
              <a:ext uri="{FF2B5EF4-FFF2-40B4-BE49-F238E27FC236}">
                <a16:creationId xmlns:a16="http://schemas.microsoft.com/office/drawing/2014/main" id="{ED2F76FF-191C-E497-67D1-CBA26B77DB6C}"/>
              </a:ext>
            </a:extLst>
          </p:cNvPr>
          <p:cNvCxnSpPr>
            <a:cxnSpLocks/>
          </p:cNvCxnSpPr>
          <p:nvPr/>
        </p:nvCxnSpPr>
        <p:spPr>
          <a:xfrm>
            <a:off x="10033284" y="629876"/>
            <a:ext cx="1300520" cy="17111"/>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6566E82E-0185-C822-03EE-32694D2F2CC1}"/>
              </a:ext>
            </a:extLst>
          </p:cNvPr>
          <p:cNvSpPr/>
          <p:nvPr/>
        </p:nvSpPr>
        <p:spPr>
          <a:xfrm>
            <a:off x="9086227" y="2940952"/>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23" name="Rectangle 22">
            <a:extLst>
              <a:ext uri="{FF2B5EF4-FFF2-40B4-BE49-F238E27FC236}">
                <a16:creationId xmlns:a16="http://schemas.microsoft.com/office/drawing/2014/main" id="{8402290D-A00A-BF23-95FB-DE183C745840}"/>
              </a:ext>
            </a:extLst>
          </p:cNvPr>
          <p:cNvSpPr/>
          <p:nvPr/>
        </p:nvSpPr>
        <p:spPr>
          <a:xfrm>
            <a:off x="9086227" y="3337146"/>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prev</a:t>
            </a:r>
            <a:endParaRPr lang="en-US" dirty="0">
              <a:solidFill>
                <a:schemeClr val="tx1"/>
              </a:solidFill>
            </a:endParaRPr>
          </a:p>
        </p:txBody>
      </p:sp>
      <p:sp>
        <p:nvSpPr>
          <p:cNvPr id="24" name="Rectangle 23">
            <a:extLst>
              <a:ext uri="{FF2B5EF4-FFF2-40B4-BE49-F238E27FC236}">
                <a16:creationId xmlns:a16="http://schemas.microsoft.com/office/drawing/2014/main" id="{E95DCED1-EEE5-52F5-E1FE-9838AF531791}"/>
              </a:ext>
            </a:extLst>
          </p:cNvPr>
          <p:cNvSpPr/>
          <p:nvPr/>
        </p:nvSpPr>
        <p:spPr>
          <a:xfrm>
            <a:off x="9086227" y="373291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25" name="Rectangle 24">
            <a:extLst>
              <a:ext uri="{FF2B5EF4-FFF2-40B4-BE49-F238E27FC236}">
                <a16:creationId xmlns:a16="http://schemas.microsoft.com/office/drawing/2014/main" id="{2FC7718E-B211-4974-A356-BDA672FD4250}"/>
              </a:ext>
            </a:extLst>
          </p:cNvPr>
          <p:cNvSpPr/>
          <p:nvPr/>
        </p:nvSpPr>
        <p:spPr>
          <a:xfrm>
            <a:off x="11333804" y="3038926"/>
            <a:ext cx="484414" cy="88992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n-US" dirty="0">
              <a:solidFill>
                <a:schemeClr val="tx1"/>
              </a:solidFill>
            </a:endParaRPr>
          </a:p>
          <a:p>
            <a:pPr algn="ctr"/>
            <a:r>
              <a:rPr lang="en-US" dirty="0">
                <a:solidFill>
                  <a:schemeClr val="tx1"/>
                </a:solidFill>
              </a:rPr>
              <a:t>s</a:t>
            </a:r>
          </a:p>
        </p:txBody>
      </p:sp>
      <p:cxnSp>
        <p:nvCxnSpPr>
          <p:cNvPr id="26" name="Curved Connector 25">
            <a:extLst>
              <a:ext uri="{FF2B5EF4-FFF2-40B4-BE49-F238E27FC236}">
                <a16:creationId xmlns:a16="http://schemas.microsoft.com/office/drawing/2014/main" id="{4791A4B3-BD00-B2EB-7814-DC4C6A2211D5}"/>
              </a:ext>
            </a:extLst>
          </p:cNvPr>
          <p:cNvCxnSpPr>
            <a:cxnSpLocks/>
          </p:cNvCxnSpPr>
          <p:nvPr/>
        </p:nvCxnSpPr>
        <p:spPr>
          <a:xfrm>
            <a:off x="10033284" y="3132484"/>
            <a:ext cx="1300520" cy="17111"/>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a:extLst>
              <a:ext uri="{FF2B5EF4-FFF2-40B4-BE49-F238E27FC236}">
                <a16:creationId xmlns:a16="http://schemas.microsoft.com/office/drawing/2014/main" id="{8E9A4AC8-C2F5-5F46-5746-36C4D04EC9F2}"/>
              </a:ext>
            </a:extLst>
          </p:cNvPr>
          <p:cNvCxnSpPr>
            <a:cxnSpLocks/>
            <a:stCxn id="18" idx="1"/>
            <a:endCxn id="22" idx="0"/>
          </p:cNvCxnSpPr>
          <p:nvPr/>
        </p:nvCxnSpPr>
        <p:spPr>
          <a:xfrm rot="10800000" flipH="1" flipV="1">
            <a:off x="9086227" y="1426244"/>
            <a:ext cx="661308" cy="1514707"/>
          </a:xfrm>
          <a:prstGeom prst="curvedConnector4">
            <a:avLst>
              <a:gd name="adj1" fmla="val -34568"/>
              <a:gd name="adj2" fmla="val 56468"/>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urved Connector 27">
            <a:extLst>
              <a:ext uri="{FF2B5EF4-FFF2-40B4-BE49-F238E27FC236}">
                <a16:creationId xmlns:a16="http://schemas.microsoft.com/office/drawing/2014/main" id="{599B4050-C1D8-B1F5-4CBA-B1E67C9876F1}"/>
              </a:ext>
            </a:extLst>
          </p:cNvPr>
          <p:cNvCxnSpPr>
            <a:cxnSpLocks/>
            <a:stCxn id="23" idx="1"/>
            <a:endCxn id="2" idx="0"/>
          </p:cNvCxnSpPr>
          <p:nvPr/>
        </p:nvCxnSpPr>
        <p:spPr>
          <a:xfrm rot="10800000" flipH="1">
            <a:off x="9086227" y="438345"/>
            <a:ext cx="661308" cy="3094745"/>
          </a:xfrm>
          <a:prstGeom prst="curvedConnector4">
            <a:avLst>
              <a:gd name="adj1" fmla="val -98765"/>
              <a:gd name="adj2" fmla="val 107387"/>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0" name="&quot;No&quot; Symbol 29">
            <a:extLst>
              <a:ext uri="{FF2B5EF4-FFF2-40B4-BE49-F238E27FC236}">
                <a16:creationId xmlns:a16="http://schemas.microsoft.com/office/drawing/2014/main" id="{08D79BD3-004D-AEFD-F451-45147BF29124}"/>
              </a:ext>
            </a:extLst>
          </p:cNvPr>
          <p:cNvSpPr/>
          <p:nvPr/>
        </p:nvSpPr>
        <p:spPr>
          <a:xfrm>
            <a:off x="10665974" y="1562706"/>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1" name="Curved Connector 30">
            <a:extLst>
              <a:ext uri="{FF2B5EF4-FFF2-40B4-BE49-F238E27FC236}">
                <a16:creationId xmlns:a16="http://schemas.microsoft.com/office/drawing/2014/main" id="{F9E54053-6CB7-1F41-A1F3-4948CE0E21E7}"/>
              </a:ext>
            </a:extLst>
          </p:cNvPr>
          <p:cNvCxnSpPr>
            <a:cxnSpLocks/>
            <a:stCxn id="24" idx="3"/>
            <a:endCxn id="33" idx="0"/>
          </p:cNvCxnSpPr>
          <p:nvPr/>
        </p:nvCxnSpPr>
        <p:spPr>
          <a:xfrm flipH="1">
            <a:off x="9747535" y="3928853"/>
            <a:ext cx="661307" cy="977561"/>
          </a:xfrm>
          <a:prstGeom prst="curvedConnector4">
            <a:avLst>
              <a:gd name="adj1" fmla="val -34568"/>
              <a:gd name="adj2" fmla="val 6002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Curved Connector 31">
            <a:extLst>
              <a:ext uri="{FF2B5EF4-FFF2-40B4-BE49-F238E27FC236}">
                <a16:creationId xmlns:a16="http://schemas.microsoft.com/office/drawing/2014/main" id="{E5643E62-60D4-EC94-1515-8B4461166CF3}"/>
              </a:ext>
            </a:extLst>
          </p:cNvPr>
          <p:cNvCxnSpPr>
            <a:cxnSpLocks/>
            <a:stCxn id="4" idx="3"/>
            <a:endCxn id="30" idx="0"/>
          </p:cNvCxnSpPr>
          <p:nvPr/>
        </p:nvCxnSpPr>
        <p:spPr>
          <a:xfrm>
            <a:off x="10408842" y="1030481"/>
            <a:ext cx="488373" cy="532225"/>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923FB43A-CDAA-60E7-01D8-27CC66C0B547}"/>
              </a:ext>
            </a:extLst>
          </p:cNvPr>
          <p:cNvSpPr/>
          <p:nvPr/>
        </p:nvSpPr>
        <p:spPr>
          <a:xfrm>
            <a:off x="9086227" y="4906414"/>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34" name="Rectangle 33">
            <a:extLst>
              <a:ext uri="{FF2B5EF4-FFF2-40B4-BE49-F238E27FC236}">
                <a16:creationId xmlns:a16="http://schemas.microsoft.com/office/drawing/2014/main" id="{19903786-F6D7-8D7D-DD4F-087DDA3016FE}"/>
              </a:ext>
            </a:extLst>
          </p:cNvPr>
          <p:cNvSpPr/>
          <p:nvPr/>
        </p:nvSpPr>
        <p:spPr>
          <a:xfrm>
            <a:off x="9086227" y="530260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prev</a:t>
            </a:r>
            <a:endParaRPr lang="en-US" dirty="0">
              <a:solidFill>
                <a:schemeClr val="tx1"/>
              </a:solidFill>
            </a:endParaRPr>
          </a:p>
        </p:txBody>
      </p:sp>
      <p:sp>
        <p:nvSpPr>
          <p:cNvPr id="35" name="Rectangle 34">
            <a:extLst>
              <a:ext uri="{FF2B5EF4-FFF2-40B4-BE49-F238E27FC236}">
                <a16:creationId xmlns:a16="http://schemas.microsoft.com/office/drawing/2014/main" id="{6941F43C-1756-54C8-D1BC-E04855CB70F1}"/>
              </a:ext>
            </a:extLst>
          </p:cNvPr>
          <p:cNvSpPr/>
          <p:nvPr/>
        </p:nvSpPr>
        <p:spPr>
          <a:xfrm>
            <a:off x="9086227" y="5698372"/>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36" name="Rectangle 35">
            <a:extLst>
              <a:ext uri="{FF2B5EF4-FFF2-40B4-BE49-F238E27FC236}">
                <a16:creationId xmlns:a16="http://schemas.microsoft.com/office/drawing/2014/main" id="{0EE49E13-41B3-7B11-E375-6B64A2D1DF10}"/>
              </a:ext>
            </a:extLst>
          </p:cNvPr>
          <p:cNvSpPr/>
          <p:nvPr/>
        </p:nvSpPr>
        <p:spPr>
          <a:xfrm>
            <a:off x="11333804" y="5004388"/>
            <a:ext cx="484414" cy="1409962"/>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a:p>
            <a:pPr algn="ctr"/>
            <a:r>
              <a:rPr lang="en-US" dirty="0">
                <a:solidFill>
                  <a:schemeClr val="tx1"/>
                </a:solidFill>
              </a:rPr>
              <a:t>o</a:t>
            </a:r>
          </a:p>
          <a:p>
            <a:pPr algn="ctr"/>
            <a:r>
              <a:rPr lang="en-US" dirty="0">
                <a:solidFill>
                  <a:schemeClr val="tx1"/>
                </a:solidFill>
              </a:rPr>
              <a:t>o</a:t>
            </a:r>
          </a:p>
          <a:p>
            <a:pPr algn="ctr"/>
            <a:r>
              <a:rPr lang="en-US" dirty="0">
                <a:solidFill>
                  <a:schemeClr val="tx1"/>
                </a:solidFill>
              </a:rPr>
              <a:t>l</a:t>
            </a:r>
          </a:p>
        </p:txBody>
      </p:sp>
      <p:cxnSp>
        <p:nvCxnSpPr>
          <p:cNvPr id="38" name="Curved Connector 37">
            <a:extLst>
              <a:ext uri="{FF2B5EF4-FFF2-40B4-BE49-F238E27FC236}">
                <a16:creationId xmlns:a16="http://schemas.microsoft.com/office/drawing/2014/main" id="{BE6FA952-4794-67B1-3E83-597D9B13D3FE}"/>
              </a:ext>
            </a:extLst>
          </p:cNvPr>
          <p:cNvCxnSpPr>
            <a:cxnSpLocks/>
          </p:cNvCxnSpPr>
          <p:nvPr/>
        </p:nvCxnSpPr>
        <p:spPr>
          <a:xfrm>
            <a:off x="10033284" y="5097946"/>
            <a:ext cx="1300520" cy="17111"/>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4" name="&quot;No&quot; Symbol 43">
            <a:extLst>
              <a:ext uri="{FF2B5EF4-FFF2-40B4-BE49-F238E27FC236}">
                <a16:creationId xmlns:a16="http://schemas.microsoft.com/office/drawing/2014/main" id="{72C51DB5-6399-1CC0-1656-6F9EF25E5A8B}"/>
              </a:ext>
            </a:extLst>
          </p:cNvPr>
          <p:cNvSpPr/>
          <p:nvPr/>
        </p:nvSpPr>
        <p:spPr>
          <a:xfrm>
            <a:off x="10665974" y="6308765"/>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45" name="Curved Connector 44">
            <a:extLst>
              <a:ext uri="{FF2B5EF4-FFF2-40B4-BE49-F238E27FC236}">
                <a16:creationId xmlns:a16="http://schemas.microsoft.com/office/drawing/2014/main" id="{F7F1D3FF-053A-7B46-ABCA-5C4C539F52D5}"/>
              </a:ext>
            </a:extLst>
          </p:cNvPr>
          <p:cNvCxnSpPr>
            <a:cxnSpLocks/>
            <a:stCxn id="35" idx="3"/>
            <a:endCxn id="44" idx="0"/>
          </p:cNvCxnSpPr>
          <p:nvPr/>
        </p:nvCxnSpPr>
        <p:spPr>
          <a:xfrm>
            <a:off x="10408842" y="5894315"/>
            <a:ext cx="488373" cy="414450"/>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Curved Connector 45">
            <a:extLst>
              <a:ext uri="{FF2B5EF4-FFF2-40B4-BE49-F238E27FC236}">
                <a16:creationId xmlns:a16="http://schemas.microsoft.com/office/drawing/2014/main" id="{5CDA3788-9926-4BED-90BF-90229AD16FD9}"/>
              </a:ext>
            </a:extLst>
          </p:cNvPr>
          <p:cNvCxnSpPr>
            <a:cxnSpLocks/>
            <a:stCxn id="34" idx="1"/>
            <a:endCxn id="22" idx="0"/>
          </p:cNvCxnSpPr>
          <p:nvPr/>
        </p:nvCxnSpPr>
        <p:spPr>
          <a:xfrm rot="10800000" flipH="1">
            <a:off x="9086227" y="2940953"/>
            <a:ext cx="661308" cy="2557599"/>
          </a:xfrm>
          <a:prstGeom prst="curvedConnector4">
            <a:avLst>
              <a:gd name="adj1" fmla="val -93828"/>
              <a:gd name="adj2" fmla="val 108938"/>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DF001197-F1A9-3B65-CDA8-AC5A36117DFA}"/>
              </a:ext>
            </a:extLst>
          </p:cNvPr>
          <p:cNvSpPr/>
          <p:nvPr/>
        </p:nvSpPr>
        <p:spPr>
          <a:xfrm>
            <a:off x="6542012" y="263033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head</a:t>
            </a:r>
          </a:p>
        </p:txBody>
      </p:sp>
      <p:sp>
        <p:nvSpPr>
          <p:cNvPr id="48" name="Rectangle 47">
            <a:extLst>
              <a:ext uri="{FF2B5EF4-FFF2-40B4-BE49-F238E27FC236}">
                <a16:creationId xmlns:a16="http://schemas.microsoft.com/office/drawing/2014/main" id="{99635B17-4E0C-DC92-827C-0BF75B76F9E8}"/>
              </a:ext>
            </a:extLst>
          </p:cNvPr>
          <p:cNvSpPr/>
          <p:nvPr/>
        </p:nvSpPr>
        <p:spPr>
          <a:xfrm>
            <a:off x="6565152" y="3937374"/>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tail</a:t>
            </a:r>
          </a:p>
        </p:txBody>
      </p:sp>
      <p:cxnSp>
        <p:nvCxnSpPr>
          <p:cNvPr id="49" name="Curved Connector 48">
            <a:extLst>
              <a:ext uri="{FF2B5EF4-FFF2-40B4-BE49-F238E27FC236}">
                <a16:creationId xmlns:a16="http://schemas.microsoft.com/office/drawing/2014/main" id="{0499586B-5614-8CE3-D70D-2BEC8F7A2FD5}"/>
              </a:ext>
            </a:extLst>
          </p:cNvPr>
          <p:cNvCxnSpPr>
            <a:cxnSpLocks/>
            <a:stCxn id="47" idx="3"/>
            <a:endCxn id="2" idx="0"/>
          </p:cNvCxnSpPr>
          <p:nvPr/>
        </p:nvCxnSpPr>
        <p:spPr>
          <a:xfrm flipV="1">
            <a:off x="7864627" y="438344"/>
            <a:ext cx="1882908" cy="2387937"/>
          </a:xfrm>
          <a:prstGeom prst="curvedConnector4">
            <a:avLst>
              <a:gd name="adj1" fmla="val 32439"/>
              <a:gd name="adj2" fmla="val 10957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Curved Connector 49">
            <a:extLst>
              <a:ext uri="{FF2B5EF4-FFF2-40B4-BE49-F238E27FC236}">
                <a16:creationId xmlns:a16="http://schemas.microsoft.com/office/drawing/2014/main" id="{2F1DB915-8258-7BFE-F10F-C7C5E1B9ACF4}"/>
              </a:ext>
            </a:extLst>
          </p:cNvPr>
          <p:cNvCxnSpPr>
            <a:cxnSpLocks/>
            <a:stCxn id="48" idx="3"/>
            <a:endCxn id="33" idx="0"/>
          </p:cNvCxnSpPr>
          <p:nvPr/>
        </p:nvCxnSpPr>
        <p:spPr>
          <a:xfrm>
            <a:off x="7887767" y="4133317"/>
            <a:ext cx="1859768" cy="773097"/>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6" name="Rectangle 55">
            <a:extLst>
              <a:ext uri="{FF2B5EF4-FFF2-40B4-BE49-F238E27FC236}">
                <a16:creationId xmlns:a16="http://schemas.microsoft.com/office/drawing/2014/main" id="{0CCE77B5-7CCB-3F0E-7B98-6691EBC28E52}"/>
              </a:ext>
            </a:extLst>
          </p:cNvPr>
          <p:cNvSpPr/>
          <p:nvPr/>
        </p:nvSpPr>
        <p:spPr>
          <a:xfrm>
            <a:off x="6542012" y="3291174"/>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current</a:t>
            </a:r>
          </a:p>
        </p:txBody>
      </p:sp>
      <p:cxnSp>
        <p:nvCxnSpPr>
          <p:cNvPr id="58" name="Curved Connector 57">
            <a:extLst>
              <a:ext uri="{FF2B5EF4-FFF2-40B4-BE49-F238E27FC236}">
                <a16:creationId xmlns:a16="http://schemas.microsoft.com/office/drawing/2014/main" id="{F54F07CA-3855-EF62-3C96-BD22402AE14E}"/>
              </a:ext>
            </a:extLst>
          </p:cNvPr>
          <p:cNvCxnSpPr>
            <a:cxnSpLocks/>
            <a:stCxn id="56" idx="3"/>
            <a:endCxn id="22" idx="0"/>
          </p:cNvCxnSpPr>
          <p:nvPr/>
        </p:nvCxnSpPr>
        <p:spPr>
          <a:xfrm flipV="1">
            <a:off x="7864627" y="2940952"/>
            <a:ext cx="1882908" cy="546165"/>
          </a:xfrm>
          <a:prstGeom prst="curvedConnector4">
            <a:avLst>
              <a:gd name="adj1" fmla="val 32439"/>
              <a:gd name="adj2" fmla="val 141855"/>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59237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F3CC66C-A82D-D767-22CE-9B33F53BC3A4}"/>
              </a:ext>
            </a:extLst>
          </p:cNvPr>
          <p:cNvSpPr>
            <a:spLocks noGrp="1"/>
          </p:cNvSpPr>
          <p:nvPr>
            <p:ph type="title"/>
          </p:nvPr>
        </p:nvSpPr>
        <p:spPr/>
        <p:txBody>
          <a:bodyPr/>
          <a:lstStyle/>
          <a:p>
            <a:r>
              <a:rPr lang="en-US" dirty="0"/>
              <a:t>Walking a list backwards</a:t>
            </a:r>
          </a:p>
        </p:txBody>
      </p:sp>
      <p:sp>
        <p:nvSpPr>
          <p:cNvPr id="6" name="TextBox 5">
            <a:extLst>
              <a:ext uri="{FF2B5EF4-FFF2-40B4-BE49-F238E27FC236}">
                <a16:creationId xmlns:a16="http://schemas.microsoft.com/office/drawing/2014/main" id="{540D0E0F-0282-EA07-B4BD-57224E01DD86}"/>
              </a:ext>
            </a:extLst>
          </p:cNvPr>
          <p:cNvSpPr txBox="1"/>
          <p:nvPr/>
        </p:nvSpPr>
        <p:spPr>
          <a:xfrm>
            <a:off x="821873" y="2313817"/>
            <a:ext cx="4229100" cy="923330"/>
          </a:xfrm>
          <a:prstGeom prst="rect">
            <a:avLst/>
          </a:prstGeom>
          <a:noFill/>
        </p:spPr>
        <p:txBody>
          <a:bodyPr wrap="square" rtlCol="0">
            <a:spAutoFit/>
          </a:bodyPr>
          <a:lstStyle/>
          <a:p>
            <a:r>
              <a:rPr lang="en-US" dirty="0">
                <a:solidFill>
                  <a:schemeClr val="accent1"/>
                </a:solidFill>
              </a:rPr>
              <a:t>To traverse a list backwards, we start at tail and walk through the series of </a:t>
            </a:r>
            <a:r>
              <a:rPr lang="en-US" dirty="0" err="1">
                <a:solidFill>
                  <a:schemeClr val="accent1"/>
                </a:solidFill>
              </a:rPr>
              <a:t>prev</a:t>
            </a:r>
            <a:r>
              <a:rPr lang="en-US" dirty="0">
                <a:solidFill>
                  <a:schemeClr val="accent1"/>
                </a:solidFill>
              </a:rPr>
              <a:t> pointers.</a:t>
            </a:r>
          </a:p>
        </p:txBody>
      </p:sp>
      <p:sp>
        <p:nvSpPr>
          <p:cNvPr id="20" name="TextBox 19">
            <a:extLst>
              <a:ext uri="{FF2B5EF4-FFF2-40B4-BE49-F238E27FC236}">
                <a16:creationId xmlns:a16="http://schemas.microsoft.com/office/drawing/2014/main" id="{6B1F43D8-06E0-CC89-0D2C-B6F634BA2114}"/>
              </a:ext>
            </a:extLst>
          </p:cNvPr>
          <p:cNvSpPr txBox="1"/>
          <p:nvPr/>
        </p:nvSpPr>
        <p:spPr>
          <a:xfrm>
            <a:off x="530432" y="4864138"/>
            <a:ext cx="7273145" cy="738664"/>
          </a:xfrm>
          <a:prstGeom prst="rect">
            <a:avLst/>
          </a:prstGeom>
          <a:noFill/>
        </p:spPr>
        <p:txBody>
          <a:bodyPr wrap="none" rtlCol="0">
            <a:spAutoFit/>
          </a:bodyPr>
          <a:lstStyle/>
          <a:p>
            <a:r>
              <a:rPr lang="en-US" sz="1400" b="1" dirty="0">
                <a:latin typeface="Courier New" panose="02070309020205020404" pitchFamily="49" charset="0"/>
                <a:cs typeface="Courier New" panose="02070309020205020404" pitchFamily="49" charset="0"/>
              </a:rPr>
              <a:t> for (current = </a:t>
            </a:r>
            <a:r>
              <a:rPr lang="en-US" sz="1400" b="1" dirty="0">
                <a:solidFill>
                  <a:schemeClr val="accent1"/>
                </a:solidFill>
                <a:latin typeface="Courier New" panose="02070309020205020404" pitchFamily="49" charset="0"/>
                <a:cs typeface="Courier New" panose="02070309020205020404" pitchFamily="49" charset="0"/>
              </a:rPr>
              <a:t>tail</a:t>
            </a:r>
            <a:r>
              <a:rPr lang="en-US" sz="1400" b="1" dirty="0">
                <a:latin typeface="Courier New" panose="02070309020205020404" pitchFamily="49" charset="0"/>
                <a:cs typeface="Courier New" panose="02070309020205020404" pitchFamily="49" charset="0"/>
              </a:rPr>
              <a:t>; current != NULL; current = current-&gt;</a:t>
            </a:r>
            <a:r>
              <a:rPr lang="en-US" sz="1400" b="1" dirty="0" err="1">
                <a:solidFill>
                  <a:schemeClr val="accent1"/>
                </a:solidFill>
                <a:latin typeface="Courier New" panose="02070309020205020404" pitchFamily="49" charset="0"/>
                <a:cs typeface="Courier New" panose="02070309020205020404" pitchFamily="49" charset="0"/>
              </a:rPr>
              <a:t>prev</a:t>
            </a:r>
            <a:r>
              <a:rPr lang="en-US" sz="1400" b="1" dirty="0">
                <a:latin typeface="Courier New" panose="02070309020205020404" pitchFamily="49" charset="0"/>
                <a:cs typeface="Courier New" panose="02070309020205020404" pitchFamily="49" charset="0"/>
              </a:rPr>
              <a:t> ) {</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printf</a:t>
            </a:r>
            <a:r>
              <a:rPr lang="en-US" sz="1400" b="1" dirty="0">
                <a:latin typeface="Courier New" panose="02070309020205020404" pitchFamily="49" charset="0"/>
                <a:cs typeface="Courier New" panose="02070309020205020404" pitchFamily="49" charset="0"/>
              </a:rPr>
              <a:t>("%s", current-&gt;text);</a:t>
            </a:r>
          </a:p>
          <a:p>
            <a:r>
              <a:rPr lang="en-US" sz="1400" b="1" dirty="0">
                <a:latin typeface="Courier New" panose="02070309020205020404" pitchFamily="49" charset="0"/>
                <a:cs typeface="Courier New" panose="02070309020205020404" pitchFamily="49" charset="0"/>
              </a:rPr>
              <a:t>  }</a:t>
            </a:r>
          </a:p>
        </p:txBody>
      </p:sp>
      <p:sp>
        <p:nvSpPr>
          <p:cNvPr id="17" name="TextBox 16">
            <a:extLst>
              <a:ext uri="{FF2B5EF4-FFF2-40B4-BE49-F238E27FC236}">
                <a16:creationId xmlns:a16="http://schemas.microsoft.com/office/drawing/2014/main" id="{4ADE2A76-113B-1DAC-F6A2-791F4151E161}"/>
              </a:ext>
            </a:extLst>
          </p:cNvPr>
          <p:cNvSpPr txBox="1"/>
          <p:nvPr/>
        </p:nvSpPr>
        <p:spPr>
          <a:xfrm>
            <a:off x="240626" y="625796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kr_06_08.c</a:t>
            </a:r>
          </a:p>
        </p:txBody>
      </p:sp>
      <p:sp>
        <p:nvSpPr>
          <p:cNvPr id="2" name="Rectangle 1">
            <a:extLst>
              <a:ext uri="{FF2B5EF4-FFF2-40B4-BE49-F238E27FC236}">
                <a16:creationId xmlns:a16="http://schemas.microsoft.com/office/drawing/2014/main" id="{E6EB02C8-6839-43C2-58F5-C7AEC4A1AA54}"/>
              </a:ext>
            </a:extLst>
          </p:cNvPr>
          <p:cNvSpPr/>
          <p:nvPr/>
        </p:nvSpPr>
        <p:spPr>
          <a:xfrm>
            <a:off x="9086227" y="438344"/>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4" name="Rectangle 3">
            <a:extLst>
              <a:ext uri="{FF2B5EF4-FFF2-40B4-BE49-F238E27FC236}">
                <a16:creationId xmlns:a16="http://schemas.microsoft.com/office/drawing/2014/main" id="{4141D024-8CE8-C1D9-2040-6B9DE758F617}"/>
              </a:ext>
            </a:extLst>
          </p:cNvPr>
          <p:cNvSpPr/>
          <p:nvPr/>
        </p:nvSpPr>
        <p:spPr>
          <a:xfrm>
            <a:off x="9086227" y="83453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prev</a:t>
            </a:r>
            <a:endParaRPr lang="en-US" dirty="0">
              <a:solidFill>
                <a:schemeClr val="tx1"/>
              </a:solidFill>
            </a:endParaRPr>
          </a:p>
        </p:txBody>
      </p:sp>
      <p:sp>
        <p:nvSpPr>
          <p:cNvPr id="18" name="Rectangle 17">
            <a:extLst>
              <a:ext uri="{FF2B5EF4-FFF2-40B4-BE49-F238E27FC236}">
                <a16:creationId xmlns:a16="http://schemas.microsoft.com/office/drawing/2014/main" id="{1B94D5F0-B778-3E52-4488-48A5EA117EB8}"/>
              </a:ext>
            </a:extLst>
          </p:cNvPr>
          <p:cNvSpPr/>
          <p:nvPr/>
        </p:nvSpPr>
        <p:spPr>
          <a:xfrm>
            <a:off x="9086227" y="1230302"/>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19" name="Rectangle 18">
            <a:extLst>
              <a:ext uri="{FF2B5EF4-FFF2-40B4-BE49-F238E27FC236}">
                <a16:creationId xmlns:a16="http://schemas.microsoft.com/office/drawing/2014/main" id="{ABAB6C25-4E22-A5B6-232C-B1B5BB248510}"/>
              </a:ext>
            </a:extLst>
          </p:cNvPr>
          <p:cNvSpPr/>
          <p:nvPr/>
        </p:nvSpPr>
        <p:spPr>
          <a:xfrm>
            <a:off x="11333804" y="536319"/>
            <a:ext cx="484414" cy="5431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21" name="Curved Connector 20">
            <a:extLst>
              <a:ext uri="{FF2B5EF4-FFF2-40B4-BE49-F238E27FC236}">
                <a16:creationId xmlns:a16="http://schemas.microsoft.com/office/drawing/2014/main" id="{ED2F76FF-191C-E497-67D1-CBA26B77DB6C}"/>
              </a:ext>
            </a:extLst>
          </p:cNvPr>
          <p:cNvCxnSpPr>
            <a:cxnSpLocks/>
          </p:cNvCxnSpPr>
          <p:nvPr/>
        </p:nvCxnSpPr>
        <p:spPr>
          <a:xfrm>
            <a:off x="10033284" y="629876"/>
            <a:ext cx="1300520" cy="17111"/>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6566E82E-0185-C822-03EE-32694D2F2CC1}"/>
              </a:ext>
            </a:extLst>
          </p:cNvPr>
          <p:cNvSpPr/>
          <p:nvPr/>
        </p:nvSpPr>
        <p:spPr>
          <a:xfrm>
            <a:off x="9086227" y="2940952"/>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23" name="Rectangle 22">
            <a:extLst>
              <a:ext uri="{FF2B5EF4-FFF2-40B4-BE49-F238E27FC236}">
                <a16:creationId xmlns:a16="http://schemas.microsoft.com/office/drawing/2014/main" id="{8402290D-A00A-BF23-95FB-DE183C745840}"/>
              </a:ext>
            </a:extLst>
          </p:cNvPr>
          <p:cNvSpPr/>
          <p:nvPr/>
        </p:nvSpPr>
        <p:spPr>
          <a:xfrm>
            <a:off x="9086227" y="3337146"/>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prev</a:t>
            </a:r>
            <a:endParaRPr lang="en-US" dirty="0">
              <a:solidFill>
                <a:schemeClr val="tx1"/>
              </a:solidFill>
            </a:endParaRPr>
          </a:p>
        </p:txBody>
      </p:sp>
      <p:sp>
        <p:nvSpPr>
          <p:cNvPr id="24" name="Rectangle 23">
            <a:extLst>
              <a:ext uri="{FF2B5EF4-FFF2-40B4-BE49-F238E27FC236}">
                <a16:creationId xmlns:a16="http://schemas.microsoft.com/office/drawing/2014/main" id="{E95DCED1-EEE5-52F5-E1FE-9838AF531791}"/>
              </a:ext>
            </a:extLst>
          </p:cNvPr>
          <p:cNvSpPr/>
          <p:nvPr/>
        </p:nvSpPr>
        <p:spPr>
          <a:xfrm>
            <a:off x="9086227" y="373291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25" name="Rectangle 24">
            <a:extLst>
              <a:ext uri="{FF2B5EF4-FFF2-40B4-BE49-F238E27FC236}">
                <a16:creationId xmlns:a16="http://schemas.microsoft.com/office/drawing/2014/main" id="{2FC7718E-B211-4974-A356-BDA672FD4250}"/>
              </a:ext>
            </a:extLst>
          </p:cNvPr>
          <p:cNvSpPr/>
          <p:nvPr/>
        </p:nvSpPr>
        <p:spPr>
          <a:xfrm>
            <a:off x="11333804" y="3038926"/>
            <a:ext cx="484414" cy="88992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n-US" dirty="0">
              <a:solidFill>
                <a:schemeClr val="tx1"/>
              </a:solidFill>
            </a:endParaRPr>
          </a:p>
          <a:p>
            <a:pPr algn="ctr"/>
            <a:r>
              <a:rPr lang="en-US" dirty="0">
                <a:solidFill>
                  <a:schemeClr val="tx1"/>
                </a:solidFill>
              </a:rPr>
              <a:t>s</a:t>
            </a:r>
          </a:p>
        </p:txBody>
      </p:sp>
      <p:cxnSp>
        <p:nvCxnSpPr>
          <p:cNvPr id="26" name="Curved Connector 25">
            <a:extLst>
              <a:ext uri="{FF2B5EF4-FFF2-40B4-BE49-F238E27FC236}">
                <a16:creationId xmlns:a16="http://schemas.microsoft.com/office/drawing/2014/main" id="{4791A4B3-BD00-B2EB-7814-DC4C6A2211D5}"/>
              </a:ext>
            </a:extLst>
          </p:cNvPr>
          <p:cNvCxnSpPr>
            <a:cxnSpLocks/>
          </p:cNvCxnSpPr>
          <p:nvPr/>
        </p:nvCxnSpPr>
        <p:spPr>
          <a:xfrm>
            <a:off x="10033284" y="3132484"/>
            <a:ext cx="1300520" cy="17111"/>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a:extLst>
              <a:ext uri="{FF2B5EF4-FFF2-40B4-BE49-F238E27FC236}">
                <a16:creationId xmlns:a16="http://schemas.microsoft.com/office/drawing/2014/main" id="{8E9A4AC8-C2F5-5F46-5746-36C4D04EC9F2}"/>
              </a:ext>
            </a:extLst>
          </p:cNvPr>
          <p:cNvCxnSpPr>
            <a:cxnSpLocks/>
            <a:stCxn id="18" idx="1"/>
            <a:endCxn id="22" idx="0"/>
          </p:cNvCxnSpPr>
          <p:nvPr/>
        </p:nvCxnSpPr>
        <p:spPr>
          <a:xfrm rot="10800000" flipH="1" flipV="1">
            <a:off x="9086227" y="1426244"/>
            <a:ext cx="661308" cy="1514707"/>
          </a:xfrm>
          <a:prstGeom prst="curvedConnector4">
            <a:avLst>
              <a:gd name="adj1" fmla="val -34568"/>
              <a:gd name="adj2" fmla="val 56468"/>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urved Connector 27">
            <a:extLst>
              <a:ext uri="{FF2B5EF4-FFF2-40B4-BE49-F238E27FC236}">
                <a16:creationId xmlns:a16="http://schemas.microsoft.com/office/drawing/2014/main" id="{599B4050-C1D8-B1F5-4CBA-B1E67C9876F1}"/>
              </a:ext>
            </a:extLst>
          </p:cNvPr>
          <p:cNvCxnSpPr>
            <a:cxnSpLocks/>
            <a:stCxn id="23" idx="1"/>
            <a:endCxn id="2" idx="0"/>
          </p:cNvCxnSpPr>
          <p:nvPr/>
        </p:nvCxnSpPr>
        <p:spPr>
          <a:xfrm rot="10800000" flipH="1">
            <a:off x="9086227" y="438345"/>
            <a:ext cx="661308" cy="3094745"/>
          </a:xfrm>
          <a:prstGeom prst="curvedConnector4">
            <a:avLst>
              <a:gd name="adj1" fmla="val -98765"/>
              <a:gd name="adj2" fmla="val 107387"/>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0" name="&quot;No&quot; Symbol 29">
            <a:extLst>
              <a:ext uri="{FF2B5EF4-FFF2-40B4-BE49-F238E27FC236}">
                <a16:creationId xmlns:a16="http://schemas.microsoft.com/office/drawing/2014/main" id="{08D79BD3-004D-AEFD-F451-45147BF29124}"/>
              </a:ext>
            </a:extLst>
          </p:cNvPr>
          <p:cNvSpPr/>
          <p:nvPr/>
        </p:nvSpPr>
        <p:spPr>
          <a:xfrm>
            <a:off x="10665974" y="1562706"/>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1" name="Curved Connector 30">
            <a:extLst>
              <a:ext uri="{FF2B5EF4-FFF2-40B4-BE49-F238E27FC236}">
                <a16:creationId xmlns:a16="http://schemas.microsoft.com/office/drawing/2014/main" id="{F9E54053-6CB7-1F41-A1F3-4948CE0E21E7}"/>
              </a:ext>
            </a:extLst>
          </p:cNvPr>
          <p:cNvCxnSpPr>
            <a:cxnSpLocks/>
            <a:stCxn id="24" idx="3"/>
            <a:endCxn id="33" idx="0"/>
          </p:cNvCxnSpPr>
          <p:nvPr/>
        </p:nvCxnSpPr>
        <p:spPr>
          <a:xfrm flipH="1">
            <a:off x="9747535" y="3928853"/>
            <a:ext cx="661307" cy="977561"/>
          </a:xfrm>
          <a:prstGeom prst="curvedConnector4">
            <a:avLst>
              <a:gd name="adj1" fmla="val -34568"/>
              <a:gd name="adj2" fmla="val 6002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Curved Connector 31">
            <a:extLst>
              <a:ext uri="{FF2B5EF4-FFF2-40B4-BE49-F238E27FC236}">
                <a16:creationId xmlns:a16="http://schemas.microsoft.com/office/drawing/2014/main" id="{E5643E62-60D4-EC94-1515-8B4461166CF3}"/>
              </a:ext>
            </a:extLst>
          </p:cNvPr>
          <p:cNvCxnSpPr>
            <a:cxnSpLocks/>
            <a:stCxn id="4" idx="3"/>
            <a:endCxn id="30" idx="0"/>
          </p:cNvCxnSpPr>
          <p:nvPr/>
        </p:nvCxnSpPr>
        <p:spPr>
          <a:xfrm>
            <a:off x="10408842" y="1030481"/>
            <a:ext cx="488373" cy="532225"/>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923FB43A-CDAA-60E7-01D8-27CC66C0B547}"/>
              </a:ext>
            </a:extLst>
          </p:cNvPr>
          <p:cNvSpPr/>
          <p:nvPr/>
        </p:nvSpPr>
        <p:spPr>
          <a:xfrm>
            <a:off x="9086227" y="4906414"/>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34" name="Rectangle 33">
            <a:extLst>
              <a:ext uri="{FF2B5EF4-FFF2-40B4-BE49-F238E27FC236}">
                <a16:creationId xmlns:a16="http://schemas.microsoft.com/office/drawing/2014/main" id="{19903786-F6D7-8D7D-DD4F-087DDA3016FE}"/>
              </a:ext>
            </a:extLst>
          </p:cNvPr>
          <p:cNvSpPr/>
          <p:nvPr/>
        </p:nvSpPr>
        <p:spPr>
          <a:xfrm>
            <a:off x="9086227" y="530260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prev</a:t>
            </a:r>
            <a:endParaRPr lang="en-US" dirty="0">
              <a:solidFill>
                <a:schemeClr val="tx1"/>
              </a:solidFill>
            </a:endParaRPr>
          </a:p>
        </p:txBody>
      </p:sp>
      <p:sp>
        <p:nvSpPr>
          <p:cNvPr id="35" name="Rectangle 34">
            <a:extLst>
              <a:ext uri="{FF2B5EF4-FFF2-40B4-BE49-F238E27FC236}">
                <a16:creationId xmlns:a16="http://schemas.microsoft.com/office/drawing/2014/main" id="{6941F43C-1756-54C8-D1BC-E04855CB70F1}"/>
              </a:ext>
            </a:extLst>
          </p:cNvPr>
          <p:cNvSpPr/>
          <p:nvPr/>
        </p:nvSpPr>
        <p:spPr>
          <a:xfrm>
            <a:off x="9086227" y="5698372"/>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36" name="Rectangle 35">
            <a:extLst>
              <a:ext uri="{FF2B5EF4-FFF2-40B4-BE49-F238E27FC236}">
                <a16:creationId xmlns:a16="http://schemas.microsoft.com/office/drawing/2014/main" id="{0EE49E13-41B3-7B11-E375-6B64A2D1DF10}"/>
              </a:ext>
            </a:extLst>
          </p:cNvPr>
          <p:cNvSpPr/>
          <p:nvPr/>
        </p:nvSpPr>
        <p:spPr>
          <a:xfrm>
            <a:off x="11333804" y="5004388"/>
            <a:ext cx="484414" cy="1409962"/>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a:p>
            <a:pPr algn="ctr"/>
            <a:r>
              <a:rPr lang="en-US" dirty="0">
                <a:solidFill>
                  <a:schemeClr val="tx1"/>
                </a:solidFill>
              </a:rPr>
              <a:t>o</a:t>
            </a:r>
          </a:p>
          <a:p>
            <a:pPr algn="ctr"/>
            <a:r>
              <a:rPr lang="en-US" dirty="0">
                <a:solidFill>
                  <a:schemeClr val="tx1"/>
                </a:solidFill>
              </a:rPr>
              <a:t>o</a:t>
            </a:r>
          </a:p>
          <a:p>
            <a:pPr algn="ctr"/>
            <a:r>
              <a:rPr lang="en-US" dirty="0">
                <a:solidFill>
                  <a:schemeClr val="tx1"/>
                </a:solidFill>
              </a:rPr>
              <a:t>l</a:t>
            </a:r>
          </a:p>
        </p:txBody>
      </p:sp>
      <p:cxnSp>
        <p:nvCxnSpPr>
          <p:cNvPr id="38" name="Curved Connector 37">
            <a:extLst>
              <a:ext uri="{FF2B5EF4-FFF2-40B4-BE49-F238E27FC236}">
                <a16:creationId xmlns:a16="http://schemas.microsoft.com/office/drawing/2014/main" id="{BE6FA952-4794-67B1-3E83-597D9B13D3FE}"/>
              </a:ext>
            </a:extLst>
          </p:cNvPr>
          <p:cNvCxnSpPr>
            <a:cxnSpLocks/>
          </p:cNvCxnSpPr>
          <p:nvPr/>
        </p:nvCxnSpPr>
        <p:spPr>
          <a:xfrm>
            <a:off x="10033284" y="5097946"/>
            <a:ext cx="1300520" cy="17111"/>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4" name="&quot;No&quot; Symbol 43">
            <a:extLst>
              <a:ext uri="{FF2B5EF4-FFF2-40B4-BE49-F238E27FC236}">
                <a16:creationId xmlns:a16="http://schemas.microsoft.com/office/drawing/2014/main" id="{72C51DB5-6399-1CC0-1656-6F9EF25E5A8B}"/>
              </a:ext>
            </a:extLst>
          </p:cNvPr>
          <p:cNvSpPr/>
          <p:nvPr/>
        </p:nvSpPr>
        <p:spPr>
          <a:xfrm>
            <a:off x="10665974" y="6308765"/>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45" name="Curved Connector 44">
            <a:extLst>
              <a:ext uri="{FF2B5EF4-FFF2-40B4-BE49-F238E27FC236}">
                <a16:creationId xmlns:a16="http://schemas.microsoft.com/office/drawing/2014/main" id="{F7F1D3FF-053A-7B46-ABCA-5C4C539F52D5}"/>
              </a:ext>
            </a:extLst>
          </p:cNvPr>
          <p:cNvCxnSpPr>
            <a:cxnSpLocks/>
            <a:stCxn id="35" idx="3"/>
            <a:endCxn id="44" idx="0"/>
          </p:cNvCxnSpPr>
          <p:nvPr/>
        </p:nvCxnSpPr>
        <p:spPr>
          <a:xfrm>
            <a:off x="10408842" y="5894315"/>
            <a:ext cx="488373" cy="414450"/>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Curved Connector 45">
            <a:extLst>
              <a:ext uri="{FF2B5EF4-FFF2-40B4-BE49-F238E27FC236}">
                <a16:creationId xmlns:a16="http://schemas.microsoft.com/office/drawing/2014/main" id="{5CDA3788-9926-4BED-90BF-90229AD16FD9}"/>
              </a:ext>
            </a:extLst>
          </p:cNvPr>
          <p:cNvCxnSpPr>
            <a:cxnSpLocks/>
            <a:stCxn id="34" idx="1"/>
            <a:endCxn id="22" idx="0"/>
          </p:cNvCxnSpPr>
          <p:nvPr/>
        </p:nvCxnSpPr>
        <p:spPr>
          <a:xfrm rot="10800000" flipH="1">
            <a:off x="9086227" y="2940953"/>
            <a:ext cx="661308" cy="2557599"/>
          </a:xfrm>
          <a:prstGeom prst="curvedConnector4">
            <a:avLst>
              <a:gd name="adj1" fmla="val -93828"/>
              <a:gd name="adj2" fmla="val 108938"/>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DF001197-F1A9-3B65-CDA8-AC5A36117DFA}"/>
              </a:ext>
            </a:extLst>
          </p:cNvPr>
          <p:cNvSpPr/>
          <p:nvPr/>
        </p:nvSpPr>
        <p:spPr>
          <a:xfrm>
            <a:off x="6542012" y="263033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head</a:t>
            </a:r>
          </a:p>
        </p:txBody>
      </p:sp>
      <p:sp>
        <p:nvSpPr>
          <p:cNvPr id="48" name="Rectangle 47">
            <a:extLst>
              <a:ext uri="{FF2B5EF4-FFF2-40B4-BE49-F238E27FC236}">
                <a16:creationId xmlns:a16="http://schemas.microsoft.com/office/drawing/2014/main" id="{99635B17-4E0C-DC92-827C-0BF75B76F9E8}"/>
              </a:ext>
            </a:extLst>
          </p:cNvPr>
          <p:cNvSpPr/>
          <p:nvPr/>
        </p:nvSpPr>
        <p:spPr>
          <a:xfrm>
            <a:off x="6565152" y="3937374"/>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tail</a:t>
            </a:r>
          </a:p>
        </p:txBody>
      </p:sp>
      <p:cxnSp>
        <p:nvCxnSpPr>
          <p:cNvPr id="49" name="Curved Connector 48">
            <a:extLst>
              <a:ext uri="{FF2B5EF4-FFF2-40B4-BE49-F238E27FC236}">
                <a16:creationId xmlns:a16="http://schemas.microsoft.com/office/drawing/2014/main" id="{0499586B-5614-8CE3-D70D-2BEC8F7A2FD5}"/>
              </a:ext>
            </a:extLst>
          </p:cNvPr>
          <p:cNvCxnSpPr>
            <a:cxnSpLocks/>
            <a:stCxn id="47" idx="3"/>
            <a:endCxn id="2" idx="0"/>
          </p:cNvCxnSpPr>
          <p:nvPr/>
        </p:nvCxnSpPr>
        <p:spPr>
          <a:xfrm flipV="1">
            <a:off x="7864627" y="438344"/>
            <a:ext cx="1882908" cy="2387937"/>
          </a:xfrm>
          <a:prstGeom prst="curvedConnector4">
            <a:avLst>
              <a:gd name="adj1" fmla="val 32439"/>
              <a:gd name="adj2" fmla="val 10957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Curved Connector 49">
            <a:extLst>
              <a:ext uri="{FF2B5EF4-FFF2-40B4-BE49-F238E27FC236}">
                <a16:creationId xmlns:a16="http://schemas.microsoft.com/office/drawing/2014/main" id="{2F1DB915-8258-7BFE-F10F-C7C5E1B9ACF4}"/>
              </a:ext>
            </a:extLst>
          </p:cNvPr>
          <p:cNvCxnSpPr>
            <a:cxnSpLocks/>
            <a:stCxn id="48" idx="3"/>
            <a:endCxn id="33" idx="0"/>
          </p:cNvCxnSpPr>
          <p:nvPr/>
        </p:nvCxnSpPr>
        <p:spPr>
          <a:xfrm>
            <a:off x="7887767" y="4133317"/>
            <a:ext cx="1859768" cy="773097"/>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6" name="Rectangle 55">
            <a:extLst>
              <a:ext uri="{FF2B5EF4-FFF2-40B4-BE49-F238E27FC236}">
                <a16:creationId xmlns:a16="http://schemas.microsoft.com/office/drawing/2014/main" id="{0CCE77B5-7CCB-3F0E-7B98-6691EBC28E52}"/>
              </a:ext>
            </a:extLst>
          </p:cNvPr>
          <p:cNvSpPr/>
          <p:nvPr/>
        </p:nvSpPr>
        <p:spPr>
          <a:xfrm>
            <a:off x="6542012" y="3291174"/>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current</a:t>
            </a:r>
          </a:p>
        </p:txBody>
      </p:sp>
      <p:cxnSp>
        <p:nvCxnSpPr>
          <p:cNvPr id="58" name="Curved Connector 57">
            <a:extLst>
              <a:ext uri="{FF2B5EF4-FFF2-40B4-BE49-F238E27FC236}">
                <a16:creationId xmlns:a16="http://schemas.microsoft.com/office/drawing/2014/main" id="{F54F07CA-3855-EF62-3C96-BD22402AE14E}"/>
              </a:ext>
            </a:extLst>
          </p:cNvPr>
          <p:cNvCxnSpPr>
            <a:cxnSpLocks/>
            <a:stCxn id="56" idx="3"/>
            <a:endCxn id="2" idx="0"/>
          </p:cNvCxnSpPr>
          <p:nvPr/>
        </p:nvCxnSpPr>
        <p:spPr>
          <a:xfrm flipV="1">
            <a:off x="7864627" y="438344"/>
            <a:ext cx="1882908" cy="3048773"/>
          </a:xfrm>
          <a:prstGeom prst="curvedConnector4">
            <a:avLst>
              <a:gd name="adj1" fmla="val 32439"/>
              <a:gd name="adj2" fmla="val 107498"/>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07379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0D539-40B6-0353-D2DC-CF3A5D495E49}"/>
              </a:ext>
            </a:extLst>
          </p:cNvPr>
          <p:cNvSpPr>
            <a:spLocks noGrp="1"/>
          </p:cNvSpPr>
          <p:nvPr>
            <p:ph type="title"/>
          </p:nvPr>
        </p:nvSpPr>
        <p:spPr>
          <a:xfrm>
            <a:off x="838200" y="365125"/>
            <a:ext cx="5257800" cy="1325563"/>
          </a:xfrm>
        </p:spPr>
        <p:txBody>
          <a:bodyPr/>
          <a:lstStyle/>
          <a:p>
            <a:r>
              <a:rPr lang="en-US" dirty="0"/>
              <a:t>“Stopping by Woods on a Snowy Evening”</a:t>
            </a:r>
          </a:p>
        </p:txBody>
      </p:sp>
      <p:sp>
        <p:nvSpPr>
          <p:cNvPr id="5" name="TextBox 4">
            <a:extLst>
              <a:ext uri="{FF2B5EF4-FFF2-40B4-BE49-F238E27FC236}">
                <a16:creationId xmlns:a16="http://schemas.microsoft.com/office/drawing/2014/main" id="{091570B3-BA99-897C-5C83-8D6AAB736867}"/>
              </a:ext>
            </a:extLst>
          </p:cNvPr>
          <p:cNvSpPr txBox="1"/>
          <p:nvPr/>
        </p:nvSpPr>
        <p:spPr>
          <a:xfrm>
            <a:off x="962478" y="5809683"/>
            <a:ext cx="5974441" cy="307777"/>
          </a:xfrm>
          <a:prstGeom prst="rect">
            <a:avLst/>
          </a:prstGeom>
          <a:noFill/>
        </p:spPr>
        <p:txBody>
          <a:bodyPr wrap="square">
            <a:spAutoFit/>
          </a:bodyPr>
          <a:lstStyle/>
          <a:p>
            <a:r>
              <a:rPr lang="en-US" sz="1400" dirty="0"/>
              <a:t>https://</a:t>
            </a:r>
            <a:r>
              <a:rPr lang="en-US" sz="1400" dirty="0" err="1"/>
              <a:t>en.wikipedia.org</a:t>
            </a:r>
            <a:r>
              <a:rPr lang="en-US" sz="1400" dirty="0"/>
              <a:t>/wiki/</a:t>
            </a:r>
            <a:r>
              <a:rPr lang="en-US" sz="1400"/>
              <a:t>Stopping_by_Woods_on_a_Snowy_Evening</a:t>
            </a:r>
            <a:endParaRPr lang="en-US" sz="1400" dirty="0"/>
          </a:p>
        </p:txBody>
      </p:sp>
      <p:pic>
        <p:nvPicPr>
          <p:cNvPr id="7" name="Picture 6" descr="A Picture of Robert Frost taken around 1910, from Wikipedia.">
            <a:extLst>
              <a:ext uri="{FF2B5EF4-FFF2-40B4-BE49-F238E27FC236}">
                <a16:creationId xmlns:a16="http://schemas.microsoft.com/office/drawing/2014/main" id="{248AF269-AB34-F3C9-3BBD-3B9E9803F110}"/>
              </a:ext>
            </a:extLst>
          </p:cNvPr>
          <p:cNvPicPr>
            <a:picLocks noChangeAspect="1"/>
          </p:cNvPicPr>
          <p:nvPr/>
        </p:nvPicPr>
        <p:blipFill>
          <a:blip r:embed="rId2"/>
          <a:stretch>
            <a:fillRect/>
          </a:stretch>
        </p:blipFill>
        <p:spPr>
          <a:xfrm>
            <a:off x="2234108" y="2023552"/>
            <a:ext cx="1987012" cy="2810895"/>
          </a:xfrm>
          <a:prstGeom prst="rect">
            <a:avLst/>
          </a:prstGeom>
        </p:spPr>
      </p:pic>
      <p:sp>
        <p:nvSpPr>
          <p:cNvPr id="10" name="TextBox 9">
            <a:extLst>
              <a:ext uri="{FF2B5EF4-FFF2-40B4-BE49-F238E27FC236}">
                <a16:creationId xmlns:a16="http://schemas.microsoft.com/office/drawing/2014/main" id="{087F4740-D7B1-132B-BE51-8AE92023F4CD}"/>
              </a:ext>
            </a:extLst>
          </p:cNvPr>
          <p:cNvSpPr txBox="1"/>
          <p:nvPr/>
        </p:nvSpPr>
        <p:spPr>
          <a:xfrm>
            <a:off x="7272926" y="608259"/>
            <a:ext cx="3956596" cy="5355312"/>
          </a:xfrm>
          <a:prstGeom prst="rect">
            <a:avLst/>
          </a:prstGeom>
          <a:noFill/>
        </p:spPr>
        <p:txBody>
          <a:bodyPr wrap="none" rtlCol="0">
            <a:spAutoFit/>
          </a:bodyPr>
          <a:lstStyle/>
          <a:p>
            <a:r>
              <a:rPr lang="en-US" dirty="0"/>
              <a:t>Whose woods these are I think I know.   </a:t>
            </a:r>
          </a:p>
          <a:p>
            <a:r>
              <a:rPr lang="en-US" dirty="0"/>
              <a:t>His house is in the village though;   </a:t>
            </a:r>
          </a:p>
          <a:p>
            <a:r>
              <a:rPr lang="en-US" dirty="0"/>
              <a:t>He will not see me stopping here   </a:t>
            </a:r>
          </a:p>
          <a:p>
            <a:r>
              <a:rPr lang="en-US" dirty="0"/>
              <a:t>To watch his woods fill up with snow.   </a:t>
            </a:r>
          </a:p>
          <a:p>
            <a:endParaRPr lang="en-US" dirty="0"/>
          </a:p>
          <a:p>
            <a:r>
              <a:rPr lang="en-US" dirty="0"/>
              <a:t>My little horse must think it queer   </a:t>
            </a:r>
          </a:p>
          <a:p>
            <a:r>
              <a:rPr lang="en-US" dirty="0"/>
              <a:t>To stop without a farmhouse near   </a:t>
            </a:r>
          </a:p>
          <a:p>
            <a:r>
              <a:rPr lang="en-US" dirty="0"/>
              <a:t>Between the woods and frozen lake   </a:t>
            </a:r>
          </a:p>
          <a:p>
            <a:r>
              <a:rPr lang="en-US" dirty="0"/>
              <a:t>The darkest evening of the year.   </a:t>
            </a:r>
          </a:p>
          <a:p>
            <a:endParaRPr lang="en-US" dirty="0"/>
          </a:p>
          <a:p>
            <a:r>
              <a:rPr lang="en-US" dirty="0"/>
              <a:t>He gives his harness bells a shake   </a:t>
            </a:r>
          </a:p>
          <a:p>
            <a:r>
              <a:rPr lang="en-US" dirty="0"/>
              <a:t>To ask if there is some mistake.   </a:t>
            </a:r>
          </a:p>
          <a:p>
            <a:r>
              <a:rPr lang="en-US" dirty="0"/>
              <a:t>The only other sound’s the sweep   </a:t>
            </a:r>
          </a:p>
          <a:p>
            <a:r>
              <a:rPr lang="en-US" dirty="0"/>
              <a:t>Of easy wind and downy flake.   </a:t>
            </a:r>
          </a:p>
          <a:p>
            <a:endParaRPr lang="en-US" dirty="0"/>
          </a:p>
          <a:p>
            <a:r>
              <a:rPr lang="en-US" dirty="0"/>
              <a:t>The woods are lovely, dark and deep,   </a:t>
            </a:r>
          </a:p>
          <a:p>
            <a:r>
              <a:rPr lang="en-US" dirty="0"/>
              <a:t>But I have promises to keep,   </a:t>
            </a:r>
          </a:p>
          <a:p>
            <a:r>
              <a:rPr lang="en-US" dirty="0"/>
              <a:t>And miles to go before I sleep,   </a:t>
            </a:r>
          </a:p>
          <a:p>
            <a:r>
              <a:rPr lang="en-US" dirty="0"/>
              <a:t>And miles to go before I sleep.</a:t>
            </a:r>
          </a:p>
        </p:txBody>
      </p:sp>
    </p:spTree>
    <p:extLst>
      <p:ext uri="{BB962C8B-B14F-4D97-AF65-F5344CB8AC3E}">
        <p14:creationId xmlns:p14="http://schemas.microsoft.com/office/powerpoint/2010/main" val="296633355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F3CC66C-A82D-D767-22CE-9B33F53BC3A4}"/>
              </a:ext>
            </a:extLst>
          </p:cNvPr>
          <p:cNvSpPr>
            <a:spLocks noGrp="1"/>
          </p:cNvSpPr>
          <p:nvPr>
            <p:ph type="title"/>
          </p:nvPr>
        </p:nvSpPr>
        <p:spPr/>
        <p:txBody>
          <a:bodyPr/>
          <a:lstStyle/>
          <a:p>
            <a:r>
              <a:rPr lang="en-US" dirty="0"/>
              <a:t>Walking a list backwards</a:t>
            </a:r>
          </a:p>
        </p:txBody>
      </p:sp>
      <p:sp>
        <p:nvSpPr>
          <p:cNvPr id="6" name="TextBox 5">
            <a:extLst>
              <a:ext uri="{FF2B5EF4-FFF2-40B4-BE49-F238E27FC236}">
                <a16:creationId xmlns:a16="http://schemas.microsoft.com/office/drawing/2014/main" id="{540D0E0F-0282-EA07-B4BD-57224E01DD86}"/>
              </a:ext>
            </a:extLst>
          </p:cNvPr>
          <p:cNvSpPr txBox="1"/>
          <p:nvPr/>
        </p:nvSpPr>
        <p:spPr>
          <a:xfrm>
            <a:off x="821873" y="2313817"/>
            <a:ext cx="4229100" cy="923330"/>
          </a:xfrm>
          <a:prstGeom prst="rect">
            <a:avLst/>
          </a:prstGeom>
          <a:noFill/>
        </p:spPr>
        <p:txBody>
          <a:bodyPr wrap="square" rtlCol="0">
            <a:spAutoFit/>
          </a:bodyPr>
          <a:lstStyle/>
          <a:p>
            <a:r>
              <a:rPr lang="en-US" dirty="0">
                <a:solidFill>
                  <a:schemeClr val="accent1"/>
                </a:solidFill>
              </a:rPr>
              <a:t>To traverse a list backwards, we start at tail and walk through the series of </a:t>
            </a:r>
            <a:r>
              <a:rPr lang="en-US" dirty="0" err="1">
                <a:solidFill>
                  <a:schemeClr val="accent1"/>
                </a:solidFill>
              </a:rPr>
              <a:t>prev</a:t>
            </a:r>
            <a:r>
              <a:rPr lang="en-US" dirty="0">
                <a:solidFill>
                  <a:schemeClr val="accent1"/>
                </a:solidFill>
              </a:rPr>
              <a:t> pointers.</a:t>
            </a:r>
          </a:p>
        </p:txBody>
      </p:sp>
      <p:sp>
        <p:nvSpPr>
          <p:cNvPr id="20" name="TextBox 19">
            <a:extLst>
              <a:ext uri="{FF2B5EF4-FFF2-40B4-BE49-F238E27FC236}">
                <a16:creationId xmlns:a16="http://schemas.microsoft.com/office/drawing/2014/main" id="{6B1F43D8-06E0-CC89-0D2C-B6F634BA2114}"/>
              </a:ext>
            </a:extLst>
          </p:cNvPr>
          <p:cNvSpPr txBox="1"/>
          <p:nvPr/>
        </p:nvSpPr>
        <p:spPr>
          <a:xfrm>
            <a:off x="530432" y="4864138"/>
            <a:ext cx="7273145" cy="738664"/>
          </a:xfrm>
          <a:prstGeom prst="rect">
            <a:avLst/>
          </a:prstGeom>
          <a:noFill/>
        </p:spPr>
        <p:txBody>
          <a:bodyPr wrap="none" rtlCol="0">
            <a:spAutoFit/>
          </a:bodyPr>
          <a:lstStyle/>
          <a:p>
            <a:r>
              <a:rPr lang="en-US" sz="1400" b="1" dirty="0">
                <a:latin typeface="Courier New" panose="02070309020205020404" pitchFamily="49" charset="0"/>
                <a:cs typeface="Courier New" panose="02070309020205020404" pitchFamily="49" charset="0"/>
              </a:rPr>
              <a:t> for (current = </a:t>
            </a:r>
            <a:r>
              <a:rPr lang="en-US" sz="1400" b="1" dirty="0">
                <a:solidFill>
                  <a:schemeClr val="accent1"/>
                </a:solidFill>
                <a:latin typeface="Courier New" panose="02070309020205020404" pitchFamily="49" charset="0"/>
                <a:cs typeface="Courier New" panose="02070309020205020404" pitchFamily="49" charset="0"/>
              </a:rPr>
              <a:t>tail</a:t>
            </a:r>
            <a:r>
              <a:rPr lang="en-US" sz="1400" b="1" dirty="0">
                <a:latin typeface="Courier New" panose="02070309020205020404" pitchFamily="49" charset="0"/>
                <a:cs typeface="Courier New" panose="02070309020205020404" pitchFamily="49" charset="0"/>
              </a:rPr>
              <a:t>; current != NULL; current = current-&gt;</a:t>
            </a:r>
            <a:r>
              <a:rPr lang="en-US" sz="1400" b="1" dirty="0" err="1">
                <a:solidFill>
                  <a:schemeClr val="accent1"/>
                </a:solidFill>
                <a:latin typeface="Courier New" panose="02070309020205020404" pitchFamily="49" charset="0"/>
                <a:cs typeface="Courier New" panose="02070309020205020404" pitchFamily="49" charset="0"/>
              </a:rPr>
              <a:t>prev</a:t>
            </a:r>
            <a:r>
              <a:rPr lang="en-US" sz="1400" b="1" dirty="0">
                <a:latin typeface="Courier New" panose="02070309020205020404" pitchFamily="49" charset="0"/>
                <a:cs typeface="Courier New" panose="02070309020205020404" pitchFamily="49" charset="0"/>
              </a:rPr>
              <a:t> ) {</a:t>
            </a:r>
          </a:p>
          <a:p>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printf</a:t>
            </a:r>
            <a:r>
              <a:rPr lang="en-US" sz="1400" b="1" dirty="0">
                <a:latin typeface="Courier New" panose="02070309020205020404" pitchFamily="49" charset="0"/>
                <a:cs typeface="Courier New" panose="02070309020205020404" pitchFamily="49" charset="0"/>
              </a:rPr>
              <a:t>("%s", current-&gt;text);</a:t>
            </a:r>
          </a:p>
          <a:p>
            <a:r>
              <a:rPr lang="en-US" sz="1400" b="1" dirty="0">
                <a:latin typeface="Courier New" panose="02070309020205020404" pitchFamily="49" charset="0"/>
                <a:cs typeface="Courier New" panose="02070309020205020404" pitchFamily="49" charset="0"/>
              </a:rPr>
              <a:t>  }</a:t>
            </a:r>
          </a:p>
        </p:txBody>
      </p:sp>
      <p:sp>
        <p:nvSpPr>
          <p:cNvPr id="17" name="TextBox 16">
            <a:extLst>
              <a:ext uri="{FF2B5EF4-FFF2-40B4-BE49-F238E27FC236}">
                <a16:creationId xmlns:a16="http://schemas.microsoft.com/office/drawing/2014/main" id="{4ADE2A76-113B-1DAC-F6A2-791F4151E161}"/>
              </a:ext>
            </a:extLst>
          </p:cNvPr>
          <p:cNvSpPr txBox="1"/>
          <p:nvPr/>
        </p:nvSpPr>
        <p:spPr>
          <a:xfrm>
            <a:off x="240626" y="625796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kr_06_08.c</a:t>
            </a:r>
          </a:p>
        </p:txBody>
      </p:sp>
      <p:sp>
        <p:nvSpPr>
          <p:cNvPr id="2" name="Rectangle 1">
            <a:extLst>
              <a:ext uri="{FF2B5EF4-FFF2-40B4-BE49-F238E27FC236}">
                <a16:creationId xmlns:a16="http://schemas.microsoft.com/office/drawing/2014/main" id="{E6EB02C8-6839-43C2-58F5-C7AEC4A1AA54}"/>
              </a:ext>
            </a:extLst>
          </p:cNvPr>
          <p:cNvSpPr/>
          <p:nvPr/>
        </p:nvSpPr>
        <p:spPr>
          <a:xfrm>
            <a:off x="9086227" y="438344"/>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4" name="Rectangle 3">
            <a:extLst>
              <a:ext uri="{FF2B5EF4-FFF2-40B4-BE49-F238E27FC236}">
                <a16:creationId xmlns:a16="http://schemas.microsoft.com/office/drawing/2014/main" id="{4141D024-8CE8-C1D9-2040-6B9DE758F617}"/>
              </a:ext>
            </a:extLst>
          </p:cNvPr>
          <p:cNvSpPr/>
          <p:nvPr/>
        </p:nvSpPr>
        <p:spPr>
          <a:xfrm>
            <a:off x="9086227" y="83453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prev</a:t>
            </a:r>
            <a:endParaRPr lang="en-US" dirty="0">
              <a:solidFill>
                <a:schemeClr val="tx1"/>
              </a:solidFill>
            </a:endParaRPr>
          </a:p>
        </p:txBody>
      </p:sp>
      <p:sp>
        <p:nvSpPr>
          <p:cNvPr id="18" name="Rectangle 17">
            <a:extLst>
              <a:ext uri="{FF2B5EF4-FFF2-40B4-BE49-F238E27FC236}">
                <a16:creationId xmlns:a16="http://schemas.microsoft.com/office/drawing/2014/main" id="{1B94D5F0-B778-3E52-4488-48A5EA117EB8}"/>
              </a:ext>
            </a:extLst>
          </p:cNvPr>
          <p:cNvSpPr/>
          <p:nvPr/>
        </p:nvSpPr>
        <p:spPr>
          <a:xfrm>
            <a:off x="9086227" y="1230302"/>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19" name="Rectangle 18">
            <a:extLst>
              <a:ext uri="{FF2B5EF4-FFF2-40B4-BE49-F238E27FC236}">
                <a16:creationId xmlns:a16="http://schemas.microsoft.com/office/drawing/2014/main" id="{ABAB6C25-4E22-A5B6-232C-B1B5BB248510}"/>
              </a:ext>
            </a:extLst>
          </p:cNvPr>
          <p:cNvSpPr/>
          <p:nvPr/>
        </p:nvSpPr>
        <p:spPr>
          <a:xfrm>
            <a:off x="11333804" y="536319"/>
            <a:ext cx="484414" cy="5431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cxnSp>
        <p:nvCxnSpPr>
          <p:cNvPr id="21" name="Curved Connector 20">
            <a:extLst>
              <a:ext uri="{FF2B5EF4-FFF2-40B4-BE49-F238E27FC236}">
                <a16:creationId xmlns:a16="http://schemas.microsoft.com/office/drawing/2014/main" id="{ED2F76FF-191C-E497-67D1-CBA26B77DB6C}"/>
              </a:ext>
            </a:extLst>
          </p:cNvPr>
          <p:cNvCxnSpPr>
            <a:cxnSpLocks/>
          </p:cNvCxnSpPr>
          <p:nvPr/>
        </p:nvCxnSpPr>
        <p:spPr>
          <a:xfrm>
            <a:off x="10033284" y="629876"/>
            <a:ext cx="1300520" cy="17111"/>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6566E82E-0185-C822-03EE-32694D2F2CC1}"/>
              </a:ext>
            </a:extLst>
          </p:cNvPr>
          <p:cNvSpPr/>
          <p:nvPr/>
        </p:nvSpPr>
        <p:spPr>
          <a:xfrm>
            <a:off x="9086227" y="2940952"/>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23" name="Rectangle 22">
            <a:extLst>
              <a:ext uri="{FF2B5EF4-FFF2-40B4-BE49-F238E27FC236}">
                <a16:creationId xmlns:a16="http://schemas.microsoft.com/office/drawing/2014/main" id="{8402290D-A00A-BF23-95FB-DE183C745840}"/>
              </a:ext>
            </a:extLst>
          </p:cNvPr>
          <p:cNvSpPr/>
          <p:nvPr/>
        </p:nvSpPr>
        <p:spPr>
          <a:xfrm>
            <a:off x="9086227" y="3337146"/>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prev</a:t>
            </a:r>
            <a:endParaRPr lang="en-US" dirty="0">
              <a:solidFill>
                <a:schemeClr val="tx1"/>
              </a:solidFill>
            </a:endParaRPr>
          </a:p>
        </p:txBody>
      </p:sp>
      <p:sp>
        <p:nvSpPr>
          <p:cNvPr id="24" name="Rectangle 23">
            <a:extLst>
              <a:ext uri="{FF2B5EF4-FFF2-40B4-BE49-F238E27FC236}">
                <a16:creationId xmlns:a16="http://schemas.microsoft.com/office/drawing/2014/main" id="{E95DCED1-EEE5-52F5-E1FE-9838AF531791}"/>
              </a:ext>
            </a:extLst>
          </p:cNvPr>
          <p:cNvSpPr/>
          <p:nvPr/>
        </p:nvSpPr>
        <p:spPr>
          <a:xfrm>
            <a:off x="9086227" y="3732910"/>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25" name="Rectangle 24">
            <a:extLst>
              <a:ext uri="{FF2B5EF4-FFF2-40B4-BE49-F238E27FC236}">
                <a16:creationId xmlns:a16="http://schemas.microsoft.com/office/drawing/2014/main" id="{2FC7718E-B211-4974-A356-BDA672FD4250}"/>
              </a:ext>
            </a:extLst>
          </p:cNvPr>
          <p:cNvSpPr/>
          <p:nvPr/>
        </p:nvSpPr>
        <p:spPr>
          <a:xfrm>
            <a:off x="11333804" y="3038926"/>
            <a:ext cx="484414" cy="88992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i</a:t>
            </a:r>
            <a:endParaRPr lang="en-US" dirty="0">
              <a:solidFill>
                <a:schemeClr val="tx1"/>
              </a:solidFill>
            </a:endParaRPr>
          </a:p>
          <a:p>
            <a:pPr algn="ctr"/>
            <a:r>
              <a:rPr lang="en-US" dirty="0">
                <a:solidFill>
                  <a:schemeClr val="tx1"/>
                </a:solidFill>
              </a:rPr>
              <a:t>s</a:t>
            </a:r>
          </a:p>
        </p:txBody>
      </p:sp>
      <p:cxnSp>
        <p:nvCxnSpPr>
          <p:cNvPr id="26" name="Curved Connector 25">
            <a:extLst>
              <a:ext uri="{FF2B5EF4-FFF2-40B4-BE49-F238E27FC236}">
                <a16:creationId xmlns:a16="http://schemas.microsoft.com/office/drawing/2014/main" id="{4791A4B3-BD00-B2EB-7814-DC4C6A2211D5}"/>
              </a:ext>
            </a:extLst>
          </p:cNvPr>
          <p:cNvCxnSpPr>
            <a:cxnSpLocks/>
          </p:cNvCxnSpPr>
          <p:nvPr/>
        </p:nvCxnSpPr>
        <p:spPr>
          <a:xfrm>
            <a:off x="10033284" y="3132484"/>
            <a:ext cx="1300520" cy="17111"/>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a:extLst>
              <a:ext uri="{FF2B5EF4-FFF2-40B4-BE49-F238E27FC236}">
                <a16:creationId xmlns:a16="http://schemas.microsoft.com/office/drawing/2014/main" id="{8E9A4AC8-C2F5-5F46-5746-36C4D04EC9F2}"/>
              </a:ext>
            </a:extLst>
          </p:cNvPr>
          <p:cNvCxnSpPr>
            <a:cxnSpLocks/>
            <a:stCxn id="18" idx="1"/>
            <a:endCxn id="22" idx="0"/>
          </p:cNvCxnSpPr>
          <p:nvPr/>
        </p:nvCxnSpPr>
        <p:spPr>
          <a:xfrm rot="10800000" flipH="1" flipV="1">
            <a:off x="9086227" y="1426244"/>
            <a:ext cx="661308" cy="1514707"/>
          </a:xfrm>
          <a:prstGeom prst="curvedConnector4">
            <a:avLst>
              <a:gd name="adj1" fmla="val -34568"/>
              <a:gd name="adj2" fmla="val 56468"/>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urved Connector 27">
            <a:extLst>
              <a:ext uri="{FF2B5EF4-FFF2-40B4-BE49-F238E27FC236}">
                <a16:creationId xmlns:a16="http://schemas.microsoft.com/office/drawing/2014/main" id="{599B4050-C1D8-B1F5-4CBA-B1E67C9876F1}"/>
              </a:ext>
            </a:extLst>
          </p:cNvPr>
          <p:cNvCxnSpPr>
            <a:cxnSpLocks/>
            <a:stCxn id="23" idx="1"/>
            <a:endCxn id="2" idx="0"/>
          </p:cNvCxnSpPr>
          <p:nvPr/>
        </p:nvCxnSpPr>
        <p:spPr>
          <a:xfrm rot="10800000" flipH="1">
            <a:off x="9086227" y="438345"/>
            <a:ext cx="661308" cy="3094745"/>
          </a:xfrm>
          <a:prstGeom prst="curvedConnector4">
            <a:avLst>
              <a:gd name="adj1" fmla="val -98765"/>
              <a:gd name="adj2" fmla="val 107387"/>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0" name="&quot;No&quot; Symbol 29">
            <a:extLst>
              <a:ext uri="{FF2B5EF4-FFF2-40B4-BE49-F238E27FC236}">
                <a16:creationId xmlns:a16="http://schemas.microsoft.com/office/drawing/2014/main" id="{08D79BD3-004D-AEFD-F451-45147BF29124}"/>
              </a:ext>
            </a:extLst>
          </p:cNvPr>
          <p:cNvSpPr/>
          <p:nvPr/>
        </p:nvSpPr>
        <p:spPr>
          <a:xfrm>
            <a:off x="10665974" y="1562706"/>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1" name="Curved Connector 30">
            <a:extLst>
              <a:ext uri="{FF2B5EF4-FFF2-40B4-BE49-F238E27FC236}">
                <a16:creationId xmlns:a16="http://schemas.microsoft.com/office/drawing/2014/main" id="{F9E54053-6CB7-1F41-A1F3-4948CE0E21E7}"/>
              </a:ext>
            </a:extLst>
          </p:cNvPr>
          <p:cNvCxnSpPr>
            <a:cxnSpLocks/>
            <a:stCxn id="24" idx="3"/>
            <a:endCxn id="33" idx="0"/>
          </p:cNvCxnSpPr>
          <p:nvPr/>
        </p:nvCxnSpPr>
        <p:spPr>
          <a:xfrm flipH="1">
            <a:off x="9747535" y="3928853"/>
            <a:ext cx="661307" cy="977561"/>
          </a:xfrm>
          <a:prstGeom prst="curvedConnector4">
            <a:avLst>
              <a:gd name="adj1" fmla="val -34568"/>
              <a:gd name="adj2" fmla="val 6002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Curved Connector 31">
            <a:extLst>
              <a:ext uri="{FF2B5EF4-FFF2-40B4-BE49-F238E27FC236}">
                <a16:creationId xmlns:a16="http://schemas.microsoft.com/office/drawing/2014/main" id="{E5643E62-60D4-EC94-1515-8B4461166CF3}"/>
              </a:ext>
            </a:extLst>
          </p:cNvPr>
          <p:cNvCxnSpPr>
            <a:cxnSpLocks/>
            <a:stCxn id="4" idx="3"/>
            <a:endCxn id="30" idx="0"/>
          </p:cNvCxnSpPr>
          <p:nvPr/>
        </p:nvCxnSpPr>
        <p:spPr>
          <a:xfrm>
            <a:off x="10408842" y="1030481"/>
            <a:ext cx="488373" cy="532225"/>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923FB43A-CDAA-60E7-01D8-27CC66C0B547}"/>
              </a:ext>
            </a:extLst>
          </p:cNvPr>
          <p:cNvSpPr/>
          <p:nvPr/>
        </p:nvSpPr>
        <p:spPr>
          <a:xfrm>
            <a:off x="9086227" y="4906414"/>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text</a:t>
            </a:r>
          </a:p>
        </p:txBody>
      </p:sp>
      <p:sp>
        <p:nvSpPr>
          <p:cNvPr id="34" name="Rectangle 33">
            <a:extLst>
              <a:ext uri="{FF2B5EF4-FFF2-40B4-BE49-F238E27FC236}">
                <a16:creationId xmlns:a16="http://schemas.microsoft.com/office/drawing/2014/main" id="{19903786-F6D7-8D7D-DD4F-087DDA3016FE}"/>
              </a:ext>
            </a:extLst>
          </p:cNvPr>
          <p:cNvSpPr/>
          <p:nvPr/>
        </p:nvSpPr>
        <p:spPr>
          <a:xfrm>
            <a:off x="9086227" y="530260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prev</a:t>
            </a:r>
            <a:endParaRPr lang="en-US" dirty="0">
              <a:solidFill>
                <a:schemeClr val="tx1"/>
              </a:solidFill>
            </a:endParaRPr>
          </a:p>
        </p:txBody>
      </p:sp>
      <p:sp>
        <p:nvSpPr>
          <p:cNvPr id="35" name="Rectangle 34">
            <a:extLst>
              <a:ext uri="{FF2B5EF4-FFF2-40B4-BE49-F238E27FC236}">
                <a16:creationId xmlns:a16="http://schemas.microsoft.com/office/drawing/2014/main" id="{6941F43C-1756-54C8-D1BC-E04855CB70F1}"/>
              </a:ext>
            </a:extLst>
          </p:cNvPr>
          <p:cNvSpPr/>
          <p:nvPr/>
        </p:nvSpPr>
        <p:spPr>
          <a:xfrm>
            <a:off x="9086227" y="5698372"/>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next</a:t>
            </a:r>
          </a:p>
        </p:txBody>
      </p:sp>
      <p:sp>
        <p:nvSpPr>
          <p:cNvPr id="36" name="Rectangle 35">
            <a:extLst>
              <a:ext uri="{FF2B5EF4-FFF2-40B4-BE49-F238E27FC236}">
                <a16:creationId xmlns:a16="http://schemas.microsoft.com/office/drawing/2014/main" id="{0EE49E13-41B3-7B11-E375-6B64A2D1DF10}"/>
              </a:ext>
            </a:extLst>
          </p:cNvPr>
          <p:cNvSpPr/>
          <p:nvPr/>
        </p:nvSpPr>
        <p:spPr>
          <a:xfrm>
            <a:off x="11333804" y="5004388"/>
            <a:ext cx="484414" cy="1409962"/>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a:p>
            <a:pPr algn="ctr"/>
            <a:r>
              <a:rPr lang="en-US" dirty="0">
                <a:solidFill>
                  <a:schemeClr val="tx1"/>
                </a:solidFill>
              </a:rPr>
              <a:t>o</a:t>
            </a:r>
          </a:p>
          <a:p>
            <a:pPr algn="ctr"/>
            <a:r>
              <a:rPr lang="en-US" dirty="0">
                <a:solidFill>
                  <a:schemeClr val="tx1"/>
                </a:solidFill>
              </a:rPr>
              <a:t>o</a:t>
            </a:r>
          </a:p>
          <a:p>
            <a:pPr algn="ctr"/>
            <a:r>
              <a:rPr lang="en-US" dirty="0">
                <a:solidFill>
                  <a:schemeClr val="tx1"/>
                </a:solidFill>
              </a:rPr>
              <a:t>l</a:t>
            </a:r>
          </a:p>
        </p:txBody>
      </p:sp>
      <p:cxnSp>
        <p:nvCxnSpPr>
          <p:cNvPr id="38" name="Curved Connector 37">
            <a:extLst>
              <a:ext uri="{FF2B5EF4-FFF2-40B4-BE49-F238E27FC236}">
                <a16:creationId xmlns:a16="http://schemas.microsoft.com/office/drawing/2014/main" id="{BE6FA952-4794-67B1-3E83-597D9B13D3FE}"/>
              </a:ext>
            </a:extLst>
          </p:cNvPr>
          <p:cNvCxnSpPr>
            <a:cxnSpLocks/>
          </p:cNvCxnSpPr>
          <p:nvPr/>
        </p:nvCxnSpPr>
        <p:spPr>
          <a:xfrm>
            <a:off x="10033284" y="5097946"/>
            <a:ext cx="1300520" cy="17111"/>
          </a:xfrm>
          <a:prstGeom prst="curvedConnector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4" name="&quot;No&quot; Symbol 43">
            <a:extLst>
              <a:ext uri="{FF2B5EF4-FFF2-40B4-BE49-F238E27FC236}">
                <a16:creationId xmlns:a16="http://schemas.microsoft.com/office/drawing/2014/main" id="{72C51DB5-6399-1CC0-1656-6F9EF25E5A8B}"/>
              </a:ext>
            </a:extLst>
          </p:cNvPr>
          <p:cNvSpPr/>
          <p:nvPr/>
        </p:nvSpPr>
        <p:spPr>
          <a:xfrm>
            <a:off x="10665974" y="6308765"/>
            <a:ext cx="462482" cy="440872"/>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45" name="Curved Connector 44">
            <a:extLst>
              <a:ext uri="{FF2B5EF4-FFF2-40B4-BE49-F238E27FC236}">
                <a16:creationId xmlns:a16="http://schemas.microsoft.com/office/drawing/2014/main" id="{F7F1D3FF-053A-7B46-ABCA-5C4C539F52D5}"/>
              </a:ext>
            </a:extLst>
          </p:cNvPr>
          <p:cNvCxnSpPr>
            <a:cxnSpLocks/>
            <a:stCxn id="35" idx="3"/>
            <a:endCxn id="44" idx="0"/>
          </p:cNvCxnSpPr>
          <p:nvPr/>
        </p:nvCxnSpPr>
        <p:spPr>
          <a:xfrm>
            <a:off x="10408842" y="5894315"/>
            <a:ext cx="488373" cy="414450"/>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Curved Connector 45">
            <a:extLst>
              <a:ext uri="{FF2B5EF4-FFF2-40B4-BE49-F238E27FC236}">
                <a16:creationId xmlns:a16="http://schemas.microsoft.com/office/drawing/2014/main" id="{5CDA3788-9926-4BED-90BF-90229AD16FD9}"/>
              </a:ext>
            </a:extLst>
          </p:cNvPr>
          <p:cNvCxnSpPr>
            <a:cxnSpLocks/>
            <a:stCxn id="34" idx="1"/>
            <a:endCxn id="22" idx="0"/>
          </p:cNvCxnSpPr>
          <p:nvPr/>
        </p:nvCxnSpPr>
        <p:spPr>
          <a:xfrm rot="10800000" flipH="1">
            <a:off x="9086227" y="2940953"/>
            <a:ext cx="661308" cy="2557599"/>
          </a:xfrm>
          <a:prstGeom prst="curvedConnector4">
            <a:avLst>
              <a:gd name="adj1" fmla="val -93828"/>
              <a:gd name="adj2" fmla="val 108938"/>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DF001197-F1A9-3B65-CDA8-AC5A36117DFA}"/>
              </a:ext>
            </a:extLst>
          </p:cNvPr>
          <p:cNvSpPr/>
          <p:nvPr/>
        </p:nvSpPr>
        <p:spPr>
          <a:xfrm>
            <a:off x="6542012" y="2630338"/>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head</a:t>
            </a:r>
          </a:p>
        </p:txBody>
      </p:sp>
      <p:sp>
        <p:nvSpPr>
          <p:cNvPr id="48" name="Rectangle 47">
            <a:extLst>
              <a:ext uri="{FF2B5EF4-FFF2-40B4-BE49-F238E27FC236}">
                <a16:creationId xmlns:a16="http://schemas.microsoft.com/office/drawing/2014/main" id="{99635B17-4E0C-DC92-827C-0BF75B76F9E8}"/>
              </a:ext>
            </a:extLst>
          </p:cNvPr>
          <p:cNvSpPr/>
          <p:nvPr/>
        </p:nvSpPr>
        <p:spPr>
          <a:xfrm>
            <a:off x="6565152" y="3937374"/>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tail</a:t>
            </a:r>
          </a:p>
        </p:txBody>
      </p:sp>
      <p:cxnSp>
        <p:nvCxnSpPr>
          <p:cNvPr id="49" name="Curved Connector 48">
            <a:extLst>
              <a:ext uri="{FF2B5EF4-FFF2-40B4-BE49-F238E27FC236}">
                <a16:creationId xmlns:a16="http://schemas.microsoft.com/office/drawing/2014/main" id="{0499586B-5614-8CE3-D70D-2BEC8F7A2FD5}"/>
              </a:ext>
            </a:extLst>
          </p:cNvPr>
          <p:cNvCxnSpPr>
            <a:cxnSpLocks/>
            <a:stCxn id="47" idx="3"/>
            <a:endCxn id="2" idx="0"/>
          </p:cNvCxnSpPr>
          <p:nvPr/>
        </p:nvCxnSpPr>
        <p:spPr>
          <a:xfrm flipV="1">
            <a:off x="7864627" y="438344"/>
            <a:ext cx="1882908" cy="2387937"/>
          </a:xfrm>
          <a:prstGeom prst="curvedConnector4">
            <a:avLst>
              <a:gd name="adj1" fmla="val 32439"/>
              <a:gd name="adj2" fmla="val 109573"/>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Curved Connector 49">
            <a:extLst>
              <a:ext uri="{FF2B5EF4-FFF2-40B4-BE49-F238E27FC236}">
                <a16:creationId xmlns:a16="http://schemas.microsoft.com/office/drawing/2014/main" id="{2F1DB915-8258-7BFE-F10F-C7C5E1B9ACF4}"/>
              </a:ext>
            </a:extLst>
          </p:cNvPr>
          <p:cNvCxnSpPr>
            <a:cxnSpLocks/>
            <a:stCxn id="48" idx="3"/>
            <a:endCxn id="33" idx="0"/>
          </p:cNvCxnSpPr>
          <p:nvPr/>
        </p:nvCxnSpPr>
        <p:spPr>
          <a:xfrm>
            <a:off x="7887767" y="4133317"/>
            <a:ext cx="1859768" cy="773097"/>
          </a:xfrm>
          <a:prstGeom prst="curvedConnector2">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6" name="Rectangle 55">
            <a:extLst>
              <a:ext uri="{FF2B5EF4-FFF2-40B4-BE49-F238E27FC236}">
                <a16:creationId xmlns:a16="http://schemas.microsoft.com/office/drawing/2014/main" id="{0CCE77B5-7CCB-3F0E-7B98-6691EBC28E52}"/>
              </a:ext>
            </a:extLst>
          </p:cNvPr>
          <p:cNvSpPr/>
          <p:nvPr/>
        </p:nvSpPr>
        <p:spPr>
          <a:xfrm>
            <a:off x="6542012" y="3291174"/>
            <a:ext cx="1322615" cy="39188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current</a:t>
            </a:r>
          </a:p>
        </p:txBody>
      </p:sp>
      <p:cxnSp>
        <p:nvCxnSpPr>
          <p:cNvPr id="58" name="Curved Connector 57">
            <a:extLst>
              <a:ext uri="{FF2B5EF4-FFF2-40B4-BE49-F238E27FC236}">
                <a16:creationId xmlns:a16="http://schemas.microsoft.com/office/drawing/2014/main" id="{F54F07CA-3855-EF62-3C96-BD22402AE14E}"/>
              </a:ext>
            </a:extLst>
          </p:cNvPr>
          <p:cNvCxnSpPr>
            <a:cxnSpLocks/>
            <a:stCxn id="56" idx="3"/>
            <a:endCxn id="30" idx="2"/>
          </p:cNvCxnSpPr>
          <p:nvPr/>
        </p:nvCxnSpPr>
        <p:spPr>
          <a:xfrm flipV="1">
            <a:off x="7864627" y="1783142"/>
            <a:ext cx="2801347" cy="1703975"/>
          </a:xfrm>
          <a:prstGeom prst="curvedConnector3">
            <a:avLst>
              <a:gd name="adj1" fmla="val 50000"/>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311178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6F9B66A-1D44-FAE1-6AA5-057FB5821065}"/>
              </a:ext>
            </a:extLst>
          </p:cNvPr>
          <p:cNvSpPr txBox="1"/>
          <p:nvPr/>
        </p:nvSpPr>
        <p:spPr>
          <a:xfrm>
            <a:off x="501952" y="414281"/>
            <a:ext cx="4687502" cy="5509200"/>
          </a:xfrm>
          <a:prstGeom prst="rect">
            <a:avLst/>
          </a:prstGeom>
          <a:noFill/>
        </p:spPr>
        <p:txBody>
          <a:bodyPr wrap="none" rtlCol="0">
            <a:spAutoFit/>
          </a:bodyPr>
          <a:lstStyle/>
          <a:p>
            <a:r>
              <a:rPr lang="en-US" sz="1100" b="1" dirty="0">
                <a:latin typeface="Courier New" panose="02070309020205020404" pitchFamily="49" charset="0"/>
                <a:cs typeface="Courier New" panose="02070309020205020404" pitchFamily="49" charset="0"/>
              </a:rPr>
              <a:t>#include &lt;</a:t>
            </a:r>
            <a:r>
              <a:rPr lang="en-US" sz="1100" b="1" dirty="0" err="1">
                <a:latin typeface="Courier New" panose="02070309020205020404" pitchFamily="49" charset="0"/>
                <a:cs typeface="Courier New" panose="02070309020205020404" pitchFamily="49" charset="0"/>
              </a:rPr>
              <a:t>stdio.h</a:t>
            </a:r>
            <a:r>
              <a:rPr lang="en-US" sz="1100" b="1" dirty="0">
                <a:latin typeface="Courier New" panose="02070309020205020404" pitchFamily="49" charset="0"/>
                <a:cs typeface="Courier New" panose="02070309020205020404" pitchFamily="49" charset="0"/>
              </a:rPr>
              <a:t>&gt;</a:t>
            </a:r>
          </a:p>
          <a:p>
            <a:r>
              <a:rPr lang="en-US" sz="1100" b="1" dirty="0">
                <a:latin typeface="Courier New" panose="02070309020205020404" pitchFamily="49" charset="0"/>
                <a:cs typeface="Courier New" panose="02070309020205020404" pitchFamily="49" charset="0"/>
              </a:rPr>
              <a:t>#include &lt;</a:t>
            </a:r>
            <a:r>
              <a:rPr lang="en-US" sz="1100" b="1" dirty="0" err="1">
                <a:latin typeface="Courier New" panose="02070309020205020404" pitchFamily="49" charset="0"/>
                <a:cs typeface="Courier New" panose="02070309020205020404" pitchFamily="49" charset="0"/>
              </a:rPr>
              <a:t>stdlib.h</a:t>
            </a:r>
            <a:r>
              <a:rPr lang="en-US" sz="1100" b="1" dirty="0">
                <a:latin typeface="Courier New" panose="02070309020205020404" pitchFamily="49" charset="0"/>
                <a:cs typeface="Courier New" panose="02070309020205020404" pitchFamily="49" charset="0"/>
              </a:rPr>
              <a:t>&gt;</a:t>
            </a:r>
          </a:p>
          <a:p>
            <a:r>
              <a:rPr lang="en-US" sz="1100" b="1" dirty="0">
                <a:latin typeface="Courier New" panose="02070309020205020404" pitchFamily="49" charset="0"/>
                <a:cs typeface="Courier New" panose="02070309020205020404" pitchFamily="49" charset="0"/>
              </a:rPr>
              <a:t>#include &lt;</a:t>
            </a:r>
            <a:r>
              <a:rPr lang="en-US" sz="1100" b="1" dirty="0" err="1">
                <a:latin typeface="Courier New" panose="02070309020205020404" pitchFamily="49" charset="0"/>
                <a:cs typeface="Courier New" panose="02070309020205020404" pitchFamily="49" charset="0"/>
              </a:rPr>
              <a:t>string.h</a:t>
            </a:r>
            <a:r>
              <a:rPr lang="en-US" sz="1100" b="1" dirty="0">
                <a:latin typeface="Courier New" panose="02070309020205020404" pitchFamily="49" charset="0"/>
                <a:cs typeface="Courier New" panose="02070309020205020404" pitchFamily="49" charset="0"/>
              </a:rPr>
              <a:t>&gt;</a:t>
            </a:r>
          </a:p>
          <a:p>
            <a:endParaRPr lang="en-US" sz="1100" b="1" dirty="0">
              <a:latin typeface="Courier New" panose="02070309020205020404" pitchFamily="49" charset="0"/>
              <a:cs typeface="Courier New" panose="02070309020205020404" pitchFamily="49" charset="0"/>
            </a:endParaRPr>
          </a:p>
          <a:p>
            <a:r>
              <a:rPr lang="en-US" sz="1100" b="1" dirty="0">
                <a:latin typeface="Courier New" panose="02070309020205020404" pitchFamily="49" charset="0"/>
                <a:cs typeface="Courier New" panose="02070309020205020404" pitchFamily="49" charset="0"/>
              </a:rPr>
              <a:t>#define MAXLINE 1000</a:t>
            </a:r>
          </a:p>
          <a:p>
            <a:endParaRPr lang="en-US" sz="1100" b="1" dirty="0">
              <a:latin typeface="Courier New" panose="02070309020205020404" pitchFamily="49" charset="0"/>
              <a:cs typeface="Courier New" panose="02070309020205020404" pitchFamily="49" charset="0"/>
            </a:endParaRPr>
          </a:p>
          <a:p>
            <a:r>
              <a:rPr lang="en-US" sz="1100" b="1" dirty="0">
                <a:latin typeface="Courier New" panose="02070309020205020404" pitchFamily="49" charset="0"/>
                <a:cs typeface="Courier New" panose="02070309020205020404" pitchFamily="49" charset="0"/>
              </a:rPr>
              <a:t>struct </a:t>
            </a:r>
            <a:r>
              <a:rPr lang="en-US" sz="1100" b="1" dirty="0" err="1">
                <a:latin typeface="Courier New" panose="02070309020205020404" pitchFamily="49" charset="0"/>
                <a:cs typeface="Courier New" panose="02070309020205020404" pitchFamily="49" charset="0"/>
              </a:rPr>
              <a:t>lnode</a:t>
            </a:r>
            <a:r>
              <a:rPr lang="en-US" sz="1100" b="1" dirty="0">
                <a:latin typeface="Courier New" panose="02070309020205020404" pitchFamily="49" charset="0"/>
                <a:cs typeface="Courier New" panose="02070309020205020404" pitchFamily="49" charset="0"/>
              </a:rPr>
              <a:t> {</a:t>
            </a:r>
          </a:p>
          <a:p>
            <a:r>
              <a:rPr lang="en-US" sz="1100" b="1" dirty="0">
                <a:latin typeface="Courier New" panose="02070309020205020404" pitchFamily="49" charset="0"/>
                <a:cs typeface="Courier New" panose="02070309020205020404" pitchFamily="49" charset="0"/>
              </a:rPr>
              <a:t>    char *text;</a:t>
            </a:r>
          </a:p>
          <a:p>
            <a:r>
              <a:rPr lang="en-US" sz="1100" b="1" dirty="0">
                <a:latin typeface="Courier New" panose="02070309020205020404" pitchFamily="49" charset="0"/>
                <a:cs typeface="Courier New" panose="02070309020205020404" pitchFamily="49" charset="0"/>
              </a:rPr>
              <a:t>    struct </a:t>
            </a:r>
            <a:r>
              <a:rPr lang="en-US" sz="1100" b="1" dirty="0" err="1">
                <a:latin typeface="Courier New" panose="02070309020205020404" pitchFamily="49" charset="0"/>
                <a:cs typeface="Courier New" panose="02070309020205020404" pitchFamily="49" charset="0"/>
              </a:rPr>
              <a:t>lnode</a:t>
            </a:r>
            <a:r>
              <a:rPr lang="en-US" sz="1100" b="1" dirty="0">
                <a:latin typeface="Courier New" panose="02070309020205020404" pitchFamily="49" charset="0"/>
                <a:cs typeface="Courier New" panose="02070309020205020404" pitchFamily="49" charset="0"/>
              </a:rPr>
              <a:t> *next;</a:t>
            </a:r>
          </a:p>
          <a:p>
            <a:r>
              <a:rPr lang="en-US" sz="1100" b="1" dirty="0">
                <a:latin typeface="Courier New" panose="02070309020205020404" pitchFamily="49" charset="0"/>
                <a:cs typeface="Courier New" panose="02070309020205020404" pitchFamily="49" charset="0"/>
              </a:rPr>
              <a:t>};</a:t>
            </a:r>
          </a:p>
          <a:p>
            <a:endParaRPr lang="en-US" sz="1100" b="1" dirty="0">
              <a:latin typeface="Courier New" panose="02070309020205020404" pitchFamily="49" charset="0"/>
              <a:cs typeface="Courier New" panose="02070309020205020404" pitchFamily="49" charset="0"/>
            </a:endParaRPr>
          </a:p>
          <a:p>
            <a:r>
              <a:rPr lang="en-US" sz="1100" b="1" dirty="0">
                <a:latin typeface="Courier New" panose="02070309020205020404" pitchFamily="49" charset="0"/>
                <a:cs typeface="Courier New" panose="02070309020205020404" pitchFamily="49" charset="0"/>
              </a:rPr>
              <a:t>struct list {</a:t>
            </a:r>
          </a:p>
          <a:p>
            <a:r>
              <a:rPr lang="en-US" sz="1100" b="1" dirty="0">
                <a:latin typeface="Courier New" panose="02070309020205020404" pitchFamily="49" charset="0"/>
                <a:cs typeface="Courier New" panose="02070309020205020404" pitchFamily="49" charset="0"/>
              </a:rPr>
              <a:t>  struct </a:t>
            </a:r>
            <a:r>
              <a:rPr lang="en-US" sz="1100" b="1" dirty="0" err="1">
                <a:latin typeface="Courier New" panose="02070309020205020404" pitchFamily="49" charset="0"/>
                <a:cs typeface="Courier New" panose="02070309020205020404" pitchFamily="49" charset="0"/>
              </a:rPr>
              <a:t>lnode</a:t>
            </a:r>
            <a:r>
              <a:rPr lang="en-US" sz="1100" b="1" dirty="0">
                <a:latin typeface="Courier New" panose="02070309020205020404" pitchFamily="49" charset="0"/>
                <a:cs typeface="Courier New" panose="02070309020205020404" pitchFamily="49" charset="0"/>
              </a:rPr>
              <a:t> *head;</a:t>
            </a:r>
          </a:p>
          <a:p>
            <a:r>
              <a:rPr lang="en-US" sz="1100" b="1" dirty="0">
                <a:latin typeface="Courier New" panose="02070309020205020404" pitchFamily="49" charset="0"/>
                <a:cs typeface="Courier New" panose="02070309020205020404" pitchFamily="49" charset="0"/>
              </a:rPr>
              <a:t>  struct </a:t>
            </a:r>
            <a:r>
              <a:rPr lang="en-US" sz="1100" b="1" dirty="0" err="1">
                <a:latin typeface="Courier New" panose="02070309020205020404" pitchFamily="49" charset="0"/>
                <a:cs typeface="Courier New" panose="02070309020205020404" pitchFamily="49" charset="0"/>
              </a:rPr>
              <a:t>lnode</a:t>
            </a:r>
            <a:r>
              <a:rPr lang="en-US" sz="1100" b="1" dirty="0">
                <a:latin typeface="Courier New" panose="02070309020205020404" pitchFamily="49" charset="0"/>
                <a:cs typeface="Courier New" panose="02070309020205020404" pitchFamily="49" charset="0"/>
              </a:rPr>
              <a:t> *tail;</a:t>
            </a:r>
          </a:p>
          <a:p>
            <a:r>
              <a:rPr lang="en-US" sz="1100" b="1" dirty="0">
                <a:latin typeface="Courier New" panose="02070309020205020404" pitchFamily="49" charset="0"/>
                <a:cs typeface="Courier New" panose="02070309020205020404" pitchFamily="49" charset="0"/>
              </a:rPr>
              <a:t>};</a:t>
            </a:r>
          </a:p>
          <a:p>
            <a:endParaRPr lang="en-US" sz="1100" b="1" dirty="0">
              <a:latin typeface="Courier New" panose="02070309020205020404" pitchFamily="49" charset="0"/>
              <a:cs typeface="Courier New" panose="02070309020205020404" pitchFamily="49" charset="0"/>
            </a:endParaRPr>
          </a:p>
          <a:p>
            <a:r>
              <a:rPr lang="en-US" sz="1100" b="1" dirty="0">
                <a:solidFill>
                  <a:schemeClr val="accent1"/>
                </a:solidFill>
                <a:latin typeface="Courier New" panose="02070309020205020404" pitchFamily="49" charset="0"/>
                <a:cs typeface="Courier New" panose="02070309020205020404" pitchFamily="49" charset="0"/>
              </a:rPr>
              <a:t>void </a:t>
            </a:r>
            <a:r>
              <a:rPr lang="en-US" sz="1100" b="1" dirty="0" err="1">
                <a:solidFill>
                  <a:schemeClr val="accent1"/>
                </a:solidFill>
                <a:latin typeface="Courier New" panose="02070309020205020404" pitchFamily="49" charset="0"/>
                <a:cs typeface="Courier New" panose="02070309020205020404" pitchFamily="49" charset="0"/>
              </a:rPr>
              <a:t>list_add</a:t>
            </a:r>
            <a:r>
              <a:rPr lang="en-US" sz="1100" b="1" dirty="0">
                <a:solidFill>
                  <a:schemeClr val="accent1"/>
                </a:solidFill>
                <a:latin typeface="Courier New" panose="02070309020205020404" pitchFamily="49" charset="0"/>
                <a:cs typeface="Courier New" panose="02070309020205020404" pitchFamily="49" charset="0"/>
              </a:rPr>
              <a:t>(</a:t>
            </a:r>
            <a:r>
              <a:rPr lang="en-US" sz="1100" b="1" dirty="0" err="1">
                <a:solidFill>
                  <a:schemeClr val="accent1"/>
                </a:solidFill>
                <a:latin typeface="Courier New" panose="02070309020205020404" pitchFamily="49" charset="0"/>
                <a:cs typeface="Courier New" panose="02070309020205020404" pitchFamily="49" charset="0"/>
              </a:rPr>
              <a:t>lst</a:t>
            </a:r>
            <a:r>
              <a:rPr lang="en-US" sz="1100" b="1" dirty="0">
                <a:solidFill>
                  <a:schemeClr val="accent1"/>
                </a:solidFill>
                <a:latin typeface="Courier New" panose="02070309020205020404" pitchFamily="49" charset="0"/>
                <a:cs typeface="Courier New" panose="02070309020205020404" pitchFamily="49" charset="0"/>
              </a:rPr>
              <a:t>, line)</a:t>
            </a:r>
          </a:p>
          <a:p>
            <a:r>
              <a:rPr lang="en-US" sz="1100" b="1" dirty="0">
                <a:solidFill>
                  <a:schemeClr val="accent1"/>
                </a:solidFill>
                <a:latin typeface="Courier New" panose="02070309020205020404" pitchFamily="49" charset="0"/>
                <a:cs typeface="Courier New" panose="02070309020205020404" pitchFamily="49" charset="0"/>
              </a:rPr>
              <a:t>    struct list *</a:t>
            </a:r>
            <a:r>
              <a:rPr lang="en-US" sz="1100" b="1" dirty="0" err="1">
                <a:solidFill>
                  <a:schemeClr val="accent1"/>
                </a:solidFill>
                <a:latin typeface="Courier New" panose="02070309020205020404" pitchFamily="49" charset="0"/>
                <a:cs typeface="Courier New" panose="02070309020205020404" pitchFamily="49" charset="0"/>
              </a:rPr>
              <a:t>lst</a:t>
            </a:r>
            <a:r>
              <a:rPr lang="en-US" sz="1100" b="1" dirty="0">
                <a:solidFill>
                  <a:schemeClr val="accent1"/>
                </a:solidFill>
                <a:latin typeface="Courier New" panose="02070309020205020404" pitchFamily="49" charset="0"/>
                <a:cs typeface="Courier New" panose="02070309020205020404" pitchFamily="49" charset="0"/>
              </a:rPr>
              <a:t>;</a:t>
            </a:r>
          </a:p>
          <a:p>
            <a:r>
              <a:rPr lang="en-US" sz="1100" b="1" dirty="0">
                <a:solidFill>
                  <a:schemeClr val="accent1"/>
                </a:solidFill>
                <a:latin typeface="Courier New" panose="02070309020205020404" pitchFamily="49" charset="0"/>
                <a:cs typeface="Courier New" panose="02070309020205020404" pitchFamily="49" charset="0"/>
              </a:rPr>
              <a:t>    char *line;</a:t>
            </a:r>
          </a:p>
          <a:p>
            <a:r>
              <a:rPr lang="en-US" sz="1100" b="1" dirty="0">
                <a:solidFill>
                  <a:schemeClr val="accent1"/>
                </a:solidFill>
                <a:latin typeface="Courier New" panose="02070309020205020404" pitchFamily="49" charset="0"/>
                <a:cs typeface="Courier New" panose="02070309020205020404" pitchFamily="49" charset="0"/>
              </a:rPr>
              <a:t>{</a:t>
            </a:r>
          </a:p>
          <a:p>
            <a:r>
              <a:rPr lang="en-US" sz="1100" b="1" dirty="0">
                <a:solidFill>
                  <a:schemeClr val="accent1"/>
                </a:solidFill>
                <a:latin typeface="Courier New" panose="02070309020205020404" pitchFamily="49" charset="0"/>
                <a:cs typeface="Courier New" panose="02070309020205020404" pitchFamily="49" charset="0"/>
              </a:rPr>
              <a:t>      char *save = (char *) malloc(</a:t>
            </a:r>
            <a:r>
              <a:rPr lang="en-US" sz="1100" b="1" dirty="0" err="1">
                <a:solidFill>
                  <a:schemeClr val="accent1"/>
                </a:solidFill>
                <a:latin typeface="Courier New" panose="02070309020205020404" pitchFamily="49" charset="0"/>
                <a:cs typeface="Courier New" panose="02070309020205020404" pitchFamily="49" charset="0"/>
              </a:rPr>
              <a:t>strlen</a:t>
            </a:r>
            <a:r>
              <a:rPr lang="en-US" sz="1100" b="1" dirty="0">
                <a:solidFill>
                  <a:schemeClr val="accent1"/>
                </a:solidFill>
                <a:latin typeface="Courier New" panose="02070309020205020404" pitchFamily="49" charset="0"/>
                <a:cs typeface="Courier New" panose="02070309020205020404" pitchFamily="49" charset="0"/>
              </a:rPr>
              <a:t>(line)+1);</a:t>
            </a:r>
          </a:p>
          <a:p>
            <a:r>
              <a:rPr lang="en-US" sz="1100" b="1" dirty="0">
                <a:solidFill>
                  <a:schemeClr val="accent1"/>
                </a:solidFill>
                <a:latin typeface="Courier New" panose="02070309020205020404" pitchFamily="49" charset="0"/>
                <a:cs typeface="Courier New" panose="02070309020205020404" pitchFamily="49" charset="0"/>
              </a:rPr>
              <a:t>      </a:t>
            </a:r>
            <a:r>
              <a:rPr lang="en-US" sz="1100" b="1" dirty="0" err="1">
                <a:solidFill>
                  <a:schemeClr val="accent1"/>
                </a:solidFill>
                <a:latin typeface="Courier New" panose="02070309020205020404" pitchFamily="49" charset="0"/>
                <a:cs typeface="Courier New" panose="02070309020205020404" pitchFamily="49" charset="0"/>
              </a:rPr>
              <a:t>strcpy</a:t>
            </a:r>
            <a:r>
              <a:rPr lang="en-US" sz="1100" b="1" dirty="0">
                <a:solidFill>
                  <a:schemeClr val="accent1"/>
                </a:solidFill>
                <a:latin typeface="Courier New" panose="02070309020205020404" pitchFamily="49" charset="0"/>
                <a:cs typeface="Courier New" panose="02070309020205020404" pitchFamily="49" charset="0"/>
              </a:rPr>
              <a:t>(save, line);</a:t>
            </a:r>
          </a:p>
          <a:p>
            <a:r>
              <a:rPr lang="en-US" sz="1100" b="1" dirty="0">
                <a:solidFill>
                  <a:schemeClr val="accent1"/>
                </a:solidFill>
                <a:latin typeface="Courier New" panose="02070309020205020404" pitchFamily="49" charset="0"/>
                <a:cs typeface="Courier New" panose="02070309020205020404" pitchFamily="49" charset="0"/>
              </a:rPr>
              <a:t>      struct </a:t>
            </a:r>
            <a:r>
              <a:rPr lang="en-US" sz="1100" b="1" dirty="0" err="1">
                <a:solidFill>
                  <a:schemeClr val="accent1"/>
                </a:solidFill>
                <a:latin typeface="Courier New" panose="02070309020205020404" pitchFamily="49" charset="0"/>
                <a:cs typeface="Courier New" panose="02070309020205020404" pitchFamily="49" charset="0"/>
              </a:rPr>
              <a:t>lnode</a:t>
            </a:r>
            <a:r>
              <a:rPr lang="en-US" sz="1100" b="1" dirty="0">
                <a:solidFill>
                  <a:schemeClr val="accent1"/>
                </a:solidFill>
                <a:latin typeface="Courier New" panose="02070309020205020404" pitchFamily="49" charset="0"/>
                <a:cs typeface="Courier New" panose="02070309020205020404" pitchFamily="49" charset="0"/>
              </a:rPr>
              <a:t> *new = (struct </a:t>
            </a:r>
            <a:r>
              <a:rPr lang="en-US" sz="1100" b="1" dirty="0" err="1">
                <a:solidFill>
                  <a:schemeClr val="accent1"/>
                </a:solidFill>
                <a:latin typeface="Courier New" panose="02070309020205020404" pitchFamily="49" charset="0"/>
                <a:cs typeface="Courier New" panose="02070309020205020404" pitchFamily="49" charset="0"/>
              </a:rPr>
              <a:t>lnode</a:t>
            </a:r>
            <a:r>
              <a:rPr lang="en-US" sz="1100" b="1" dirty="0">
                <a:solidFill>
                  <a:schemeClr val="accent1"/>
                </a:solidFill>
                <a:latin typeface="Courier New" panose="02070309020205020404" pitchFamily="49" charset="0"/>
                <a:cs typeface="Courier New" panose="02070309020205020404" pitchFamily="49" charset="0"/>
              </a:rPr>
              <a:t> *) </a:t>
            </a:r>
          </a:p>
          <a:p>
            <a:r>
              <a:rPr lang="en-US" sz="1100" b="1" dirty="0">
                <a:solidFill>
                  <a:schemeClr val="accent1"/>
                </a:solidFill>
                <a:latin typeface="Courier New" panose="02070309020205020404" pitchFamily="49" charset="0"/>
                <a:cs typeface="Courier New" panose="02070309020205020404" pitchFamily="49" charset="0"/>
              </a:rPr>
              <a:t>	malloc(</a:t>
            </a:r>
            <a:r>
              <a:rPr lang="en-US" sz="1100" b="1" dirty="0" err="1">
                <a:solidFill>
                  <a:schemeClr val="accent1"/>
                </a:solidFill>
                <a:latin typeface="Courier New" panose="02070309020205020404" pitchFamily="49" charset="0"/>
                <a:cs typeface="Courier New" panose="02070309020205020404" pitchFamily="49" charset="0"/>
              </a:rPr>
              <a:t>sizeof</a:t>
            </a:r>
            <a:r>
              <a:rPr lang="en-US" sz="1100" b="1" dirty="0">
                <a:solidFill>
                  <a:schemeClr val="accent1"/>
                </a:solidFill>
                <a:latin typeface="Courier New" panose="02070309020205020404" pitchFamily="49" charset="0"/>
                <a:cs typeface="Courier New" panose="02070309020205020404" pitchFamily="49" charset="0"/>
              </a:rPr>
              <a:t>(struct </a:t>
            </a:r>
            <a:r>
              <a:rPr lang="en-US" sz="1100" b="1" dirty="0" err="1">
                <a:solidFill>
                  <a:schemeClr val="accent1"/>
                </a:solidFill>
                <a:latin typeface="Courier New" panose="02070309020205020404" pitchFamily="49" charset="0"/>
                <a:cs typeface="Courier New" panose="02070309020205020404" pitchFamily="49" charset="0"/>
              </a:rPr>
              <a:t>lnode</a:t>
            </a:r>
            <a:r>
              <a:rPr lang="en-US" sz="1100" b="1" dirty="0">
                <a:solidFill>
                  <a:schemeClr val="accent1"/>
                </a:solidFill>
                <a:latin typeface="Courier New" panose="02070309020205020404" pitchFamily="49" charset="0"/>
                <a:cs typeface="Courier New" panose="02070309020205020404" pitchFamily="49" charset="0"/>
              </a:rPr>
              <a:t>));</a:t>
            </a:r>
          </a:p>
          <a:p>
            <a:r>
              <a:rPr lang="en-US" sz="1100" b="1" dirty="0">
                <a:solidFill>
                  <a:schemeClr val="accent1"/>
                </a:solidFill>
                <a:latin typeface="Courier New" panose="02070309020205020404" pitchFamily="49" charset="0"/>
                <a:cs typeface="Courier New" panose="02070309020205020404" pitchFamily="49" charset="0"/>
              </a:rPr>
              <a:t>      if ( </a:t>
            </a:r>
            <a:r>
              <a:rPr lang="en-US" sz="1100" b="1" dirty="0" err="1">
                <a:solidFill>
                  <a:schemeClr val="accent1"/>
                </a:solidFill>
                <a:latin typeface="Courier New" panose="02070309020205020404" pitchFamily="49" charset="0"/>
                <a:cs typeface="Courier New" panose="02070309020205020404" pitchFamily="49" charset="0"/>
              </a:rPr>
              <a:t>lst</a:t>
            </a:r>
            <a:r>
              <a:rPr lang="en-US" sz="1100" b="1" dirty="0">
                <a:solidFill>
                  <a:schemeClr val="accent1"/>
                </a:solidFill>
                <a:latin typeface="Courier New" panose="02070309020205020404" pitchFamily="49" charset="0"/>
                <a:cs typeface="Courier New" panose="02070309020205020404" pitchFamily="49" charset="0"/>
              </a:rPr>
              <a:t>-&gt;tail != NULL ) </a:t>
            </a:r>
            <a:r>
              <a:rPr lang="en-US" sz="1100" b="1" dirty="0" err="1">
                <a:solidFill>
                  <a:schemeClr val="accent1"/>
                </a:solidFill>
                <a:latin typeface="Courier New" panose="02070309020205020404" pitchFamily="49" charset="0"/>
                <a:cs typeface="Courier New" panose="02070309020205020404" pitchFamily="49" charset="0"/>
              </a:rPr>
              <a:t>lst</a:t>
            </a:r>
            <a:r>
              <a:rPr lang="en-US" sz="1100" b="1" dirty="0">
                <a:solidFill>
                  <a:schemeClr val="accent1"/>
                </a:solidFill>
                <a:latin typeface="Courier New" panose="02070309020205020404" pitchFamily="49" charset="0"/>
                <a:cs typeface="Courier New" panose="02070309020205020404" pitchFamily="49" charset="0"/>
              </a:rPr>
              <a:t>-&gt;tail-&gt;next = new;</a:t>
            </a:r>
          </a:p>
          <a:p>
            <a:r>
              <a:rPr lang="en-US" sz="1100" b="1" dirty="0">
                <a:solidFill>
                  <a:schemeClr val="accent1"/>
                </a:solidFill>
                <a:latin typeface="Courier New" panose="02070309020205020404" pitchFamily="49" charset="0"/>
                <a:cs typeface="Courier New" panose="02070309020205020404" pitchFamily="49" charset="0"/>
              </a:rPr>
              <a:t>      new-&gt;text = save;</a:t>
            </a:r>
          </a:p>
          <a:p>
            <a:r>
              <a:rPr lang="en-US" sz="1100" b="1" dirty="0">
                <a:solidFill>
                  <a:schemeClr val="accent1"/>
                </a:solidFill>
                <a:latin typeface="Courier New" panose="02070309020205020404" pitchFamily="49" charset="0"/>
                <a:cs typeface="Courier New" panose="02070309020205020404" pitchFamily="49" charset="0"/>
              </a:rPr>
              <a:t>      new-&gt;next = NULL;</a:t>
            </a:r>
          </a:p>
          <a:p>
            <a:r>
              <a:rPr lang="en-US" sz="1100" b="1" dirty="0">
                <a:solidFill>
                  <a:schemeClr val="accent1"/>
                </a:solidFill>
                <a:latin typeface="Courier New" panose="02070309020205020404" pitchFamily="49" charset="0"/>
                <a:cs typeface="Courier New" panose="02070309020205020404" pitchFamily="49" charset="0"/>
              </a:rPr>
              <a:t>      </a:t>
            </a:r>
            <a:r>
              <a:rPr lang="en-US" sz="1100" b="1" dirty="0" err="1">
                <a:solidFill>
                  <a:schemeClr val="accent1"/>
                </a:solidFill>
                <a:latin typeface="Courier New" panose="02070309020205020404" pitchFamily="49" charset="0"/>
                <a:cs typeface="Courier New" panose="02070309020205020404" pitchFamily="49" charset="0"/>
              </a:rPr>
              <a:t>lst</a:t>
            </a:r>
            <a:r>
              <a:rPr lang="en-US" sz="1100" b="1" dirty="0">
                <a:solidFill>
                  <a:schemeClr val="accent1"/>
                </a:solidFill>
                <a:latin typeface="Courier New" panose="02070309020205020404" pitchFamily="49" charset="0"/>
                <a:cs typeface="Courier New" panose="02070309020205020404" pitchFamily="49" charset="0"/>
              </a:rPr>
              <a:t>-&gt;tail = new;</a:t>
            </a:r>
          </a:p>
          <a:p>
            <a:endParaRPr lang="en-US" sz="1100" b="1" dirty="0">
              <a:solidFill>
                <a:schemeClr val="accent1"/>
              </a:solidFill>
              <a:latin typeface="Courier New" panose="02070309020205020404" pitchFamily="49" charset="0"/>
              <a:cs typeface="Courier New" panose="02070309020205020404" pitchFamily="49" charset="0"/>
            </a:endParaRPr>
          </a:p>
          <a:p>
            <a:r>
              <a:rPr lang="en-US" sz="1100" b="1" dirty="0">
                <a:solidFill>
                  <a:schemeClr val="accent1"/>
                </a:solidFill>
                <a:latin typeface="Courier New" panose="02070309020205020404" pitchFamily="49" charset="0"/>
                <a:cs typeface="Courier New" panose="02070309020205020404" pitchFamily="49" charset="0"/>
              </a:rPr>
              <a:t>      if ( </a:t>
            </a:r>
            <a:r>
              <a:rPr lang="en-US" sz="1100" b="1" dirty="0" err="1">
                <a:solidFill>
                  <a:schemeClr val="accent1"/>
                </a:solidFill>
                <a:latin typeface="Courier New" panose="02070309020205020404" pitchFamily="49" charset="0"/>
                <a:cs typeface="Courier New" panose="02070309020205020404" pitchFamily="49" charset="0"/>
              </a:rPr>
              <a:t>lst</a:t>
            </a:r>
            <a:r>
              <a:rPr lang="en-US" sz="1100" b="1" dirty="0">
                <a:solidFill>
                  <a:schemeClr val="accent1"/>
                </a:solidFill>
                <a:latin typeface="Courier New" panose="02070309020205020404" pitchFamily="49" charset="0"/>
                <a:cs typeface="Courier New" panose="02070309020205020404" pitchFamily="49" charset="0"/>
              </a:rPr>
              <a:t>-&gt;head == NULL ) </a:t>
            </a:r>
            <a:r>
              <a:rPr lang="en-US" sz="1100" b="1" dirty="0" err="1">
                <a:solidFill>
                  <a:schemeClr val="accent1"/>
                </a:solidFill>
                <a:latin typeface="Courier New" panose="02070309020205020404" pitchFamily="49" charset="0"/>
                <a:cs typeface="Courier New" panose="02070309020205020404" pitchFamily="49" charset="0"/>
              </a:rPr>
              <a:t>lst</a:t>
            </a:r>
            <a:r>
              <a:rPr lang="en-US" sz="1100" b="1" dirty="0">
                <a:solidFill>
                  <a:schemeClr val="accent1"/>
                </a:solidFill>
                <a:latin typeface="Courier New" panose="02070309020205020404" pitchFamily="49" charset="0"/>
                <a:cs typeface="Courier New" panose="02070309020205020404" pitchFamily="49" charset="0"/>
              </a:rPr>
              <a:t>-&gt;head = new;</a:t>
            </a:r>
          </a:p>
          <a:p>
            <a:r>
              <a:rPr lang="en-US" sz="1100" b="1" dirty="0">
                <a:solidFill>
                  <a:schemeClr val="accent1"/>
                </a:solidFill>
                <a:latin typeface="Courier New" panose="02070309020205020404" pitchFamily="49" charset="0"/>
                <a:cs typeface="Courier New" panose="02070309020205020404" pitchFamily="49" charset="0"/>
              </a:rPr>
              <a:t>}</a:t>
            </a:r>
          </a:p>
        </p:txBody>
      </p:sp>
      <p:sp>
        <p:nvSpPr>
          <p:cNvPr id="12" name="TextBox 11">
            <a:extLst>
              <a:ext uri="{FF2B5EF4-FFF2-40B4-BE49-F238E27FC236}">
                <a16:creationId xmlns:a16="http://schemas.microsoft.com/office/drawing/2014/main" id="{B9EAD357-5BE9-4485-B750-2498DF904973}"/>
              </a:ext>
            </a:extLst>
          </p:cNvPr>
          <p:cNvSpPr txBox="1"/>
          <p:nvPr/>
        </p:nvSpPr>
        <p:spPr>
          <a:xfrm>
            <a:off x="10746560" y="633898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kr_06_09.c</a:t>
            </a:r>
          </a:p>
        </p:txBody>
      </p:sp>
      <p:sp>
        <p:nvSpPr>
          <p:cNvPr id="2" name="TextBox 1">
            <a:extLst>
              <a:ext uri="{FF2B5EF4-FFF2-40B4-BE49-F238E27FC236}">
                <a16:creationId xmlns:a16="http://schemas.microsoft.com/office/drawing/2014/main" id="{08B45539-F7CE-4BC6-B08F-6F46C2BF3445}"/>
              </a:ext>
            </a:extLst>
          </p:cNvPr>
          <p:cNvSpPr txBox="1"/>
          <p:nvPr/>
        </p:nvSpPr>
        <p:spPr>
          <a:xfrm>
            <a:off x="5218405" y="297560"/>
            <a:ext cx="6471643" cy="3139321"/>
          </a:xfrm>
          <a:prstGeom prst="rect">
            <a:avLst/>
          </a:prstGeom>
          <a:noFill/>
        </p:spPr>
        <p:txBody>
          <a:bodyPr wrap="none" rtlCol="0">
            <a:spAutoFit/>
          </a:bodyPr>
          <a:lstStyle/>
          <a:p>
            <a:endParaRPr lang="en-US" sz="1100" b="1" dirty="0">
              <a:latin typeface="Courier New" panose="02070309020205020404" pitchFamily="49" charset="0"/>
              <a:cs typeface="Courier New" panose="02070309020205020404" pitchFamily="49" charset="0"/>
            </a:endParaRPr>
          </a:p>
          <a:p>
            <a:r>
              <a:rPr lang="en-US" sz="1100" b="1" dirty="0">
                <a:latin typeface="Courier New" panose="02070309020205020404" pitchFamily="49" charset="0"/>
                <a:cs typeface="Courier New" panose="02070309020205020404" pitchFamily="49" charset="0"/>
              </a:rPr>
              <a:t>int main()</a:t>
            </a:r>
          </a:p>
          <a:p>
            <a:r>
              <a:rPr lang="en-US" sz="1100" b="1" dirty="0">
                <a:latin typeface="Courier New" panose="02070309020205020404" pitchFamily="49" charset="0"/>
                <a:cs typeface="Courier New" panose="02070309020205020404" pitchFamily="49" charset="0"/>
              </a:rPr>
              <a:t>{</a:t>
            </a:r>
          </a:p>
          <a:p>
            <a:r>
              <a:rPr lang="en-US" sz="1100" b="1" dirty="0">
                <a:latin typeface="Courier New" panose="02070309020205020404" pitchFamily="49" charset="0"/>
                <a:cs typeface="Courier New" panose="02070309020205020404" pitchFamily="49" charset="0"/>
              </a:rPr>
              <a:t>  char line[MAXLINE];</a:t>
            </a:r>
          </a:p>
          <a:p>
            <a:r>
              <a:rPr lang="en-US" sz="1100" b="1" dirty="0">
                <a:latin typeface="Courier New" panose="02070309020205020404" pitchFamily="49" charset="0"/>
                <a:cs typeface="Courier New" panose="02070309020205020404" pitchFamily="49" charset="0"/>
              </a:rPr>
              <a:t>  struct list </a:t>
            </a:r>
            <a:r>
              <a:rPr lang="en-US" sz="1100" b="1" dirty="0" err="1">
                <a:latin typeface="Courier New" panose="02070309020205020404" pitchFamily="49" charset="0"/>
                <a:cs typeface="Courier New" panose="02070309020205020404" pitchFamily="49" charset="0"/>
              </a:rPr>
              <a:t>mylist</a:t>
            </a:r>
            <a:r>
              <a:rPr lang="en-US" sz="1100" b="1" dirty="0">
                <a:latin typeface="Courier New" panose="02070309020205020404" pitchFamily="49" charset="0"/>
                <a:cs typeface="Courier New" panose="02070309020205020404" pitchFamily="49" charset="0"/>
              </a:rPr>
              <a:t>;</a:t>
            </a:r>
          </a:p>
          <a:p>
            <a:r>
              <a:rPr lang="en-US" sz="1100" b="1" dirty="0">
                <a:latin typeface="Courier New" panose="02070309020205020404" pitchFamily="49" charset="0"/>
                <a:cs typeface="Courier New" panose="02070309020205020404" pitchFamily="49" charset="0"/>
              </a:rPr>
              <a:t>  struct </a:t>
            </a:r>
            <a:r>
              <a:rPr lang="en-US" sz="1100" b="1" dirty="0" err="1">
                <a:latin typeface="Courier New" panose="02070309020205020404" pitchFamily="49" charset="0"/>
                <a:cs typeface="Courier New" panose="02070309020205020404" pitchFamily="49" charset="0"/>
              </a:rPr>
              <a:t>lnode</a:t>
            </a:r>
            <a:r>
              <a:rPr lang="en-US" sz="1100" b="1" dirty="0">
                <a:latin typeface="Courier New" panose="02070309020205020404" pitchFamily="49" charset="0"/>
                <a:cs typeface="Courier New" panose="02070309020205020404" pitchFamily="49" charset="0"/>
              </a:rPr>
              <a:t> *current;</a:t>
            </a:r>
          </a:p>
          <a:p>
            <a:endParaRPr lang="en-US" sz="1100" b="1" dirty="0">
              <a:latin typeface="Courier New" panose="02070309020205020404" pitchFamily="49" charset="0"/>
              <a:cs typeface="Courier New" panose="02070309020205020404" pitchFamily="49" charset="0"/>
            </a:endParaRPr>
          </a:p>
          <a:p>
            <a:r>
              <a:rPr lang="en-US" sz="1100" b="1" dirty="0">
                <a:latin typeface="Courier New" panose="02070309020205020404" pitchFamily="49" charset="0"/>
                <a:cs typeface="Courier New" panose="02070309020205020404" pitchFamily="49" charset="0"/>
              </a:rPr>
              <a:t>  </a:t>
            </a:r>
            <a:r>
              <a:rPr lang="en-US" sz="1100" b="1" dirty="0" err="1">
                <a:latin typeface="Courier New" panose="02070309020205020404" pitchFamily="49" charset="0"/>
                <a:cs typeface="Courier New" panose="02070309020205020404" pitchFamily="49" charset="0"/>
              </a:rPr>
              <a:t>mylist.head</a:t>
            </a:r>
            <a:r>
              <a:rPr lang="en-US" sz="1100" b="1" dirty="0">
                <a:latin typeface="Courier New" panose="02070309020205020404" pitchFamily="49" charset="0"/>
                <a:cs typeface="Courier New" panose="02070309020205020404" pitchFamily="49" charset="0"/>
              </a:rPr>
              <a:t> = NULL;</a:t>
            </a:r>
          </a:p>
          <a:p>
            <a:r>
              <a:rPr lang="en-US" sz="1100" b="1" dirty="0">
                <a:latin typeface="Courier New" panose="02070309020205020404" pitchFamily="49" charset="0"/>
                <a:cs typeface="Courier New" panose="02070309020205020404" pitchFamily="49" charset="0"/>
              </a:rPr>
              <a:t>  </a:t>
            </a:r>
            <a:r>
              <a:rPr lang="en-US" sz="1100" b="1" dirty="0" err="1">
                <a:latin typeface="Courier New" panose="02070309020205020404" pitchFamily="49" charset="0"/>
                <a:cs typeface="Courier New" panose="02070309020205020404" pitchFamily="49" charset="0"/>
              </a:rPr>
              <a:t>mylist.tail</a:t>
            </a:r>
            <a:r>
              <a:rPr lang="en-US" sz="1100" b="1" dirty="0">
                <a:latin typeface="Courier New" panose="02070309020205020404" pitchFamily="49" charset="0"/>
                <a:cs typeface="Courier New" panose="02070309020205020404" pitchFamily="49" charset="0"/>
              </a:rPr>
              <a:t> = NULL;</a:t>
            </a:r>
          </a:p>
          <a:p>
            <a:endParaRPr lang="en-US" sz="1100" b="1" dirty="0">
              <a:latin typeface="Courier New" panose="02070309020205020404" pitchFamily="49" charset="0"/>
              <a:cs typeface="Courier New" panose="02070309020205020404" pitchFamily="49" charset="0"/>
            </a:endParaRPr>
          </a:p>
          <a:p>
            <a:r>
              <a:rPr lang="en-US" sz="1100" b="1" dirty="0">
                <a:latin typeface="Courier New" panose="02070309020205020404" pitchFamily="49" charset="0"/>
                <a:cs typeface="Courier New" panose="02070309020205020404" pitchFamily="49" charset="0"/>
              </a:rPr>
              <a:t>  while(</a:t>
            </a:r>
            <a:r>
              <a:rPr lang="en-US" sz="1100" b="1" dirty="0" err="1">
                <a:latin typeface="Courier New" panose="02070309020205020404" pitchFamily="49" charset="0"/>
                <a:cs typeface="Courier New" panose="02070309020205020404" pitchFamily="49" charset="0"/>
              </a:rPr>
              <a:t>fgets</a:t>
            </a:r>
            <a:r>
              <a:rPr lang="en-US" sz="1100" b="1" dirty="0">
                <a:latin typeface="Courier New" panose="02070309020205020404" pitchFamily="49" charset="0"/>
                <a:cs typeface="Courier New" panose="02070309020205020404" pitchFamily="49" charset="0"/>
              </a:rPr>
              <a:t>(line, MAXLINE, stdin) != NULL) {</a:t>
            </a:r>
          </a:p>
          <a:p>
            <a:r>
              <a:rPr lang="en-US" sz="1100" b="1" dirty="0">
                <a:solidFill>
                  <a:schemeClr val="accent1"/>
                </a:solidFill>
                <a:latin typeface="Courier New" panose="02070309020205020404" pitchFamily="49" charset="0"/>
                <a:cs typeface="Courier New" panose="02070309020205020404" pitchFamily="49" charset="0"/>
              </a:rPr>
              <a:t>      </a:t>
            </a:r>
            <a:r>
              <a:rPr lang="en-US" sz="1100" b="1" dirty="0" err="1">
                <a:solidFill>
                  <a:schemeClr val="accent1"/>
                </a:solidFill>
                <a:latin typeface="Courier New" panose="02070309020205020404" pitchFamily="49" charset="0"/>
                <a:cs typeface="Courier New" panose="02070309020205020404" pitchFamily="49" charset="0"/>
              </a:rPr>
              <a:t>list_add</a:t>
            </a:r>
            <a:r>
              <a:rPr lang="en-US" sz="1100" b="1" dirty="0">
                <a:solidFill>
                  <a:schemeClr val="accent1"/>
                </a:solidFill>
                <a:latin typeface="Courier New" panose="02070309020205020404" pitchFamily="49" charset="0"/>
                <a:cs typeface="Courier New" panose="02070309020205020404" pitchFamily="49" charset="0"/>
              </a:rPr>
              <a:t>(&amp;</a:t>
            </a:r>
            <a:r>
              <a:rPr lang="en-US" sz="1100" b="1" dirty="0" err="1">
                <a:solidFill>
                  <a:schemeClr val="accent1"/>
                </a:solidFill>
                <a:latin typeface="Courier New" panose="02070309020205020404" pitchFamily="49" charset="0"/>
                <a:cs typeface="Courier New" panose="02070309020205020404" pitchFamily="49" charset="0"/>
              </a:rPr>
              <a:t>mylist</a:t>
            </a:r>
            <a:r>
              <a:rPr lang="en-US" sz="1100" b="1" dirty="0">
                <a:solidFill>
                  <a:schemeClr val="accent1"/>
                </a:solidFill>
                <a:latin typeface="Courier New" panose="02070309020205020404" pitchFamily="49" charset="0"/>
                <a:cs typeface="Courier New" panose="02070309020205020404" pitchFamily="49" charset="0"/>
              </a:rPr>
              <a:t>, line);</a:t>
            </a:r>
          </a:p>
          <a:p>
            <a:r>
              <a:rPr lang="en-US" sz="1100" b="1" dirty="0">
                <a:latin typeface="Courier New" panose="02070309020205020404" pitchFamily="49" charset="0"/>
                <a:cs typeface="Courier New" panose="02070309020205020404" pitchFamily="49" charset="0"/>
              </a:rPr>
              <a:t>  }</a:t>
            </a:r>
          </a:p>
          <a:p>
            <a:endParaRPr lang="en-US" sz="1100" b="1" dirty="0">
              <a:latin typeface="Courier New" panose="02070309020205020404" pitchFamily="49" charset="0"/>
              <a:cs typeface="Courier New" panose="02070309020205020404" pitchFamily="49" charset="0"/>
            </a:endParaRPr>
          </a:p>
          <a:p>
            <a:r>
              <a:rPr lang="en-US" sz="1100" b="1" dirty="0">
                <a:latin typeface="Courier New" panose="02070309020205020404" pitchFamily="49" charset="0"/>
                <a:cs typeface="Courier New" panose="02070309020205020404" pitchFamily="49" charset="0"/>
              </a:rPr>
              <a:t>  for (current = </a:t>
            </a:r>
            <a:r>
              <a:rPr lang="en-US" sz="1100" b="1" dirty="0" err="1">
                <a:latin typeface="Courier New" panose="02070309020205020404" pitchFamily="49" charset="0"/>
                <a:cs typeface="Courier New" panose="02070309020205020404" pitchFamily="49" charset="0"/>
              </a:rPr>
              <a:t>mylist.head</a:t>
            </a:r>
            <a:r>
              <a:rPr lang="en-US" sz="1100" b="1" dirty="0">
                <a:latin typeface="Courier New" panose="02070309020205020404" pitchFamily="49" charset="0"/>
                <a:cs typeface="Courier New" panose="02070309020205020404" pitchFamily="49" charset="0"/>
              </a:rPr>
              <a:t>; current != NULL; current = current-&gt;next ) {</a:t>
            </a:r>
          </a:p>
          <a:p>
            <a:r>
              <a:rPr lang="en-US" sz="1100" b="1" dirty="0">
                <a:latin typeface="Courier New" panose="02070309020205020404" pitchFamily="49" charset="0"/>
                <a:cs typeface="Courier New" panose="02070309020205020404" pitchFamily="49" charset="0"/>
              </a:rPr>
              <a:t>      </a:t>
            </a:r>
            <a:r>
              <a:rPr lang="en-US" sz="1100" b="1" dirty="0" err="1">
                <a:latin typeface="Courier New" panose="02070309020205020404" pitchFamily="49" charset="0"/>
                <a:cs typeface="Courier New" panose="02070309020205020404" pitchFamily="49" charset="0"/>
              </a:rPr>
              <a:t>printf</a:t>
            </a:r>
            <a:r>
              <a:rPr lang="en-US" sz="1100" b="1" dirty="0">
                <a:latin typeface="Courier New" panose="02070309020205020404" pitchFamily="49" charset="0"/>
                <a:cs typeface="Courier New" panose="02070309020205020404" pitchFamily="49" charset="0"/>
              </a:rPr>
              <a:t>("%s", current-&gt;text);</a:t>
            </a:r>
          </a:p>
          <a:p>
            <a:r>
              <a:rPr lang="en-US" sz="1100" b="1" dirty="0">
                <a:latin typeface="Courier New" panose="02070309020205020404" pitchFamily="49" charset="0"/>
                <a:cs typeface="Courier New" panose="02070309020205020404" pitchFamily="49" charset="0"/>
              </a:rPr>
              <a:t>  }</a:t>
            </a:r>
          </a:p>
          <a:p>
            <a:r>
              <a:rPr lang="en-US" sz="1100" b="1" dirty="0">
                <a:latin typeface="Courier New" panose="02070309020205020404" pitchFamily="49" charset="0"/>
                <a:cs typeface="Courier New" panose="02070309020205020404" pitchFamily="49" charset="0"/>
              </a:rPr>
              <a:t>}</a:t>
            </a:r>
          </a:p>
        </p:txBody>
      </p:sp>
      <p:sp>
        <p:nvSpPr>
          <p:cNvPr id="5" name="Title 4">
            <a:extLst>
              <a:ext uri="{FF2B5EF4-FFF2-40B4-BE49-F238E27FC236}">
                <a16:creationId xmlns:a16="http://schemas.microsoft.com/office/drawing/2014/main" id="{E73FD288-1F75-7C5A-20CA-14A77040505D}"/>
              </a:ext>
            </a:extLst>
          </p:cNvPr>
          <p:cNvSpPr>
            <a:spLocks noGrp="1"/>
          </p:cNvSpPr>
          <p:nvPr>
            <p:ph type="title"/>
          </p:nvPr>
        </p:nvSpPr>
        <p:spPr>
          <a:xfrm>
            <a:off x="922202" y="4576164"/>
            <a:ext cx="10515600" cy="1325563"/>
          </a:xfrm>
        </p:spPr>
        <p:txBody>
          <a:bodyPr/>
          <a:lstStyle/>
          <a:p>
            <a:pPr algn="r"/>
            <a:r>
              <a:rPr lang="en-US" dirty="0"/>
              <a:t>Linked List in a Function</a:t>
            </a:r>
          </a:p>
        </p:txBody>
      </p:sp>
    </p:spTree>
    <p:extLst>
      <p:ext uri="{BB962C8B-B14F-4D97-AF65-F5344CB8AC3E}">
        <p14:creationId xmlns:p14="http://schemas.microsoft.com/office/powerpoint/2010/main" val="278695565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457AF02-490A-DB9B-0C7A-584D39114F06}"/>
              </a:ext>
            </a:extLst>
          </p:cNvPr>
          <p:cNvSpPr>
            <a:spLocks noGrp="1"/>
          </p:cNvSpPr>
          <p:nvPr>
            <p:ph type="title"/>
          </p:nvPr>
        </p:nvSpPr>
        <p:spPr/>
        <p:txBody>
          <a:bodyPr/>
          <a:lstStyle/>
          <a:p>
            <a:r>
              <a:rPr lang="en-US" dirty="0"/>
              <a:t>6.8 Unions</a:t>
            </a:r>
          </a:p>
        </p:txBody>
      </p:sp>
      <p:sp>
        <p:nvSpPr>
          <p:cNvPr id="4" name="Content Placeholder 3">
            <a:extLst>
              <a:ext uri="{FF2B5EF4-FFF2-40B4-BE49-F238E27FC236}">
                <a16:creationId xmlns:a16="http://schemas.microsoft.com/office/drawing/2014/main" id="{93098C4E-5D05-192A-63C6-AC652A817829}"/>
              </a:ext>
            </a:extLst>
          </p:cNvPr>
          <p:cNvSpPr>
            <a:spLocks noGrp="1"/>
          </p:cNvSpPr>
          <p:nvPr>
            <p:ph idx="1"/>
          </p:nvPr>
        </p:nvSpPr>
        <p:spPr>
          <a:xfrm>
            <a:off x="838200" y="1825625"/>
            <a:ext cx="5448300" cy="1831975"/>
          </a:xfrm>
        </p:spPr>
        <p:txBody>
          <a:bodyPr/>
          <a:lstStyle/>
          <a:p>
            <a:r>
              <a:rPr lang="en-US" dirty="0"/>
              <a:t>A union is like a structure but all of the elements of the union </a:t>
            </a:r>
            <a:r>
              <a:rPr lang="en-US" i="1" dirty="0"/>
              <a:t>overlap</a:t>
            </a:r>
            <a:r>
              <a:rPr lang="en-US" dirty="0"/>
              <a:t> and allow you to view the same area of memory as multiple types</a:t>
            </a:r>
          </a:p>
        </p:txBody>
      </p:sp>
      <p:sp>
        <p:nvSpPr>
          <p:cNvPr id="5" name="TextBox 4">
            <a:extLst>
              <a:ext uri="{FF2B5EF4-FFF2-40B4-BE49-F238E27FC236}">
                <a16:creationId xmlns:a16="http://schemas.microsoft.com/office/drawing/2014/main" id="{854C74D4-4DB7-1CC0-37A6-DD092451340C}"/>
              </a:ext>
            </a:extLst>
          </p:cNvPr>
          <p:cNvSpPr txBox="1"/>
          <p:nvPr/>
        </p:nvSpPr>
        <p:spPr>
          <a:xfrm>
            <a:off x="6622548" y="797510"/>
            <a:ext cx="5492209" cy="5262979"/>
          </a:xfrm>
          <a:prstGeom prst="rect">
            <a:avLst/>
          </a:prstGeom>
          <a:noFill/>
        </p:spPr>
        <p:txBody>
          <a:bodyPr wrap="none" rtlCol="0">
            <a:spAutoFit/>
          </a:bodyPr>
          <a:lstStyle/>
          <a:p>
            <a:r>
              <a:rPr lang="en-US" sz="1600" b="1" dirty="0">
                <a:latin typeface="Courier New" panose="02070309020205020404" pitchFamily="49" charset="0"/>
                <a:cs typeface="Courier New" panose="02070309020205020404" pitchFamily="49" charset="0"/>
              </a:rPr>
              <a:t>#include &lt;</a:t>
            </a:r>
            <a:r>
              <a:rPr lang="en-US" sz="1600" b="1" dirty="0" err="1">
                <a:latin typeface="Courier New" panose="02070309020205020404" pitchFamily="49" charset="0"/>
                <a:cs typeface="Courier New" panose="02070309020205020404" pitchFamily="49" charset="0"/>
              </a:rPr>
              <a:t>stdio.h</a:t>
            </a:r>
            <a:r>
              <a:rPr lang="en-US" sz="1600" b="1" dirty="0">
                <a:latin typeface="Courier New" panose="02070309020205020404" pitchFamily="49" charset="0"/>
                <a:cs typeface="Courier New" panose="02070309020205020404" pitchFamily="49" charset="0"/>
              </a:rPr>
              <a:t>&gt;</a:t>
            </a:r>
          </a:p>
          <a:p>
            <a:r>
              <a:rPr lang="en-US" sz="1600" b="1" dirty="0">
                <a:latin typeface="Courier New" panose="02070309020205020404" pitchFamily="49" charset="0"/>
                <a:cs typeface="Courier New" panose="02070309020205020404" pitchFamily="49" charset="0"/>
              </a:rPr>
              <a:t>#include &lt;</a:t>
            </a:r>
            <a:r>
              <a:rPr lang="en-US" sz="1600" b="1" dirty="0" err="1">
                <a:latin typeface="Courier New" panose="02070309020205020404" pitchFamily="49" charset="0"/>
                <a:cs typeface="Courier New" panose="02070309020205020404" pitchFamily="49" charset="0"/>
              </a:rPr>
              <a:t>string.h</a:t>
            </a:r>
            <a:r>
              <a:rPr lang="en-US" sz="1600" b="1" dirty="0">
                <a:latin typeface="Courier New" panose="02070309020205020404" pitchFamily="49" charset="0"/>
                <a:cs typeface="Courier New" panose="02070309020205020404" pitchFamily="49" charset="0"/>
              </a:rPr>
              <a:t>&gt;</a:t>
            </a:r>
          </a:p>
          <a:p>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int main() {</a:t>
            </a:r>
          </a:p>
          <a:p>
            <a:r>
              <a:rPr lang="en-US" sz="1600" b="1" dirty="0">
                <a:latin typeface="Courier New" panose="02070309020205020404" pitchFamily="49" charset="0"/>
                <a:cs typeface="Courier New" panose="02070309020205020404" pitchFamily="49" charset="0"/>
              </a:rPr>
              <a:t>    union sample {</a:t>
            </a:r>
          </a:p>
          <a:p>
            <a:r>
              <a:rPr lang="en-US" sz="1600" b="1" dirty="0">
                <a:latin typeface="Courier New" panose="02070309020205020404" pitchFamily="49" charset="0"/>
                <a:cs typeface="Courier New" panose="02070309020205020404" pitchFamily="49" charset="0"/>
              </a:rPr>
              <a:t>        int </a:t>
            </a:r>
            <a:r>
              <a:rPr lang="en-US" sz="1600" b="1" dirty="0" err="1">
                <a:latin typeface="Courier New" panose="02070309020205020404" pitchFamily="49" charset="0"/>
                <a:cs typeface="Courier New" panose="02070309020205020404" pitchFamily="49" charset="0"/>
              </a:rPr>
              <a:t>i</a:t>
            </a:r>
            <a:r>
              <a:rPr lang="en-US" sz="1600" b="1"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        char ca[4];</a:t>
            </a:r>
          </a:p>
          <a:p>
            <a:r>
              <a:rPr lang="en-US" sz="1600" b="1" dirty="0">
                <a:latin typeface="Courier New" panose="02070309020205020404" pitchFamily="49" charset="0"/>
                <a:cs typeface="Courier New" panose="02070309020205020404" pitchFamily="49" charset="0"/>
              </a:rPr>
              <a:t>        float f;</a:t>
            </a:r>
          </a:p>
          <a:p>
            <a:r>
              <a:rPr lang="en-US" sz="1600" b="1" dirty="0">
                <a:latin typeface="Courier New" panose="02070309020205020404" pitchFamily="49" charset="0"/>
                <a:cs typeface="Courier New" panose="02070309020205020404" pitchFamily="49" charset="0"/>
              </a:rPr>
              <a:t>    } ;</a:t>
            </a:r>
          </a:p>
          <a:p>
            <a:r>
              <a:rPr lang="en-US" sz="1600" b="1" dirty="0">
                <a:latin typeface="Courier New" panose="02070309020205020404" pitchFamily="49" charset="0"/>
                <a:cs typeface="Courier New" panose="02070309020205020404" pitchFamily="49" charset="0"/>
              </a:rPr>
              <a:t>    </a:t>
            </a:r>
          </a:p>
          <a:p>
            <a:r>
              <a:rPr lang="en-US" sz="1600" b="1" dirty="0">
                <a:latin typeface="Courier New" panose="02070309020205020404" pitchFamily="49" charset="0"/>
                <a:cs typeface="Courier New" panose="02070309020205020404" pitchFamily="49" charset="0"/>
              </a:rPr>
              <a:t>    union sample u;</a:t>
            </a:r>
          </a:p>
          <a:p>
            <a:r>
              <a:rPr lang="en-US" sz="1600" b="1" dirty="0">
                <a:latin typeface="Courier New" panose="02070309020205020404" pitchFamily="49" charset="0"/>
                <a:cs typeface="Courier New" panose="02070309020205020404" pitchFamily="49" charset="0"/>
              </a:rPr>
              <a:t>    </a:t>
            </a: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u.i</a:t>
            </a:r>
            <a:r>
              <a:rPr lang="en-US" sz="1600" b="1" dirty="0">
                <a:latin typeface="Courier New" panose="02070309020205020404" pitchFamily="49" charset="0"/>
                <a:cs typeface="Courier New" panose="02070309020205020404" pitchFamily="49" charset="0"/>
              </a:rPr>
              <a:t> = 42;</a:t>
            </a: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printf</a:t>
            </a:r>
            <a:r>
              <a:rPr lang="en-US" sz="1600" b="1" dirty="0">
                <a:latin typeface="Courier New" panose="02070309020205020404" pitchFamily="49" charset="0"/>
                <a:cs typeface="Courier New" panose="02070309020205020404" pitchFamily="49" charset="0"/>
              </a:rPr>
              <a:t>("%08x %f %s\n", </a:t>
            </a:r>
            <a:r>
              <a:rPr lang="en-US" sz="1600" b="1" dirty="0" err="1">
                <a:latin typeface="Courier New" panose="02070309020205020404" pitchFamily="49" charset="0"/>
                <a:cs typeface="Courier New" panose="02070309020205020404" pitchFamily="49" charset="0"/>
              </a:rPr>
              <a:t>u.i</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u.f</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u.ca</a:t>
            </a:r>
            <a:r>
              <a:rPr lang="en-US" sz="1600" b="1" dirty="0">
                <a:latin typeface="Courier New" panose="02070309020205020404" pitchFamily="49" charset="0"/>
                <a:cs typeface="Courier New" panose="02070309020205020404" pitchFamily="49" charset="0"/>
              </a:rPr>
              <a:t>);</a:t>
            </a:r>
          </a:p>
          <a:p>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strcpy</a:t>
            </a:r>
            <a:r>
              <a:rPr lang="en-US" sz="1600" b="1" dirty="0">
                <a:latin typeface="Courier New" panose="02070309020205020404" pitchFamily="49" charset="0"/>
                <a:cs typeface="Courier New" panose="02070309020205020404" pitchFamily="49" charset="0"/>
              </a:rPr>
              <a:t>(</a:t>
            </a:r>
            <a:r>
              <a:rPr lang="en-US" sz="1600" b="1" dirty="0" err="1">
                <a:latin typeface="Courier New" panose="02070309020205020404" pitchFamily="49" charset="0"/>
                <a:cs typeface="Courier New" panose="02070309020205020404" pitchFamily="49" charset="0"/>
              </a:rPr>
              <a:t>u.ca</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Abc</a:t>
            </a:r>
            <a:r>
              <a:rPr lang="en-US" sz="1600" b="1"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printf</a:t>
            </a:r>
            <a:r>
              <a:rPr lang="en-US" sz="1600" b="1" dirty="0">
                <a:latin typeface="Courier New" panose="02070309020205020404" pitchFamily="49" charset="0"/>
                <a:cs typeface="Courier New" panose="02070309020205020404" pitchFamily="49" charset="0"/>
              </a:rPr>
              <a:t>("%08x %f %s\n", </a:t>
            </a:r>
            <a:r>
              <a:rPr lang="en-US" sz="1600" b="1" dirty="0" err="1">
                <a:latin typeface="Courier New" panose="02070309020205020404" pitchFamily="49" charset="0"/>
                <a:cs typeface="Courier New" panose="02070309020205020404" pitchFamily="49" charset="0"/>
              </a:rPr>
              <a:t>u.i</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u.f</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u.ca</a:t>
            </a:r>
            <a:r>
              <a:rPr lang="en-US" sz="1600" b="1" dirty="0">
                <a:latin typeface="Courier New" panose="02070309020205020404" pitchFamily="49" charset="0"/>
                <a:cs typeface="Courier New" panose="02070309020205020404" pitchFamily="49" charset="0"/>
              </a:rPr>
              <a:t>);</a:t>
            </a:r>
          </a:p>
          <a:p>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u.f</a:t>
            </a:r>
            <a:r>
              <a:rPr lang="en-US" sz="1600" b="1" dirty="0">
                <a:latin typeface="Courier New" panose="02070309020205020404" pitchFamily="49" charset="0"/>
                <a:cs typeface="Courier New" panose="02070309020205020404" pitchFamily="49" charset="0"/>
              </a:rPr>
              <a:t> = 1.0/3.0;</a:t>
            </a: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printf</a:t>
            </a:r>
            <a:r>
              <a:rPr lang="en-US" sz="1600" b="1" dirty="0">
                <a:latin typeface="Courier New" panose="02070309020205020404" pitchFamily="49" charset="0"/>
                <a:cs typeface="Courier New" panose="02070309020205020404" pitchFamily="49" charset="0"/>
              </a:rPr>
              <a:t>("%08x %f %s\n", </a:t>
            </a:r>
            <a:r>
              <a:rPr lang="en-US" sz="1600" b="1" dirty="0" err="1">
                <a:latin typeface="Courier New" panose="02070309020205020404" pitchFamily="49" charset="0"/>
                <a:cs typeface="Courier New" panose="02070309020205020404" pitchFamily="49" charset="0"/>
              </a:rPr>
              <a:t>u.i</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u.f</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u.ca</a:t>
            </a:r>
            <a:r>
              <a:rPr lang="en-US" sz="1600" b="1"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a:t>
            </a:r>
          </a:p>
        </p:txBody>
      </p:sp>
      <p:sp>
        <p:nvSpPr>
          <p:cNvPr id="6" name="TextBox 5">
            <a:extLst>
              <a:ext uri="{FF2B5EF4-FFF2-40B4-BE49-F238E27FC236}">
                <a16:creationId xmlns:a16="http://schemas.microsoft.com/office/drawing/2014/main" id="{161614A9-F8FA-A605-2AFC-E1D63A7E6239}"/>
              </a:ext>
            </a:extLst>
          </p:cNvPr>
          <p:cNvSpPr txBox="1"/>
          <p:nvPr/>
        </p:nvSpPr>
        <p:spPr>
          <a:xfrm>
            <a:off x="10746560" y="633898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kr_06_10.c</a:t>
            </a:r>
          </a:p>
        </p:txBody>
      </p:sp>
      <p:sp>
        <p:nvSpPr>
          <p:cNvPr id="8" name="TextBox 7">
            <a:extLst>
              <a:ext uri="{FF2B5EF4-FFF2-40B4-BE49-F238E27FC236}">
                <a16:creationId xmlns:a16="http://schemas.microsoft.com/office/drawing/2014/main" id="{8D31FF38-F875-2916-FEFB-BBFE0F28A448}"/>
              </a:ext>
            </a:extLst>
          </p:cNvPr>
          <p:cNvSpPr txBox="1"/>
          <p:nvPr/>
        </p:nvSpPr>
        <p:spPr>
          <a:xfrm>
            <a:off x="1678781" y="4041675"/>
            <a:ext cx="4417219" cy="923330"/>
          </a:xfrm>
          <a:prstGeom prst="rect">
            <a:avLst/>
          </a:prstGeom>
          <a:noFill/>
        </p:spPr>
        <p:txBody>
          <a:bodyPr wrap="square">
            <a:spAutoFit/>
          </a:bodyPr>
          <a:lstStyle/>
          <a:p>
            <a:r>
              <a:rPr lang="en-US" b="1" dirty="0">
                <a:latin typeface="Courier New" panose="02070309020205020404" pitchFamily="49" charset="0"/>
                <a:cs typeface="Courier New" panose="02070309020205020404" pitchFamily="49" charset="0"/>
              </a:rPr>
              <a:t>0000002a 0.000000 *</a:t>
            </a:r>
          </a:p>
          <a:p>
            <a:r>
              <a:rPr lang="en-US" b="1" dirty="0">
                <a:latin typeface="Courier New" panose="02070309020205020404" pitchFamily="49" charset="0"/>
                <a:cs typeface="Courier New" panose="02070309020205020404" pitchFamily="49" charset="0"/>
              </a:rPr>
              <a:t>00636241 0.000000 </a:t>
            </a:r>
            <a:r>
              <a:rPr lang="en-US" b="1" dirty="0" err="1">
                <a:latin typeface="Courier New" panose="02070309020205020404" pitchFamily="49" charset="0"/>
                <a:cs typeface="Courier New" panose="02070309020205020404" pitchFamily="49" charset="0"/>
              </a:rPr>
              <a:t>Abc</a:t>
            </a:r>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3eaaaaab 0.333333 ???</a:t>
            </a:r>
            <a:r>
              <a:rPr lang="en-US" b="1" dirty="0">
                <a:solidFill>
                  <a:srgbClr val="FF0000"/>
                </a:solidFill>
                <a:latin typeface="Courier New" panose="02070309020205020404" pitchFamily="49" charset="0"/>
                <a:cs typeface="Courier New" panose="02070309020205020404" pitchFamily="49" charset="0"/>
              </a:rPr>
              <a:t>&gt;@?</a:t>
            </a:r>
            <a:r>
              <a:rPr lang="en-US" b="1" dirty="0" err="1">
                <a:solidFill>
                  <a:srgbClr val="FF0000"/>
                </a:solidFill>
                <a:latin typeface="Courier New" panose="02070309020205020404" pitchFamily="49" charset="0"/>
                <a:cs typeface="Courier New" panose="02070309020205020404" pitchFamily="49" charset="0"/>
              </a:rPr>
              <a:t>Hk</a:t>
            </a:r>
            <a:endParaRPr lang="en-US" b="1" dirty="0">
              <a:solidFill>
                <a:srgbClr val="FF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4347089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26D5DF8A-3D98-DC7E-85E8-EAC7EDC57520}"/>
              </a:ext>
            </a:extLst>
          </p:cNvPr>
          <p:cNvSpPr>
            <a:spLocks noGrp="1"/>
          </p:cNvSpPr>
          <p:nvPr>
            <p:ph type="title"/>
          </p:nvPr>
        </p:nvSpPr>
        <p:spPr>
          <a:xfrm>
            <a:off x="838201" y="365125"/>
            <a:ext cx="5251316" cy="1807305"/>
          </a:xfrm>
        </p:spPr>
        <p:txBody>
          <a:bodyPr>
            <a:normAutofit/>
          </a:bodyPr>
          <a:lstStyle/>
          <a:p>
            <a:r>
              <a:rPr lang="en-US" dirty="0"/>
              <a:t>Summary</a:t>
            </a:r>
          </a:p>
        </p:txBody>
      </p:sp>
      <p:sp>
        <p:nvSpPr>
          <p:cNvPr id="2" name="Content Placeholder 1">
            <a:extLst>
              <a:ext uri="{FF2B5EF4-FFF2-40B4-BE49-F238E27FC236}">
                <a16:creationId xmlns:a16="http://schemas.microsoft.com/office/drawing/2014/main" id="{50791E68-B219-7E1C-2218-042D2ED13759}"/>
              </a:ext>
            </a:extLst>
          </p:cNvPr>
          <p:cNvSpPr>
            <a:spLocks noGrp="1"/>
          </p:cNvSpPr>
          <p:nvPr>
            <p:ph idx="1"/>
          </p:nvPr>
        </p:nvSpPr>
        <p:spPr>
          <a:xfrm>
            <a:off x="838200" y="2333297"/>
            <a:ext cx="4619621" cy="3843666"/>
          </a:xfrm>
        </p:spPr>
        <p:txBody>
          <a:bodyPr>
            <a:normAutofit/>
          </a:bodyPr>
          <a:lstStyle/>
          <a:p>
            <a:r>
              <a:rPr lang="en-US" sz="2000" dirty="0"/>
              <a:t>We have covered language aspects of Chapter 6 (avoiding 6.5 and 6.6)</a:t>
            </a:r>
          </a:p>
          <a:p>
            <a:r>
              <a:rPr lang="en-US" sz="2000" dirty="0"/>
              <a:t>I won't talk about Chapter 7 or 8 they are useful but dense</a:t>
            </a:r>
          </a:p>
          <a:p>
            <a:r>
              <a:rPr lang="en-US" sz="2000" dirty="0"/>
              <a:t>With all you have learned, it is time to look at the technical details of Object Oriented Programming implemented in C (i.e. how C++, Python and Java do OO)</a:t>
            </a:r>
          </a:p>
          <a:p>
            <a:r>
              <a:rPr lang="en-US" sz="2000" dirty="0"/>
              <a:t>After we have a grounding in Object Orientation, we will implement hash maps (6.6) and tree maps (6.5.2) as objects</a:t>
            </a:r>
          </a:p>
        </p:txBody>
      </p:sp>
      <p:pic>
        <p:nvPicPr>
          <p:cNvPr id="4" name="Picture 3" descr="A Picture of Robert Frost taken around 1910, from Wikipedia.">
            <a:extLst>
              <a:ext uri="{FF2B5EF4-FFF2-40B4-BE49-F238E27FC236}">
                <a16:creationId xmlns:a16="http://schemas.microsoft.com/office/drawing/2014/main" id="{84D5F7B5-DB65-B1C5-A9F6-259E7B81149B}"/>
              </a:ext>
            </a:extLst>
          </p:cNvPr>
          <p:cNvPicPr>
            <a:picLocks noChangeAspect="1"/>
          </p:cNvPicPr>
          <p:nvPr/>
        </p:nvPicPr>
        <p:blipFill rotWithShape="1">
          <a:blip r:embed="rId2"/>
          <a:srcRect t="39" r="-3" b="18657"/>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395316559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4AE3D-C70D-220E-82A8-C1D64A900A0F}"/>
              </a:ext>
            </a:extLst>
          </p:cNvPr>
          <p:cNvSpPr>
            <a:spLocks noGrp="1"/>
          </p:cNvSpPr>
          <p:nvPr>
            <p:ph type="title"/>
          </p:nvPr>
        </p:nvSpPr>
        <p:spPr/>
        <p:txBody>
          <a:bodyPr/>
          <a:lstStyle/>
          <a:p>
            <a:r>
              <a:rPr lang="en-US" dirty="0"/>
              <a:t>Acknowledgements / Contributions</a:t>
            </a:r>
          </a:p>
        </p:txBody>
      </p:sp>
      <p:sp>
        <p:nvSpPr>
          <p:cNvPr id="7" name="TextBox 6">
            <a:extLst>
              <a:ext uri="{FF2B5EF4-FFF2-40B4-BE49-F238E27FC236}">
                <a16:creationId xmlns:a16="http://schemas.microsoft.com/office/drawing/2014/main" id="{D1725F2C-A6DC-4096-AD36-A6A5AF1FFD40}"/>
              </a:ext>
            </a:extLst>
          </p:cNvPr>
          <p:cNvSpPr txBox="1"/>
          <p:nvPr/>
        </p:nvSpPr>
        <p:spPr>
          <a:xfrm>
            <a:off x="838201" y="1502688"/>
            <a:ext cx="5055704" cy="2492990"/>
          </a:xfrm>
          <a:prstGeom prst="rect">
            <a:avLst/>
          </a:prstGeom>
          <a:noFill/>
        </p:spPr>
        <p:txBody>
          <a:bodyPr wrap="square" rtlCol="0">
            <a:spAutoFit/>
          </a:bodyPr>
          <a:lstStyle/>
          <a:p>
            <a:r>
              <a:rPr lang="en-US" sz="1200" dirty="0"/>
              <a:t>These slides are Copyright 2023-  Charles R. Severance (</a:t>
            </a:r>
            <a:r>
              <a:rPr lang="en-US" sz="1200" dirty="0" err="1"/>
              <a:t>online.dr-chuck.com</a:t>
            </a:r>
            <a:r>
              <a:rPr lang="en-US" sz="1200" dirty="0"/>
              <a:t>) as part of www.cc4e.com and made available under a Creative Commons Attribution 4.0 License.  Please maintain this last slide in all copies of the document to comply with the attribution requirements of the license.  If you make a change, feel free to add your name and organization to the list of contributors on this page as you republish the materials.</a:t>
            </a:r>
          </a:p>
          <a:p>
            <a:endParaRPr lang="en-US" sz="1200" dirty="0"/>
          </a:p>
          <a:p>
            <a:r>
              <a:rPr lang="en-US" sz="1200" dirty="0"/>
              <a:t>Initial Development: Charles Severance, University of Michigan School of Information</a:t>
            </a:r>
          </a:p>
          <a:p>
            <a:endParaRPr lang="en-US" sz="1200" dirty="0"/>
          </a:p>
          <a:p>
            <a:r>
              <a:rPr lang="en-US" sz="1200" b="1" dirty="0"/>
              <a:t>Insert new Contributors and Translators here including names and dates</a:t>
            </a:r>
          </a:p>
          <a:p>
            <a:endParaRPr lang="en-US" sz="1200" dirty="0"/>
          </a:p>
          <a:p>
            <a:endParaRPr lang="en-US" sz="1200" dirty="0"/>
          </a:p>
        </p:txBody>
      </p:sp>
      <p:sp>
        <p:nvSpPr>
          <p:cNvPr id="8" name="TextBox 7">
            <a:extLst>
              <a:ext uri="{FF2B5EF4-FFF2-40B4-BE49-F238E27FC236}">
                <a16:creationId xmlns:a16="http://schemas.microsoft.com/office/drawing/2014/main" id="{A5B0D5A1-502A-F6A1-76FD-6D954B37EE94}"/>
              </a:ext>
            </a:extLst>
          </p:cNvPr>
          <p:cNvSpPr txBox="1"/>
          <p:nvPr/>
        </p:nvSpPr>
        <p:spPr>
          <a:xfrm>
            <a:off x="6298097" y="1502688"/>
            <a:ext cx="5055704" cy="461665"/>
          </a:xfrm>
          <a:prstGeom prst="rect">
            <a:avLst/>
          </a:prstGeom>
          <a:noFill/>
        </p:spPr>
        <p:txBody>
          <a:bodyPr wrap="square" rtlCol="0">
            <a:spAutoFit/>
          </a:bodyPr>
          <a:lstStyle/>
          <a:p>
            <a:r>
              <a:rPr lang="en-US" sz="1200" b="1" dirty="0"/>
              <a:t>Continue new Contributors and Translators here</a:t>
            </a:r>
          </a:p>
          <a:p>
            <a:endParaRPr lang="en-US" sz="1200" dirty="0"/>
          </a:p>
        </p:txBody>
      </p:sp>
    </p:spTree>
    <p:extLst>
      <p:ext uri="{BB962C8B-B14F-4D97-AF65-F5344CB8AC3E}">
        <p14:creationId xmlns:p14="http://schemas.microsoft.com/office/powerpoint/2010/main" val="29638815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19E79-ADA1-907B-5FAD-AB37B5CD2159}"/>
              </a:ext>
            </a:extLst>
          </p:cNvPr>
          <p:cNvSpPr>
            <a:spLocks noGrp="1"/>
          </p:cNvSpPr>
          <p:nvPr>
            <p:ph type="title"/>
          </p:nvPr>
        </p:nvSpPr>
        <p:spPr/>
        <p:txBody>
          <a:bodyPr/>
          <a:lstStyle/>
          <a:p>
            <a:r>
              <a:rPr lang="en-US" dirty="0"/>
              <a:t>6.1 Structures</a:t>
            </a:r>
          </a:p>
        </p:txBody>
      </p:sp>
      <p:sp>
        <p:nvSpPr>
          <p:cNvPr id="3" name="Content Placeholder 2">
            <a:extLst>
              <a:ext uri="{FF2B5EF4-FFF2-40B4-BE49-F238E27FC236}">
                <a16:creationId xmlns:a16="http://schemas.microsoft.com/office/drawing/2014/main" id="{922FDB0C-383A-018F-35EE-234C8E36500F}"/>
              </a:ext>
            </a:extLst>
          </p:cNvPr>
          <p:cNvSpPr>
            <a:spLocks noGrp="1"/>
          </p:cNvSpPr>
          <p:nvPr>
            <p:ph idx="1"/>
          </p:nvPr>
        </p:nvSpPr>
        <p:spPr>
          <a:xfrm>
            <a:off x="838200" y="1825625"/>
            <a:ext cx="5056414" cy="4351338"/>
          </a:xfrm>
        </p:spPr>
        <p:txBody>
          <a:bodyPr/>
          <a:lstStyle/>
          <a:p>
            <a:r>
              <a:rPr lang="en-US" dirty="0"/>
              <a:t>A struct is a user defined type that contains one or more types that can be treated as a unit.</a:t>
            </a:r>
          </a:p>
          <a:p>
            <a:r>
              <a:rPr lang="en-US" dirty="0"/>
              <a:t>The elements or variables mentioned in a structure are called </a:t>
            </a:r>
            <a:r>
              <a:rPr lang="en-US" i="1" dirty="0"/>
              <a:t>members</a:t>
            </a:r>
            <a:r>
              <a:rPr lang="en-US" dirty="0"/>
              <a:t>.</a:t>
            </a:r>
          </a:p>
          <a:p>
            <a:r>
              <a:rPr lang="en-US" dirty="0"/>
              <a:t>The dot operator allows us to access the members of the structure</a:t>
            </a:r>
          </a:p>
        </p:txBody>
      </p:sp>
      <p:sp>
        <p:nvSpPr>
          <p:cNvPr id="4" name="TextBox 3">
            <a:extLst>
              <a:ext uri="{FF2B5EF4-FFF2-40B4-BE49-F238E27FC236}">
                <a16:creationId xmlns:a16="http://schemas.microsoft.com/office/drawing/2014/main" id="{94015EDA-9B8C-EE59-2415-3FA4045D99D8}"/>
              </a:ext>
            </a:extLst>
          </p:cNvPr>
          <p:cNvSpPr txBox="1"/>
          <p:nvPr/>
        </p:nvSpPr>
        <p:spPr>
          <a:xfrm>
            <a:off x="6096000" y="500748"/>
            <a:ext cx="4871847" cy="4524315"/>
          </a:xfrm>
          <a:prstGeom prst="rect">
            <a:avLst/>
          </a:prstGeom>
          <a:noFill/>
        </p:spPr>
        <p:txBody>
          <a:bodyPr wrap="none" rtlCol="0">
            <a:spAutoFit/>
          </a:bodyPr>
          <a:lstStyle/>
          <a:p>
            <a:r>
              <a:rPr lang="en-US" b="1" dirty="0">
                <a:latin typeface="Courier New" panose="02070309020205020404" pitchFamily="49" charset="0"/>
                <a:cs typeface="Courier New" panose="02070309020205020404" pitchFamily="49" charset="0"/>
              </a:rPr>
              <a:t>#include &lt;</a:t>
            </a:r>
            <a:r>
              <a:rPr lang="en-US" b="1" dirty="0" err="1">
                <a:latin typeface="Courier New" panose="02070309020205020404" pitchFamily="49" charset="0"/>
                <a:cs typeface="Courier New" panose="02070309020205020404" pitchFamily="49" charset="0"/>
              </a:rPr>
              <a:t>stdio.h</a:t>
            </a:r>
            <a:r>
              <a:rPr lang="en-US" b="1" dirty="0">
                <a:latin typeface="Courier New" panose="02070309020205020404" pitchFamily="49" charset="0"/>
                <a:cs typeface="Courier New" panose="02070309020205020404" pitchFamily="49" charset="0"/>
              </a:rPr>
              <a:t>&gt;</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int main() {</a:t>
            </a:r>
          </a:p>
          <a:p>
            <a:r>
              <a:rPr lang="en-US" b="1" dirty="0">
                <a:latin typeface="Courier New" panose="02070309020205020404" pitchFamily="49" charset="0"/>
                <a:cs typeface="Courier New" panose="02070309020205020404" pitchFamily="49" charset="0"/>
              </a:rPr>
              <a:t>    struct point {</a:t>
            </a:r>
          </a:p>
          <a:p>
            <a:r>
              <a:rPr lang="en-US" b="1" dirty="0">
                <a:latin typeface="Courier New" panose="02070309020205020404" pitchFamily="49" charset="0"/>
                <a:cs typeface="Courier New" panose="02070309020205020404" pitchFamily="49" charset="0"/>
              </a:rPr>
              <a:t>        double x;</a:t>
            </a:r>
          </a:p>
          <a:p>
            <a:r>
              <a:rPr lang="en-US" b="1" dirty="0">
                <a:latin typeface="Courier New" panose="02070309020205020404" pitchFamily="49" charset="0"/>
                <a:cs typeface="Courier New" panose="02070309020205020404" pitchFamily="49" charset="0"/>
              </a:rPr>
              <a:t>        double y;</a:t>
            </a:r>
          </a:p>
          <a:p>
            <a:r>
              <a:rPr lang="en-US" b="1" dirty="0">
                <a:latin typeface="Courier New" panose="02070309020205020404" pitchFamily="49" charset="0"/>
                <a:cs typeface="Courier New" panose="02070309020205020404" pitchFamily="49" charset="0"/>
              </a:rPr>
              <a:t>    };</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    struct point p1, p2;</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    p1.x = 3.0;</a:t>
            </a:r>
          </a:p>
          <a:p>
            <a:r>
              <a:rPr lang="en-US" b="1" dirty="0">
                <a:latin typeface="Courier New" panose="02070309020205020404" pitchFamily="49" charset="0"/>
                <a:cs typeface="Courier New" panose="02070309020205020404" pitchFamily="49" charset="0"/>
              </a:rPr>
              <a:t>    p1.y = 4.0;</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    p2 = p1;</a:t>
            </a:r>
          </a:p>
          <a:p>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printf</a:t>
            </a:r>
            <a:r>
              <a:rPr lang="en-US" b="1" dirty="0">
                <a:latin typeface="Courier New" panose="02070309020205020404" pitchFamily="49" charset="0"/>
                <a:cs typeface="Courier New" panose="02070309020205020404" pitchFamily="49" charset="0"/>
              </a:rPr>
              <a:t>("%f %f\n", p2.x, p2.y);</a:t>
            </a:r>
          </a:p>
          <a:p>
            <a:r>
              <a:rPr lang="en-US" b="1" dirty="0">
                <a:latin typeface="Courier New" panose="02070309020205020404" pitchFamily="49" charset="0"/>
                <a:cs typeface="Courier New" panose="02070309020205020404" pitchFamily="49" charset="0"/>
              </a:rPr>
              <a:t>}	</a:t>
            </a:r>
          </a:p>
        </p:txBody>
      </p:sp>
      <p:sp>
        <p:nvSpPr>
          <p:cNvPr id="5" name="TextBox 4">
            <a:extLst>
              <a:ext uri="{FF2B5EF4-FFF2-40B4-BE49-F238E27FC236}">
                <a16:creationId xmlns:a16="http://schemas.microsoft.com/office/drawing/2014/main" id="{AF306DA0-8C37-4809-6BE7-F28971E49EA5}"/>
              </a:ext>
            </a:extLst>
          </p:cNvPr>
          <p:cNvSpPr txBox="1"/>
          <p:nvPr/>
        </p:nvSpPr>
        <p:spPr>
          <a:xfrm>
            <a:off x="7267795" y="5497358"/>
            <a:ext cx="2528256" cy="369332"/>
          </a:xfrm>
          <a:prstGeom prst="rect">
            <a:avLst/>
          </a:prstGeom>
          <a:noFill/>
          <a:ln w="28575">
            <a:solidFill>
              <a:schemeClr val="accent1"/>
            </a:solidFill>
          </a:ln>
        </p:spPr>
        <p:txBody>
          <a:bodyPr wrap="none" rtlCol="0">
            <a:spAutoFit/>
          </a:bodyPr>
          <a:lstStyle/>
          <a:p>
            <a:r>
              <a:rPr lang="en-US" b="1" dirty="0">
                <a:latin typeface="Courier New" panose="02070309020205020404" pitchFamily="49" charset="0"/>
                <a:cs typeface="Courier New" panose="02070309020205020404" pitchFamily="49" charset="0"/>
              </a:rPr>
              <a:t>3.000000 4.000000</a:t>
            </a:r>
          </a:p>
        </p:txBody>
      </p:sp>
      <p:sp>
        <p:nvSpPr>
          <p:cNvPr id="6" name="TextBox 5">
            <a:extLst>
              <a:ext uri="{FF2B5EF4-FFF2-40B4-BE49-F238E27FC236}">
                <a16:creationId xmlns:a16="http://schemas.microsoft.com/office/drawing/2014/main" id="{A6556274-5FAB-FA80-D5BC-7FB8B7B8096A}"/>
              </a:ext>
            </a:extLst>
          </p:cNvPr>
          <p:cNvSpPr txBox="1"/>
          <p:nvPr/>
        </p:nvSpPr>
        <p:spPr>
          <a:xfrm>
            <a:off x="10746560" y="633898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kr_06_01.c</a:t>
            </a:r>
          </a:p>
        </p:txBody>
      </p:sp>
    </p:spTree>
    <p:extLst>
      <p:ext uri="{BB962C8B-B14F-4D97-AF65-F5344CB8AC3E}">
        <p14:creationId xmlns:p14="http://schemas.microsoft.com/office/powerpoint/2010/main" val="22567898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64BF881-8A32-5E96-DAC8-A625687304FE}"/>
              </a:ext>
            </a:extLst>
          </p:cNvPr>
          <p:cNvSpPr txBox="1"/>
          <p:nvPr/>
        </p:nvSpPr>
        <p:spPr>
          <a:xfrm>
            <a:off x="10746560" y="633898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kr_06_02.c</a:t>
            </a:r>
          </a:p>
        </p:txBody>
      </p:sp>
      <p:sp>
        <p:nvSpPr>
          <p:cNvPr id="6" name="TextBox 5">
            <a:extLst>
              <a:ext uri="{FF2B5EF4-FFF2-40B4-BE49-F238E27FC236}">
                <a16:creationId xmlns:a16="http://schemas.microsoft.com/office/drawing/2014/main" id="{08DE0A5A-CD99-2254-7093-349BD53524C0}"/>
              </a:ext>
            </a:extLst>
          </p:cNvPr>
          <p:cNvSpPr txBox="1"/>
          <p:nvPr/>
        </p:nvSpPr>
        <p:spPr>
          <a:xfrm>
            <a:off x="626938" y="289679"/>
            <a:ext cx="4998484" cy="6278642"/>
          </a:xfrm>
          <a:prstGeom prst="rect">
            <a:avLst/>
          </a:prstGeom>
          <a:noFill/>
        </p:spPr>
        <p:txBody>
          <a:bodyPr wrap="none" rtlCol="0">
            <a:spAutoFit/>
          </a:bodyPr>
          <a:lstStyle/>
          <a:p>
            <a:r>
              <a:rPr lang="en-US" sz="1600" b="1" dirty="0">
                <a:latin typeface="Courier New" panose="02070309020205020404" pitchFamily="49" charset="0"/>
                <a:cs typeface="Courier New" panose="02070309020205020404" pitchFamily="49" charset="0"/>
              </a:rPr>
              <a:t>#include &lt;</a:t>
            </a:r>
            <a:r>
              <a:rPr lang="en-US" sz="1600" b="1" dirty="0" err="1">
                <a:latin typeface="Courier New" panose="02070309020205020404" pitchFamily="49" charset="0"/>
                <a:cs typeface="Courier New" panose="02070309020205020404" pitchFamily="49" charset="0"/>
              </a:rPr>
              <a:t>stdio.h</a:t>
            </a:r>
            <a:r>
              <a:rPr lang="en-US" sz="1600" b="1" dirty="0">
                <a:latin typeface="Courier New" panose="02070309020205020404" pitchFamily="49" charset="0"/>
                <a:cs typeface="Courier New" panose="02070309020205020404" pitchFamily="49" charset="0"/>
              </a:rPr>
              <a:t>&gt;</a:t>
            </a:r>
          </a:p>
          <a:p>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struct point {</a:t>
            </a:r>
          </a:p>
          <a:p>
            <a:r>
              <a:rPr lang="en-US" sz="1600" b="1" dirty="0">
                <a:latin typeface="Courier New" panose="02070309020205020404" pitchFamily="49" charset="0"/>
                <a:cs typeface="Courier New" panose="02070309020205020404" pitchFamily="49" charset="0"/>
              </a:rPr>
              <a:t>    double x;</a:t>
            </a:r>
          </a:p>
          <a:p>
            <a:r>
              <a:rPr lang="en-US" sz="1600" b="1" dirty="0">
                <a:latin typeface="Courier New" panose="02070309020205020404" pitchFamily="49" charset="0"/>
                <a:cs typeface="Courier New" panose="02070309020205020404" pitchFamily="49" charset="0"/>
              </a:rPr>
              <a:t>    double y;</a:t>
            </a:r>
          </a:p>
          <a:p>
            <a:r>
              <a:rPr lang="en-US" sz="1600" b="1" dirty="0">
                <a:latin typeface="Courier New" panose="02070309020205020404" pitchFamily="49" charset="0"/>
                <a:cs typeface="Courier New" panose="02070309020205020404" pitchFamily="49" charset="0"/>
              </a:rPr>
              <a:t>};</a:t>
            </a:r>
          </a:p>
          <a:p>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void </a:t>
            </a:r>
            <a:r>
              <a:rPr lang="en-US" sz="1600" b="1" dirty="0" err="1">
                <a:latin typeface="Courier New" panose="02070309020205020404" pitchFamily="49" charset="0"/>
                <a:cs typeface="Courier New" panose="02070309020205020404" pitchFamily="49" charset="0"/>
              </a:rPr>
              <a:t>func</a:t>
            </a:r>
            <a:r>
              <a:rPr lang="en-US" sz="1600" b="1" dirty="0">
                <a:latin typeface="Courier New" panose="02070309020205020404" pitchFamily="49" charset="0"/>
                <a:cs typeface="Courier New" panose="02070309020205020404" pitchFamily="49" charset="0"/>
              </a:rPr>
              <a:t>(pf)</a:t>
            </a:r>
          </a:p>
          <a:p>
            <a:r>
              <a:rPr lang="en-US" sz="1600" b="1" dirty="0">
                <a:latin typeface="Courier New" panose="02070309020205020404" pitchFamily="49" charset="0"/>
                <a:cs typeface="Courier New" panose="02070309020205020404" pitchFamily="49" charset="0"/>
              </a:rPr>
              <a:t>    struct point pf;</a:t>
            </a:r>
          </a:p>
          <a:p>
            <a:r>
              <a:rPr lang="en-US" sz="1600" b="1"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pf.x</a:t>
            </a:r>
            <a:r>
              <a:rPr lang="en-US" sz="1600" b="1" dirty="0">
                <a:latin typeface="Courier New" panose="02070309020205020404" pitchFamily="49" charset="0"/>
                <a:cs typeface="Courier New" panose="02070309020205020404" pitchFamily="49" charset="0"/>
              </a:rPr>
              <a:t> = 9.0;</a:t>
            </a: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pf.y</a:t>
            </a:r>
            <a:r>
              <a:rPr lang="en-US" sz="1600" b="1" dirty="0">
                <a:latin typeface="Courier New" panose="02070309020205020404" pitchFamily="49" charset="0"/>
                <a:cs typeface="Courier New" panose="02070309020205020404" pitchFamily="49" charset="0"/>
              </a:rPr>
              <a:t> = 8.0;</a:t>
            </a: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printf</a:t>
            </a:r>
            <a:r>
              <a:rPr lang="en-US" sz="1600" b="1" dirty="0">
                <a:latin typeface="Courier New" panose="02070309020205020404" pitchFamily="49" charset="0"/>
                <a:cs typeface="Courier New" panose="02070309020205020404" pitchFamily="49" charset="0"/>
              </a:rPr>
              <a:t>("</a:t>
            </a:r>
            <a:r>
              <a:rPr lang="en-US" sz="1600" b="1" dirty="0" err="1">
                <a:latin typeface="Courier New" panose="02070309020205020404" pitchFamily="49" charset="0"/>
                <a:cs typeface="Courier New" panose="02070309020205020404" pitchFamily="49" charset="0"/>
              </a:rPr>
              <a:t>func</a:t>
            </a:r>
            <a:r>
              <a:rPr lang="en-US" sz="1600" b="1" dirty="0">
                <a:latin typeface="Courier New" panose="02070309020205020404" pitchFamily="49" charset="0"/>
                <a:cs typeface="Courier New" panose="02070309020205020404" pitchFamily="49" charset="0"/>
              </a:rPr>
              <a:t> %f %f\n", </a:t>
            </a:r>
            <a:r>
              <a:rPr lang="en-US" sz="1600" b="1" dirty="0" err="1">
                <a:latin typeface="Courier New" panose="02070309020205020404" pitchFamily="49" charset="0"/>
                <a:cs typeface="Courier New" panose="02070309020205020404" pitchFamily="49" charset="0"/>
              </a:rPr>
              <a:t>pf.x</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pf.y</a:t>
            </a:r>
            <a:r>
              <a:rPr lang="en-US" sz="1600" b="1"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a:t>
            </a:r>
          </a:p>
          <a:p>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int main() {</a:t>
            </a:r>
          </a:p>
          <a:p>
            <a:r>
              <a:rPr lang="en-US" sz="1600" b="1" dirty="0">
                <a:latin typeface="Courier New" panose="02070309020205020404" pitchFamily="49" charset="0"/>
                <a:cs typeface="Courier New" panose="02070309020205020404" pitchFamily="49" charset="0"/>
              </a:rPr>
              <a:t>    struct point pm;</a:t>
            </a:r>
          </a:p>
          <a:p>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pm.x</a:t>
            </a:r>
            <a:r>
              <a:rPr lang="en-US" sz="1600" b="1" dirty="0">
                <a:latin typeface="Courier New" panose="02070309020205020404" pitchFamily="49" charset="0"/>
                <a:cs typeface="Courier New" panose="02070309020205020404" pitchFamily="49" charset="0"/>
              </a:rPr>
              <a:t> = 3.0;</a:t>
            </a: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pm.y</a:t>
            </a:r>
            <a:r>
              <a:rPr lang="en-US" sz="1600" b="1" dirty="0">
                <a:latin typeface="Courier New" panose="02070309020205020404" pitchFamily="49" charset="0"/>
                <a:cs typeface="Courier New" panose="02070309020205020404" pitchFamily="49" charset="0"/>
              </a:rPr>
              <a:t> = 4.0;</a:t>
            </a:r>
          </a:p>
          <a:p>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printf</a:t>
            </a:r>
            <a:r>
              <a:rPr lang="en-US" sz="1600" b="1" dirty="0">
                <a:latin typeface="Courier New" panose="02070309020205020404" pitchFamily="49" charset="0"/>
                <a:cs typeface="Courier New" panose="02070309020205020404" pitchFamily="49" charset="0"/>
              </a:rPr>
              <a:t>("main %f %f\n", </a:t>
            </a:r>
            <a:r>
              <a:rPr lang="en-US" sz="1600" b="1" dirty="0" err="1">
                <a:latin typeface="Courier New" panose="02070309020205020404" pitchFamily="49" charset="0"/>
                <a:cs typeface="Courier New" panose="02070309020205020404" pitchFamily="49" charset="0"/>
              </a:rPr>
              <a:t>pm.x</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pm.y</a:t>
            </a:r>
            <a:r>
              <a:rPr lang="en-US" sz="1600" b="1"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func</a:t>
            </a:r>
            <a:r>
              <a:rPr lang="en-US" sz="1600" b="1" dirty="0">
                <a:latin typeface="Courier New" panose="02070309020205020404" pitchFamily="49" charset="0"/>
                <a:cs typeface="Courier New" panose="02070309020205020404" pitchFamily="49" charset="0"/>
              </a:rPr>
              <a:t>(pm);</a:t>
            </a:r>
          </a:p>
          <a:p>
            <a:r>
              <a:rPr lang="en-US" sz="1600" b="1" dirty="0">
                <a:solidFill>
                  <a:schemeClr val="accent1"/>
                </a:solidFill>
                <a:latin typeface="Courier New" panose="02070309020205020404" pitchFamily="49" charset="0"/>
                <a:cs typeface="Courier New" panose="02070309020205020404" pitchFamily="49" charset="0"/>
              </a:rPr>
              <a:t>    </a:t>
            </a:r>
            <a:r>
              <a:rPr lang="en-US" sz="1600" b="1" dirty="0" err="1">
                <a:solidFill>
                  <a:schemeClr val="accent1"/>
                </a:solidFill>
                <a:latin typeface="Courier New" panose="02070309020205020404" pitchFamily="49" charset="0"/>
                <a:cs typeface="Courier New" panose="02070309020205020404" pitchFamily="49" charset="0"/>
              </a:rPr>
              <a:t>printf</a:t>
            </a:r>
            <a:r>
              <a:rPr lang="en-US" sz="1600" b="1" dirty="0">
                <a:solidFill>
                  <a:schemeClr val="accent1"/>
                </a:solidFill>
                <a:latin typeface="Courier New" panose="02070309020205020404" pitchFamily="49" charset="0"/>
                <a:cs typeface="Courier New" panose="02070309020205020404" pitchFamily="49" charset="0"/>
              </a:rPr>
              <a:t>("back %f %f\n", </a:t>
            </a:r>
            <a:r>
              <a:rPr lang="en-US" sz="1600" b="1" dirty="0" err="1">
                <a:solidFill>
                  <a:schemeClr val="accent1"/>
                </a:solidFill>
                <a:latin typeface="Courier New" panose="02070309020205020404" pitchFamily="49" charset="0"/>
                <a:cs typeface="Courier New" panose="02070309020205020404" pitchFamily="49" charset="0"/>
              </a:rPr>
              <a:t>pm.x</a:t>
            </a:r>
            <a:r>
              <a:rPr lang="en-US" sz="1600" b="1" dirty="0">
                <a:solidFill>
                  <a:schemeClr val="accent1"/>
                </a:solidFill>
                <a:latin typeface="Courier New" panose="02070309020205020404" pitchFamily="49" charset="0"/>
                <a:cs typeface="Courier New" panose="02070309020205020404" pitchFamily="49" charset="0"/>
              </a:rPr>
              <a:t>, </a:t>
            </a:r>
            <a:r>
              <a:rPr lang="en-US" sz="1600" b="1" dirty="0" err="1">
                <a:solidFill>
                  <a:schemeClr val="accent1"/>
                </a:solidFill>
                <a:latin typeface="Courier New" panose="02070309020205020404" pitchFamily="49" charset="0"/>
                <a:cs typeface="Courier New" panose="02070309020205020404" pitchFamily="49" charset="0"/>
              </a:rPr>
              <a:t>pm.y</a:t>
            </a:r>
            <a:r>
              <a:rPr lang="en-US" sz="1600" b="1" dirty="0">
                <a:solidFill>
                  <a:schemeClr val="accent1"/>
                </a:solidFill>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a:t>
            </a:r>
          </a:p>
        </p:txBody>
      </p:sp>
      <p:sp>
        <p:nvSpPr>
          <p:cNvPr id="7" name="TextBox 6">
            <a:extLst>
              <a:ext uri="{FF2B5EF4-FFF2-40B4-BE49-F238E27FC236}">
                <a16:creationId xmlns:a16="http://schemas.microsoft.com/office/drawing/2014/main" id="{59FFE04B-0F17-B809-9B2B-2D5E9506F9B3}"/>
              </a:ext>
            </a:extLst>
          </p:cNvPr>
          <p:cNvSpPr txBox="1"/>
          <p:nvPr/>
        </p:nvSpPr>
        <p:spPr>
          <a:xfrm>
            <a:off x="7354540" y="5005001"/>
            <a:ext cx="3217547" cy="923330"/>
          </a:xfrm>
          <a:prstGeom prst="rect">
            <a:avLst/>
          </a:prstGeom>
          <a:noFill/>
          <a:ln w="28575">
            <a:solidFill>
              <a:schemeClr val="accent1"/>
            </a:solidFill>
          </a:ln>
        </p:spPr>
        <p:txBody>
          <a:bodyPr wrap="none" rtlCol="0">
            <a:spAutoFit/>
          </a:bodyPr>
          <a:lstStyle/>
          <a:p>
            <a:r>
              <a:rPr lang="en-US" b="1" dirty="0">
                <a:latin typeface="Courier New" panose="02070309020205020404" pitchFamily="49" charset="0"/>
                <a:cs typeface="Courier New" panose="02070309020205020404" pitchFamily="49" charset="0"/>
              </a:rPr>
              <a:t>main 3.000000 4.000000</a:t>
            </a:r>
          </a:p>
          <a:p>
            <a:r>
              <a:rPr lang="en-US" b="1" dirty="0" err="1">
                <a:latin typeface="Courier New" panose="02070309020205020404" pitchFamily="49" charset="0"/>
                <a:cs typeface="Courier New" panose="02070309020205020404" pitchFamily="49" charset="0"/>
              </a:rPr>
              <a:t>func</a:t>
            </a:r>
            <a:r>
              <a:rPr lang="en-US" b="1" dirty="0">
                <a:latin typeface="Courier New" panose="02070309020205020404" pitchFamily="49" charset="0"/>
                <a:cs typeface="Courier New" panose="02070309020205020404" pitchFamily="49" charset="0"/>
              </a:rPr>
              <a:t> 9.000000 8.000000</a:t>
            </a:r>
          </a:p>
          <a:p>
            <a:r>
              <a:rPr lang="en-US" b="1" dirty="0">
                <a:solidFill>
                  <a:schemeClr val="accent1"/>
                </a:solidFill>
                <a:latin typeface="Courier New" panose="02070309020205020404" pitchFamily="49" charset="0"/>
                <a:cs typeface="Courier New" panose="02070309020205020404" pitchFamily="49" charset="0"/>
              </a:rPr>
              <a:t>back 3.000000 4.000000</a:t>
            </a:r>
          </a:p>
        </p:txBody>
      </p:sp>
      <p:sp>
        <p:nvSpPr>
          <p:cNvPr id="9" name="Rectangle 8">
            <a:extLst>
              <a:ext uri="{FF2B5EF4-FFF2-40B4-BE49-F238E27FC236}">
                <a16:creationId xmlns:a16="http://schemas.microsoft.com/office/drawing/2014/main" id="{9AB54C07-EB9F-666B-2B4C-5102457517D7}"/>
              </a:ext>
            </a:extLst>
          </p:cNvPr>
          <p:cNvSpPr/>
          <p:nvPr/>
        </p:nvSpPr>
        <p:spPr>
          <a:xfrm>
            <a:off x="6692281" y="929669"/>
            <a:ext cx="1395538" cy="3403863"/>
          </a:xfrm>
          <a:prstGeom prst="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1A1ABEB-F715-DF58-0301-362EA991E799}"/>
              </a:ext>
            </a:extLst>
          </p:cNvPr>
          <p:cNvSpPr/>
          <p:nvPr/>
        </p:nvSpPr>
        <p:spPr>
          <a:xfrm>
            <a:off x="6694997" y="3487350"/>
            <a:ext cx="1392821" cy="851811"/>
          </a:xfrm>
          <a:prstGeom prst="rect">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Courier New" panose="02070309020205020404" pitchFamily="49" charset="0"/>
                <a:cs typeface="Courier New" panose="02070309020205020404" pitchFamily="49" charset="0"/>
              </a:rPr>
              <a:t>pm</a:t>
            </a:r>
          </a:p>
        </p:txBody>
      </p:sp>
      <p:sp>
        <p:nvSpPr>
          <p:cNvPr id="12" name="Rectangle 11">
            <a:extLst>
              <a:ext uri="{FF2B5EF4-FFF2-40B4-BE49-F238E27FC236}">
                <a16:creationId xmlns:a16="http://schemas.microsoft.com/office/drawing/2014/main" id="{0E0D95E4-1D7D-7323-8FDF-D66E2B38391B}"/>
              </a:ext>
            </a:extLst>
          </p:cNvPr>
          <p:cNvSpPr/>
          <p:nvPr/>
        </p:nvSpPr>
        <p:spPr>
          <a:xfrm>
            <a:off x="7158811" y="3906455"/>
            <a:ext cx="789019" cy="432707"/>
          </a:xfrm>
          <a:prstGeom prst="rect">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Courier New" panose="02070309020205020404" pitchFamily="49" charset="0"/>
                <a:cs typeface="Courier New" panose="02070309020205020404" pitchFamily="49" charset="0"/>
              </a:rPr>
              <a:t>y</a:t>
            </a:r>
          </a:p>
        </p:txBody>
      </p:sp>
      <p:sp>
        <p:nvSpPr>
          <p:cNvPr id="13" name="Rectangle 12">
            <a:extLst>
              <a:ext uri="{FF2B5EF4-FFF2-40B4-BE49-F238E27FC236}">
                <a16:creationId xmlns:a16="http://schemas.microsoft.com/office/drawing/2014/main" id="{234DBDBF-C81D-1314-EC35-42FE24F1B8D2}"/>
              </a:ext>
            </a:extLst>
          </p:cNvPr>
          <p:cNvSpPr/>
          <p:nvPr/>
        </p:nvSpPr>
        <p:spPr>
          <a:xfrm>
            <a:off x="7596372" y="3906455"/>
            <a:ext cx="479729" cy="432707"/>
          </a:xfrm>
          <a:prstGeom prst="rect">
            <a:avLst/>
          </a:prstGeom>
          <a:solidFill>
            <a:schemeClr val="bg2"/>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4.0</a:t>
            </a:r>
          </a:p>
        </p:txBody>
      </p:sp>
      <p:sp>
        <p:nvSpPr>
          <p:cNvPr id="14" name="Rectangle 13">
            <a:extLst>
              <a:ext uri="{FF2B5EF4-FFF2-40B4-BE49-F238E27FC236}">
                <a16:creationId xmlns:a16="http://schemas.microsoft.com/office/drawing/2014/main" id="{32F6E362-7A53-DD6E-49C5-8DB56FBBAA31}"/>
              </a:ext>
            </a:extLst>
          </p:cNvPr>
          <p:cNvSpPr/>
          <p:nvPr/>
        </p:nvSpPr>
        <p:spPr>
          <a:xfrm>
            <a:off x="7157642" y="3487351"/>
            <a:ext cx="783771" cy="432707"/>
          </a:xfrm>
          <a:prstGeom prst="rect">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Courier New" panose="02070309020205020404" pitchFamily="49" charset="0"/>
                <a:cs typeface="Courier New" panose="02070309020205020404" pitchFamily="49" charset="0"/>
              </a:rPr>
              <a:t>x</a:t>
            </a:r>
          </a:p>
        </p:txBody>
      </p:sp>
      <p:sp>
        <p:nvSpPr>
          <p:cNvPr id="15" name="Rectangle 14">
            <a:extLst>
              <a:ext uri="{FF2B5EF4-FFF2-40B4-BE49-F238E27FC236}">
                <a16:creationId xmlns:a16="http://schemas.microsoft.com/office/drawing/2014/main" id="{8F8111A2-EE1B-D23C-0424-5650C78E876E}"/>
              </a:ext>
            </a:extLst>
          </p:cNvPr>
          <p:cNvSpPr/>
          <p:nvPr/>
        </p:nvSpPr>
        <p:spPr>
          <a:xfrm>
            <a:off x="7602840" y="3487351"/>
            <a:ext cx="484978" cy="432707"/>
          </a:xfrm>
          <a:prstGeom prst="rect">
            <a:avLst/>
          </a:prstGeom>
          <a:solidFill>
            <a:schemeClr val="bg2"/>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3.0</a:t>
            </a:r>
          </a:p>
        </p:txBody>
      </p:sp>
      <p:sp>
        <p:nvSpPr>
          <p:cNvPr id="17" name="TextBox 16">
            <a:extLst>
              <a:ext uri="{FF2B5EF4-FFF2-40B4-BE49-F238E27FC236}">
                <a16:creationId xmlns:a16="http://schemas.microsoft.com/office/drawing/2014/main" id="{1445862D-3409-F2A0-650C-C5DE25933F49}"/>
              </a:ext>
            </a:extLst>
          </p:cNvPr>
          <p:cNvSpPr txBox="1"/>
          <p:nvPr/>
        </p:nvSpPr>
        <p:spPr>
          <a:xfrm>
            <a:off x="11287532" y="2468170"/>
            <a:ext cx="800116" cy="646331"/>
          </a:xfrm>
          <a:prstGeom prst="rect">
            <a:avLst/>
          </a:prstGeom>
          <a:noFill/>
        </p:spPr>
        <p:txBody>
          <a:bodyPr wrap="square" rtlCol="0">
            <a:spAutoFit/>
          </a:bodyPr>
          <a:lstStyle/>
          <a:p>
            <a:r>
              <a:rPr lang="en-US" dirty="0"/>
              <a:t>stack</a:t>
            </a:r>
          </a:p>
          <a:p>
            <a:r>
              <a:rPr lang="en-US" dirty="0"/>
              <a:t>frame</a:t>
            </a:r>
          </a:p>
        </p:txBody>
      </p:sp>
      <p:sp>
        <p:nvSpPr>
          <p:cNvPr id="18" name="Left Brace 17">
            <a:extLst>
              <a:ext uri="{FF2B5EF4-FFF2-40B4-BE49-F238E27FC236}">
                <a16:creationId xmlns:a16="http://schemas.microsoft.com/office/drawing/2014/main" id="{FD986A0F-243F-4DD0-84ED-3A07C48FD10D}"/>
              </a:ext>
            </a:extLst>
          </p:cNvPr>
          <p:cNvSpPr/>
          <p:nvPr/>
        </p:nvSpPr>
        <p:spPr>
          <a:xfrm flipH="1">
            <a:off x="10632403" y="2286001"/>
            <a:ext cx="760816" cy="1039078"/>
          </a:xfrm>
          <a:prstGeom prst="leftBrace">
            <a:avLst/>
          </a:prstGeom>
          <a:ln w="28575">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Rectangle 19">
            <a:extLst>
              <a:ext uri="{FF2B5EF4-FFF2-40B4-BE49-F238E27FC236}">
                <a16:creationId xmlns:a16="http://schemas.microsoft.com/office/drawing/2014/main" id="{E8047766-2BCB-B2B5-761B-594EAEFB8A7C}"/>
              </a:ext>
            </a:extLst>
          </p:cNvPr>
          <p:cNvSpPr/>
          <p:nvPr/>
        </p:nvSpPr>
        <p:spPr>
          <a:xfrm>
            <a:off x="9230397" y="929669"/>
            <a:ext cx="1395538" cy="3403863"/>
          </a:xfrm>
          <a:prstGeom prst="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FE584F8-09EA-66E7-DD12-7670867150C5}"/>
              </a:ext>
            </a:extLst>
          </p:cNvPr>
          <p:cNvSpPr/>
          <p:nvPr/>
        </p:nvSpPr>
        <p:spPr>
          <a:xfrm>
            <a:off x="9233113" y="3487350"/>
            <a:ext cx="1392821" cy="851811"/>
          </a:xfrm>
          <a:prstGeom prst="rect">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Courier New" panose="02070309020205020404" pitchFamily="49" charset="0"/>
                <a:cs typeface="Courier New" panose="02070309020205020404" pitchFamily="49" charset="0"/>
              </a:rPr>
              <a:t>pm</a:t>
            </a:r>
          </a:p>
        </p:txBody>
      </p:sp>
      <p:sp>
        <p:nvSpPr>
          <p:cNvPr id="22" name="Rectangle 21">
            <a:extLst>
              <a:ext uri="{FF2B5EF4-FFF2-40B4-BE49-F238E27FC236}">
                <a16:creationId xmlns:a16="http://schemas.microsoft.com/office/drawing/2014/main" id="{E830C41D-84D4-644D-C77C-876B416336A3}"/>
              </a:ext>
            </a:extLst>
          </p:cNvPr>
          <p:cNvSpPr/>
          <p:nvPr/>
        </p:nvSpPr>
        <p:spPr>
          <a:xfrm>
            <a:off x="9696927" y="3906455"/>
            <a:ext cx="789019" cy="432707"/>
          </a:xfrm>
          <a:prstGeom prst="rect">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Courier New" panose="02070309020205020404" pitchFamily="49" charset="0"/>
                <a:cs typeface="Courier New" panose="02070309020205020404" pitchFamily="49" charset="0"/>
              </a:rPr>
              <a:t>y</a:t>
            </a:r>
          </a:p>
        </p:txBody>
      </p:sp>
      <p:sp>
        <p:nvSpPr>
          <p:cNvPr id="23" name="Rectangle 22">
            <a:extLst>
              <a:ext uri="{FF2B5EF4-FFF2-40B4-BE49-F238E27FC236}">
                <a16:creationId xmlns:a16="http://schemas.microsoft.com/office/drawing/2014/main" id="{F06C81E8-A404-FC4D-00A9-E8312896EFA2}"/>
              </a:ext>
            </a:extLst>
          </p:cNvPr>
          <p:cNvSpPr/>
          <p:nvPr/>
        </p:nvSpPr>
        <p:spPr>
          <a:xfrm>
            <a:off x="10134488" y="3906455"/>
            <a:ext cx="479729" cy="432707"/>
          </a:xfrm>
          <a:prstGeom prst="rect">
            <a:avLst/>
          </a:prstGeom>
          <a:solidFill>
            <a:schemeClr val="bg2"/>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4.0</a:t>
            </a:r>
          </a:p>
        </p:txBody>
      </p:sp>
      <p:sp>
        <p:nvSpPr>
          <p:cNvPr id="24" name="Rectangle 23">
            <a:extLst>
              <a:ext uri="{FF2B5EF4-FFF2-40B4-BE49-F238E27FC236}">
                <a16:creationId xmlns:a16="http://schemas.microsoft.com/office/drawing/2014/main" id="{300C78B3-D54A-E3E4-CD60-19990681CBC8}"/>
              </a:ext>
            </a:extLst>
          </p:cNvPr>
          <p:cNvSpPr/>
          <p:nvPr/>
        </p:nvSpPr>
        <p:spPr>
          <a:xfrm>
            <a:off x="9695758" y="3487351"/>
            <a:ext cx="783771" cy="432707"/>
          </a:xfrm>
          <a:prstGeom prst="rect">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Courier New" panose="02070309020205020404" pitchFamily="49" charset="0"/>
                <a:cs typeface="Courier New" panose="02070309020205020404" pitchFamily="49" charset="0"/>
              </a:rPr>
              <a:t>x</a:t>
            </a:r>
          </a:p>
        </p:txBody>
      </p:sp>
      <p:sp>
        <p:nvSpPr>
          <p:cNvPr id="25" name="Rectangle 24">
            <a:extLst>
              <a:ext uri="{FF2B5EF4-FFF2-40B4-BE49-F238E27FC236}">
                <a16:creationId xmlns:a16="http://schemas.microsoft.com/office/drawing/2014/main" id="{C6350206-186B-A064-4B2E-15010D858141}"/>
              </a:ext>
            </a:extLst>
          </p:cNvPr>
          <p:cNvSpPr/>
          <p:nvPr/>
        </p:nvSpPr>
        <p:spPr>
          <a:xfrm>
            <a:off x="10140956" y="3487351"/>
            <a:ext cx="484978" cy="432707"/>
          </a:xfrm>
          <a:prstGeom prst="rect">
            <a:avLst/>
          </a:prstGeom>
          <a:solidFill>
            <a:schemeClr val="bg2"/>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3.0</a:t>
            </a:r>
          </a:p>
        </p:txBody>
      </p:sp>
      <p:sp>
        <p:nvSpPr>
          <p:cNvPr id="26" name="Rectangle 25">
            <a:extLst>
              <a:ext uri="{FF2B5EF4-FFF2-40B4-BE49-F238E27FC236}">
                <a16:creationId xmlns:a16="http://schemas.microsoft.com/office/drawing/2014/main" id="{37A06A69-4DEA-D8C1-92DD-337110D010F4}"/>
              </a:ext>
            </a:extLst>
          </p:cNvPr>
          <p:cNvSpPr/>
          <p:nvPr/>
        </p:nvSpPr>
        <p:spPr>
          <a:xfrm>
            <a:off x="9228345" y="2396730"/>
            <a:ext cx="1392821" cy="851811"/>
          </a:xfrm>
          <a:prstGeom prst="rect">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Courier New" panose="02070309020205020404" pitchFamily="49" charset="0"/>
                <a:cs typeface="Courier New" panose="02070309020205020404" pitchFamily="49" charset="0"/>
              </a:rPr>
              <a:t>pf</a:t>
            </a:r>
          </a:p>
        </p:txBody>
      </p:sp>
      <p:sp>
        <p:nvSpPr>
          <p:cNvPr id="27" name="Rectangle 26">
            <a:extLst>
              <a:ext uri="{FF2B5EF4-FFF2-40B4-BE49-F238E27FC236}">
                <a16:creationId xmlns:a16="http://schemas.microsoft.com/office/drawing/2014/main" id="{872F209E-F385-06A6-7A13-AEFD7928CC28}"/>
              </a:ext>
            </a:extLst>
          </p:cNvPr>
          <p:cNvSpPr/>
          <p:nvPr/>
        </p:nvSpPr>
        <p:spPr>
          <a:xfrm>
            <a:off x="9692159" y="2815835"/>
            <a:ext cx="789019" cy="432707"/>
          </a:xfrm>
          <a:prstGeom prst="rect">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Courier New" panose="02070309020205020404" pitchFamily="49" charset="0"/>
                <a:cs typeface="Courier New" panose="02070309020205020404" pitchFamily="49" charset="0"/>
              </a:rPr>
              <a:t>y</a:t>
            </a:r>
          </a:p>
        </p:txBody>
      </p:sp>
      <p:sp>
        <p:nvSpPr>
          <p:cNvPr id="28" name="Rectangle 27">
            <a:extLst>
              <a:ext uri="{FF2B5EF4-FFF2-40B4-BE49-F238E27FC236}">
                <a16:creationId xmlns:a16="http://schemas.microsoft.com/office/drawing/2014/main" id="{A2CD8FCB-E075-F304-BA06-825E1D43AC8F}"/>
              </a:ext>
            </a:extLst>
          </p:cNvPr>
          <p:cNvSpPr/>
          <p:nvPr/>
        </p:nvSpPr>
        <p:spPr>
          <a:xfrm>
            <a:off x="10129720" y="2815835"/>
            <a:ext cx="479729" cy="432707"/>
          </a:xfrm>
          <a:prstGeom prst="rect">
            <a:avLst/>
          </a:prstGeom>
          <a:solidFill>
            <a:schemeClr val="bg2"/>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8.0</a:t>
            </a:r>
          </a:p>
        </p:txBody>
      </p:sp>
      <p:sp>
        <p:nvSpPr>
          <p:cNvPr id="29" name="Rectangle 28">
            <a:extLst>
              <a:ext uri="{FF2B5EF4-FFF2-40B4-BE49-F238E27FC236}">
                <a16:creationId xmlns:a16="http://schemas.microsoft.com/office/drawing/2014/main" id="{317CEB38-5110-0027-11A6-CEF2066878E4}"/>
              </a:ext>
            </a:extLst>
          </p:cNvPr>
          <p:cNvSpPr/>
          <p:nvPr/>
        </p:nvSpPr>
        <p:spPr>
          <a:xfrm>
            <a:off x="9690990" y="2396731"/>
            <a:ext cx="783771" cy="432707"/>
          </a:xfrm>
          <a:prstGeom prst="rect">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Courier New" panose="02070309020205020404" pitchFamily="49" charset="0"/>
                <a:cs typeface="Courier New" panose="02070309020205020404" pitchFamily="49" charset="0"/>
              </a:rPr>
              <a:t>x</a:t>
            </a:r>
          </a:p>
        </p:txBody>
      </p:sp>
      <p:sp>
        <p:nvSpPr>
          <p:cNvPr id="30" name="Rectangle 29">
            <a:extLst>
              <a:ext uri="{FF2B5EF4-FFF2-40B4-BE49-F238E27FC236}">
                <a16:creationId xmlns:a16="http://schemas.microsoft.com/office/drawing/2014/main" id="{CD201084-ED36-7047-C3A6-AD64EDA3F8F8}"/>
              </a:ext>
            </a:extLst>
          </p:cNvPr>
          <p:cNvSpPr/>
          <p:nvPr/>
        </p:nvSpPr>
        <p:spPr>
          <a:xfrm>
            <a:off x="10136188" y="2396731"/>
            <a:ext cx="484978" cy="432707"/>
          </a:xfrm>
          <a:prstGeom prst="rect">
            <a:avLst/>
          </a:prstGeom>
          <a:solidFill>
            <a:schemeClr val="bg2"/>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9.0</a:t>
            </a:r>
          </a:p>
        </p:txBody>
      </p:sp>
      <p:cxnSp>
        <p:nvCxnSpPr>
          <p:cNvPr id="31" name="Curved Connector 30">
            <a:extLst>
              <a:ext uri="{FF2B5EF4-FFF2-40B4-BE49-F238E27FC236}">
                <a16:creationId xmlns:a16="http://schemas.microsoft.com/office/drawing/2014/main" id="{13C24F97-2173-F097-FF2B-98C50D14BA2B}"/>
              </a:ext>
            </a:extLst>
          </p:cNvPr>
          <p:cNvCxnSpPr>
            <a:cxnSpLocks/>
            <a:stCxn id="21" idx="1"/>
            <a:endCxn id="26" idx="1"/>
          </p:cNvCxnSpPr>
          <p:nvPr/>
        </p:nvCxnSpPr>
        <p:spPr>
          <a:xfrm rot="10800000">
            <a:off x="9228345" y="2822636"/>
            <a:ext cx="4768" cy="1090620"/>
          </a:xfrm>
          <a:prstGeom prst="curvedConnector3">
            <a:avLst>
              <a:gd name="adj1" fmla="val 6369673"/>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1D2BC728-BE49-2E1D-D32F-FCD85787E957}"/>
              </a:ext>
            </a:extLst>
          </p:cNvPr>
          <p:cNvSpPr txBox="1"/>
          <p:nvPr/>
        </p:nvSpPr>
        <p:spPr>
          <a:xfrm>
            <a:off x="8284277" y="3244334"/>
            <a:ext cx="627223" cy="369332"/>
          </a:xfrm>
          <a:prstGeom prst="rect">
            <a:avLst/>
          </a:prstGeom>
          <a:noFill/>
        </p:spPr>
        <p:txBody>
          <a:bodyPr wrap="none" rtlCol="0">
            <a:spAutoFit/>
          </a:bodyPr>
          <a:lstStyle/>
          <a:p>
            <a:r>
              <a:rPr lang="en-US" dirty="0"/>
              <a:t>copy</a:t>
            </a:r>
          </a:p>
        </p:txBody>
      </p:sp>
    </p:spTree>
    <p:extLst>
      <p:ext uri="{BB962C8B-B14F-4D97-AF65-F5344CB8AC3E}">
        <p14:creationId xmlns:p14="http://schemas.microsoft.com/office/powerpoint/2010/main" val="14368295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19E79-ADA1-907B-5FAD-AB37B5CD2159}"/>
              </a:ext>
            </a:extLst>
          </p:cNvPr>
          <p:cNvSpPr>
            <a:spLocks noGrp="1"/>
          </p:cNvSpPr>
          <p:nvPr>
            <p:ph type="title"/>
          </p:nvPr>
        </p:nvSpPr>
        <p:spPr/>
        <p:txBody>
          <a:bodyPr/>
          <a:lstStyle/>
          <a:p>
            <a:pPr algn="r"/>
            <a:r>
              <a:rPr lang="en-US" dirty="0"/>
              <a:t>6.2 Structures and Pointers</a:t>
            </a:r>
          </a:p>
        </p:txBody>
      </p:sp>
      <p:sp>
        <p:nvSpPr>
          <p:cNvPr id="4" name="TextBox 3">
            <a:extLst>
              <a:ext uri="{FF2B5EF4-FFF2-40B4-BE49-F238E27FC236}">
                <a16:creationId xmlns:a16="http://schemas.microsoft.com/office/drawing/2014/main" id="{94015EDA-9B8C-EE59-2415-3FA4045D99D8}"/>
              </a:ext>
            </a:extLst>
          </p:cNvPr>
          <p:cNvSpPr txBox="1"/>
          <p:nvPr/>
        </p:nvSpPr>
        <p:spPr>
          <a:xfrm>
            <a:off x="545509" y="1113919"/>
            <a:ext cx="6388287" cy="4801314"/>
          </a:xfrm>
          <a:prstGeom prst="rect">
            <a:avLst/>
          </a:prstGeom>
          <a:noFill/>
        </p:spPr>
        <p:txBody>
          <a:bodyPr wrap="none" rtlCol="0">
            <a:spAutoFit/>
          </a:bodyPr>
          <a:lstStyle/>
          <a:p>
            <a:r>
              <a:rPr lang="en-US" b="1" dirty="0">
                <a:latin typeface="Courier New" panose="02070309020205020404" pitchFamily="49" charset="0"/>
                <a:cs typeface="Courier New" panose="02070309020205020404" pitchFamily="49" charset="0"/>
              </a:rPr>
              <a:t>#include &lt;</a:t>
            </a:r>
            <a:r>
              <a:rPr lang="en-US" b="1" dirty="0" err="1">
                <a:latin typeface="Courier New" panose="02070309020205020404" pitchFamily="49" charset="0"/>
                <a:cs typeface="Courier New" panose="02070309020205020404" pitchFamily="49" charset="0"/>
              </a:rPr>
              <a:t>stdio.h</a:t>
            </a:r>
            <a:r>
              <a:rPr lang="en-US" b="1" dirty="0">
                <a:latin typeface="Courier New" panose="02070309020205020404" pitchFamily="49" charset="0"/>
                <a:cs typeface="Courier New" panose="02070309020205020404" pitchFamily="49" charset="0"/>
              </a:rPr>
              <a:t>&gt;</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int main() {</a:t>
            </a:r>
          </a:p>
          <a:p>
            <a:r>
              <a:rPr lang="en-US" b="1" dirty="0">
                <a:latin typeface="Courier New" panose="02070309020205020404" pitchFamily="49" charset="0"/>
                <a:cs typeface="Courier New" panose="02070309020205020404" pitchFamily="49" charset="0"/>
              </a:rPr>
              <a:t>    struct point {</a:t>
            </a:r>
          </a:p>
          <a:p>
            <a:r>
              <a:rPr lang="en-US" b="1" dirty="0">
                <a:latin typeface="Courier New" panose="02070309020205020404" pitchFamily="49" charset="0"/>
                <a:cs typeface="Courier New" panose="02070309020205020404" pitchFamily="49" charset="0"/>
              </a:rPr>
              <a:t>        double x;</a:t>
            </a:r>
          </a:p>
          <a:p>
            <a:r>
              <a:rPr lang="en-US" b="1" dirty="0">
                <a:latin typeface="Courier New" panose="02070309020205020404" pitchFamily="49" charset="0"/>
                <a:cs typeface="Courier New" panose="02070309020205020404" pitchFamily="49" charset="0"/>
              </a:rPr>
              <a:t>        double y;</a:t>
            </a:r>
          </a:p>
          <a:p>
            <a:r>
              <a:rPr lang="en-US" b="1" dirty="0">
                <a:latin typeface="Courier New" panose="02070309020205020404" pitchFamily="49" charset="0"/>
                <a:cs typeface="Courier New" panose="02070309020205020404" pitchFamily="49" charset="0"/>
              </a:rPr>
              <a:t>    };</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    struct point </a:t>
            </a:r>
            <a:r>
              <a:rPr lang="en-US" b="1" dirty="0" err="1">
                <a:latin typeface="Courier New" panose="02070309020205020404" pitchFamily="49" charset="0"/>
                <a:cs typeface="Courier New" panose="02070309020205020404" pitchFamily="49" charset="0"/>
              </a:rPr>
              <a:t>pt</a:t>
            </a:r>
            <a:r>
              <a:rPr lang="en-US" b="1" dirty="0">
                <a:latin typeface="Courier New" panose="02070309020205020404" pitchFamily="49" charset="0"/>
                <a:cs typeface="Courier New" panose="02070309020205020404" pitchFamily="49" charset="0"/>
              </a:rPr>
              <a:t>, *pp;</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    pp = &amp;</a:t>
            </a:r>
            <a:r>
              <a:rPr lang="en-US" b="1" dirty="0" err="1">
                <a:latin typeface="Courier New" panose="02070309020205020404" pitchFamily="49" charset="0"/>
                <a:cs typeface="Courier New" panose="02070309020205020404" pitchFamily="49" charset="0"/>
              </a:rPr>
              <a:t>pt</a:t>
            </a:r>
            <a:r>
              <a:rPr lang="en-US" b="1" dirty="0">
                <a:latin typeface="Courier New" panose="02070309020205020404" pitchFamily="49" charset="0"/>
                <a:cs typeface="Courier New" panose="02070309020205020404" pitchFamily="49" charset="0"/>
              </a:rPr>
              <a:t>;</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pt.x</a:t>
            </a:r>
            <a:r>
              <a:rPr lang="en-US" b="1" dirty="0">
                <a:latin typeface="Courier New" panose="02070309020205020404" pitchFamily="49" charset="0"/>
                <a:cs typeface="Courier New" panose="02070309020205020404" pitchFamily="49" charset="0"/>
              </a:rPr>
              <a:t> = 3.0;</a:t>
            </a:r>
          </a:p>
          <a:p>
            <a:r>
              <a:rPr lang="en-US" b="1" dirty="0">
                <a:latin typeface="Courier New" panose="02070309020205020404" pitchFamily="49" charset="0"/>
                <a:cs typeface="Courier New" panose="02070309020205020404" pitchFamily="49" charset="0"/>
              </a:rPr>
              <a:t>    (*pp).y = 4.0;</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printf</a:t>
            </a:r>
            <a:r>
              <a:rPr lang="en-US" b="1" dirty="0">
                <a:latin typeface="Courier New" panose="02070309020205020404" pitchFamily="49" charset="0"/>
                <a:cs typeface="Courier New" panose="02070309020205020404" pitchFamily="49" charset="0"/>
              </a:rPr>
              <a:t>("%p %f %f\n", pp, (*pp).x, pp-&gt;y);</a:t>
            </a:r>
          </a:p>
          <a:p>
            <a:r>
              <a:rPr lang="en-US" b="1" dirty="0">
                <a:latin typeface="Courier New" panose="02070309020205020404" pitchFamily="49" charset="0"/>
                <a:cs typeface="Courier New" panose="02070309020205020404" pitchFamily="49" charset="0"/>
              </a:rPr>
              <a:t>} </a:t>
            </a:r>
          </a:p>
        </p:txBody>
      </p:sp>
      <p:sp>
        <p:nvSpPr>
          <p:cNvPr id="5" name="TextBox 4">
            <a:extLst>
              <a:ext uri="{FF2B5EF4-FFF2-40B4-BE49-F238E27FC236}">
                <a16:creationId xmlns:a16="http://schemas.microsoft.com/office/drawing/2014/main" id="{AF306DA0-8C37-4809-6BE7-F28971E49EA5}"/>
              </a:ext>
            </a:extLst>
          </p:cNvPr>
          <p:cNvSpPr txBox="1"/>
          <p:nvPr/>
        </p:nvSpPr>
        <p:spPr>
          <a:xfrm>
            <a:off x="6933796" y="2454039"/>
            <a:ext cx="4182555" cy="369332"/>
          </a:xfrm>
          <a:prstGeom prst="rect">
            <a:avLst/>
          </a:prstGeom>
          <a:noFill/>
          <a:ln w="28575">
            <a:solidFill>
              <a:schemeClr val="accent1"/>
            </a:solidFill>
          </a:ln>
        </p:spPr>
        <p:txBody>
          <a:bodyPr wrap="none" rtlCol="0">
            <a:spAutoFit/>
          </a:bodyPr>
          <a:lstStyle/>
          <a:p>
            <a:r>
              <a:rPr lang="en-US" b="1" dirty="0">
                <a:latin typeface="Courier New" panose="02070309020205020404" pitchFamily="49" charset="0"/>
                <a:cs typeface="Courier New" panose="02070309020205020404" pitchFamily="49" charset="0"/>
              </a:rPr>
              <a:t>0x16d72f1e0 3.000000 4.000000</a:t>
            </a:r>
          </a:p>
        </p:txBody>
      </p:sp>
      <p:sp>
        <p:nvSpPr>
          <p:cNvPr id="6" name="TextBox 5">
            <a:extLst>
              <a:ext uri="{FF2B5EF4-FFF2-40B4-BE49-F238E27FC236}">
                <a16:creationId xmlns:a16="http://schemas.microsoft.com/office/drawing/2014/main" id="{A6556274-5FAB-FA80-D5BC-7FB8B7B8096A}"/>
              </a:ext>
            </a:extLst>
          </p:cNvPr>
          <p:cNvSpPr txBox="1"/>
          <p:nvPr/>
        </p:nvSpPr>
        <p:spPr>
          <a:xfrm>
            <a:off x="10746560" y="633898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kr_06_03.c</a:t>
            </a:r>
          </a:p>
        </p:txBody>
      </p:sp>
    </p:spTree>
    <p:extLst>
      <p:ext uri="{BB962C8B-B14F-4D97-AF65-F5344CB8AC3E}">
        <p14:creationId xmlns:p14="http://schemas.microsoft.com/office/powerpoint/2010/main" val="15320869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D86B13F-C193-2AEF-7437-B94887C7F53E}"/>
              </a:ext>
            </a:extLst>
          </p:cNvPr>
          <p:cNvSpPr txBox="1"/>
          <p:nvPr/>
        </p:nvSpPr>
        <p:spPr>
          <a:xfrm>
            <a:off x="10746560" y="633898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kr_06_04.c</a:t>
            </a:r>
          </a:p>
        </p:txBody>
      </p:sp>
      <p:sp>
        <p:nvSpPr>
          <p:cNvPr id="5" name="TextBox 4">
            <a:extLst>
              <a:ext uri="{FF2B5EF4-FFF2-40B4-BE49-F238E27FC236}">
                <a16:creationId xmlns:a16="http://schemas.microsoft.com/office/drawing/2014/main" id="{363D056D-B3A2-0C0D-6A94-3D4B555F1826}"/>
              </a:ext>
            </a:extLst>
          </p:cNvPr>
          <p:cNvSpPr txBox="1"/>
          <p:nvPr/>
        </p:nvSpPr>
        <p:spPr>
          <a:xfrm>
            <a:off x="626938" y="289679"/>
            <a:ext cx="5245347" cy="6247864"/>
          </a:xfrm>
          <a:prstGeom prst="rect">
            <a:avLst/>
          </a:prstGeom>
          <a:noFill/>
        </p:spPr>
        <p:txBody>
          <a:bodyPr wrap="none" rtlCol="0">
            <a:spAutoFit/>
          </a:bodyPr>
          <a:lstStyle/>
          <a:p>
            <a:r>
              <a:rPr lang="en-US" sz="1600" b="1" dirty="0">
                <a:latin typeface="Courier New" panose="02070309020205020404" pitchFamily="49" charset="0"/>
                <a:cs typeface="Courier New" panose="02070309020205020404" pitchFamily="49" charset="0"/>
              </a:rPr>
              <a:t>#include &lt;</a:t>
            </a:r>
            <a:r>
              <a:rPr lang="en-US" sz="1600" b="1" dirty="0" err="1">
                <a:latin typeface="Courier New" panose="02070309020205020404" pitchFamily="49" charset="0"/>
                <a:cs typeface="Courier New" panose="02070309020205020404" pitchFamily="49" charset="0"/>
              </a:rPr>
              <a:t>stdio.h</a:t>
            </a:r>
            <a:r>
              <a:rPr lang="en-US" sz="1600" b="1" dirty="0">
                <a:latin typeface="Courier New" panose="02070309020205020404" pitchFamily="49" charset="0"/>
                <a:cs typeface="Courier New" panose="02070309020205020404" pitchFamily="49" charset="0"/>
              </a:rPr>
              <a:t>&gt;</a:t>
            </a:r>
          </a:p>
          <a:p>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struct point {</a:t>
            </a:r>
          </a:p>
          <a:p>
            <a:r>
              <a:rPr lang="en-US" sz="1600" b="1" dirty="0">
                <a:latin typeface="Courier New" panose="02070309020205020404" pitchFamily="49" charset="0"/>
                <a:cs typeface="Courier New" panose="02070309020205020404" pitchFamily="49" charset="0"/>
              </a:rPr>
              <a:t>    double x;</a:t>
            </a:r>
          </a:p>
          <a:p>
            <a:r>
              <a:rPr lang="en-US" sz="1600" b="1" dirty="0">
                <a:latin typeface="Courier New" panose="02070309020205020404" pitchFamily="49" charset="0"/>
                <a:cs typeface="Courier New" panose="02070309020205020404" pitchFamily="49" charset="0"/>
              </a:rPr>
              <a:t>    double y;</a:t>
            </a:r>
          </a:p>
          <a:p>
            <a:r>
              <a:rPr lang="en-US" sz="1600" b="1" dirty="0">
                <a:latin typeface="Courier New" panose="02070309020205020404" pitchFamily="49" charset="0"/>
                <a:cs typeface="Courier New" panose="02070309020205020404" pitchFamily="49" charset="0"/>
              </a:rPr>
              <a:t>};</a:t>
            </a:r>
          </a:p>
          <a:p>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void </a:t>
            </a:r>
            <a:r>
              <a:rPr lang="en-US" sz="1600" b="1" dirty="0" err="1">
                <a:latin typeface="Courier New" panose="02070309020205020404" pitchFamily="49" charset="0"/>
                <a:cs typeface="Courier New" panose="02070309020205020404" pitchFamily="49" charset="0"/>
              </a:rPr>
              <a:t>func</a:t>
            </a:r>
            <a:r>
              <a:rPr lang="en-US" sz="1600" b="1" dirty="0">
                <a:latin typeface="Courier New" panose="02070309020205020404" pitchFamily="49" charset="0"/>
                <a:cs typeface="Courier New" panose="02070309020205020404" pitchFamily="49" charset="0"/>
              </a:rPr>
              <a:t>(pp)</a:t>
            </a:r>
          </a:p>
          <a:p>
            <a:r>
              <a:rPr lang="en-US" sz="1600" b="1" dirty="0">
                <a:latin typeface="Courier New" panose="02070309020205020404" pitchFamily="49" charset="0"/>
                <a:cs typeface="Courier New" panose="02070309020205020404" pitchFamily="49" charset="0"/>
              </a:rPr>
              <a:t>    struct point </a:t>
            </a:r>
            <a:r>
              <a:rPr lang="en-US" sz="1600" b="1" dirty="0">
                <a:solidFill>
                  <a:schemeClr val="accent1"/>
                </a:solidFill>
                <a:latin typeface="Courier New" panose="02070309020205020404" pitchFamily="49" charset="0"/>
                <a:cs typeface="Courier New" panose="02070309020205020404" pitchFamily="49" charset="0"/>
              </a:rPr>
              <a:t>*pp</a:t>
            </a:r>
            <a:r>
              <a:rPr lang="en-US" sz="1600" b="1"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    pp</a:t>
            </a:r>
            <a:r>
              <a:rPr lang="en-US" sz="1600" b="1" dirty="0">
                <a:solidFill>
                  <a:schemeClr val="accent1"/>
                </a:solidFill>
                <a:latin typeface="Courier New" panose="02070309020205020404" pitchFamily="49" charset="0"/>
                <a:cs typeface="Courier New" panose="02070309020205020404" pitchFamily="49" charset="0"/>
              </a:rPr>
              <a:t>-&gt;</a:t>
            </a:r>
            <a:r>
              <a:rPr lang="en-US" sz="1600" b="1" dirty="0">
                <a:latin typeface="Courier New" panose="02070309020205020404" pitchFamily="49" charset="0"/>
                <a:cs typeface="Courier New" panose="02070309020205020404" pitchFamily="49" charset="0"/>
              </a:rPr>
              <a:t>x = 9.0;</a:t>
            </a:r>
          </a:p>
          <a:p>
            <a:r>
              <a:rPr lang="en-US" sz="1600" b="1" dirty="0">
                <a:latin typeface="Courier New" panose="02070309020205020404" pitchFamily="49" charset="0"/>
                <a:cs typeface="Courier New" panose="02070309020205020404" pitchFamily="49" charset="0"/>
              </a:rPr>
              <a:t>    pp</a:t>
            </a:r>
            <a:r>
              <a:rPr lang="en-US" sz="1600" b="1" dirty="0">
                <a:solidFill>
                  <a:schemeClr val="accent1"/>
                </a:solidFill>
                <a:latin typeface="Courier New" panose="02070309020205020404" pitchFamily="49" charset="0"/>
                <a:cs typeface="Courier New" panose="02070309020205020404" pitchFamily="49" charset="0"/>
              </a:rPr>
              <a:t>-&gt;</a:t>
            </a:r>
            <a:r>
              <a:rPr lang="en-US" sz="1600" b="1" dirty="0">
                <a:latin typeface="Courier New" panose="02070309020205020404" pitchFamily="49" charset="0"/>
                <a:cs typeface="Courier New" panose="02070309020205020404" pitchFamily="49" charset="0"/>
              </a:rPr>
              <a:t>y = 8.0;</a:t>
            </a: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printf</a:t>
            </a:r>
            <a:r>
              <a:rPr lang="en-US" sz="1600" b="1" dirty="0">
                <a:latin typeface="Courier New" panose="02070309020205020404" pitchFamily="49" charset="0"/>
                <a:cs typeface="Courier New" panose="02070309020205020404" pitchFamily="49" charset="0"/>
              </a:rPr>
              <a:t>("</a:t>
            </a:r>
            <a:r>
              <a:rPr lang="en-US" sz="1600" b="1" dirty="0" err="1">
                <a:latin typeface="Courier New" panose="02070309020205020404" pitchFamily="49" charset="0"/>
                <a:cs typeface="Courier New" panose="02070309020205020404" pitchFamily="49" charset="0"/>
              </a:rPr>
              <a:t>func</a:t>
            </a:r>
            <a:r>
              <a:rPr lang="en-US" sz="1600" b="1" dirty="0">
                <a:latin typeface="Courier New" panose="02070309020205020404" pitchFamily="49" charset="0"/>
                <a:cs typeface="Courier New" panose="02070309020205020404" pitchFamily="49" charset="0"/>
              </a:rPr>
              <a:t> %f %f\n", pp-&gt;x, pp-&gt;y);</a:t>
            </a:r>
          </a:p>
          <a:p>
            <a:r>
              <a:rPr lang="en-US" sz="1600" b="1" dirty="0">
                <a:latin typeface="Courier New" panose="02070309020205020404" pitchFamily="49" charset="0"/>
                <a:cs typeface="Courier New" panose="02070309020205020404" pitchFamily="49" charset="0"/>
              </a:rPr>
              <a:t>}</a:t>
            </a:r>
          </a:p>
          <a:p>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int main() {</a:t>
            </a:r>
          </a:p>
          <a:p>
            <a:r>
              <a:rPr lang="en-US" sz="1600" b="1" dirty="0">
                <a:latin typeface="Courier New" panose="02070309020205020404" pitchFamily="49" charset="0"/>
                <a:cs typeface="Courier New" panose="02070309020205020404" pitchFamily="49" charset="0"/>
              </a:rPr>
              <a:t>    struct point pm;</a:t>
            </a:r>
          </a:p>
          <a:p>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pm.x</a:t>
            </a:r>
            <a:r>
              <a:rPr lang="en-US" sz="1600" b="1" dirty="0">
                <a:latin typeface="Courier New" panose="02070309020205020404" pitchFamily="49" charset="0"/>
                <a:cs typeface="Courier New" panose="02070309020205020404" pitchFamily="49" charset="0"/>
              </a:rPr>
              <a:t> = 3.0;</a:t>
            </a: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pm.y</a:t>
            </a:r>
            <a:r>
              <a:rPr lang="en-US" sz="1600" b="1" dirty="0">
                <a:latin typeface="Courier New" panose="02070309020205020404" pitchFamily="49" charset="0"/>
                <a:cs typeface="Courier New" panose="02070309020205020404" pitchFamily="49" charset="0"/>
              </a:rPr>
              <a:t> = 4.0;</a:t>
            </a:r>
          </a:p>
          <a:p>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printf</a:t>
            </a:r>
            <a:r>
              <a:rPr lang="en-US" sz="1600" b="1" dirty="0">
                <a:latin typeface="Courier New" panose="02070309020205020404" pitchFamily="49" charset="0"/>
                <a:cs typeface="Courier New" panose="02070309020205020404" pitchFamily="49" charset="0"/>
              </a:rPr>
              <a:t>("main %f %f\n", </a:t>
            </a:r>
            <a:r>
              <a:rPr lang="en-US" sz="1600" b="1" dirty="0" err="1">
                <a:latin typeface="Courier New" panose="02070309020205020404" pitchFamily="49" charset="0"/>
                <a:cs typeface="Courier New" panose="02070309020205020404" pitchFamily="49" charset="0"/>
              </a:rPr>
              <a:t>pm.x</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pm.y</a:t>
            </a:r>
            <a:r>
              <a:rPr lang="en-US" sz="1600" b="1"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func</a:t>
            </a:r>
            <a:r>
              <a:rPr lang="en-US" sz="1600" b="1" dirty="0">
                <a:latin typeface="Courier New" panose="02070309020205020404" pitchFamily="49" charset="0"/>
                <a:cs typeface="Courier New" panose="02070309020205020404" pitchFamily="49" charset="0"/>
              </a:rPr>
              <a:t>(</a:t>
            </a:r>
            <a:r>
              <a:rPr lang="en-US" sz="1600" b="1" dirty="0">
                <a:solidFill>
                  <a:schemeClr val="accent1"/>
                </a:solidFill>
                <a:latin typeface="Courier New" panose="02070309020205020404" pitchFamily="49" charset="0"/>
                <a:cs typeface="Courier New" panose="02070309020205020404" pitchFamily="49" charset="0"/>
              </a:rPr>
              <a:t>&amp;pm</a:t>
            </a:r>
            <a:r>
              <a:rPr lang="en-US" sz="1600" b="1" dirty="0">
                <a:latin typeface="Courier New" panose="02070309020205020404" pitchFamily="49" charset="0"/>
                <a:cs typeface="Courier New" panose="02070309020205020404" pitchFamily="49" charset="0"/>
              </a:rPr>
              <a:t>);</a:t>
            </a:r>
          </a:p>
          <a:p>
            <a:r>
              <a:rPr lang="en-US" sz="1600" b="1" dirty="0">
                <a:solidFill>
                  <a:schemeClr val="accent1"/>
                </a:solidFill>
                <a:latin typeface="Courier New" panose="02070309020205020404" pitchFamily="49" charset="0"/>
                <a:cs typeface="Courier New" panose="02070309020205020404" pitchFamily="49" charset="0"/>
              </a:rPr>
              <a:t>    </a:t>
            </a:r>
            <a:r>
              <a:rPr lang="en-US" sz="1600" b="1" dirty="0" err="1">
                <a:solidFill>
                  <a:schemeClr val="accent1"/>
                </a:solidFill>
                <a:latin typeface="Courier New" panose="02070309020205020404" pitchFamily="49" charset="0"/>
                <a:cs typeface="Courier New" panose="02070309020205020404" pitchFamily="49" charset="0"/>
              </a:rPr>
              <a:t>printf</a:t>
            </a:r>
            <a:r>
              <a:rPr lang="en-US" sz="1600" b="1" dirty="0">
                <a:solidFill>
                  <a:schemeClr val="accent1"/>
                </a:solidFill>
                <a:latin typeface="Courier New" panose="02070309020205020404" pitchFamily="49" charset="0"/>
                <a:cs typeface="Courier New" panose="02070309020205020404" pitchFamily="49" charset="0"/>
              </a:rPr>
              <a:t>("back %f %f\n", </a:t>
            </a:r>
            <a:r>
              <a:rPr lang="en-US" sz="1600" b="1" dirty="0" err="1">
                <a:solidFill>
                  <a:schemeClr val="accent1"/>
                </a:solidFill>
                <a:latin typeface="Courier New" panose="02070309020205020404" pitchFamily="49" charset="0"/>
                <a:cs typeface="Courier New" panose="02070309020205020404" pitchFamily="49" charset="0"/>
              </a:rPr>
              <a:t>pm.x</a:t>
            </a:r>
            <a:r>
              <a:rPr lang="en-US" sz="1600" b="1" dirty="0">
                <a:solidFill>
                  <a:schemeClr val="accent1"/>
                </a:solidFill>
                <a:latin typeface="Courier New" panose="02070309020205020404" pitchFamily="49" charset="0"/>
                <a:cs typeface="Courier New" panose="02070309020205020404" pitchFamily="49" charset="0"/>
              </a:rPr>
              <a:t>, </a:t>
            </a:r>
            <a:r>
              <a:rPr lang="en-US" sz="1600" b="1" dirty="0" err="1">
                <a:solidFill>
                  <a:schemeClr val="accent1"/>
                </a:solidFill>
                <a:latin typeface="Courier New" panose="02070309020205020404" pitchFamily="49" charset="0"/>
                <a:cs typeface="Courier New" panose="02070309020205020404" pitchFamily="49" charset="0"/>
              </a:rPr>
              <a:t>pm.y</a:t>
            </a:r>
            <a:r>
              <a:rPr lang="en-US" sz="1600" b="1" dirty="0">
                <a:solidFill>
                  <a:schemeClr val="accent1"/>
                </a:solidFill>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a:t>
            </a:r>
          </a:p>
        </p:txBody>
      </p:sp>
      <p:sp>
        <p:nvSpPr>
          <p:cNvPr id="6" name="TextBox 5">
            <a:extLst>
              <a:ext uri="{FF2B5EF4-FFF2-40B4-BE49-F238E27FC236}">
                <a16:creationId xmlns:a16="http://schemas.microsoft.com/office/drawing/2014/main" id="{7DAF5775-2288-E7DB-CE42-71A0D518E544}"/>
              </a:ext>
            </a:extLst>
          </p:cNvPr>
          <p:cNvSpPr txBox="1"/>
          <p:nvPr/>
        </p:nvSpPr>
        <p:spPr>
          <a:xfrm>
            <a:off x="7354540" y="5005001"/>
            <a:ext cx="3217547" cy="923330"/>
          </a:xfrm>
          <a:prstGeom prst="rect">
            <a:avLst/>
          </a:prstGeom>
          <a:noFill/>
          <a:ln w="28575">
            <a:solidFill>
              <a:schemeClr val="accent1"/>
            </a:solidFill>
          </a:ln>
        </p:spPr>
        <p:txBody>
          <a:bodyPr wrap="none" rtlCol="0">
            <a:spAutoFit/>
          </a:bodyPr>
          <a:lstStyle/>
          <a:p>
            <a:r>
              <a:rPr lang="en-US" b="1" dirty="0">
                <a:latin typeface="Courier New" panose="02070309020205020404" pitchFamily="49" charset="0"/>
                <a:cs typeface="Courier New" panose="02070309020205020404" pitchFamily="49" charset="0"/>
              </a:rPr>
              <a:t>main 3.000000 4.000000</a:t>
            </a:r>
          </a:p>
          <a:p>
            <a:r>
              <a:rPr lang="en-US" b="1" dirty="0" err="1">
                <a:latin typeface="Courier New" panose="02070309020205020404" pitchFamily="49" charset="0"/>
                <a:cs typeface="Courier New" panose="02070309020205020404" pitchFamily="49" charset="0"/>
              </a:rPr>
              <a:t>func</a:t>
            </a:r>
            <a:r>
              <a:rPr lang="en-US" b="1" dirty="0">
                <a:latin typeface="Courier New" panose="02070309020205020404" pitchFamily="49" charset="0"/>
                <a:cs typeface="Courier New" panose="02070309020205020404" pitchFamily="49" charset="0"/>
              </a:rPr>
              <a:t> 9.000000 8.000000</a:t>
            </a:r>
          </a:p>
          <a:p>
            <a:r>
              <a:rPr lang="en-US" b="1" dirty="0">
                <a:solidFill>
                  <a:schemeClr val="accent1"/>
                </a:solidFill>
                <a:latin typeface="Courier New" panose="02070309020205020404" pitchFamily="49" charset="0"/>
                <a:cs typeface="Courier New" panose="02070309020205020404" pitchFamily="49" charset="0"/>
              </a:rPr>
              <a:t>back 9.000000 8.000000</a:t>
            </a:r>
          </a:p>
        </p:txBody>
      </p:sp>
      <p:sp>
        <p:nvSpPr>
          <p:cNvPr id="7" name="Rectangle 6">
            <a:extLst>
              <a:ext uri="{FF2B5EF4-FFF2-40B4-BE49-F238E27FC236}">
                <a16:creationId xmlns:a16="http://schemas.microsoft.com/office/drawing/2014/main" id="{7C263285-8FCC-6E17-9187-C743A62D3857}"/>
              </a:ext>
            </a:extLst>
          </p:cNvPr>
          <p:cNvSpPr/>
          <p:nvPr/>
        </p:nvSpPr>
        <p:spPr>
          <a:xfrm>
            <a:off x="7157905" y="929669"/>
            <a:ext cx="1395538" cy="3403863"/>
          </a:xfrm>
          <a:prstGeom prst="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239C649D-1AE8-21D3-BFBB-4D9D0B994667}"/>
              </a:ext>
            </a:extLst>
          </p:cNvPr>
          <p:cNvSpPr/>
          <p:nvPr/>
        </p:nvSpPr>
        <p:spPr>
          <a:xfrm>
            <a:off x="7160621" y="3487350"/>
            <a:ext cx="1392821" cy="851811"/>
          </a:xfrm>
          <a:prstGeom prst="rect">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Courier New" panose="02070309020205020404" pitchFamily="49" charset="0"/>
                <a:cs typeface="Courier New" panose="02070309020205020404" pitchFamily="49" charset="0"/>
              </a:rPr>
              <a:t>pm</a:t>
            </a:r>
          </a:p>
        </p:txBody>
      </p:sp>
      <p:sp>
        <p:nvSpPr>
          <p:cNvPr id="9" name="Rectangle 8">
            <a:extLst>
              <a:ext uri="{FF2B5EF4-FFF2-40B4-BE49-F238E27FC236}">
                <a16:creationId xmlns:a16="http://schemas.microsoft.com/office/drawing/2014/main" id="{A16D830E-6C94-291D-7BE4-2CCB1F222FED}"/>
              </a:ext>
            </a:extLst>
          </p:cNvPr>
          <p:cNvSpPr/>
          <p:nvPr/>
        </p:nvSpPr>
        <p:spPr>
          <a:xfrm>
            <a:off x="7624435" y="3906455"/>
            <a:ext cx="789019" cy="432707"/>
          </a:xfrm>
          <a:prstGeom prst="rect">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Courier New" panose="02070309020205020404" pitchFamily="49" charset="0"/>
                <a:cs typeface="Courier New" panose="02070309020205020404" pitchFamily="49" charset="0"/>
              </a:rPr>
              <a:t>y</a:t>
            </a:r>
          </a:p>
        </p:txBody>
      </p:sp>
      <p:sp>
        <p:nvSpPr>
          <p:cNvPr id="10" name="Rectangle 9">
            <a:extLst>
              <a:ext uri="{FF2B5EF4-FFF2-40B4-BE49-F238E27FC236}">
                <a16:creationId xmlns:a16="http://schemas.microsoft.com/office/drawing/2014/main" id="{CE43B0AF-410C-CE5D-608D-C5F5CA9AC26F}"/>
              </a:ext>
            </a:extLst>
          </p:cNvPr>
          <p:cNvSpPr/>
          <p:nvPr/>
        </p:nvSpPr>
        <p:spPr>
          <a:xfrm>
            <a:off x="8061996" y="3906455"/>
            <a:ext cx="479729" cy="432707"/>
          </a:xfrm>
          <a:prstGeom prst="rect">
            <a:avLst/>
          </a:prstGeom>
          <a:solidFill>
            <a:schemeClr val="bg2"/>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4.0</a:t>
            </a:r>
          </a:p>
        </p:txBody>
      </p:sp>
      <p:sp>
        <p:nvSpPr>
          <p:cNvPr id="11" name="Rectangle 10">
            <a:extLst>
              <a:ext uri="{FF2B5EF4-FFF2-40B4-BE49-F238E27FC236}">
                <a16:creationId xmlns:a16="http://schemas.microsoft.com/office/drawing/2014/main" id="{C49EA6A6-7012-9565-B067-6C98E6AC1BAD}"/>
              </a:ext>
            </a:extLst>
          </p:cNvPr>
          <p:cNvSpPr/>
          <p:nvPr/>
        </p:nvSpPr>
        <p:spPr>
          <a:xfrm>
            <a:off x="7623266" y="3487351"/>
            <a:ext cx="783771" cy="432707"/>
          </a:xfrm>
          <a:prstGeom prst="rect">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Courier New" panose="02070309020205020404" pitchFamily="49" charset="0"/>
                <a:cs typeface="Courier New" panose="02070309020205020404" pitchFamily="49" charset="0"/>
              </a:rPr>
              <a:t>x</a:t>
            </a:r>
          </a:p>
        </p:txBody>
      </p:sp>
      <p:sp>
        <p:nvSpPr>
          <p:cNvPr id="12" name="Rectangle 11">
            <a:extLst>
              <a:ext uri="{FF2B5EF4-FFF2-40B4-BE49-F238E27FC236}">
                <a16:creationId xmlns:a16="http://schemas.microsoft.com/office/drawing/2014/main" id="{2FE5864F-E203-8063-9F14-1F267529CA6D}"/>
              </a:ext>
            </a:extLst>
          </p:cNvPr>
          <p:cNvSpPr/>
          <p:nvPr/>
        </p:nvSpPr>
        <p:spPr>
          <a:xfrm>
            <a:off x="8068464" y="3487351"/>
            <a:ext cx="484978" cy="432707"/>
          </a:xfrm>
          <a:prstGeom prst="rect">
            <a:avLst/>
          </a:prstGeom>
          <a:solidFill>
            <a:schemeClr val="bg2"/>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3.0</a:t>
            </a:r>
          </a:p>
        </p:txBody>
      </p:sp>
      <p:sp>
        <p:nvSpPr>
          <p:cNvPr id="13" name="TextBox 12">
            <a:extLst>
              <a:ext uri="{FF2B5EF4-FFF2-40B4-BE49-F238E27FC236}">
                <a16:creationId xmlns:a16="http://schemas.microsoft.com/office/drawing/2014/main" id="{5AA1C132-6435-F536-B246-2FCE0539330C}"/>
              </a:ext>
            </a:extLst>
          </p:cNvPr>
          <p:cNvSpPr txBox="1"/>
          <p:nvPr/>
        </p:nvSpPr>
        <p:spPr>
          <a:xfrm>
            <a:off x="11322416" y="2337717"/>
            <a:ext cx="800116" cy="646331"/>
          </a:xfrm>
          <a:prstGeom prst="rect">
            <a:avLst/>
          </a:prstGeom>
          <a:noFill/>
        </p:spPr>
        <p:txBody>
          <a:bodyPr wrap="square" rtlCol="0">
            <a:spAutoFit/>
          </a:bodyPr>
          <a:lstStyle/>
          <a:p>
            <a:r>
              <a:rPr lang="en-US" dirty="0"/>
              <a:t>stack</a:t>
            </a:r>
          </a:p>
          <a:p>
            <a:r>
              <a:rPr lang="en-US" dirty="0"/>
              <a:t>frame</a:t>
            </a:r>
          </a:p>
        </p:txBody>
      </p:sp>
      <p:sp>
        <p:nvSpPr>
          <p:cNvPr id="14" name="Left Brace 13">
            <a:extLst>
              <a:ext uri="{FF2B5EF4-FFF2-40B4-BE49-F238E27FC236}">
                <a16:creationId xmlns:a16="http://schemas.microsoft.com/office/drawing/2014/main" id="{9A18220D-B5F5-147C-E5A4-0EDCB7C4C4EB}"/>
              </a:ext>
            </a:extLst>
          </p:cNvPr>
          <p:cNvSpPr/>
          <p:nvPr/>
        </p:nvSpPr>
        <p:spPr>
          <a:xfrm flipH="1">
            <a:off x="10627987" y="2364417"/>
            <a:ext cx="765232" cy="646332"/>
          </a:xfrm>
          <a:prstGeom prst="leftBrace">
            <a:avLst/>
          </a:prstGeom>
          <a:ln w="28575">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Rectangle 14">
            <a:extLst>
              <a:ext uri="{FF2B5EF4-FFF2-40B4-BE49-F238E27FC236}">
                <a16:creationId xmlns:a16="http://schemas.microsoft.com/office/drawing/2014/main" id="{E6340EA0-223A-6FF8-9EC1-B61D82C2DE9B}"/>
              </a:ext>
            </a:extLst>
          </p:cNvPr>
          <p:cNvSpPr/>
          <p:nvPr/>
        </p:nvSpPr>
        <p:spPr>
          <a:xfrm>
            <a:off x="9230397" y="929669"/>
            <a:ext cx="1395538" cy="3403863"/>
          </a:xfrm>
          <a:prstGeom prst="rect">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3596C39-4A4E-0567-1754-5018B5FFF3B0}"/>
              </a:ext>
            </a:extLst>
          </p:cNvPr>
          <p:cNvSpPr/>
          <p:nvPr/>
        </p:nvSpPr>
        <p:spPr>
          <a:xfrm>
            <a:off x="9233113" y="3487350"/>
            <a:ext cx="1392821" cy="851811"/>
          </a:xfrm>
          <a:prstGeom prst="rect">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Courier New" panose="02070309020205020404" pitchFamily="49" charset="0"/>
                <a:cs typeface="Courier New" panose="02070309020205020404" pitchFamily="49" charset="0"/>
              </a:rPr>
              <a:t>pm</a:t>
            </a:r>
          </a:p>
        </p:txBody>
      </p:sp>
      <p:sp>
        <p:nvSpPr>
          <p:cNvPr id="17" name="Rectangle 16">
            <a:extLst>
              <a:ext uri="{FF2B5EF4-FFF2-40B4-BE49-F238E27FC236}">
                <a16:creationId xmlns:a16="http://schemas.microsoft.com/office/drawing/2014/main" id="{F6F14CAB-65B6-D55C-BDE9-AD757687B2D0}"/>
              </a:ext>
            </a:extLst>
          </p:cNvPr>
          <p:cNvSpPr/>
          <p:nvPr/>
        </p:nvSpPr>
        <p:spPr>
          <a:xfrm>
            <a:off x="9696927" y="3906455"/>
            <a:ext cx="789019" cy="432707"/>
          </a:xfrm>
          <a:prstGeom prst="rect">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Courier New" panose="02070309020205020404" pitchFamily="49" charset="0"/>
                <a:cs typeface="Courier New" panose="02070309020205020404" pitchFamily="49" charset="0"/>
              </a:rPr>
              <a:t>y</a:t>
            </a:r>
          </a:p>
        </p:txBody>
      </p:sp>
      <p:sp>
        <p:nvSpPr>
          <p:cNvPr id="18" name="Rectangle 17">
            <a:extLst>
              <a:ext uri="{FF2B5EF4-FFF2-40B4-BE49-F238E27FC236}">
                <a16:creationId xmlns:a16="http://schemas.microsoft.com/office/drawing/2014/main" id="{B32DF54C-5887-749F-7A6F-E5DEC04395C4}"/>
              </a:ext>
            </a:extLst>
          </p:cNvPr>
          <p:cNvSpPr/>
          <p:nvPr/>
        </p:nvSpPr>
        <p:spPr>
          <a:xfrm>
            <a:off x="10134488" y="3906455"/>
            <a:ext cx="479729" cy="432707"/>
          </a:xfrm>
          <a:prstGeom prst="rect">
            <a:avLst/>
          </a:prstGeom>
          <a:solidFill>
            <a:schemeClr val="bg2"/>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4.0</a:t>
            </a:r>
          </a:p>
        </p:txBody>
      </p:sp>
      <p:sp>
        <p:nvSpPr>
          <p:cNvPr id="19" name="Rectangle 18">
            <a:extLst>
              <a:ext uri="{FF2B5EF4-FFF2-40B4-BE49-F238E27FC236}">
                <a16:creationId xmlns:a16="http://schemas.microsoft.com/office/drawing/2014/main" id="{D10849DE-4DA1-7525-06E0-B5F06B47AEAE}"/>
              </a:ext>
            </a:extLst>
          </p:cNvPr>
          <p:cNvSpPr/>
          <p:nvPr/>
        </p:nvSpPr>
        <p:spPr>
          <a:xfrm>
            <a:off x="9695758" y="3487351"/>
            <a:ext cx="783771" cy="432707"/>
          </a:xfrm>
          <a:prstGeom prst="rect">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latin typeface="Courier New" panose="02070309020205020404" pitchFamily="49" charset="0"/>
                <a:cs typeface="Courier New" panose="02070309020205020404" pitchFamily="49" charset="0"/>
              </a:rPr>
              <a:t>x</a:t>
            </a:r>
          </a:p>
        </p:txBody>
      </p:sp>
      <p:sp>
        <p:nvSpPr>
          <p:cNvPr id="20" name="Rectangle 19">
            <a:extLst>
              <a:ext uri="{FF2B5EF4-FFF2-40B4-BE49-F238E27FC236}">
                <a16:creationId xmlns:a16="http://schemas.microsoft.com/office/drawing/2014/main" id="{55A5F7D1-D37C-5895-228D-EBDA5D4984EB}"/>
              </a:ext>
            </a:extLst>
          </p:cNvPr>
          <p:cNvSpPr/>
          <p:nvPr/>
        </p:nvSpPr>
        <p:spPr>
          <a:xfrm>
            <a:off x="10140956" y="3487351"/>
            <a:ext cx="484978" cy="432707"/>
          </a:xfrm>
          <a:prstGeom prst="rect">
            <a:avLst/>
          </a:prstGeom>
          <a:solidFill>
            <a:schemeClr val="bg2"/>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3.0</a:t>
            </a:r>
          </a:p>
        </p:txBody>
      </p:sp>
      <p:sp>
        <p:nvSpPr>
          <p:cNvPr id="21" name="Rectangle 20">
            <a:extLst>
              <a:ext uri="{FF2B5EF4-FFF2-40B4-BE49-F238E27FC236}">
                <a16:creationId xmlns:a16="http://schemas.microsoft.com/office/drawing/2014/main" id="{8988F82F-08C9-BB06-40BE-B529810EA5C8}"/>
              </a:ext>
            </a:extLst>
          </p:cNvPr>
          <p:cNvSpPr/>
          <p:nvPr/>
        </p:nvSpPr>
        <p:spPr>
          <a:xfrm>
            <a:off x="9228345" y="2468171"/>
            <a:ext cx="1392821" cy="432707"/>
          </a:xfrm>
          <a:prstGeom prst="rect">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1"/>
                </a:solidFill>
                <a:latin typeface="Courier New" panose="02070309020205020404" pitchFamily="49" charset="0"/>
                <a:cs typeface="Courier New" panose="02070309020205020404" pitchFamily="49" charset="0"/>
              </a:rPr>
              <a:t>pp</a:t>
            </a:r>
          </a:p>
        </p:txBody>
      </p:sp>
      <p:sp>
        <p:nvSpPr>
          <p:cNvPr id="25" name="Rectangle 24">
            <a:extLst>
              <a:ext uri="{FF2B5EF4-FFF2-40B4-BE49-F238E27FC236}">
                <a16:creationId xmlns:a16="http://schemas.microsoft.com/office/drawing/2014/main" id="{FB0D13D1-2FCA-FF31-E703-06CE2D5D3256}"/>
              </a:ext>
            </a:extLst>
          </p:cNvPr>
          <p:cNvSpPr/>
          <p:nvPr/>
        </p:nvSpPr>
        <p:spPr>
          <a:xfrm>
            <a:off x="9695758" y="2468172"/>
            <a:ext cx="925408" cy="432707"/>
          </a:xfrm>
          <a:prstGeom prst="rect">
            <a:avLst/>
          </a:prstGeom>
          <a:solidFill>
            <a:schemeClr val="bg2"/>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26" name="Curved Connector 25">
            <a:extLst>
              <a:ext uri="{FF2B5EF4-FFF2-40B4-BE49-F238E27FC236}">
                <a16:creationId xmlns:a16="http://schemas.microsoft.com/office/drawing/2014/main" id="{48FC94EE-9515-7FBB-0FB1-2AD40733374D}"/>
              </a:ext>
            </a:extLst>
          </p:cNvPr>
          <p:cNvCxnSpPr>
            <a:cxnSpLocks/>
            <a:endCxn id="16" idx="1"/>
          </p:cNvCxnSpPr>
          <p:nvPr/>
        </p:nvCxnSpPr>
        <p:spPr>
          <a:xfrm rot="5400000">
            <a:off x="9066283" y="2838583"/>
            <a:ext cx="1241504" cy="907843"/>
          </a:xfrm>
          <a:prstGeom prst="curvedConnector4">
            <a:avLst>
              <a:gd name="adj1" fmla="val 32847"/>
              <a:gd name="adj2" fmla="val 12518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A7D2236E-CD95-1CB1-029F-C63B651E7327}"/>
              </a:ext>
            </a:extLst>
          </p:cNvPr>
          <p:cNvSpPr txBox="1"/>
          <p:nvPr/>
        </p:nvSpPr>
        <p:spPr>
          <a:xfrm>
            <a:off x="9844850" y="3016723"/>
            <a:ext cx="677878" cy="369332"/>
          </a:xfrm>
          <a:prstGeom prst="rect">
            <a:avLst/>
          </a:prstGeom>
          <a:noFill/>
        </p:spPr>
        <p:txBody>
          <a:bodyPr wrap="none" rtlCol="0">
            <a:spAutoFit/>
          </a:bodyPr>
          <a:lstStyle/>
          <a:p>
            <a:r>
              <a:rPr lang="en-US" dirty="0"/>
              <a:t>point</a:t>
            </a:r>
          </a:p>
        </p:txBody>
      </p:sp>
    </p:spTree>
    <p:extLst>
      <p:ext uri="{BB962C8B-B14F-4D97-AF65-F5344CB8AC3E}">
        <p14:creationId xmlns:p14="http://schemas.microsoft.com/office/powerpoint/2010/main" val="16616754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19E79-ADA1-907B-5FAD-AB37B5CD2159}"/>
              </a:ext>
            </a:extLst>
          </p:cNvPr>
          <p:cNvSpPr>
            <a:spLocks noGrp="1"/>
          </p:cNvSpPr>
          <p:nvPr>
            <p:ph type="title"/>
          </p:nvPr>
        </p:nvSpPr>
        <p:spPr/>
        <p:txBody>
          <a:bodyPr/>
          <a:lstStyle/>
          <a:p>
            <a:pPr algn="r"/>
            <a:r>
              <a:rPr lang="en-US" dirty="0"/>
              <a:t>6.2 Storage Allocation</a:t>
            </a:r>
          </a:p>
        </p:txBody>
      </p:sp>
      <p:sp>
        <p:nvSpPr>
          <p:cNvPr id="4" name="TextBox 3">
            <a:extLst>
              <a:ext uri="{FF2B5EF4-FFF2-40B4-BE49-F238E27FC236}">
                <a16:creationId xmlns:a16="http://schemas.microsoft.com/office/drawing/2014/main" id="{94015EDA-9B8C-EE59-2415-3FA4045D99D8}"/>
              </a:ext>
            </a:extLst>
          </p:cNvPr>
          <p:cNvSpPr txBox="1"/>
          <p:nvPr/>
        </p:nvSpPr>
        <p:spPr>
          <a:xfrm>
            <a:off x="610005" y="2049471"/>
            <a:ext cx="7629012" cy="3970318"/>
          </a:xfrm>
          <a:prstGeom prst="rect">
            <a:avLst/>
          </a:prstGeom>
          <a:noFill/>
        </p:spPr>
        <p:txBody>
          <a:bodyPr wrap="none" rtlCol="0">
            <a:spAutoFit/>
          </a:bodyPr>
          <a:lstStyle/>
          <a:p>
            <a:r>
              <a:rPr lang="en-US" b="1" dirty="0">
                <a:latin typeface="Courier New" panose="02070309020205020404" pitchFamily="49" charset="0"/>
                <a:cs typeface="Courier New" panose="02070309020205020404" pitchFamily="49" charset="0"/>
              </a:rPr>
              <a:t>#include &lt;</a:t>
            </a:r>
            <a:r>
              <a:rPr lang="en-US" b="1" dirty="0" err="1">
                <a:latin typeface="Courier New" panose="02070309020205020404" pitchFamily="49" charset="0"/>
                <a:cs typeface="Courier New" panose="02070309020205020404" pitchFamily="49" charset="0"/>
              </a:rPr>
              <a:t>stdio.h</a:t>
            </a:r>
            <a:r>
              <a:rPr lang="en-US" b="1" dirty="0">
                <a:latin typeface="Courier New" panose="02070309020205020404" pitchFamily="49" charset="0"/>
                <a:cs typeface="Courier New" panose="02070309020205020404" pitchFamily="49" charset="0"/>
              </a:rPr>
              <a:t>&gt;</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int main() {</a:t>
            </a:r>
          </a:p>
          <a:p>
            <a:r>
              <a:rPr lang="en-US" b="1" dirty="0">
                <a:latin typeface="Courier New" panose="02070309020205020404" pitchFamily="49" charset="0"/>
                <a:cs typeface="Courier New" panose="02070309020205020404" pitchFamily="49" charset="0"/>
              </a:rPr>
              <a:t>    struct point {</a:t>
            </a:r>
          </a:p>
          <a:p>
            <a:r>
              <a:rPr lang="en-US" b="1" dirty="0">
                <a:latin typeface="Courier New" panose="02070309020205020404" pitchFamily="49" charset="0"/>
                <a:cs typeface="Courier New" panose="02070309020205020404" pitchFamily="49" charset="0"/>
              </a:rPr>
              <a:t>        double x;</a:t>
            </a:r>
          </a:p>
          <a:p>
            <a:r>
              <a:rPr lang="en-US" b="1" dirty="0">
                <a:latin typeface="Courier New" panose="02070309020205020404" pitchFamily="49" charset="0"/>
                <a:cs typeface="Courier New" panose="02070309020205020404" pitchFamily="49" charset="0"/>
              </a:rPr>
              <a:t>        double y;</a:t>
            </a:r>
          </a:p>
          <a:p>
            <a:r>
              <a:rPr lang="en-US" b="1" dirty="0">
                <a:latin typeface="Courier New" panose="02070309020205020404" pitchFamily="49" charset="0"/>
                <a:cs typeface="Courier New" panose="02070309020205020404" pitchFamily="49" charset="0"/>
              </a:rPr>
              <a:t>    };</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    struct point </a:t>
            </a:r>
            <a:r>
              <a:rPr lang="en-US" b="1" dirty="0" err="1">
                <a:latin typeface="Courier New" panose="02070309020205020404" pitchFamily="49" charset="0"/>
                <a:cs typeface="Courier New" panose="02070309020205020404" pitchFamily="49" charset="0"/>
              </a:rPr>
              <a:t>pt</a:t>
            </a:r>
            <a:r>
              <a:rPr lang="en-US" b="1" dirty="0">
                <a:latin typeface="Courier New" panose="02070309020205020404" pitchFamily="49" charset="0"/>
                <a:cs typeface="Courier New" panose="02070309020205020404" pitchFamily="49" charset="0"/>
              </a:rPr>
              <a:t>, *pp;</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printf</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sizeof</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pt</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ld</a:t>
            </a:r>
            <a:r>
              <a:rPr lang="en-US" b="1" dirty="0">
                <a:latin typeface="Courier New" panose="02070309020205020404" pitchFamily="49" charset="0"/>
                <a:cs typeface="Courier New" panose="02070309020205020404" pitchFamily="49" charset="0"/>
              </a:rPr>
              <a:t>\n",</a:t>
            </a:r>
            <a:r>
              <a:rPr lang="en-US" b="1" dirty="0" err="1">
                <a:latin typeface="Courier New" panose="02070309020205020404" pitchFamily="49" charset="0"/>
                <a:cs typeface="Courier New" panose="02070309020205020404" pitchFamily="49" charset="0"/>
              </a:rPr>
              <a:t>sizeof</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pt</a:t>
            </a:r>
            <a:r>
              <a:rPr lang="en-US" b="1" dirty="0">
                <a:latin typeface="Courier New" panose="02070309020205020404" pitchFamily="49" charset="0"/>
                <a:cs typeface="Courier New" panose="02070309020205020404" pitchFamily="49" charset="0"/>
              </a:rPr>
              <a:t>));</a:t>
            </a:r>
          </a:p>
          <a:p>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printf</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sizeof</a:t>
            </a:r>
            <a:r>
              <a:rPr lang="en-US" b="1" dirty="0">
                <a:latin typeface="Courier New" panose="02070309020205020404" pitchFamily="49" charset="0"/>
                <a:cs typeface="Courier New" panose="02070309020205020404" pitchFamily="49" charset="0"/>
              </a:rPr>
              <a:t> pp %</a:t>
            </a:r>
            <a:r>
              <a:rPr lang="en-US" b="1" dirty="0" err="1">
                <a:latin typeface="Courier New" panose="02070309020205020404" pitchFamily="49" charset="0"/>
                <a:cs typeface="Courier New" panose="02070309020205020404" pitchFamily="49" charset="0"/>
              </a:rPr>
              <a:t>ld</a:t>
            </a:r>
            <a:r>
              <a:rPr lang="en-US" b="1" dirty="0">
                <a:latin typeface="Courier New" panose="02070309020205020404" pitchFamily="49" charset="0"/>
                <a:cs typeface="Courier New" panose="02070309020205020404" pitchFamily="49" charset="0"/>
              </a:rPr>
              <a:t>\n",</a:t>
            </a:r>
            <a:r>
              <a:rPr lang="en-US" b="1" dirty="0" err="1">
                <a:latin typeface="Courier New" panose="02070309020205020404" pitchFamily="49" charset="0"/>
                <a:cs typeface="Courier New" panose="02070309020205020404" pitchFamily="49" charset="0"/>
              </a:rPr>
              <a:t>sizeof</a:t>
            </a:r>
            <a:r>
              <a:rPr lang="en-US" b="1" dirty="0">
                <a:latin typeface="Courier New" panose="02070309020205020404" pitchFamily="49" charset="0"/>
                <a:cs typeface="Courier New" panose="02070309020205020404" pitchFamily="49" charset="0"/>
              </a:rPr>
              <a:t>(pp));</a:t>
            </a:r>
          </a:p>
          <a:p>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printf</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sizeof</a:t>
            </a:r>
            <a:r>
              <a:rPr lang="en-US" b="1" dirty="0">
                <a:latin typeface="Courier New" panose="02070309020205020404" pitchFamily="49" charset="0"/>
                <a:cs typeface="Courier New" panose="02070309020205020404" pitchFamily="49" charset="0"/>
              </a:rPr>
              <a:t> point %</a:t>
            </a:r>
            <a:r>
              <a:rPr lang="en-US" b="1" dirty="0" err="1">
                <a:latin typeface="Courier New" panose="02070309020205020404" pitchFamily="49" charset="0"/>
                <a:cs typeface="Courier New" panose="02070309020205020404" pitchFamily="49" charset="0"/>
              </a:rPr>
              <a:t>ld</a:t>
            </a:r>
            <a:r>
              <a:rPr lang="en-US" b="1" dirty="0">
                <a:latin typeface="Courier New" panose="02070309020205020404" pitchFamily="49" charset="0"/>
                <a:cs typeface="Courier New" panose="02070309020205020404" pitchFamily="49" charset="0"/>
              </a:rPr>
              <a:t>\n",</a:t>
            </a:r>
            <a:r>
              <a:rPr lang="en-US" b="1" dirty="0" err="1">
                <a:latin typeface="Courier New" panose="02070309020205020404" pitchFamily="49" charset="0"/>
                <a:cs typeface="Courier New" panose="02070309020205020404" pitchFamily="49" charset="0"/>
              </a:rPr>
              <a:t>sizeof</a:t>
            </a:r>
            <a:r>
              <a:rPr lang="en-US" b="1" dirty="0">
                <a:latin typeface="Courier New" panose="02070309020205020404" pitchFamily="49" charset="0"/>
                <a:cs typeface="Courier New" panose="02070309020205020404" pitchFamily="49" charset="0"/>
              </a:rPr>
              <a:t>(struct point));</a:t>
            </a:r>
          </a:p>
          <a:p>
            <a:r>
              <a:rPr lang="en-US" b="1" dirty="0">
                <a:latin typeface="Courier New" panose="02070309020205020404" pitchFamily="49" charset="0"/>
                <a:cs typeface="Courier New" panose="02070309020205020404" pitchFamily="49" charset="0"/>
              </a:rPr>
              <a:t>}</a:t>
            </a:r>
          </a:p>
        </p:txBody>
      </p:sp>
      <p:sp>
        <p:nvSpPr>
          <p:cNvPr id="5" name="TextBox 4">
            <a:extLst>
              <a:ext uri="{FF2B5EF4-FFF2-40B4-BE49-F238E27FC236}">
                <a16:creationId xmlns:a16="http://schemas.microsoft.com/office/drawing/2014/main" id="{AF306DA0-8C37-4809-6BE7-F28971E49EA5}"/>
              </a:ext>
            </a:extLst>
          </p:cNvPr>
          <p:cNvSpPr txBox="1"/>
          <p:nvPr/>
        </p:nvSpPr>
        <p:spPr>
          <a:xfrm>
            <a:off x="7978824" y="3858296"/>
            <a:ext cx="2252540" cy="923330"/>
          </a:xfrm>
          <a:prstGeom prst="rect">
            <a:avLst/>
          </a:prstGeom>
          <a:noFill/>
          <a:ln w="28575">
            <a:solidFill>
              <a:schemeClr val="accent1"/>
            </a:solidFill>
          </a:ln>
        </p:spPr>
        <p:txBody>
          <a:bodyPr wrap="none" rtlCol="0">
            <a:spAutoFit/>
          </a:bodyPr>
          <a:lstStyle/>
          <a:p>
            <a:r>
              <a:rPr lang="en-US" b="1" dirty="0" err="1">
                <a:latin typeface="Courier New" panose="02070309020205020404" pitchFamily="49" charset="0"/>
                <a:cs typeface="Courier New" panose="02070309020205020404" pitchFamily="49" charset="0"/>
              </a:rPr>
              <a:t>sizeof</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pt</a:t>
            </a:r>
            <a:r>
              <a:rPr lang="en-US" b="1" dirty="0">
                <a:latin typeface="Courier New" panose="02070309020205020404" pitchFamily="49" charset="0"/>
                <a:cs typeface="Courier New" panose="02070309020205020404" pitchFamily="49" charset="0"/>
              </a:rPr>
              <a:t> 16</a:t>
            </a:r>
          </a:p>
          <a:p>
            <a:r>
              <a:rPr lang="en-US" b="1" dirty="0" err="1">
                <a:latin typeface="Courier New" panose="02070309020205020404" pitchFamily="49" charset="0"/>
                <a:cs typeface="Courier New" panose="02070309020205020404" pitchFamily="49" charset="0"/>
              </a:rPr>
              <a:t>sizeof</a:t>
            </a:r>
            <a:r>
              <a:rPr lang="en-US" b="1" dirty="0">
                <a:latin typeface="Courier New" panose="02070309020205020404" pitchFamily="49" charset="0"/>
                <a:cs typeface="Courier New" panose="02070309020205020404" pitchFamily="49" charset="0"/>
              </a:rPr>
              <a:t> pp 8</a:t>
            </a:r>
          </a:p>
          <a:p>
            <a:r>
              <a:rPr lang="en-US" b="1" dirty="0" err="1">
                <a:latin typeface="Courier New" panose="02070309020205020404" pitchFamily="49" charset="0"/>
                <a:cs typeface="Courier New" panose="02070309020205020404" pitchFamily="49" charset="0"/>
              </a:rPr>
              <a:t>sizeof</a:t>
            </a:r>
            <a:r>
              <a:rPr lang="en-US" b="1" dirty="0">
                <a:latin typeface="Courier New" panose="02070309020205020404" pitchFamily="49" charset="0"/>
                <a:cs typeface="Courier New" panose="02070309020205020404" pitchFamily="49" charset="0"/>
              </a:rPr>
              <a:t> point 16</a:t>
            </a:r>
          </a:p>
        </p:txBody>
      </p:sp>
      <p:sp>
        <p:nvSpPr>
          <p:cNvPr id="6" name="TextBox 5">
            <a:extLst>
              <a:ext uri="{FF2B5EF4-FFF2-40B4-BE49-F238E27FC236}">
                <a16:creationId xmlns:a16="http://schemas.microsoft.com/office/drawing/2014/main" id="{A6556274-5FAB-FA80-D5BC-7FB8B7B8096A}"/>
              </a:ext>
            </a:extLst>
          </p:cNvPr>
          <p:cNvSpPr txBox="1"/>
          <p:nvPr/>
        </p:nvSpPr>
        <p:spPr>
          <a:xfrm>
            <a:off x="10746560" y="6338986"/>
            <a:ext cx="1382485" cy="307777"/>
          </a:xfrm>
          <a:prstGeom prst="rect">
            <a:avLst/>
          </a:prstGeom>
          <a:noFill/>
        </p:spPr>
        <p:txBody>
          <a:bodyPr wrap="square">
            <a:spAutoFit/>
          </a:bodyPr>
          <a:lstStyle/>
          <a:p>
            <a:r>
              <a:rPr lang="en-US" sz="1400" b="1" dirty="0">
                <a:solidFill>
                  <a:srgbClr val="000000"/>
                </a:solidFill>
                <a:latin typeface="Menlo" panose="020B0609030804020204" pitchFamily="49" charset="0"/>
              </a:rPr>
              <a:t>kr_06_05.c</a:t>
            </a:r>
          </a:p>
        </p:txBody>
      </p:sp>
    </p:spTree>
    <p:extLst>
      <p:ext uri="{BB962C8B-B14F-4D97-AF65-F5344CB8AC3E}">
        <p14:creationId xmlns:p14="http://schemas.microsoft.com/office/powerpoint/2010/main" val="28806418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2023</TotalTime>
  <Words>4447</Words>
  <Application>Microsoft Macintosh PowerPoint</Application>
  <PresentationFormat>Widescreen</PresentationFormat>
  <Paragraphs>1072</Paragraphs>
  <Slides>44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44</vt:i4>
      </vt:variant>
    </vt:vector>
  </HeadingPairs>
  <TitlesOfParts>
    <vt:vector size="50" baseType="lpstr">
      <vt:lpstr>Arial</vt:lpstr>
      <vt:lpstr>Calibri</vt:lpstr>
      <vt:lpstr>Calibri Light</vt:lpstr>
      <vt:lpstr>Courier New</vt:lpstr>
      <vt:lpstr>Menlo</vt:lpstr>
      <vt:lpstr>Office Theme</vt:lpstr>
      <vt:lpstr>K&amp;R Chapter 6 Structures</vt:lpstr>
      <vt:lpstr>A Mid Chapter Suprise</vt:lpstr>
      <vt:lpstr>A Bit of Poetry – Robert Frost</vt:lpstr>
      <vt:lpstr>“Stopping by Woods on a Snowy Evening”</vt:lpstr>
      <vt:lpstr>6.1 Structures</vt:lpstr>
      <vt:lpstr>PowerPoint Presentation</vt:lpstr>
      <vt:lpstr>6.2 Structures and Pointers</vt:lpstr>
      <vt:lpstr>PowerPoint Presentation</vt:lpstr>
      <vt:lpstr>6.2 Storage Allocation</vt:lpstr>
      <vt:lpstr>6.2 Dynamic Memory</vt:lpstr>
      <vt:lpstr>6.5.1 A list of strings</vt:lpstr>
      <vt:lpstr>6.5.1 Self Referential Structures</vt:lpstr>
      <vt:lpstr>Linked List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Walking a linked list</vt:lpstr>
      <vt:lpstr>Walking a linked list</vt:lpstr>
      <vt:lpstr>Walking a linked list</vt:lpstr>
      <vt:lpstr>Walking a linked list</vt:lpstr>
      <vt:lpstr>Walking a linked list</vt:lpstr>
      <vt:lpstr>Delete item from linked list</vt:lpstr>
      <vt:lpstr>Delete a node in the middle</vt:lpstr>
      <vt:lpstr>Delete the first node</vt:lpstr>
      <vt:lpstr>Delete the last node</vt:lpstr>
      <vt:lpstr>Doubly Linked Lists</vt:lpstr>
      <vt:lpstr>6.5.1 Reverse a List</vt:lpstr>
      <vt:lpstr>6.5.1 Doubly Linked List</vt:lpstr>
      <vt:lpstr>6.5.1 Doubly Linked List</vt:lpstr>
      <vt:lpstr>Doubly Linked List</vt:lpstr>
      <vt:lpstr>Walking a list backwards</vt:lpstr>
      <vt:lpstr>Walking a list backwards</vt:lpstr>
      <vt:lpstr>Walking a list backwards</vt:lpstr>
      <vt:lpstr>Walking a list backwards</vt:lpstr>
      <vt:lpstr>Linked List in a Function</vt:lpstr>
      <vt:lpstr>6.8 Unions</vt:lpstr>
      <vt:lpstr>Summary</vt:lpstr>
      <vt:lpstr>Acknowledgements / Contributions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Comparing Python and C</dc:title>
  <dc:creator>Microsoft Office User</dc:creator>
  <cp:lastModifiedBy>Severance, Charles</cp:lastModifiedBy>
  <cp:revision>134</cp:revision>
  <dcterms:created xsi:type="dcterms:W3CDTF">2022-07-26T07:32:28Z</dcterms:created>
  <dcterms:modified xsi:type="dcterms:W3CDTF">2023-05-28T13:54:41Z</dcterms:modified>
</cp:coreProperties>
</file>