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88" r:id="rId4"/>
    <p:sldId id="289" r:id="rId5"/>
    <p:sldId id="291" r:id="rId6"/>
    <p:sldId id="292" r:id="rId7"/>
    <p:sldId id="290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19"/>
    <p:restoredTop sz="96327"/>
  </p:normalViewPr>
  <p:slideViewPr>
    <p:cSldViewPr snapToGrid="0" snapToObjects="1">
      <p:cViewPr varScale="1">
        <p:scale>
          <a:sx n="84" d="100"/>
          <a:sy n="84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3</a:t>
            </a:r>
            <a:br>
              <a:rPr lang="en-US"/>
            </a:br>
            <a:r>
              <a:rPr lang="en-US"/>
              <a:t>Control Flow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3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3.1 – Semicolon across languages</a:t>
            </a:r>
          </a:p>
          <a:p>
            <a:r>
              <a:rPr lang="en-US" dirty="0"/>
              <a:t>Section 3.3 – else if across languages</a:t>
            </a:r>
          </a:p>
          <a:p>
            <a:r>
              <a:rPr lang="en-US" dirty="0"/>
              <a:t>Section 3.4 – Never use the switch statement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3.5 – Using the comma</a:t>
            </a:r>
          </a:p>
          <a:p>
            <a:r>
              <a:rPr lang="en-US" dirty="0"/>
              <a:t>Section 3.5 – Excessive succinctness / brevity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E478-8AC7-CB30-2DFE-4997E1CD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Semicolons and Languages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6FD5D6D-333E-399B-B55B-03E3CB27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315" y="4112407"/>
            <a:ext cx="4082668" cy="2246768"/>
          </a:xfrm>
          <a:ln w="28575"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C – Terminator</a:t>
            </a:r>
          </a:p>
          <a:p>
            <a:r>
              <a:rPr lang="en-US" dirty="0"/>
              <a:t>Python – Separator</a:t>
            </a:r>
          </a:p>
          <a:p>
            <a:r>
              <a:rPr lang="en-US" dirty="0"/>
              <a:t>Java – Terminator</a:t>
            </a:r>
          </a:p>
          <a:p>
            <a:r>
              <a:rPr lang="en-US" dirty="0"/>
              <a:t>PHP – Terminator</a:t>
            </a:r>
          </a:p>
          <a:p>
            <a:r>
              <a:rPr lang="en-US" dirty="0"/>
              <a:t>JavaScript – Separator</a:t>
            </a:r>
          </a:p>
          <a:p>
            <a:r>
              <a:rPr lang="en-US" dirty="0"/>
              <a:t>Shell Script - Separator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D6105-93D3-9E4D-A594-E1A44A34934B}"/>
              </a:ext>
            </a:extLst>
          </p:cNvPr>
          <p:cNvSpPr txBox="1"/>
          <p:nvPr/>
        </p:nvSpPr>
        <p:spPr>
          <a:xfrm>
            <a:off x="3940959" y="2506685"/>
            <a:ext cx="32993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x == 21: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306FA-30C9-743F-223C-3EB51D49EE97}"/>
              </a:ext>
            </a:extLst>
          </p:cNvPr>
          <p:cNvSpPr txBox="1"/>
          <p:nvPr/>
        </p:nvSpPr>
        <p:spPr>
          <a:xfrm>
            <a:off x="3940959" y="2131717"/>
            <a:ext cx="2230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kr_03_01.py  (1991)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838200" y="2033541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838200" y="16749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kr_03_01.c   (1978)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BCE7C-354B-C24C-C28B-A2EBA2378B4E}"/>
              </a:ext>
            </a:extLst>
          </p:cNvPr>
          <p:cNvSpPr txBox="1"/>
          <p:nvPr/>
        </p:nvSpPr>
        <p:spPr>
          <a:xfrm>
            <a:off x="7708315" y="1551222"/>
            <a:ext cx="42659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kr_03_01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x = 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DAA10-7DF8-0E62-ED3F-6C39E52C5F9B}"/>
              </a:ext>
            </a:extLst>
          </p:cNvPr>
          <p:cNvSpPr txBox="1"/>
          <p:nvPr/>
        </p:nvSpPr>
        <p:spPr>
          <a:xfrm>
            <a:off x="7708315" y="1159925"/>
            <a:ext cx="25191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kr_03_01.java  (1994)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C23A4-1733-8F5D-9AD3-5C2033DBB9C8}"/>
              </a:ext>
            </a:extLst>
          </p:cNvPr>
          <p:cNvSpPr txBox="1"/>
          <p:nvPr/>
        </p:nvSpPr>
        <p:spPr>
          <a:xfrm>
            <a:off x="4113695" y="4758737"/>
            <a:ext cx="254749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x / 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67D0F-21A1-789E-1E35-53315A4B3A4F}"/>
              </a:ext>
            </a:extLst>
          </p:cNvPr>
          <p:cNvSpPr txBox="1"/>
          <p:nvPr/>
        </p:nvSpPr>
        <p:spPr>
          <a:xfrm>
            <a:off x="4113695" y="4351111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kr_03_01.js (1995)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29221-673F-97E5-957F-53CEA96150D3}"/>
              </a:ext>
            </a:extLst>
          </p:cNvPr>
          <p:cNvSpPr txBox="1"/>
          <p:nvPr/>
        </p:nvSpPr>
        <p:spPr>
          <a:xfrm>
            <a:off x="838200" y="4705499"/>
            <a:ext cx="24400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semifunc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$x == 21 )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+ 1;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$x = $x /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echo(x);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F939A-CD0D-B69B-ABFB-BE49237EF1FC}"/>
              </a:ext>
            </a:extLst>
          </p:cNvPr>
          <p:cNvSpPr txBox="1"/>
          <p:nvPr/>
        </p:nvSpPr>
        <p:spPr>
          <a:xfrm>
            <a:off x="838200" y="4346860"/>
            <a:ext cx="23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kr_03_01.php (1994)</a:t>
            </a:r>
          </a:p>
        </p:txBody>
      </p:sp>
    </p:spTree>
    <p:extLst>
      <p:ext uri="{BB962C8B-B14F-4D97-AF65-F5344CB8AC3E}">
        <p14:creationId xmlns:p14="http://schemas.microsoft.com/office/powerpoint/2010/main" val="1708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256E-D0FE-06BB-A68A-7485DB6C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versus elseif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84061-ED89-0C06-9D32-11A1D9B6E205}"/>
              </a:ext>
            </a:extLst>
          </p:cNvPr>
          <p:cNvSpPr txBox="1"/>
          <p:nvPr/>
        </p:nvSpPr>
        <p:spPr>
          <a:xfrm>
            <a:off x="5346561" y="1777463"/>
            <a:ext cx="233269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if (expression)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A0FA7-8464-2B71-91CA-8212431C2D88}"/>
              </a:ext>
            </a:extLst>
          </p:cNvPr>
          <p:cNvSpPr txBox="1"/>
          <p:nvPr/>
        </p:nvSpPr>
        <p:spPr>
          <a:xfrm>
            <a:off x="5373787" y="4279470"/>
            <a:ext cx="222528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BA9DA-AB0E-BDF0-812E-048EBAA9BEBA}"/>
              </a:ext>
            </a:extLst>
          </p:cNvPr>
          <p:cNvSpPr txBox="1"/>
          <p:nvPr/>
        </p:nvSpPr>
        <p:spPr>
          <a:xfrm>
            <a:off x="8885707" y="1690688"/>
            <a:ext cx="2869696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(expression)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statement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F0B26-9AAB-0A25-0179-22C8F2760AAD}"/>
              </a:ext>
            </a:extLst>
          </p:cNvPr>
          <p:cNvSpPr txBox="1"/>
          <p:nvPr/>
        </p:nvSpPr>
        <p:spPr>
          <a:xfrm>
            <a:off x="4538248" y="169490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2CC8D-5975-7651-342A-3E318E1C85A0}"/>
              </a:ext>
            </a:extLst>
          </p:cNvPr>
          <p:cNvSpPr txBox="1"/>
          <p:nvPr/>
        </p:nvSpPr>
        <p:spPr>
          <a:xfrm>
            <a:off x="4431631" y="4255156"/>
            <a:ext cx="91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9FB7A-FBEA-DED8-E55E-927A2ACA9D4A}"/>
              </a:ext>
            </a:extLst>
          </p:cNvPr>
          <p:cNvSpPr txBox="1"/>
          <p:nvPr/>
        </p:nvSpPr>
        <p:spPr>
          <a:xfrm>
            <a:off x="8143736" y="168547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B28B47-C43B-1DB1-1136-2A1EA92546E5}"/>
              </a:ext>
            </a:extLst>
          </p:cNvPr>
          <p:cNvSpPr txBox="1"/>
          <p:nvPr/>
        </p:nvSpPr>
        <p:spPr>
          <a:xfrm>
            <a:off x="838200" y="2469961"/>
            <a:ext cx="31653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Python, ‘</a:t>
            </a:r>
            <a:r>
              <a:rPr lang="en-US" sz="2800" dirty="0" err="1"/>
              <a:t>elif</a:t>
            </a:r>
            <a:r>
              <a:rPr lang="en-US" sz="2800" dirty="0"/>
              <a:t>’ is a real keyword in the language.  In C, ‘else if’ is just bad indentation.</a:t>
            </a:r>
          </a:p>
        </p:txBody>
      </p:sp>
    </p:spTree>
    <p:extLst>
      <p:ext uri="{BB962C8B-B14F-4D97-AF65-F5344CB8AC3E}">
        <p14:creationId xmlns:p14="http://schemas.microsoft.com/office/powerpoint/2010/main" val="293711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CA10-9DED-A10E-FA7B-1D3C9AF2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83554-1F4D-7E22-42B3-46D7B64D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68393" cy="4351338"/>
          </a:xfrm>
        </p:spPr>
        <p:txBody>
          <a:bodyPr>
            <a:normAutofit/>
          </a:bodyPr>
          <a:lstStyle/>
          <a:p>
            <a:r>
              <a:rPr lang="en-US" dirty="0"/>
              <a:t>In exceedingly rare situations, we might use a “jump table” where a small integer was used to look up an address “where to go next”</a:t>
            </a:r>
          </a:p>
          <a:p>
            <a:r>
              <a:rPr lang="en-US" dirty="0"/>
              <a:t>This could save a few repeating “else if” evaluations when computers were exceedingly slow</a:t>
            </a:r>
          </a:p>
          <a:p>
            <a:r>
              <a:rPr lang="en-US" dirty="0"/>
              <a:t>Switch in C was more elegant then Computed GOTOs in FORTRAN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1513D-0657-73D9-E075-90D92E1D3EEF}"/>
              </a:ext>
            </a:extLst>
          </p:cNvPr>
          <p:cNvSpPr txBox="1"/>
          <p:nvPr/>
        </p:nvSpPr>
        <p:spPr>
          <a:xfrm>
            <a:off x="8623514" y="4303282"/>
            <a:ext cx="14734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3: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18F06-4158-81D8-C1FE-A50E7DFC0A6D}"/>
              </a:ext>
            </a:extLst>
          </p:cNvPr>
          <p:cNvSpPr txBox="1"/>
          <p:nvPr/>
        </p:nvSpPr>
        <p:spPr>
          <a:xfrm>
            <a:off x="8442157" y="1229682"/>
            <a:ext cx="319189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(100, 200, 300) I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 No match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GOTO 900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300 CONTINUE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900 CONTINUE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E7D1A-9E93-57E4-9B91-D17A411DD830}"/>
              </a:ext>
            </a:extLst>
          </p:cNvPr>
          <p:cNvSpPr txBox="1"/>
          <p:nvPr/>
        </p:nvSpPr>
        <p:spPr>
          <a:xfrm>
            <a:off x="7075559" y="1229682"/>
            <a:ext cx="14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FORTRAN 66: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90801-592B-0257-B882-F4742F4885AE}"/>
              </a:ext>
            </a:extLst>
          </p:cNvPr>
          <p:cNvSpPr txBox="1"/>
          <p:nvPr/>
        </p:nvSpPr>
        <p:spPr>
          <a:xfrm>
            <a:off x="8006557" y="430328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</a:t>
            </a:r>
          </a:p>
        </p:txBody>
      </p:sp>
    </p:spTree>
    <p:extLst>
      <p:ext uri="{BB962C8B-B14F-4D97-AF65-F5344CB8AC3E}">
        <p14:creationId xmlns:p14="http://schemas.microsoft.com/office/powerpoint/2010/main" val="158312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In C, the ”,” is like “semi-colon light”</a:t>
            </a:r>
          </a:p>
          <a:p>
            <a:r>
              <a:rPr lang="en-US" dirty="0"/>
              <a:t>We use it when we are already using a semicolon for something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2387292" y="3506758"/>
            <a:ext cx="7417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0, j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(s)-1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j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++, j--) {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EF12A3-B607-0958-7D2F-B74314E5884F}"/>
              </a:ext>
            </a:extLst>
          </p:cNvPr>
          <p:cNvSpPr txBox="1"/>
          <p:nvPr/>
        </p:nvSpPr>
        <p:spPr>
          <a:xfrm>
            <a:off x="1537060" y="492818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 the loop starts, do two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8CEDAA-B3A6-74C9-E4F8-8C4ED0A6761C}"/>
              </a:ext>
            </a:extLst>
          </p:cNvPr>
          <p:cNvSpPr txBox="1"/>
          <p:nvPr/>
        </p:nvSpPr>
        <p:spPr>
          <a:xfrm>
            <a:off x="8739966" y="4915409"/>
            <a:ext cx="281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the bottom of the loop, do two things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5640806" y="4915410"/>
            <a:ext cx="251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Termination condition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A91463-8CE6-C64E-36D3-BC68FBB46513}"/>
              </a:ext>
            </a:extLst>
          </p:cNvPr>
          <p:cNvCxnSpPr>
            <a:stCxn id="10" idx="0"/>
          </p:cNvCxnSpPr>
          <p:nvPr/>
        </p:nvCxnSpPr>
        <p:spPr>
          <a:xfrm flipV="1">
            <a:off x="2942235" y="4002030"/>
            <a:ext cx="891828" cy="9261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287E1A-B70E-DAEB-90F4-D818C01E0DF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900111" y="4002030"/>
            <a:ext cx="399047" cy="913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5DE4C9-D6CA-1420-0991-AB475EB2A3B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558463" y="4064568"/>
            <a:ext cx="1586678" cy="850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4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05D2-24A9-41F0-6889-10064F4B1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Sacrificing readability for brevity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0CFC-F0CB-2F41-FC46-B0D776770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2116" cy="1325563"/>
          </a:xfrm>
        </p:spPr>
        <p:txBody>
          <a:bodyPr/>
          <a:lstStyle/>
          <a:p>
            <a:r>
              <a:rPr lang="en-US" dirty="0"/>
              <a:t>Appeal to assembly language hand-tuners </a:t>
            </a:r>
          </a:p>
          <a:p>
            <a:r>
              <a:rPr lang="en-US" dirty="0"/>
              <a:t>We did not trust the compiler to optimize / generate fast code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9D773-3920-B361-DB86-788413B664C0}"/>
              </a:ext>
            </a:extLst>
          </p:cNvPr>
          <p:cNvSpPr txBox="1"/>
          <p:nvPr/>
        </p:nvSpPr>
        <p:spPr>
          <a:xfrm>
            <a:off x="1781949" y="4954797"/>
            <a:ext cx="9571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 (c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== ' ' || c == '\n' || c == '\t') 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4A19C-076E-EB6D-69AB-85713159ED3A}"/>
              </a:ext>
            </a:extLst>
          </p:cNvPr>
          <p:cNvSpPr txBox="1"/>
          <p:nvPr/>
        </p:nvSpPr>
        <p:spPr>
          <a:xfrm>
            <a:off x="3559339" y="4209263"/>
            <a:ext cx="306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(1) Read a character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5B2B1AD4-8B6B-FFA5-A9A3-B881C7FADE76}"/>
              </a:ext>
            </a:extLst>
          </p:cNvPr>
          <p:cNvSpPr/>
          <p:nvPr/>
        </p:nvSpPr>
        <p:spPr>
          <a:xfrm rot="5400000">
            <a:off x="4322814" y="4147437"/>
            <a:ext cx="400111" cy="1381626"/>
          </a:xfrm>
          <a:prstGeom prst="leftBrace">
            <a:avLst>
              <a:gd name="adj1" fmla="val 24370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29E0D2C-C9CE-778B-B558-4EA530BEEBF8}"/>
              </a:ext>
            </a:extLst>
          </p:cNvPr>
          <p:cNvSpPr/>
          <p:nvPr/>
        </p:nvSpPr>
        <p:spPr>
          <a:xfrm rot="16200000" flipV="1">
            <a:off x="4030925" y="4489834"/>
            <a:ext cx="468533" cy="2121572"/>
          </a:xfrm>
          <a:prstGeom prst="leftBrace">
            <a:avLst>
              <a:gd name="adj1" fmla="val 25453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358D212-A025-A956-9A86-DC1AF0D3D24D}"/>
              </a:ext>
            </a:extLst>
          </p:cNvPr>
          <p:cNvSpPr/>
          <p:nvPr/>
        </p:nvSpPr>
        <p:spPr>
          <a:xfrm rot="5400000">
            <a:off x="4534365" y="2432371"/>
            <a:ext cx="568558" cy="3228478"/>
          </a:xfrm>
          <a:prstGeom prst="leftBrace">
            <a:avLst>
              <a:gd name="adj1" fmla="val 22441"/>
              <a:gd name="adj2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AE7CA5-EBEC-BD35-B639-CA8A10ED4C57}"/>
              </a:ext>
            </a:extLst>
          </p:cNvPr>
          <p:cNvSpPr txBox="1"/>
          <p:nvPr/>
        </p:nvSpPr>
        <p:spPr>
          <a:xfrm>
            <a:off x="3128209" y="5744811"/>
            <a:ext cx="425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(2) Store it in the variable 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26E289-34E0-E5F5-214F-8E42ED2F4788}"/>
              </a:ext>
            </a:extLst>
          </p:cNvPr>
          <p:cNvSpPr txBox="1"/>
          <p:nvPr/>
        </p:nvSpPr>
        <p:spPr>
          <a:xfrm>
            <a:off x="3339396" y="3200778"/>
            <a:ext cx="3228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Compare to blank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F3B7E3BB-328E-5232-AAA5-A55649A8DE8E}"/>
              </a:ext>
            </a:extLst>
          </p:cNvPr>
          <p:cNvSpPr/>
          <p:nvPr/>
        </p:nvSpPr>
        <p:spPr>
          <a:xfrm rot="5400000">
            <a:off x="8240732" y="2753932"/>
            <a:ext cx="568558" cy="3708461"/>
          </a:xfrm>
          <a:prstGeom prst="leftBrace">
            <a:avLst>
              <a:gd name="adj1" fmla="val 16930"/>
              <a:gd name="adj2" fmla="val 5041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E3B45A-0607-CB23-071B-188B4E53B656}"/>
              </a:ext>
            </a:extLst>
          </p:cNvPr>
          <p:cNvSpPr txBox="1"/>
          <p:nvPr/>
        </p:nvSpPr>
        <p:spPr>
          <a:xfrm>
            <a:off x="6670780" y="3762331"/>
            <a:ext cx="487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(3) Also compare to tab or newline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255D7-EEEB-F64B-CF36-D81450E9A83C}"/>
              </a:ext>
            </a:extLst>
          </p:cNvPr>
          <p:cNvSpPr txBox="1"/>
          <p:nvPr/>
        </p:nvSpPr>
        <p:spPr>
          <a:xfrm>
            <a:off x="8114570" y="5790977"/>
            <a:ext cx="407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(4) All the work has been done in the loop termination test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95F0F4-19C3-5041-035B-9749A9684550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10153285" y="5316353"/>
            <a:ext cx="425800" cy="474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22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387DE3-6630-4D32-FA60-0A85C253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Semicolon</a:t>
            </a:r>
          </a:p>
          <a:p>
            <a:r>
              <a:rPr lang="en-US" dirty="0"/>
              <a:t>switch</a:t>
            </a:r>
          </a:p>
          <a:p>
            <a:r>
              <a:rPr lang="en-US" dirty="0"/>
              <a:t>else if</a:t>
            </a:r>
          </a:p>
          <a:p>
            <a:r>
              <a:rPr lang="en-US" dirty="0"/>
              <a:t>comma</a:t>
            </a:r>
          </a:p>
          <a:p>
            <a:r>
              <a:rPr lang="en-US" dirty="0"/>
              <a:t>Obtuse code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863</Words>
  <Application>Microsoft Macintosh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Menlo</vt:lpstr>
      <vt:lpstr>Office Theme</vt:lpstr>
      <vt:lpstr>K&amp;R Chapter 3 Control Flow</vt:lpstr>
      <vt:lpstr>Chapter 3 – Unique Areas</vt:lpstr>
      <vt:lpstr>Semicolons and Languages</vt:lpstr>
      <vt:lpstr>else if versus elseif</vt:lpstr>
      <vt:lpstr>Switch statement</vt:lpstr>
      <vt:lpstr>Using the comma</vt:lpstr>
      <vt:lpstr>Sacrificing readability for brevity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79</cp:revision>
  <dcterms:created xsi:type="dcterms:W3CDTF">2022-07-26T07:32:28Z</dcterms:created>
  <dcterms:modified xsi:type="dcterms:W3CDTF">2023-01-23T21:35:45Z</dcterms:modified>
</cp:coreProperties>
</file>