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91" r:id="rId3"/>
    <p:sldId id="289" r:id="rId4"/>
    <p:sldId id="290" r:id="rId5"/>
    <p:sldId id="288" r:id="rId6"/>
    <p:sldId id="340" r:id="rId7"/>
    <p:sldId id="338" r:id="rId8"/>
    <p:sldId id="341" r:id="rId9"/>
    <p:sldId id="342" r:id="rId10"/>
    <p:sldId id="374" r:id="rId11"/>
    <p:sldId id="375" r:id="rId12"/>
    <p:sldId id="343" r:id="rId13"/>
    <p:sldId id="381" r:id="rId14"/>
    <p:sldId id="380" r:id="rId15"/>
    <p:sldId id="376" r:id="rId16"/>
    <p:sldId id="378" r:id="rId17"/>
    <p:sldId id="377" r:id="rId18"/>
    <p:sldId id="379" r:id="rId19"/>
    <p:sldId id="287" r:id="rId20"/>
    <p:sldId id="339" r:id="rId21"/>
    <p:sldId id="384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7" r:id="rId33"/>
    <p:sldId id="398" r:id="rId34"/>
    <p:sldId id="385" r:id="rId35"/>
    <p:sldId id="39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32"/>
    <p:restoredTop sz="96327"/>
  </p:normalViewPr>
  <p:slideViewPr>
    <p:cSldViewPr snapToGrid="0">
      <p:cViewPr>
        <p:scale>
          <a:sx n="130" d="100"/>
          <a:sy n="130" d="100"/>
        </p:scale>
        <p:origin x="76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4BA6B-06FD-D141-9DBC-4E6752C56D1C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CB509-4546-8F48-B83D-D83BAC5A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>
            <a:extLst>
              <a:ext uri="{FF2B5EF4-FFF2-40B4-BE49-F238E27FC236}">
                <a16:creationId xmlns:a16="http://schemas.microsoft.com/office/drawing/2014/main" id="{D966AD94-BD85-51FD-938E-0699200EF8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6" name="Notes Placeholder 2">
            <a:extLst>
              <a:ext uri="{FF2B5EF4-FFF2-40B4-BE49-F238E27FC236}">
                <a16:creationId xmlns:a16="http://schemas.microsoft.com/office/drawing/2014/main" id="{B9BA2AF9-4111-8DDF-4B89-9D770775F9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2947" name="Slide Number Placeholder 3">
            <a:extLst>
              <a:ext uri="{FF2B5EF4-FFF2-40B4-BE49-F238E27FC236}">
                <a16:creationId xmlns:a16="http://schemas.microsoft.com/office/drawing/2014/main" id="{0EEB9E54-F56D-C2D9-7871-BA5E01A2CD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fld id="{86C88DA9-DFB8-2D49-BD79-84336FD2B579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 Maps and Hash 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 dirty="0" err="1"/>
              <a:t>online.dr-chuck.com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DA4DD59B-3455-C5B6-9C12-13EF6E5DC0B8}"/>
              </a:ext>
            </a:extLst>
          </p:cNvPr>
          <p:cNvSpPr>
            <a:spLocks/>
          </p:cNvSpPr>
          <p:nvPr/>
        </p:nvSpPr>
        <p:spPr bwMode="auto">
          <a:xfrm>
            <a:off x="7639495" y="2171823"/>
            <a:ext cx="4123922" cy="35334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AF9DB627-8914-205A-3BEC-943D76B6A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399" dirty="0"/>
              <a:t>Hashes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FCA0DD8-80A1-73AD-B9C4-15FE33793230}"/>
              </a:ext>
            </a:extLst>
          </p:cNvPr>
          <p:cNvSpPr>
            <a:spLocks/>
          </p:cNvSpPr>
          <p:nvPr/>
        </p:nvSpPr>
        <p:spPr bwMode="auto">
          <a:xfrm>
            <a:off x="6842804" y="6172027"/>
            <a:ext cx="4924426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250">
                <a:solidFill>
                  <a:schemeClr val="tx1"/>
                </a:solidFill>
                <a:ea typeface="ＭＳ Ｐゴシック" panose="020B0600070205080204" pitchFamily="34" charset="-128"/>
              </a:rPr>
              <a:t>http://en.wikipedia.org/wiki/Hash_function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1D0A1784-7DFE-842B-C051-8AEF4FF4EA3B}"/>
              </a:ext>
            </a:extLst>
          </p:cNvPr>
          <p:cNvSpPr>
            <a:spLocks/>
          </p:cNvSpPr>
          <p:nvPr/>
        </p:nvSpPr>
        <p:spPr bwMode="auto">
          <a:xfrm>
            <a:off x="495252" y="1657523"/>
            <a:ext cx="6665659" cy="4266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>
                <a:solidFill>
                  <a:schemeClr val="tx1"/>
                </a:solidFill>
                <a:ea typeface="ＭＳ Ｐゴシック" panose="020B0600070205080204" pitchFamily="34" charset="-128"/>
              </a:rPr>
              <a:t>A hash function is any algorithm or subroutine that maps large data sets to smaller data sets, called keys. For example, a single integer can serve as an index to an array (cf. associative array). The values returned by a hash function are called hash values, hash codes, hash sums, checksums, or simply hashes.</a:t>
            </a:r>
          </a:p>
          <a:p>
            <a:pPr algn="ctr" eaLnBrk="1" hangingPunct="1"/>
            <a:r>
              <a:rPr lang="en-US" altLang="en-US" sz="2625" i="1">
                <a:solidFill>
                  <a:schemeClr val="tx1"/>
                </a:solidFill>
                <a:ea typeface="ＭＳ Ｐゴシック" panose="020B0600070205080204" pitchFamily="34" charset="-128"/>
              </a:rPr>
              <a:t>Hash functions are mostly used to accelerate table lookup or data comparison tasks such as finding items in a database...</a:t>
            </a:r>
          </a:p>
        </p:txBody>
      </p:sp>
      <p:pic>
        <p:nvPicPr>
          <p:cNvPr id="81925" name="Picture 5">
            <a:extLst>
              <a:ext uri="{FF2B5EF4-FFF2-40B4-BE49-F238E27FC236}">
                <a16:creationId xmlns:a16="http://schemas.microsoft.com/office/drawing/2014/main" id="{295D937F-E53A-97A5-DDED-5775A2576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350" y="1886101"/>
            <a:ext cx="4762035" cy="364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728A-0087-2963-B6FA-3E9A137F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SHA-256 Compression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48C92-2B6D-A66F-B32D-041741FD694B}"/>
              </a:ext>
            </a:extLst>
          </p:cNvPr>
          <p:cNvSpPr txBox="1"/>
          <p:nvPr/>
        </p:nvSpPr>
        <p:spPr>
          <a:xfrm>
            <a:off x="838200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/wiki/SHA-2</a:t>
            </a:r>
          </a:p>
        </p:txBody>
      </p:sp>
      <p:pic>
        <p:nvPicPr>
          <p:cNvPr id="10" name="Picture 9" descr="A complex formula with shifting, inversion, and exclusive or.  This is way too complex and does not need to be understood by the student.">
            <a:extLst>
              <a:ext uri="{FF2B5EF4-FFF2-40B4-BE49-F238E27FC236}">
                <a16:creationId xmlns:a16="http://schemas.microsoft.com/office/drawing/2014/main" id="{E9E41344-610D-7D19-B5C6-A14A2A4D8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4"/>
          <a:stretch/>
        </p:blipFill>
        <p:spPr>
          <a:xfrm>
            <a:off x="838200" y="2384466"/>
            <a:ext cx="5584003" cy="2401134"/>
          </a:xfrm>
          <a:prstGeom prst="rect">
            <a:avLst/>
          </a:prstGeom>
        </p:spPr>
      </p:pic>
      <p:pic>
        <p:nvPicPr>
          <p:cNvPr id="12" name="Picture 11" descr="A  graphical flow diagram with shifting, inversion, and exclusive or.  This is way too complex and does not need to be understood by the student.">
            <a:extLst>
              <a:ext uri="{FF2B5EF4-FFF2-40B4-BE49-F238E27FC236}">
                <a16:creationId xmlns:a16="http://schemas.microsoft.com/office/drawing/2014/main" id="{8B0293F1-3FFC-5F0E-153E-16A84506C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054" y="1848365"/>
            <a:ext cx="5080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2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2A9B6C-0905-53D0-5724-B0EE61E0BF7C}"/>
              </a:ext>
            </a:extLst>
          </p:cNvPr>
          <p:cNvSpPr txBox="1"/>
          <p:nvPr/>
        </p:nvSpPr>
        <p:spPr>
          <a:xfrm>
            <a:off x="781050" y="612844"/>
            <a:ext cx="73342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 *str, int buckets)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hash = 123456;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nHashing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%s\n", str);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str == NULL ) return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 ; *str ; str++)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hash = ( hash &lt;&lt; 3 ) ^ *str;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("%c 0x%08x %d\n", *str,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hash, hash % 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hash % buckets;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h;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("Hi",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("World",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E7FE2-0047-570B-5CA0-F777C7401591}"/>
              </a:ext>
            </a:extLst>
          </p:cNvPr>
          <p:cNvSpPr txBox="1"/>
          <p:nvPr/>
        </p:nvSpPr>
        <p:spPr>
          <a:xfrm>
            <a:off x="7864081" y="771168"/>
            <a:ext cx="270748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 Hi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 0x000f1248 0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0x00789229 1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 Hello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 0x000f1248 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 0x00789225 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0x03c49144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0x1e248a4c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 0xf124520f 7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 World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 0x000f1257 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 0x007892d7 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 0x03c496ca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0x1e24b63c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0xf125b184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8A033-292D-B85C-D84C-AD5A1A933F57}"/>
              </a:ext>
            </a:extLst>
          </p:cNvPr>
          <p:cNvSpPr txBox="1"/>
          <p:nvPr/>
        </p:nvSpPr>
        <p:spPr>
          <a:xfrm>
            <a:off x="10247708" y="6245155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49B15D-450F-FB40-87E6-1A2BD25BB64C}"/>
              </a:ext>
            </a:extLst>
          </p:cNvPr>
          <p:cNvSpPr/>
          <p:nvPr/>
        </p:nvSpPr>
        <p:spPr>
          <a:xfrm>
            <a:off x="9678572" y="1336431"/>
            <a:ext cx="196948" cy="29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80ADB6-9453-F136-795D-F5056A481B23}"/>
              </a:ext>
            </a:extLst>
          </p:cNvPr>
          <p:cNvSpPr/>
          <p:nvPr/>
        </p:nvSpPr>
        <p:spPr>
          <a:xfrm>
            <a:off x="9706708" y="3281288"/>
            <a:ext cx="196948" cy="29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311CD-E4A8-DCD2-3952-AE79EE6FB25A}"/>
              </a:ext>
            </a:extLst>
          </p:cNvPr>
          <p:cNvSpPr/>
          <p:nvPr/>
        </p:nvSpPr>
        <p:spPr>
          <a:xfrm>
            <a:off x="9706708" y="5187457"/>
            <a:ext cx="196948" cy="29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8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BFBA-E64A-D064-6F8D-E1D57F69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Build our HashMap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6FF20-CA60-72CC-F028-B04B99DC3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make a copy of our List Map and change a (very) few things</a:t>
            </a:r>
          </a:p>
        </p:txBody>
      </p:sp>
    </p:spTree>
    <p:extLst>
      <p:ext uri="{BB962C8B-B14F-4D97-AF65-F5344CB8AC3E}">
        <p14:creationId xmlns:p14="http://schemas.microsoft.com/office/powerpoint/2010/main" val="103685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614875" y="818491"/>
            <a:ext cx="64189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HashMap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HashMap *p =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(*p));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p-&gt;__buckets = 8;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p-&gt;__buckets;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p-&gt;__heads[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p-&gt;__tails[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p-&gt;__count = 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p-&gt;put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p-&gt;get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p-&gt;size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p-&gt;dump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HashMap_dump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p-&gt;del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HashMap_del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D3AD9-AC61-7451-D7C2-AD787DD60C2E}"/>
              </a:ext>
            </a:extLst>
          </p:cNvPr>
          <p:cNvSpPr txBox="1"/>
          <p:nvPr/>
        </p:nvSpPr>
        <p:spPr>
          <a:xfrm>
            <a:off x="6203653" y="3102252"/>
            <a:ext cx="5147563" cy="20313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HashMap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__buckets;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*__heads[8];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*__tails[8];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__count;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422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614874" y="818491"/>
            <a:ext cx="1128639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self, char *key,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 == NULL || key == NULL ) return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for(cur =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__heads[bucket]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 != NULL ; cur = cur-&gt;__next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 == 0 ) return cur;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self, char *key, int def)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bucket =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self-&gt;__buckets);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key, bucket);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 ) return def;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49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452803" y="394692"/>
            <a:ext cx="1128639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value)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*old, *new;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old 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old != NULL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old-&gt;value = 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Not found - time to insert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=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(*new));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new-&gt;__next = NULL;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self-&gt;__head == NULL ) self-&gt;__head 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self-&gt;__tail != NULL ) self-&gt;__tail-&gt;__next 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self-&gt;__tail;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self-&gt;__tail = new;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3776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452803" y="394692"/>
            <a:ext cx="1128639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HashMap_put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self, char *key, int value) {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bucket;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*old, *new;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bucket =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self-&gt;__buckets);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old 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old != NULL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old-&gt;value = 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Not found - time to insert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=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(*new));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new-&gt;__next = NULL;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__heads[bucket]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== NULL )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__heads[bucket]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NULL )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-&gt;__next 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8945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452803" y="394692"/>
            <a:ext cx="1128639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HashMap_dump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("Object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HashHashMap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@%p count=%d buckets=%d\n",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self, self-&gt;__count, self-&gt;__buckets);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self-&gt;__buckets;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for(cur = self-&gt;__heads[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 cur != NULL ; cur = cur-&gt;__next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 [%d]\n", cur-&gt;key, cur-&gt;value,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8584B-6CF5-35B5-62B5-18E3072D7E63}"/>
              </a:ext>
            </a:extLst>
          </p:cNvPr>
          <p:cNvSpPr txBox="1"/>
          <p:nvPr/>
        </p:nvSpPr>
        <p:spPr>
          <a:xfrm>
            <a:off x="5468815" y="4387787"/>
            <a:ext cx="6098344" cy="175432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HashHashMap@0x6000035ac000 count=4 buckets=8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 [1]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 [1]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 [2]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 [2]</a:t>
            </a:r>
          </a:p>
        </p:txBody>
      </p:sp>
    </p:spTree>
    <p:extLst>
      <p:ext uri="{BB962C8B-B14F-4D97-AF65-F5344CB8AC3E}">
        <p14:creationId xmlns:p14="http://schemas.microsoft.com/office/powerpoint/2010/main" val="3430629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7238-F1A1-31AD-9629-746FE02E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LinkedTreeMap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3206-C253-8CEA-391D-261F2BE99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7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“Stopping by Woods on a Snowy Evening”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/>
              <a:t>Stopping_by_Woods_on_a_Snowy_Evening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272926" y="608259"/>
            <a:ext cx="39565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Whose woods these are I think I know.   </a:t>
            </a:r>
          </a:p>
          <a:p>
            <a:r>
              <a:rPr lang="en-US" dirty="0"/>
              <a:t>His house is in the village though;   </a:t>
            </a:r>
          </a:p>
          <a:p>
            <a:r>
              <a:rPr lang="en-US" dirty="0"/>
              <a:t>He will not see me stopping here   </a:t>
            </a:r>
          </a:p>
          <a:p>
            <a:r>
              <a:rPr lang="en-US" dirty="0"/>
              <a:t>To watch his woods fill up with snow.   </a:t>
            </a:r>
          </a:p>
          <a:p>
            <a:endParaRPr lang="en-US" dirty="0"/>
          </a:p>
          <a:p>
            <a:r>
              <a:rPr lang="en-US" dirty="0"/>
              <a:t>My little horse must think it queer   </a:t>
            </a:r>
          </a:p>
          <a:p>
            <a:r>
              <a:rPr lang="en-US" dirty="0"/>
              <a:t>To stop without a farmhouse near   </a:t>
            </a:r>
          </a:p>
          <a:p>
            <a:r>
              <a:rPr lang="en-US" dirty="0"/>
              <a:t>Between the woods and frozen lake   </a:t>
            </a:r>
          </a:p>
          <a:p>
            <a:r>
              <a:rPr lang="en-US" dirty="0"/>
              <a:t>The darkest evening of the year.   </a:t>
            </a:r>
          </a:p>
          <a:p>
            <a:endParaRPr lang="en-US" dirty="0"/>
          </a:p>
          <a:p>
            <a:r>
              <a:rPr lang="en-US" dirty="0"/>
              <a:t>He gives his harness bells a shake   </a:t>
            </a:r>
          </a:p>
          <a:p>
            <a:r>
              <a:rPr lang="en-US" dirty="0"/>
              <a:t>To ask if there is some mistake.   </a:t>
            </a:r>
          </a:p>
          <a:p>
            <a:r>
              <a:rPr lang="en-US" dirty="0"/>
              <a:t>The only other sound’s the sweep   </a:t>
            </a:r>
          </a:p>
          <a:p>
            <a:r>
              <a:rPr lang="en-US" dirty="0"/>
              <a:t>Of easy wind and downy flake.   </a:t>
            </a:r>
          </a:p>
          <a:p>
            <a:endParaRPr lang="en-US" dirty="0"/>
          </a:p>
          <a:p>
            <a:r>
              <a:rPr lang="en-US" dirty="0"/>
              <a:t>The woods are lovely, dark and deep,   </a:t>
            </a:r>
          </a:p>
          <a:p>
            <a:r>
              <a:rPr lang="en-US" dirty="0"/>
              <a:t>But I have promises to keep,   </a:t>
            </a:r>
          </a:p>
          <a:p>
            <a:r>
              <a:rPr lang="en-US" dirty="0"/>
              <a:t>And miles to go before I sleep,   </a:t>
            </a:r>
          </a:p>
          <a:p>
            <a:r>
              <a:rPr lang="en-US" dirty="0"/>
              <a:t>And miles to go before I sleep.</a:t>
            </a:r>
          </a:p>
        </p:txBody>
      </p:sp>
    </p:spTree>
    <p:extLst>
      <p:ext uri="{BB962C8B-B14F-4D97-AF65-F5344CB8AC3E}">
        <p14:creationId xmlns:p14="http://schemas.microsoft.com/office/powerpoint/2010/main" val="2966333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B9E8AC-ABA2-FB4E-FD75-527CE7EC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LinkedTreeMap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8BB105-0AF7-8246-C832-09F12F90E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Stays ordered (like Python </a:t>
            </a:r>
            <a:r>
              <a:rPr lang="en-US" dirty="0" err="1"/>
              <a:t>OrderedDict</a:t>
            </a:r>
            <a:r>
              <a:rPr lang="en-US" dirty="0"/>
              <a:t>)</a:t>
            </a:r>
          </a:p>
          <a:p>
            <a:r>
              <a:rPr lang="en-US" dirty="0"/>
              <a:t>Stays sorted (like Java </a:t>
            </a:r>
            <a:r>
              <a:rPr lang="en-US" dirty="0" err="1"/>
              <a:t>TreeMap</a:t>
            </a:r>
            <a:r>
              <a:rPr lang="en-US" dirty="0"/>
              <a:t>)</a:t>
            </a:r>
          </a:p>
          <a:p>
            <a:r>
              <a:rPr lang="en-US" dirty="0"/>
              <a:t>Can be iterated (like C++ map, and </a:t>
            </a:r>
            <a:r>
              <a:rPr lang="en-US" dirty="0" err="1"/>
              <a:t>OrderedDict</a:t>
            </a:r>
            <a:r>
              <a:rPr lang="en-US" dirty="0"/>
              <a:t>, but not </a:t>
            </a:r>
            <a:r>
              <a:rPr lang="en-US" dirty="0" err="1"/>
              <a:t>TreeMap</a:t>
            </a:r>
            <a:r>
              <a:rPr lang="en-US" dirty="0"/>
              <a:t>)</a:t>
            </a:r>
          </a:p>
          <a:p>
            <a:r>
              <a:rPr lang="en-US" dirty="0"/>
              <a:t>Fast lookup using </a:t>
            </a:r>
            <a:r>
              <a:rPr lang="en-US" b="1" i="1" dirty="0"/>
              <a:t>secondary</a:t>
            </a:r>
            <a:r>
              <a:rPr lang="en-US" dirty="0"/>
              <a:t> binary tree index (6.5.2)</a:t>
            </a:r>
          </a:p>
          <a:p>
            <a:endParaRPr lang="en-US" dirty="0"/>
          </a:p>
          <a:p>
            <a:r>
              <a:rPr lang="en-US" dirty="0"/>
              <a:t>Simultaneously a sorted linked list and binary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35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4162F-0C98-3F01-3C23-E079989741EB}"/>
              </a:ext>
            </a:extLst>
          </p:cNvPr>
          <p:cNvSpPr/>
          <p:nvPr/>
        </p:nvSpPr>
        <p:spPr>
          <a:xfrm>
            <a:off x="5453227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</p:spTree>
    <p:extLst>
      <p:ext uri="{BB962C8B-B14F-4D97-AF65-F5344CB8AC3E}">
        <p14:creationId xmlns:p14="http://schemas.microsoft.com/office/powerpoint/2010/main" val="2730026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4162F-0C98-3F01-3C23-E079989741EB}"/>
              </a:ext>
            </a:extLst>
          </p:cNvPr>
          <p:cNvSpPr/>
          <p:nvPr/>
        </p:nvSpPr>
        <p:spPr>
          <a:xfrm>
            <a:off x="5453227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2" name="Snip Same Side Corner Rectangle 1">
            <a:extLst>
              <a:ext uri="{FF2B5EF4-FFF2-40B4-BE49-F238E27FC236}">
                <a16:creationId xmlns:a16="http://schemas.microsoft.com/office/drawing/2014/main" id="{F4C63251-679E-9267-768E-4194389DE762}"/>
              </a:ext>
            </a:extLst>
          </p:cNvPr>
          <p:cNvSpPr/>
          <p:nvPr/>
        </p:nvSpPr>
        <p:spPr>
          <a:xfrm>
            <a:off x="4187994" y="209001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EB56-FA5F-49DC-C9CD-59F5739D3445}"/>
              </a:ext>
            </a:extLst>
          </p:cNvPr>
          <p:cNvSpPr txBox="1"/>
          <p:nvPr/>
        </p:nvSpPr>
        <p:spPr>
          <a:xfrm>
            <a:off x="610732" y="2965361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 item with a key of g</a:t>
            </a:r>
          </a:p>
        </p:txBody>
      </p:sp>
    </p:spTree>
    <p:extLst>
      <p:ext uri="{BB962C8B-B14F-4D97-AF65-F5344CB8AC3E}">
        <p14:creationId xmlns:p14="http://schemas.microsoft.com/office/powerpoint/2010/main" val="3395808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4162F-0C98-3F01-3C23-E079989741EB}"/>
              </a:ext>
            </a:extLst>
          </p:cNvPr>
          <p:cNvSpPr/>
          <p:nvPr/>
        </p:nvSpPr>
        <p:spPr>
          <a:xfrm>
            <a:off x="5453227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2" name="Snip Same Side Corner Rectangle 1">
            <a:extLst>
              <a:ext uri="{FF2B5EF4-FFF2-40B4-BE49-F238E27FC236}">
                <a16:creationId xmlns:a16="http://schemas.microsoft.com/office/drawing/2014/main" id="{F4C63251-679E-9267-768E-4194389DE762}"/>
              </a:ext>
            </a:extLst>
          </p:cNvPr>
          <p:cNvSpPr/>
          <p:nvPr/>
        </p:nvSpPr>
        <p:spPr>
          <a:xfrm>
            <a:off x="4075727" y="338820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EB56-FA5F-49DC-C9CD-59F5739D3445}"/>
              </a:ext>
            </a:extLst>
          </p:cNvPr>
          <p:cNvSpPr txBox="1"/>
          <p:nvPr/>
        </p:nvSpPr>
        <p:spPr>
          <a:xfrm>
            <a:off x="610732" y="2965361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 item with a key of g</a:t>
            </a:r>
          </a:p>
        </p:txBody>
      </p:sp>
    </p:spTree>
    <p:extLst>
      <p:ext uri="{BB962C8B-B14F-4D97-AF65-F5344CB8AC3E}">
        <p14:creationId xmlns:p14="http://schemas.microsoft.com/office/powerpoint/2010/main" val="3669161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2" name="Snip Same Side Corner Rectangle 1">
            <a:extLst>
              <a:ext uri="{FF2B5EF4-FFF2-40B4-BE49-F238E27FC236}">
                <a16:creationId xmlns:a16="http://schemas.microsoft.com/office/drawing/2014/main" id="{F4C63251-679E-9267-768E-4194389DE762}"/>
              </a:ext>
            </a:extLst>
          </p:cNvPr>
          <p:cNvSpPr/>
          <p:nvPr/>
        </p:nvSpPr>
        <p:spPr>
          <a:xfrm>
            <a:off x="4122701" y="430254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EB56-FA5F-49DC-C9CD-59F5739D3445}"/>
              </a:ext>
            </a:extLst>
          </p:cNvPr>
          <p:cNvSpPr txBox="1"/>
          <p:nvPr/>
        </p:nvSpPr>
        <p:spPr>
          <a:xfrm>
            <a:off x="610732" y="2965361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 item with a key of 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33C77D-B641-9E0F-9E92-529F977F3886}"/>
              </a:ext>
            </a:extLst>
          </p:cNvPr>
          <p:cNvSpPr/>
          <p:nvPr/>
        </p:nvSpPr>
        <p:spPr>
          <a:xfrm>
            <a:off x="5413741" y="5746527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275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EB56-FA5F-49DC-C9CD-59F5739D3445}"/>
              </a:ext>
            </a:extLst>
          </p:cNvPr>
          <p:cNvSpPr txBox="1"/>
          <p:nvPr/>
        </p:nvSpPr>
        <p:spPr>
          <a:xfrm>
            <a:off x="610732" y="2965361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 item with a key of g</a:t>
            </a:r>
          </a:p>
        </p:txBody>
      </p: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638D0B99-559B-1694-5E35-80D4E7C57B1D}"/>
              </a:ext>
            </a:extLst>
          </p:cNvPr>
          <p:cNvSpPr/>
          <p:nvPr/>
        </p:nvSpPr>
        <p:spPr>
          <a:xfrm>
            <a:off x="5083672" y="587647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A94F3C7-2EB2-8C98-B231-AB097498CD56}"/>
              </a:ext>
            </a:extLst>
          </p:cNvPr>
          <p:cNvSpPr/>
          <p:nvPr/>
        </p:nvSpPr>
        <p:spPr>
          <a:xfrm>
            <a:off x="2965082" y="2949677"/>
            <a:ext cx="2678634" cy="2890684"/>
          </a:xfrm>
          <a:custGeom>
            <a:avLst/>
            <a:gdLst>
              <a:gd name="connsiteX0" fmla="*/ 2678634 w 2678634"/>
              <a:gd name="connsiteY0" fmla="*/ 0 h 2890684"/>
              <a:gd name="connsiteX1" fmla="*/ 269731 w 2678634"/>
              <a:gd name="connsiteY1" fmla="*/ 668594 h 2890684"/>
              <a:gd name="connsiteX2" fmla="*/ 200905 w 2678634"/>
              <a:gd name="connsiteY2" fmla="*/ 1553497 h 2890684"/>
              <a:gd name="connsiteX3" fmla="*/ 1547924 w 2678634"/>
              <a:gd name="connsiteY3" fmla="*/ 2448233 h 2890684"/>
              <a:gd name="connsiteX4" fmla="*/ 2157524 w 2678634"/>
              <a:gd name="connsiteY4" fmla="*/ 2890684 h 28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8634" h="2890684">
                <a:moveTo>
                  <a:pt x="2678634" y="0"/>
                </a:moveTo>
                <a:cubicBezTo>
                  <a:pt x="1680660" y="204839"/>
                  <a:pt x="682686" y="409678"/>
                  <a:pt x="269731" y="668594"/>
                </a:cubicBezTo>
                <a:cubicBezTo>
                  <a:pt x="-143224" y="927510"/>
                  <a:pt x="-12127" y="1256891"/>
                  <a:pt x="200905" y="1553497"/>
                </a:cubicBezTo>
                <a:cubicBezTo>
                  <a:pt x="413937" y="1850103"/>
                  <a:pt x="1221821" y="2225369"/>
                  <a:pt x="1547924" y="2448233"/>
                </a:cubicBezTo>
                <a:cubicBezTo>
                  <a:pt x="1874027" y="2671097"/>
                  <a:pt x="2015775" y="2780890"/>
                  <a:pt x="2157524" y="289068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29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638D0B99-559B-1694-5E35-80D4E7C57B1D}"/>
              </a:ext>
            </a:extLst>
          </p:cNvPr>
          <p:cNvSpPr/>
          <p:nvPr/>
        </p:nvSpPr>
        <p:spPr>
          <a:xfrm>
            <a:off x="5032025" y="585823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pic>
        <p:nvPicPr>
          <p:cNvPr id="7" name="Picture 6" descr="A picture containing text, orange&#10;&#10;Description automatically generated">
            <a:extLst>
              <a:ext uri="{FF2B5EF4-FFF2-40B4-BE49-F238E27FC236}">
                <a16:creationId xmlns:a16="http://schemas.microsoft.com/office/drawing/2014/main" id="{3B56F90F-DFF5-885A-50E3-FCB55B9D3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597" y="2271967"/>
            <a:ext cx="1663185" cy="24135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AC9C12-1A85-E952-96D9-C4CD677DD552}"/>
              </a:ext>
            </a:extLst>
          </p:cNvPr>
          <p:cNvSpPr txBox="1"/>
          <p:nvPr/>
        </p:nvSpPr>
        <p:spPr>
          <a:xfrm>
            <a:off x="373235" y="6282402"/>
            <a:ext cx="4267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/wiki/Pachinko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F6CC3AC-0E13-A089-D06C-688BAB74FB56}"/>
              </a:ext>
            </a:extLst>
          </p:cNvPr>
          <p:cNvSpPr/>
          <p:nvPr/>
        </p:nvSpPr>
        <p:spPr>
          <a:xfrm>
            <a:off x="2965082" y="2949677"/>
            <a:ext cx="2678634" cy="2890684"/>
          </a:xfrm>
          <a:custGeom>
            <a:avLst/>
            <a:gdLst>
              <a:gd name="connsiteX0" fmla="*/ 2678634 w 2678634"/>
              <a:gd name="connsiteY0" fmla="*/ 0 h 2890684"/>
              <a:gd name="connsiteX1" fmla="*/ 269731 w 2678634"/>
              <a:gd name="connsiteY1" fmla="*/ 668594 h 2890684"/>
              <a:gd name="connsiteX2" fmla="*/ 200905 w 2678634"/>
              <a:gd name="connsiteY2" fmla="*/ 1553497 h 2890684"/>
              <a:gd name="connsiteX3" fmla="*/ 1547924 w 2678634"/>
              <a:gd name="connsiteY3" fmla="*/ 2448233 h 2890684"/>
              <a:gd name="connsiteX4" fmla="*/ 2157524 w 2678634"/>
              <a:gd name="connsiteY4" fmla="*/ 2890684 h 28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8634" h="2890684">
                <a:moveTo>
                  <a:pt x="2678634" y="0"/>
                </a:moveTo>
                <a:cubicBezTo>
                  <a:pt x="1680660" y="204839"/>
                  <a:pt x="682686" y="409678"/>
                  <a:pt x="269731" y="668594"/>
                </a:cubicBezTo>
                <a:cubicBezTo>
                  <a:pt x="-143224" y="927510"/>
                  <a:pt x="-12127" y="1256891"/>
                  <a:pt x="200905" y="1553497"/>
                </a:cubicBezTo>
                <a:cubicBezTo>
                  <a:pt x="413937" y="1850103"/>
                  <a:pt x="1221821" y="2225369"/>
                  <a:pt x="1547924" y="2448233"/>
                </a:cubicBezTo>
                <a:cubicBezTo>
                  <a:pt x="1874027" y="2671097"/>
                  <a:pt x="2015775" y="2780890"/>
                  <a:pt x="2157524" y="289068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31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31EE58-6FF1-A704-5946-C21849F188F3}"/>
              </a:ext>
            </a:extLst>
          </p:cNvPr>
          <p:cNvSpPr txBox="1"/>
          <p:nvPr/>
        </p:nvSpPr>
        <p:spPr>
          <a:xfrm>
            <a:off x="904567" y="403823"/>
            <a:ext cx="8799871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 char *key, int value) {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*cur, *left, *right;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7060B6-E8C3-A750-70E7-28D1E64D1A9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7564298" y="3393332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72CBF75E-4B04-A486-DA37-87BBD2B3CFFA}"/>
              </a:ext>
            </a:extLst>
          </p:cNvPr>
          <p:cNvSpPr/>
          <p:nvPr/>
        </p:nvSpPr>
        <p:spPr>
          <a:xfrm>
            <a:off x="7041504" y="3983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AB0870-DB08-9BF0-4D71-A2687AF1CF95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9390867" y="3393332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E3025E2F-3689-4F09-3687-ED2D9BD136AC}"/>
              </a:ext>
            </a:extLst>
          </p:cNvPr>
          <p:cNvSpPr/>
          <p:nvPr/>
        </p:nvSpPr>
        <p:spPr>
          <a:xfrm>
            <a:off x="8414338" y="296623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84EDA-0D90-FE37-C814-8DABC250949B}"/>
              </a:ext>
            </a:extLst>
          </p:cNvPr>
          <p:cNvSpPr/>
          <p:nvPr/>
        </p:nvSpPr>
        <p:spPr>
          <a:xfrm>
            <a:off x="8257613" y="463073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1C539F-2DDC-E890-21D8-C9D6294C6902}"/>
              </a:ext>
            </a:extLst>
          </p:cNvPr>
          <p:cNvCxnSpPr>
            <a:cxnSpLocks/>
          </p:cNvCxnSpPr>
          <p:nvPr/>
        </p:nvCxnSpPr>
        <p:spPr>
          <a:xfrm>
            <a:off x="8037968" y="4426185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53F55D2-90B6-87E1-684C-FBFE2EF76259}"/>
              </a:ext>
            </a:extLst>
          </p:cNvPr>
          <p:cNvSpPr/>
          <p:nvPr/>
        </p:nvSpPr>
        <p:spPr>
          <a:xfrm>
            <a:off x="10969124" y="463073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20E2E3-8A7E-25ED-9165-296B32F7A788}"/>
              </a:ext>
            </a:extLst>
          </p:cNvPr>
          <p:cNvCxnSpPr>
            <a:cxnSpLocks/>
          </p:cNvCxnSpPr>
          <p:nvPr/>
        </p:nvCxnSpPr>
        <p:spPr>
          <a:xfrm>
            <a:off x="10749479" y="4426185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E7CAF9E-7122-5FEB-1275-C5599A23D783}"/>
              </a:ext>
            </a:extLst>
          </p:cNvPr>
          <p:cNvSpPr/>
          <p:nvPr/>
        </p:nvSpPr>
        <p:spPr>
          <a:xfrm>
            <a:off x="6562776" y="4596190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386576-6B75-F86E-9C38-103E95B1E0F5}"/>
              </a:ext>
            </a:extLst>
          </p:cNvPr>
          <p:cNvCxnSpPr>
            <a:cxnSpLocks/>
          </p:cNvCxnSpPr>
          <p:nvPr/>
        </p:nvCxnSpPr>
        <p:spPr>
          <a:xfrm flipH="1">
            <a:off x="6778854" y="4411009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131CD24-13B2-6165-F6AC-FB5FCFC7BD2B}"/>
              </a:ext>
            </a:extLst>
          </p:cNvPr>
          <p:cNvSpPr/>
          <p:nvPr/>
        </p:nvSpPr>
        <p:spPr>
          <a:xfrm>
            <a:off x="9302921" y="465671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32DCCC-47EB-92BE-43BF-A3E67FA8422E}"/>
              </a:ext>
            </a:extLst>
          </p:cNvPr>
          <p:cNvCxnSpPr>
            <a:cxnSpLocks/>
          </p:cNvCxnSpPr>
          <p:nvPr/>
        </p:nvCxnSpPr>
        <p:spPr>
          <a:xfrm flipH="1">
            <a:off x="9518999" y="447153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nip Same Side Corner Rectangle 15">
            <a:extLst>
              <a:ext uri="{FF2B5EF4-FFF2-40B4-BE49-F238E27FC236}">
                <a16:creationId xmlns:a16="http://schemas.microsoft.com/office/drawing/2014/main" id="{CBA60218-24EE-E669-B78D-AB0BB7BD5C31}"/>
              </a:ext>
            </a:extLst>
          </p:cNvPr>
          <p:cNvSpPr/>
          <p:nvPr/>
        </p:nvSpPr>
        <p:spPr>
          <a:xfrm>
            <a:off x="9787172" y="401231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EBC7BB-F781-0D4D-B36C-E90CC4ABBC8E}"/>
              </a:ext>
            </a:extLst>
          </p:cNvPr>
          <p:cNvCxnSpPr>
            <a:cxnSpLocks/>
          </p:cNvCxnSpPr>
          <p:nvPr/>
        </p:nvCxnSpPr>
        <p:spPr>
          <a:xfrm flipH="1">
            <a:off x="8937132" y="2095295"/>
            <a:ext cx="2261810" cy="85485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nip Same Side Corner Rectangle 16">
            <a:extLst>
              <a:ext uri="{FF2B5EF4-FFF2-40B4-BE49-F238E27FC236}">
                <a16:creationId xmlns:a16="http://schemas.microsoft.com/office/drawing/2014/main" id="{4FEB7506-65F9-512D-2469-8C52CF7326BD}"/>
              </a:ext>
            </a:extLst>
          </p:cNvPr>
          <p:cNvSpPr/>
          <p:nvPr/>
        </p:nvSpPr>
        <p:spPr>
          <a:xfrm>
            <a:off x="9703891" y="213355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0B9763-BBF3-D052-E93B-F0949C7C5B68}"/>
              </a:ext>
            </a:extLst>
          </p:cNvPr>
          <p:cNvSpPr txBox="1"/>
          <p:nvPr/>
        </p:nvSpPr>
        <p:spPr>
          <a:xfrm>
            <a:off x="6096000" y="5331015"/>
            <a:ext cx="5545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long as the tree is correctly maintained you will always find either a match, or a place to correctly insert the new record.  The tree is not guaranteed to be balanced - that depends on the insert order. </a:t>
            </a:r>
          </a:p>
        </p:txBody>
      </p:sp>
    </p:spTree>
    <p:extLst>
      <p:ext uri="{BB962C8B-B14F-4D97-AF65-F5344CB8AC3E}">
        <p14:creationId xmlns:p14="http://schemas.microsoft.com/office/powerpoint/2010/main" val="1987576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146429-22C1-201A-C2AB-87ACB3EBA186}"/>
              </a:ext>
            </a:extLst>
          </p:cNvPr>
          <p:cNvSpPr txBox="1"/>
          <p:nvPr/>
        </p:nvSpPr>
        <p:spPr>
          <a:xfrm>
            <a:off x="619432" y="511388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map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"h", 42);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"d",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"b", 123);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"f", 6);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"k", 9);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"m", 67);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"j", 12);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66185-B4EA-389A-EB4E-278BD8BF7151}"/>
              </a:ext>
            </a:extLst>
          </p:cNvPr>
          <p:cNvSpPr txBox="1"/>
          <p:nvPr/>
        </p:nvSpPr>
        <p:spPr>
          <a:xfrm>
            <a:off x="7138218" y="337009"/>
            <a:ext cx="4326195" cy="31085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TreeMap@0x6000003dcd20 count=4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h=42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d=8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b=123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f=6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TreeMap@0x6000003dcd20 count=7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h=42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d=8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b=123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f=6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k=9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j=12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m=67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AF0B22-F0FE-A6F0-9E7D-9D83D86C19D2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954024" y="4260279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61659A02-ED9B-3919-C6BD-7095F612F76A}"/>
              </a:ext>
            </a:extLst>
          </p:cNvPr>
          <p:cNvSpPr/>
          <p:nvPr/>
        </p:nvSpPr>
        <p:spPr>
          <a:xfrm>
            <a:off x="7431230" y="4850824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60D08D-8626-CD78-D061-906878605627}"/>
              </a:ext>
            </a:extLst>
          </p:cNvPr>
          <p:cNvCxnSpPr>
            <a:cxnSpLocks/>
            <a:endCxn id="18" idx="3"/>
          </p:cNvCxnSpPr>
          <p:nvPr/>
        </p:nvCxnSpPr>
        <p:spPr>
          <a:xfrm>
            <a:off x="9780593" y="4260279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B9762E73-B05E-2A60-600E-203895697EA2}"/>
              </a:ext>
            </a:extLst>
          </p:cNvPr>
          <p:cNvSpPr/>
          <p:nvPr/>
        </p:nvSpPr>
        <p:spPr>
          <a:xfrm>
            <a:off x="8804064" y="383318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C20705-1ABE-B805-AEEB-480EBDE8DAD8}"/>
              </a:ext>
            </a:extLst>
          </p:cNvPr>
          <p:cNvSpPr/>
          <p:nvPr/>
        </p:nvSpPr>
        <p:spPr>
          <a:xfrm>
            <a:off x="8647339" y="5497679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EAE111-FDA9-9DBF-2AAB-D93870B1B8D5}"/>
              </a:ext>
            </a:extLst>
          </p:cNvPr>
          <p:cNvCxnSpPr>
            <a:cxnSpLocks/>
          </p:cNvCxnSpPr>
          <p:nvPr/>
        </p:nvCxnSpPr>
        <p:spPr>
          <a:xfrm>
            <a:off x="8427694" y="5293132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87F8067-E9A0-0E95-1430-1502A74A612C}"/>
              </a:ext>
            </a:extLst>
          </p:cNvPr>
          <p:cNvSpPr/>
          <p:nvPr/>
        </p:nvSpPr>
        <p:spPr>
          <a:xfrm>
            <a:off x="11358850" y="5497679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31274B-B98C-C491-2176-E321CF012D6B}"/>
              </a:ext>
            </a:extLst>
          </p:cNvPr>
          <p:cNvCxnSpPr>
            <a:cxnSpLocks/>
          </p:cNvCxnSpPr>
          <p:nvPr/>
        </p:nvCxnSpPr>
        <p:spPr>
          <a:xfrm>
            <a:off x="11139205" y="5293132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6C9E8C3-2E5F-7CC9-2957-3CA55CB6DD1B}"/>
              </a:ext>
            </a:extLst>
          </p:cNvPr>
          <p:cNvSpPr/>
          <p:nvPr/>
        </p:nvSpPr>
        <p:spPr>
          <a:xfrm>
            <a:off x="6952502" y="5463137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3A0535-1290-6794-4451-0B871D0E9381}"/>
              </a:ext>
            </a:extLst>
          </p:cNvPr>
          <p:cNvCxnSpPr>
            <a:cxnSpLocks/>
          </p:cNvCxnSpPr>
          <p:nvPr/>
        </p:nvCxnSpPr>
        <p:spPr>
          <a:xfrm flipH="1">
            <a:off x="7168580" y="5277956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67204F0-3965-8653-5CB1-9502BC19A1FD}"/>
              </a:ext>
            </a:extLst>
          </p:cNvPr>
          <p:cNvSpPr/>
          <p:nvPr/>
        </p:nvSpPr>
        <p:spPr>
          <a:xfrm>
            <a:off x="9692647" y="5523659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681608-A2EA-7064-1953-78603D30C7D6}"/>
              </a:ext>
            </a:extLst>
          </p:cNvPr>
          <p:cNvCxnSpPr>
            <a:cxnSpLocks/>
          </p:cNvCxnSpPr>
          <p:nvPr/>
        </p:nvCxnSpPr>
        <p:spPr>
          <a:xfrm flipH="1">
            <a:off x="9908725" y="5338478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nip Same Side Corner Rectangle 17">
            <a:extLst>
              <a:ext uri="{FF2B5EF4-FFF2-40B4-BE49-F238E27FC236}">
                <a16:creationId xmlns:a16="http://schemas.microsoft.com/office/drawing/2014/main" id="{606F75EC-0FCD-B068-DAC1-E1AC17C38988}"/>
              </a:ext>
            </a:extLst>
          </p:cNvPr>
          <p:cNvSpPr/>
          <p:nvPr/>
        </p:nvSpPr>
        <p:spPr>
          <a:xfrm>
            <a:off x="10176898" y="487925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</p:spTree>
    <p:extLst>
      <p:ext uri="{BB962C8B-B14F-4D97-AF65-F5344CB8AC3E}">
        <p14:creationId xmlns:p14="http://schemas.microsoft.com/office/powerpoint/2010/main" val="3180147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D78D0-9BCE-9408-FA02-6386F5316B18}"/>
              </a:ext>
            </a:extLst>
          </p:cNvPr>
          <p:cNvSpPr txBox="1"/>
          <p:nvPr/>
        </p:nvSpPr>
        <p:spPr>
          <a:xfrm>
            <a:off x="245410" y="673645"/>
            <a:ext cx="802312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TreeMap_dump_tree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*cur, int depth)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cur == NULL ) return;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depth;i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("| 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("%s=%d\n", cur-&gt;key, cur-&gt;value);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cur-&gt;__left != NULL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TreeMap_dump_tree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(cur-&gt;__left, depth+1);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cur-&gt;__right != NULL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TreeMap_dump_tree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(cur-&gt;__right, depth+1);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Recursively print the tree view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TreeMap_dump_tree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(self-&gt;__root, 0);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68DB4-0286-2A57-825E-31FABAEFD36D}"/>
              </a:ext>
            </a:extLst>
          </p:cNvPr>
          <p:cNvSpPr txBox="1"/>
          <p:nvPr/>
        </p:nvSpPr>
        <p:spPr>
          <a:xfrm>
            <a:off x="7551173" y="3429000"/>
            <a:ext cx="4326195" cy="31085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TreeMap@0x6000003dcd20 count=4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h=42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d=8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b=123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f=6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TreeMap@0x6000003dcd20 count=7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h=42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d=8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b=123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f=6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k=9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j=12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m=67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429F7C-3C71-C882-16A7-61293406E1B9}"/>
              </a:ext>
            </a:extLst>
          </p:cNvPr>
          <p:cNvGrpSpPr/>
          <p:nvPr/>
        </p:nvGrpSpPr>
        <p:grpSpPr>
          <a:xfrm>
            <a:off x="7157884" y="1414269"/>
            <a:ext cx="4481165" cy="1515744"/>
            <a:chOff x="1525607" y="2913565"/>
            <a:chExt cx="9282594" cy="269209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3D2096E-A8D0-3115-5925-74A55C515F22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H="1">
              <a:off x="3421235" y="3237113"/>
              <a:ext cx="2561889" cy="800706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9A37230-6C5A-31EE-D2F0-0B9E11B9886F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>
              <a:off x="6607995" y="3334693"/>
              <a:ext cx="2304576" cy="688612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C72933-9BD6-CBBF-2AAF-38935332D8C3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H="1">
              <a:off x="2048401" y="4464918"/>
              <a:ext cx="897014" cy="590545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Snip Same Side Corner Rectangle 22">
              <a:extLst>
                <a:ext uri="{FF2B5EF4-FFF2-40B4-BE49-F238E27FC236}">
                  <a16:creationId xmlns:a16="http://schemas.microsoft.com/office/drawing/2014/main" id="{6041551C-5822-114B-1BDC-D17E4F82C319}"/>
                </a:ext>
              </a:extLst>
            </p:cNvPr>
            <p:cNvSpPr/>
            <p:nvPr/>
          </p:nvSpPr>
          <p:spPr>
            <a:xfrm>
              <a:off x="1525607" y="5055463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b=123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9A7261F-37EB-0A44-0421-1C03AD16F609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>
              <a:off x="3874970" y="4464918"/>
              <a:ext cx="919099" cy="618979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443B010-CC65-FBFF-2A1B-592F84B800DF}"/>
                </a:ext>
              </a:extLst>
            </p:cNvPr>
            <p:cNvCxnSpPr>
              <a:cxnSpLocks/>
              <a:endCxn id="26" idx="3"/>
            </p:cNvCxnSpPr>
            <p:nvPr/>
          </p:nvCxnSpPr>
          <p:spPr>
            <a:xfrm flipH="1">
              <a:off x="7539737" y="4444433"/>
              <a:ext cx="932364" cy="62495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Snip Same Side Corner Rectangle 25">
              <a:extLst>
                <a:ext uri="{FF2B5EF4-FFF2-40B4-BE49-F238E27FC236}">
                  <a16:creationId xmlns:a16="http://schemas.microsoft.com/office/drawing/2014/main" id="{D64A2B4B-0B66-D28D-56E8-100C8BF0175F}"/>
                </a:ext>
              </a:extLst>
            </p:cNvPr>
            <p:cNvSpPr/>
            <p:nvPr/>
          </p:nvSpPr>
          <p:spPr>
            <a:xfrm>
              <a:off x="7016943" y="5069383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j=12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A26716-1525-C43E-82DC-ABD3A95E62CC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>
              <a:off x="9289884" y="4444433"/>
              <a:ext cx="995523" cy="611444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C9F368AD-44A8-F72B-B31A-8BCB1E6512A7}"/>
                </a:ext>
              </a:extLst>
            </p:cNvPr>
            <p:cNvSpPr/>
            <p:nvPr/>
          </p:nvSpPr>
          <p:spPr>
            <a:xfrm>
              <a:off x="8389777" y="4023305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9" name="Snip Same Side Corner Rectangle 28">
              <a:extLst>
                <a:ext uri="{FF2B5EF4-FFF2-40B4-BE49-F238E27FC236}">
                  <a16:creationId xmlns:a16="http://schemas.microsoft.com/office/drawing/2014/main" id="{06D71313-2BB6-E9FB-6A15-2908534C1371}"/>
                </a:ext>
              </a:extLst>
            </p:cNvPr>
            <p:cNvSpPr/>
            <p:nvPr/>
          </p:nvSpPr>
          <p:spPr>
            <a:xfrm>
              <a:off x="2898441" y="4037819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30" name="Snip Same Side Corner Rectangle 29">
              <a:extLst>
                <a:ext uri="{FF2B5EF4-FFF2-40B4-BE49-F238E27FC236}">
                  <a16:creationId xmlns:a16="http://schemas.microsoft.com/office/drawing/2014/main" id="{12F20CF2-93BF-577E-8D11-743DD7B0F9A1}"/>
                </a:ext>
              </a:extLst>
            </p:cNvPr>
            <p:cNvSpPr/>
            <p:nvPr/>
          </p:nvSpPr>
          <p:spPr>
            <a:xfrm>
              <a:off x="4271275" y="5083897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f=6</a:t>
              </a:r>
            </a:p>
          </p:txBody>
        </p:sp>
        <p:sp>
          <p:nvSpPr>
            <p:cNvPr id="31" name="Snip Same Side Corner Rectangle 30">
              <a:extLst>
                <a:ext uri="{FF2B5EF4-FFF2-40B4-BE49-F238E27FC236}">
                  <a16:creationId xmlns:a16="http://schemas.microsoft.com/office/drawing/2014/main" id="{D1365573-F423-EAC9-E5D0-FD26AEF18CEE}"/>
                </a:ext>
              </a:extLst>
            </p:cNvPr>
            <p:cNvSpPr/>
            <p:nvPr/>
          </p:nvSpPr>
          <p:spPr>
            <a:xfrm>
              <a:off x="5644109" y="2913565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h=42</a:t>
              </a:r>
            </a:p>
          </p:txBody>
        </p:sp>
        <p:sp>
          <p:nvSpPr>
            <p:cNvPr id="32" name="Snip Same Side Corner Rectangle 31">
              <a:extLst>
                <a:ext uri="{FF2B5EF4-FFF2-40B4-BE49-F238E27FC236}">
                  <a16:creationId xmlns:a16="http://schemas.microsoft.com/office/drawing/2014/main" id="{05B959B6-5137-485D-07DC-C6D75898420A}"/>
                </a:ext>
              </a:extLst>
            </p:cNvPr>
            <p:cNvSpPr/>
            <p:nvPr/>
          </p:nvSpPr>
          <p:spPr>
            <a:xfrm>
              <a:off x="9762613" y="5055877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m=67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57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F327-8EC3-EF92-AAE7-71366ACA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/Value Implementation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6F31-2F14-F963-8C9D-067B2AC16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1500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will build an unordered </a:t>
            </a:r>
            <a:r>
              <a:rPr lang="en-US" dirty="0" err="1"/>
              <a:t>java.util.HashMap</a:t>
            </a:r>
            <a:r>
              <a:rPr lang="en-US" dirty="0"/>
              <a:t> / Python 2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Chapter 6.6</a:t>
            </a:r>
          </a:p>
          <a:p>
            <a:r>
              <a:rPr lang="en-US" dirty="0"/>
              <a:t>We will build a sorted </a:t>
            </a:r>
            <a:r>
              <a:rPr lang="en-US" dirty="0" err="1"/>
              <a:t>java.util.TreeMap</a:t>
            </a:r>
            <a:r>
              <a:rPr lang="en-US" dirty="0"/>
              <a:t> – plus an iterator</a:t>
            </a:r>
          </a:p>
          <a:p>
            <a:pPr lvl="1"/>
            <a:r>
              <a:rPr lang="en-US" dirty="0"/>
              <a:t>Chapter 6.5 (Simultaneous Linked List + Tree)</a:t>
            </a:r>
          </a:p>
          <a:p>
            <a:pPr lvl="1"/>
            <a:r>
              <a:rPr lang="en-US" dirty="0"/>
              <a:t>It would be named </a:t>
            </a:r>
            <a:r>
              <a:rPr lang="en-US" dirty="0" err="1"/>
              <a:t>java.util.LinkedTreeMap</a:t>
            </a:r>
            <a:r>
              <a:rPr lang="en-US" dirty="0"/>
              <a:t> if Java had such a thing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D9D17-AC25-E8DC-2D74-E9E4DEA5E3E3}"/>
              </a:ext>
            </a:extLst>
          </p:cNvPr>
          <p:cNvSpPr txBox="1"/>
          <p:nvPr/>
        </p:nvSpPr>
        <p:spPr>
          <a:xfrm>
            <a:off x="1162876" y="4116934"/>
            <a:ext cx="2648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Python</a:t>
            </a:r>
          </a:p>
          <a:p>
            <a:endParaRPr lang="en-US" dirty="0"/>
          </a:p>
          <a:p>
            <a:r>
              <a:rPr lang="en-US" dirty="0"/>
              <a:t>Python 2 </a:t>
            </a:r>
            <a:r>
              <a:rPr lang="en-US" dirty="0" err="1"/>
              <a:t>dict</a:t>
            </a:r>
            <a:r>
              <a:rPr lang="en-US" dirty="0"/>
              <a:t>  - unordered</a:t>
            </a:r>
          </a:p>
          <a:p>
            <a:r>
              <a:rPr lang="en-US" dirty="0"/>
              <a:t>Python 3.1 - </a:t>
            </a:r>
            <a:r>
              <a:rPr lang="en-US" dirty="0" err="1"/>
              <a:t>OrderedDict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3A8E7-615D-57B8-DD11-D3D55A2AFC33}"/>
              </a:ext>
            </a:extLst>
          </p:cNvPr>
          <p:cNvSpPr txBox="1"/>
          <p:nvPr/>
        </p:nvSpPr>
        <p:spPr>
          <a:xfrm>
            <a:off x="8219332" y="4116934"/>
            <a:ext cx="28094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</a:t>
            </a:r>
          </a:p>
          <a:p>
            <a:endParaRPr lang="en-US" dirty="0"/>
          </a:p>
          <a:p>
            <a:r>
              <a:rPr lang="en-US" dirty="0" err="1"/>
              <a:t>java.util.HashMap</a:t>
            </a:r>
            <a:endParaRPr lang="en-US" dirty="0"/>
          </a:p>
          <a:p>
            <a:r>
              <a:rPr lang="en-US" dirty="0" err="1"/>
              <a:t>java.util.TreeMap</a:t>
            </a:r>
            <a:r>
              <a:rPr lang="en-US" dirty="0"/>
              <a:t> (*)</a:t>
            </a:r>
          </a:p>
          <a:p>
            <a:r>
              <a:rPr lang="en-US" dirty="0" err="1"/>
              <a:t>java.util.LinkedHashMap</a:t>
            </a:r>
            <a:endParaRPr lang="en-US" dirty="0"/>
          </a:p>
          <a:p>
            <a:endParaRPr lang="en-US" dirty="0"/>
          </a:p>
          <a:p>
            <a:r>
              <a:rPr lang="en-US" dirty="0"/>
              <a:t>* No iterator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4DF3EC-A2B8-3EF7-4CCC-1E9131AEBA76}"/>
              </a:ext>
            </a:extLst>
          </p:cNvPr>
          <p:cNvSpPr txBox="1"/>
          <p:nvPr/>
        </p:nvSpPr>
        <p:spPr>
          <a:xfrm>
            <a:off x="4354830" y="4116934"/>
            <a:ext cx="3270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C++ (capabilities of any map)</a:t>
            </a:r>
          </a:p>
          <a:p>
            <a:endParaRPr lang="en-US" dirty="0"/>
          </a:p>
          <a:p>
            <a:r>
              <a:rPr lang="en-US" dirty="0"/>
              <a:t>Associative</a:t>
            </a:r>
          </a:p>
          <a:p>
            <a:r>
              <a:rPr lang="en-US" dirty="0"/>
              <a:t>Ordered</a:t>
            </a:r>
          </a:p>
          <a:p>
            <a:r>
              <a:rPr lang="en-US" dirty="0"/>
              <a:t>Unique Keys</a:t>
            </a:r>
          </a:p>
          <a:p>
            <a:r>
              <a:rPr lang="en-US" dirty="0"/>
              <a:t>Map (key / simple value)</a:t>
            </a:r>
          </a:p>
        </p:txBody>
      </p:sp>
    </p:spTree>
    <p:extLst>
      <p:ext uri="{BB962C8B-B14F-4D97-AF65-F5344CB8AC3E}">
        <p14:creationId xmlns:p14="http://schemas.microsoft.com/office/powerpoint/2010/main" val="3908200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93C4ED-AD5A-770A-E851-565788CED674}"/>
              </a:ext>
            </a:extLst>
          </p:cNvPr>
          <p:cNvSpPr txBox="1"/>
          <p:nvPr/>
        </p:nvSpPr>
        <p:spPr>
          <a:xfrm>
            <a:off x="422787" y="656328"/>
            <a:ext cx="10785988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 char *key, int def)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key == NULL || self-&gt;__root == NULL ) return def;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return cur-&gt;value;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cur = cur-&gt;__left;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cur = cur-&gt;__right;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def;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7D79C-6768-BE99-AFF6-D4763C63E7CC}"/>
              </a:ext>
            </a:extLst>
          </p:cNvPr>
          <p:cNvGrpSpPr/>
          <p:nvPr/>
        </p:nvGrpSpPr>
        <p:grpSpPr>
          <a:xfrm>
            <a:off x="4991660" y="3774011"/>
            <a:ext cx="6777553" cy="2292492"/>
            <a:chOff x="1525607" y="2913565"/>
            <a:chExt cx="9282594" cy="269209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64355B1-9198-3D6D-1191-051E46765423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3421235" y="3237113"/>
              <a:ext cx="2561889" cy="800706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19F80F-8AFA-027B-AB5F-4A872351EB55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>
              <a:off x="6607995" y="3334693"/>
              <a:ext cx="2304576" cy="688612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51A915-F142-340B-2142-754A199746E1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>
              <a:off x="2048401" y="4464918"/>
              <a:ext cx="897014" cy="590545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Snip Same Side Corner Rectangle 7">
              <a:extLst>
                <a:ext uri="{FF2B5EF4-FFF2-40B4-BE49-F238E27FC236}">
                  <a16:creationId xmlns:a16="http://schemas.microsoft.com/office/drawing/2014/main" id="{CD59051D-1816-6626-7B3B-D3AEE5908130}"/>
                </a:ext>
              </a:extLst>
            </p:cNvPr>
            <p:cNvSpPr/>
            <p:nvPr/>
          </p:nvSpPr>
          <p:spPr>
            <a:xfrm>
              <a:off x="1525607" y="5055463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b=123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7B831A8-C4C5-679E-4D3F-A8F138D067E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3874970" y="4464918"/>
              <a:ext cx="919099" cy="618979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F0C860B-EEBA-575D-99B2-5514CCD2E9D7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7539737" y="4444433"/>
              <a:ext cx="932364" cy="62495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C4793357-FFFD-1593-D803-93A76433CE10}"/>
                </a:ext>
              </a:extLst>
            </p:cNvPr>
            <p:cNvSpPr/>
            <p:nvPr/>
          </p:nvSpPr>
          <p:spPr>
            <a:xfrm>
              <a:off x="7016943" y="5069383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j=12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505A2AB-935D-75AB-4DEC-641D766FF1DE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>
              <a:off x="9289884" y="4444433"/>
              <a:ext cx="995523" cy="611444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Snip Same Side Corner Rectangle 12">
              <a:extLst>
                <a:ext uri="{FF2B5EF4-FFF2-40B4-BE49-F238E27FC236}">
                  <a16:creationId xmlns:a16="http://schemas.microsoft.com/office/drawing/2014/main" id="{2CA768DD-3369-3968-790C-D72B49F0B8AC}"/>
                </a:ext>
              </a:extLst>
            </p:cNvPr>
            <p:cNvSpPr/>
            <p:nvPr/>
          </p:nvSpPr>
          <p:spPr>
            <a:xfrm>
              <a:off x="8389777" y="4023305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2E313D50-12B0-0146-CCC9-E9855D35BE9A}"/>
                </a:ext>
              </a:extLst>
            </p:cNvPr>
            <p:cNvSpPr/>
            <p:nvPr/>
          </p:nvSpPr>
          <p:spPr>
            <a:xfrm>
              <a:off x="2898441" y="4037819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C17F71E7-111E-B868-0D68-5E2ED4C3046C}"/>
                </a:ext>
              </a:extLst>
            </p:cNvPr>
            <p:cNvSpPr/>
            <p:nvPr/>
          </p:nvSpPr>
          <p:spPr>
            <a:xfrm>
              <a:off x="4271275" y="5083897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f=6</a:t>
              </a:r>
            </a:p>
          </p:txBody>
        </p:sp>
        <p:sp>
          <p:nvSpPr>
            <p:cNvPr id="16" name="Snip Same Side Corner Rectangle 15">
              <a:extLst>
                <a:ext uri="{FF2B5EF4-FFF2-40B4-BE49-F238E27FC236}">
                  <a16:creationId xmlns:a16="http://schemas.microsoft.com/office/drawing/2014/main" id="{EBA76C63-99BC-ECAA-305B-1A58F784387E}"/>
                </a:ext>
              </a:extLst>
            </p:cNvPr>
            <p:cNvSpPr/>
            <p:nvPr/>
          </p:nvSpPr>
          <p:spPr>
            <a:xfrm>
              <a:off x="5644109" y="2913565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h=42</a:t>
              </a:r>
            </a:p>
          </p:txBody>
        </p:sp>
        <p:sp>
          <p:nvSpPr>
            <p:cNvPr id="17" name="Snip Same Side Corner Rectangle 16">
              <a:extLst>
                <a:ext uri="{FF2B5EF4-FFF2-40B4-BE49-F238E27FC236}">
                  <a16:creationId xmlns:a16="http://schemas.microsoft.com/office/drawing/2014/main" id="{06917010-2E8D-73C4-89E4-3F33C7D4E264}"/>
                </a:ext>
              </a:extLst>
            </p:cNvPr>
            <p:cNvSpPr/>
            <p:nvPr/>
          </p:nvSpPr>
          <p:spPr>
            <a:xfrm>
              <a:off x="9762613" y="5055877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m=67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850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B4771C-F516-DFB3-1E99-98164FDCF9B5}"/>
              </a:ext>
            </a:extLst>
          </p:cNvPr>
          <p:cNvSpPr txBox="1"/>
          <p:nvPr/>
        </p:nvSpPr>
        <p:spPr>
          <a:xfrm>
            <a:off x="2408903" y="3891116"/>
            <a:ext cx="72070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7CF37C-C29B-333A-D509-F64D09CD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Cannot build an Iterator for a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726136-179B-0808-DE61-D2C8A023A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314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ListMap</a:t>
            </a:r>
            <a:r>
              <a:rPr lang="en-US" dirty="0"/>
              <a:t> can support an ordered iterator</a:t>
            </a:r>
          </a:p>
          <a:p>
            <a:r>
              <a:rPr lang="en-US" dirty="0"/>
              <a:t>HashMap can support an unordered iterator</a:t>
            </a:r>
          </a:p>
          <a:p>
            <a:r>
              <a:rPr lang="en-US" dirty="0"/>
              <a:t>A </a:t>
            </a:r>
            <a:r>
              <a:rPr lang="en-US" dirty="0" err="1"/>
              <a:t>TreeMap</a:t>
            </a:r>
            <a:r>
              <a:rPr lang="en-US" dirty="0"/>
              <a:t> cannot support an iterator without building a stack within the iterator</a:t>
            </a:r>
          </a:p>
        </p:txBody>
      </p:sp>
    </p:spTree>
    <p:extLst>
      <p:ext uri="{BB962C8B-B14F-4D97-AF65-F5344CB8AC3E}">
        <p14:creationId xmlns:p14="http://schemas.microsoft.com/office/powerpoint/2010/main" val="140954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88383" y="1753356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75143" y="1850936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215549" y="2981161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92755" y="357170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38423" y="360014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42118" y="2981161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06885" y="2960676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84091" y="358562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29761" y="357212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57032" y="2960676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945746" y="689098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56925" y="253954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65589" y="2554062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90D84-95C1-1DCA-DC21-06E6B37A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99503" cy="1325563"/>
          </a:xfrm>
        </p:spPr>
        <p:txBody>
          <a:bodyPr/>
          <a:lstStyle/>
          <a:p>
            <a:r>
              <a:rPr lang="en-US" dirty="0"/>
              <a:t>Tree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196187-D3C0-E731-1D36-B2FE1AFAD043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334051" y="1080984"/>
            <a:ext cx="0" cy="34882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811257" y="142980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</p:spTree>
    <p:extLst>
      <p:ext uri="{BB962C8B-B14F-4D97-AF65-F5344CB8AC3E}">
        <p14:creationId xmlns:p14="http://schemas.microsoft.com/office/powerpoint/2010/main" val="4097155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88383" y="1753356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75143" y="1850936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215549" y="2981161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92755" y="357170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38423" y="360014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42118" y="2981161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06885" y="2960676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84091" y="358562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29761" y="357212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57032" y="2960676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945746" y="689098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56925" y="253954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65589" y="2554062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90D84-95C1-1DCA-DC21-06E6B37A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99503" cy="1325563"/>
          </a:xfrm>
        </p:spPr>
        <p:txBody>
          <a:bodyPr/>
          <a:lstStyle/>
          <a:p>
            <a:r>
              <a:rPr lang="en-US"/>
              <a:t>Add </a:t>
            </a:r>
            <a:r>
              <a:rPr lang="en-US" dirty="0"/>
              <a:t>a LinkedList</a:t>
            </a:r>
          </a:p>
        </p:txBody>
      </p:sp>
      <p:sp>
        <p:nvSpPr>
          <p:cNvPr id="3" name="Snip Same Side Corner Rectangle 2">
            <a:extLst>
              <a:ext uri="{FF2B5EF4-FFF2-40B4-BE49-F238E27FC236}">
                <a16:creationId xmlns:a16="http://schemas.microsoft.com/office/drawing/2014/main" id="{B0AD1052-5F47-77C2-8D77-8160A98656FC}"/>
              </a:ext>
            </a:extLst>
          </p:cNvPr>
          <p:cNvSpPr/>
          <p:nvPr/>
        </p:nvSpPr>
        <p:spPr>
          <a:xfrm>
            <a:off x="5857950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4" name="Snip Same Side Corner Rectangle 3">
            <a:extLst>
              <a:ext uri="{FF2B5EF4-FFF2-40B4-BE49-F238E27FC236}">
                <a16:creationId xmlns:a16="http://schemas.microsoft.com/office/drawing/2014/main" id="{189717C1-49E5-8CB1-E6F5-9AAE49990EDD}"/>
              </a:ext>
            </a:extLst>
          </p:cNvPr>
          <p:cNvSpPr/>
          <p:nvPr/>
        </p:nvSpPr>
        <p:spPr>
          <a:xfrm>
            <a:off x="1739448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35FB10F5-F6B2-B67D-D1B1-296C1E826B7A}"/>
              </a:ext>
            </a:extLst>
          </p:cNvPr>
          <p:cNvSpPr/>
          <p:nvPr/>
        </p:nvSpPr>
        <p:spPr>
          <a:xfrm>
            <a:off x="4485116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ED9E705E-AFD4-9C5A-DB8F-CA2A4B0031FC}"/>
              </a:ext>
            </a:extLst>
          </p:cNvPr>
          <p:cNvSpPr/>
          <p:nvPr/>
        </p:nvSpPr>
        <p:spPr>
          <a:xfrm>
            <a:off x="7230784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D54FE433-F964-62CF-B592-966A8D507B5B}"/>
              </a:ext>
            </a:extLst>
          </p:cNvPr>
          <p:cNvSpPr/>
          <p:nvPr/>
        </p:nvSpPr>
        <p:spPr>
          <a:xfrm>
            <a:off x="9976454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C81F5ACC-A4FA-9A27-1843-24764A7A4156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>
            <a:off x="4157870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7719E4E-0BAC-8862-2382-0D5322ABE72B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>
            <a:off x="1238426" y="5452129"/>
            <a:ext cx="501022" cy="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E3D42D5-0546-29B7-9BA5-18CD88112F42}"/>
              </a:ext>
            </a:extLst>
          </p:cNvPr>
          <p:cNvSpPr/>
          <p:nvPr/>
        </p:nvSpPr>
        <p:spPr>
          <a:xfrm>
            <a:off x="461816" y="5256186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948014C0-474C-218A-4F4A-2ECE98B9FFF6}"/>
              </a:ext>
            </a:extLst>
          </p:cNvPr>
          <p:cNvCxnSpPr>
            <a:cxnSpLocks/>
            <a:stCxn id="4" idx="0"/>
            <a:endCxn id="19" idx="2"/>
          </p:cNvCxnSpPr>
          <p:nvPr/>
        </p:nvCxnSpPr>
        <p:spPr>
          <a:xfrm>
            <a:off x="2785036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1C1711E-DC51-BBE7-4B12-85F29FC7A2BB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>
            <a:off x="5530704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B90ED6C8-720F-358E-D6A5-CAE73F78BE9B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>
            <a:off x="6903538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D1C2B31F-1E7F-1CB0-837E-B2CE3CE1F1D4}"/>
              </a:ext>
            </a:extLst>
          </p:cNvPr>
          <p:cNvCxnSpPr>
            <a:cxnSpLocks/>
            <a:stCxn id="6" idx="0"/>
            <a:endCxn id="18" idx="2"/>
          </p:cNvCxnSpPr>
          <p:nvPr/>
        </p:nvCxnSpPr>
        <p:spPr>
          <a:xfrm>
            <a:off x="8276372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265F85A-8548-BEF2-C8B5-B864D3EB71DC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>
            <a:off x="9649206" y="5452130"/>
            <a:ext cx="32724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37366C18-B915-FD67-0FDE-07AB3AFBC97C}"/>
              </a:ext>
            </a:extLst>
          </p:cNvPr>
          <p:cNvCxnSpPr>
            <a:cxnSpLocks/>
            <a:stCxn id="7" idx="0"/>
            <a:endCxn id="17" idx="1"/>
          </p:cNvCxnSpPr>
          <p:nvPr/>
        </p:nvCxnSpPr>
        <p:spPr>
          <a:xfrm flipV="1">
            <a:off x="11022042" y="5452129"/>
            <a:ext cx="580851" cy="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62B7D08-8F29-69E5-F84C-2F81CA9C8861}"/>
              </a:ext>
            </a:extLst>
          </p:cNvPr>
          <p:cNvSpPr/>
          <p:nvPr/>
        </p:nvSpPr>
        <p:spPr>
          <a:xfrm>
            <a:off x="11602893" y="5256186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Snip Same Side Corner Rectangle 17">
            <a:extLst>
              <a:ext uri="{FF2B5EF4-FFF2-40B4-BE49-F238E27FC236}">
                <a16:creationId xmlns:a16="http://schemas.microsoft.com/office/drawing/2014/main" id="{B2FAE527-9510-8763-29F9-1E755B474E4C}"/>
              </a:ext>
            </a:extLst>
          </p:cNvPr>
          <p:cNvSpPr/>
          <p:nvPr/>
        </p:nvSpPr>
        <p:spPr>
          <a:xfrm>
            <a:off x="8603618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19" name="Snip Same Side Corner Rectangle 18">
            <a:extLst>
              <a:ext uri="{FF2B5EF4-FFF2-40B4-BE49-F238E27FC236}">
                <a16:creationId xmlns:a16="http://schemas.microsoft.com/office/drawing/2014/main" id="{4ECB9A9D-C4F5-E857-37F8-2BBD92D90C11}"/>
              </a:ext>
            </a:extLst>
          </p:cNvPr>
          <p:cNvSpPr/>
          <p:nvPr/>
        </p:nvSpPr>
        <p:spPr>
          <a:xfrm>
            <a:off x="3112282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196187-D3C0-E731-1D36-B2FE1AFAD043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334051" y="1080984"/>
            <a:ext cx="0" cy="34882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811257" y="142980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</p:spTree>
    <p:extLst>
      <p:ext uri="{BB962C8B-B14F-4D97-AF65-F5344CB8AC3E}">
        <p14:creationId xmlns:p14="http://schemas.microsoft.com/office/powerpoint/2010/main" val="3706003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88383" y="3385509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811257" y="306196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75143" y="3483089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215549" y="4613314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92755" y="520385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38423" y="523229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42118" y="4613314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06885" y="4592829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84091" y="521777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29761" y="520427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57032" y="4592829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A78F898C-1BEC-02EB-C57C-7D6C469B9BA5}"/>
              </a:ext>
            </a:extLst>
          </p:cNvPr>
          <p:cNvCxnSpPr>
            <a:cxnSpLocks/>
            <a:stCxn id="47" idx="0"/>
            <a:endCxn id="57" idx="2"/>
          </p:cNvCxnSpPr>
          <p:nvPr/>
        </p:nvCxnSpPr>
        <p:spPr>
          <a:xfrm>
            <a:off x="4111177" y="4447095"/>
            <a:ext cx="327246" cy="104607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D0A97D4-05A1-36B1-2949-6F751ABCAA36}"/>
              </a:ext>
            </a:extLst>
          </p:cNvPr>
          <p:cNvCxnSpPr>
            <a:cxnSpLocks/>
            <a:stCxn id="76" idx="3"/>
            <a:endCxn id="56" idx="2"/>
          </p:cNvCxnSpPr>
          <p:nvPr/>
        </p:nvCxnSpPr>
        <p:spPr>
          <a:xfrm>
            <a:off x="1191733" y="5450224"/>
            <a:ext cx="501022" cy="14515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415123" y="525428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1F3CDD97-C773-3017-8819-F36E5E40630C}"/>
              </a:ext>
            </a:extLst>
          </p:cNvPr>
          <p:cNvCxnSpPr>
            <a:cxnSpLocks/>
            <a:stCxn id="56" idx="0"/>
            <a:endCxn id="47" idx="2"/>
          </p:cNvCxnSpPr>
          <p:nvPr/>
        </p:nvCxnSpPr>
        <p:spPr>
          <a:xfrm flipV="1">
            <a:off x="2738343" y="4447095"/>
            <a:ext cx="327246" cy="101764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6FA2AB38-1BD2-9D5F-D2FB-E94A9E319965}"/>
              </a:ext>
            </a:extLst>
          </p:cNvPr>
          <p:cNvCxnSpPr>
            <a:cxnSpLocks/>
            <a:stCxn id="57" idx="0"/>
            <a:endCxn id="31" idx="2"/>
          </p:cNvCxnSpPr>
          <p:nvPr/>
        </p:nvCxnSpPr>
        <p:spPr>
          <a:xfrm flipV="1">
            <a:off x="5484011" y="3322841"/>
            <a:ext cx="327246" cy="217033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0A54B6BA-4C4D-21EA-4529-8DC89E5B0D6B}"/>
              </a:ext>
            </a:extLst>
          </p:cNvPr>
          <p:cNvCxnSpPr>
            <a:cxnSpLocks/>
            <a:stCxn id="31" idx="0"/>
            <a:endCxn id="64" idx="2"/>
          </p:cNvCxnSpPr>
          <p:nvPr/>
        </p:nvCxnSpPr>
        <p:spPr>
          <a:xfrm>
            <a:off x="6856845" y="3322841"/>
            <a:ext cx="327246" cy="215581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5B13272C-13DA-3341-A568-7CD3B876E716}"/>
              </a:ext>
            </a:extLst>
          </p:cNvPr>
          <p:cNvCxnSpPr>
            <a:cxnSpLocks/>
            <a:stCxn id="64" idx="0"/>
            <a:endCxn id="62" idx="2"/>
          </p:cNvCxnSpPr>
          <p:nvPr/>
        </p:nvCxnSpPr>
        <p:spPr>
          <a:xfrm flipV="1">
            <a:off x="8229679" y="4432581"/>
            <a:ext cx="327246" cy="104607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40D5F708-690D-948E-6E1E-F00FD1D017D2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>
            <a:off x="9602513" y="4432581"/>
            <a:ext cx="327248" cy="103257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95805C96-F5A9-D1F5-B2BB-EDDB7ACF11BD}"/>
              </a:ext>
            </a:extLst>
          </p:cNvPr>
          <p:cNvCxnSpPr>
            <a:cxnSpLocks/>
            <a:stCxn id="65" idx="0"/>
            <a:endCxn id="113" idx="1"/>
          </p:cNvCxnSpPr>
          <p:nvPr/>
        </p:nvCxnSpPr>
        <p:spPr>
          <a:xfrm flipV="1">
            <a:off x="10975349" y="5451233"/>
            <a:ext cx="580851" cy="1392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1556200" y="5255290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56925" y="417170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65589" y="418621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90D84-95C1-1DCA-DC21-06E6B37A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LinkedTreeMap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E4F539-BF09-58E6-D7C5-0F03CD8E4226}"/>
              </a:ext>
            </a:extLst>
          </p:cNvPr>
          <p:cNvSpPr/>
          <p:nvPr/>
        </p:nvSpPr>
        <p:spPr>
          <a:xfrm>
            <a:off x="5945746" y="233943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34E9B4-3F56-F631-6E90-3A44760705FC}"/>
              </a:ext>
            </a:extLst>
          </p:cNvPr>
          <p:cNvCxnSpPr>
            <a:cxnSpLocks/>
            <a:stCxn id="39" idx="2"/>
            <a:endCxn id="31" idx="3"/>
          </p:cNvCxnSpPr>
          <p:nvPr/>
        </p:nvCxnSpPr>
        <p:spPr>
          <a:xfrm>
            <a:off x="6334051" y="2731317"/>
            <a:ext cx="0" cy="3306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8347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88383" y="3385509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75143" y="3483089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215549" y="4613314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92755" y="520385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38423" y="523229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42118" y="4613314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06885" y="4592829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84091" y="521777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29761" y="520427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57032" y="4592829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A78F898C-1BEC-02EB-C57C-7D6C469B9BA5}"/>
              </a:ext>
            </a:extLst>
          </p:cNvPr>
          <p:cNvCxnSpPr>
            <a:cxnSpLocks/>
            <a:stCxn id="47" idx="0"/>
            <a:endCxn id="57" idx="2"/>
          </p:cNvCxnSpPr>
          <p:nvPr/>
        </p:nvCxnSpPr>
        <p:spPr>
          <a:xfrm>
            <a:off x="4111177" y="4447095"/>
            <a:ext cx="327246" cy="104607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D0A97D4-05A1-36B1-2949-6F751ABCAA36}"/>
              </a:ext>
            </a:extLst>
          </p:cNvPr>
          <p:cNvCxnSpPr>
            <a:cxnSpLocks/>
            <a:stCxn id="76" idx="3"/>
            <a:endCxn id="56" idx="2"/>
          </p:cNvCxnSpPr>
          <p:nvPr/>
        </p:nvCxnSpPr>
        <p:spPr>
          <a:xfrm>
            <a:off x="1191733" y="5450224"/>
            <a:ext cx="501022" cy="14515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415123" y="525428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1F3CDD97-C773-3017-8819-F36E5E40630C}"/>
              </a:ext>
            </a:extLst>
          </p:cNvPr>
          <p:cNvCxnSpPr>
            <a:cxnSpLocks/>
            <a:stCxn id="56" idx="0"/>
            <a:endCxn id="47" idx="2"/>
          </p:cNvCxnSpPr>
          <p:nvPr/>
        </p:nvCxnSpPr>
        <p:spPr>
          <a:xfrm flipV="1">
            <a:off x="2738343" y="4447095"/>
            <a:ext cx="327246" cy="101764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6FA2AB38-1BD2-9D5F-D2FB-E94A9E319965}"/>
              </a:ext>
            </a:extLst>
          </p:cNvPr>
          <p:cNvCxnSpPr>
            <a:cxnSpLocks/>
            <a:stCxn id="57" idx="0"/>
            <a:endCxn id="31" idx="2"/>
          </p:cNvCxnSpPr>
          <p:nvPr/>
        </p:nvCxnSpPr>
        <p:spPr>
          <a:xfrm flipV="1">
            <a:off x="5484011" y="3322841"/>
            <a:ext cx="327246" cy="217033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0A54B6BA-4C4D-21EA-4529-8DC89E5B0D6B}"/>
              </a:ext>
            </a:extLst>
          </p:cNvPr>
          <p:cNvCxnSpPr>
            <a:cxnSpLocks/>
            <a:stCxn id="31" idx="0"/>
            <a:endCxn id="64" idx="2"/>
          </p:cNvCxnSpPr>
          <p:nvPr/>
        </p:nvCxnSpPr>
        <p:spPr>
          <a:xfrm>
            <a:off x="6856845" y="3322841"/>
            <a:ext cx="327246" cy="215581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5B13272C-13DA-3341-A568-7CD3B876E716}"/>
              </a:ext>
            </a:extLst>
          </p:cNvPr>
          <p:cNvCxnSpPr>
            <a:cxnSpLocks/>
            <a:stCxn id="64" idx="0"/>
            <a:endCxn id="62" idx="2"/>
          </p:cNvCxnSpPr>
          <p:nvPr/>
        </p:nvCxnSpPr>
        <p:spPr>
          <a:xfrm flipV="1">
            <a:off x="8229679" y="4432581"/>
            <a:ext cx="327246" cy="104607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40D5F708-690D-948E-6E1E-F00FD1D017D2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>
            <a:off x="9602513" y="4432581"/>
            <a:ext cx="327248" cy="103257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95805C96-F5A9-D1F5-B2BB-EDDB7ACF11BD}"/>
              </a:ext>
            </a:extLst>
          </p:cNvPr>
          <p:cNvCxnSpPr>
            <a:cxnSpLocks/>
            <a:stCxn id="65" idx="0"/>
            <a:endCxn id="113" idx="1"/>
          </p:cNvCxnSpPr>
          <p:nvPr/>
        </p:nvCxnSpPr>
        <p:spPr>
          <a:xfrm flipV="1">
            <a:off x="10975349" y="5451233"/>
            <a:ext cx="580851" cy="1392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1556200" y="5255290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56925" y="417170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65589" y="418621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E4F539-BF09-58E6-D7C5-0F03CD8E4226}"/>
              </a:ext>
            </a:extLst>
          </p:cNvPr>
          <p:cNvSpPr/>
          <p:nvPr/>
        </p:nvSpPr>
        <p:spPr>
          <a:xfrm>
            <a:off x="5945746" y="233943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34E9B4-3F56-F631-6E90-3A44760705FC}"/>
              </a:ext>
            </a:extLst>
          </p:cNvPr>
          <p:cNvCxnSpPr>
            <a:cxnSpLocks/>
            <a:stCxn id="39" idx="2"/>
            <a:endCxn id="31" idx="3"/>
          </p:cNvCxnSpPr>
          <p:nvPr/>
        </p:nvCxnSpPr>
        <p:spPr>
          <a:xfrm>
            <a:off x="6334051" y="2731317"/>
            <a:ext cx="0" cy="3306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D24DDC3-405E-FFB9-1435-3539AF794D25}"/>
              </a:ext>
            </a:extLst>
          </p:cNvPr>
          <p:cNvSpPr txBox="1"/>
          <p:nvPr/>
        </p:nvSpPr>
        <p:spPr>
          <a:xfrm>
            <a:off x="7706885" y="485043"/>
            <a:ext cx="426719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1DD2F3-58EF-7D6B-1549-51B36367B28C}"/>
              </a:ext>
            </a:extLst>
          </p:cNvPr>
          <p:cNvSpPr txBox="1"/>
          <p:nvPr/>
        </p:nvSpPr>
        <p:spPr>
          <a:xfrm>
            <a:off x="886322" y="507980"/>
            <a:ext cx="42188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*__head;</a:t>
            </a:r>
          </a:p>
          <a:p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811257" y="306196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</p:spTree>
    <p:extLst>
      <p:ext uri="{BB962C8B-B14F-4D97-AF65-F5344CB8AC3E}">
        <p14:creationId xmlns:p14="http://schemas.microsoft.com/office/powerpoint/2010/main" val="1788838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7649A-B69A-DF24-FFC7-50C6BF71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Start with a good picture…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785CB74-E6DC-6DC1-C1CE-5B7BA18E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65" y="643466"/>
            <a:ext cx="575580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8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17A4-9921-BFD6-1CCB-14D89585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FFD7B-8E9C-AB62-1059-7657F502C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answer to the most common programming interview question!</a:t>
            </a:r>
          </a:p>
        </p:txBody>
      </p:sp>
    </p:spTree>
    <p:extLst>
      <p:ext uri="{BB962C8B-B14F-4D97-AF65-F5344CB8AC3E}">
        <p14:creationId xmlns:p14="http://schemas.microsoft.com/office/powerpoint/2010/main" val="233445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A6F65-A7F1-B6CC-3C13-D00B8D35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69FB8E-85D6-321B-A462-F5ACC456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Weird order (like Python 2 </a:t>
            </a:r>
            <a:r>
              <a:rPr lang="en-US" dirty="0" err="1"/>
              <a:t>dict</a:t>
            </a:r>
            <a:r>
              <a:rPr lang="en-US" dirty="0"/>
              <a:t> and Java HashMap)</a:t>
            </a:r>
          </a:p>
          <a:p>
            <a:r>
              <a:rPr lang="en-US" dirty="0"/>
              <a:t>Fast insert and lookup (like Python 2 </a:t>
            </a:r>
            <a:r>
              <a:rPr lang="en-US" dirty="0" err="1"/>
              <a:t>dict</a:t>
            </a:r>
            <a:r>
              <a:rPr lang="en-US" dirty="0"/>
              <a:t> and Java HashMap)</a:t>
            </a:r>
          </a:p>
          <a:p>
            <a:r>
              <a:rPr lang="en-US" dirty="0" err="1"/>
              <a:t>Iterable</a:t>
            </a:r>
            <a:r>
              <a:rPr lang="en-US" dirty="0"/>
              <a:t> (like Python 2 </a:t>
            </a:r>
            <a:r>
              <a:rPr lang="en-US" dirty="0" err="1"/>
              <a:t>dict</a:t>
            </a:r>
            <a:r>
              <a:rPr lang="en-US" dirty="0"/>
              <a:t> and Java HashMap)</a:t>
            </a:r>
          </a:p>
          <a:p>
            <a:r>
              <a:rPr lang="en-US" dirty="0"/>
              <a:t>Builds on Linked Lists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Surprisingly easy is you really get Linked Lists</a:t>
            </a:r>
          </a:p>
          <a:p>
            <a:r>
              <a:rPr lang="en-US" dirty="0"/>
              <a:t>Chapter 6.5.1 and 6.6 in K&amp;R (6.5.2 is harder than 6.6)</a:t>
            </a:r>
          </a:p>
          <a:p>
            <a:r>
              <a:rPr lang="en-US" dirty="0"/>
              <a:t>Most popular programming interview question ever!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0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4037AEBC-622D-BA50-8A9C-62004BAAE965}"/>
              </a:ext>
            </a:extLst>
          </p:cNvPr>
          <p:cNvCxnSpPr>
            <a:cxnSpLocks/>
            <a:stCxn id="27" idx="3"/>
            <a:endCxn id="3" idx="0"/>
          </p:cNvCxnSpPr>
          <p:nvPr/>
        </p:nvCxnSpPr>
        <p:spPr>
          <a:xfrm flipH="1" flipV="1">
            <a:off x="2171917" y="1510386"/>
            <a:ext cx="440550" cy="3115888"/>
          </a:xfrm>
          <a:prstGeom prst="curvedConnector4">
            <a:avLst>
              <a:gd name="adj1" fmla="val -358009"/>
              <a:gd name="adj2" fmla="val 10733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97F37DA-138B-D2AE-EF6B-74979D705031}"/>
              </a:ext>
            </a:extLst>
          </p:cNvPr>
          <p:cNvSpPr/>
          <p:nvPr/>
        </p:nvSpPr>
        <p:spPr>
          <a:xfrm>
            <a:off x="1455653" y="1510386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key: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59C2E0-5F09-085C-B44C-7F56721CD724}"/>
              </a:ext>
            </a:extLst>
          </p:cNvPr>
          <p:cNvSpPr/>
          <p:nvPr/>
        </p:nvSpPr>
        <p:spPr>
          <a:xfrm>
            <a:off x="1455653" y="1910665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value: 22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226363-F747-FB35-E30E-B1373C6BD78B}"/>
              </a:ext>
            </a:extLst>
          </p:cNvPr>
          <p:cNvSpPr txBox="1"/>
          <p:nvPr/>
        </p:nvSpPr>
        <p:spPr>
          <a:xfrm>
            <a:off x="6968911" y="1661752"/>
            <a:ext cx="319189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5ADD59-7234-F0EA-376E-4771F4C8BFFD}"/>
              </a:ext>
            </a:extLst>
          </p:cNvPr>
          <p:cNvSpPr/>
          <p:nvPr/>
        </p:nvSpPr>
        <p:spPr>
          <a:xfrm>
            <a:off x="3437022" y="1541116"/>
            <a:ext cx="776610" cy="3671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EEF8B9-61D0-FC3F-E645-2C74FFDF467B}"/>
              </a:ext>
            </a:extLst>
          </p:cNvPr>
          <p:cNvSpPr/>
          <p:nvPr/>
        </p:nvSpPr>
        <p:spPr>
          <a:xfrm>
            <a:off x="885527" y="680612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tail:    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1125AF-0418-4C1E-7144-41CE809049A8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 flipH="1">
            <a:off x="2171917" y="491916"/>
            <a:ext cx="146137" cy="1018470"/>
          </a:xfrm>
          <a:prstGeom prst="curvedConnector4">
            <a:avLst>
              <a:gd name="adj1" fmla="val -156429"/>
              <a:gd name="adj2" fmla="val 5961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B525A07-0710-0127-DDBE-8BE8B1757352}"/>
              </a:ext>
            </a:extLst>
          </p:cNvPr>
          <p:cNvSpPr/>
          <p:nvPr/>
        </p:nvSpPr>
        <p:spPr>
          <a:xfrm>
            <a:off x="2419495" y="4430331"/>
            <a:ext cx="192972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2F9522-F333-146C-4592-CD48429E5742}"/>
              </a:ext>
            </a:extLst>
          </p:cNvPr>
          <p:cNvSpPr/>
          <p:nvPr/>
        </p:nvSpPr>
        <p:spPr>
          <a:xfrm>
            <a:off x="1455653" y="2309945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9CEB50-49EA-5B4E-6453-9E38AFA930C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12467" y="1718383"/>
            <a:ext cx="824555" cy="6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A3D63641-03F2-BE1E-1BE0-BA9F3543DBDB}"/>
              </a:ext>
            </a:extLst>
          </p:cNvPr>
          <p:cNvCxnSpPr>
            <a:cxnSpLocks/>
          </p:cNvCxnSpPr>
          <p:nvPr/>
        </p:nvCxnSpPr>
        <p:spPr>
          <a:xfrm rot="5400000">
            <a:off x="1927480" y="3065452"/>
            <a:ext cx="708469" cy="41905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F8629A1-D99A-9FCD-E125-BE0427762EED}"/>
              </a:ext>
            </a:extLst>
          </p:cNvPr>
          <p:cNvSpPr/>
          <p:nvPr/>
        </p:nvSpPr>
        <p:spPr>
          <a:xfrm>
            <a:off x="1455653" y="3624696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key:   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4D783A-55E2-A3F7-59FA-5AC59219633C}"/>
              </a:ext>
            </a:extLst>
          </p:cNvPr>
          <p:cNvSpPr/>
          <p:nvPr/>
        </p:nvSpPr>
        <p:spPr>
          <a:xfrm>
            <a:off x="1455653" y="4024975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value: 42   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75C025E-B3FC-26AB-9C54-0850838AFF9C}"/>
              </a:ext>
            </a:extLst>
          </p:cNvPr>
          <p:cNvSpPr/>
          <p:nvPr/>
        </p:nvSpPr>
        <p:spPr>
          <a:xfrm>
            <a:off x="1455653" y="4424255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6D48FE-C07E-067E-3511-C161843A8DC6}"/>
              </a:ext>
            </a:extLst>
          </p:cNvPr>
          <p:cNvSpPr/>
          <p:nvPr/>
        </p:nvSpPr>
        <p:spPr>
          <a:xfrm>
            <a:off x="3437022" y="3655426"/>
            <a:ext cx="776610" cy="3671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530FD4A-4DD8-4F65-3367-B94A436AA3DA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532084" y="3832693"/>
            <a:ext cx="904938" cy="6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0F7D074-5A78-C034-6192-684D5F303E53}"/>
              </a:ext>
            </a:extLst>
          </p:cNvPr>
          <p:cNvSpPr/>
          <p:nvPr/>
        </p:nvSpPr>
        <p:spPr>
          <a:xfrm>
            <a:off x="7554700" y="4906013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z=22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5FFAB3-7D10-F59E-1F68-08CF9A65D5BC}"/>
              </a:ext>
            </a:extLst>
          </p:cNvPr>
          <p:cNvSpPr/>
          <p:nvPr/>
        </p:nvSpPr>
        <p:spPr>
          <a:xfrm>
            <a:off x="8811176" y="4906013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w=42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547137E-A4BA-8EA2-FD9B-166C71552323}"/>
              </a:ext>
            </a:extLst>
          </p:cNvPr>
          <p:cNvSpPr/>
          <p:nvPr/>
        </p:nvSpPr>
        <p:spPr>
          <a:xfrm>
            <a:off x="6298224" y="4889322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  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042084-4681-F43C-38CC-9F7579C2895F}"/>
              </a:ext>
            </a:extLst>
          </p:cNvPr>
          <p:cNvCxnSpPr>
            <a:cxnSpLocks/>
            <a:stCxn id="61" idx="3"/>
            <a:endCxn id="58" idx="1"/>
          </p:cNvCxnSpPr>
          <p:nvPr/>
        </p:nvCxnSpPr>
        <p:spPr>
          <a:xfrm>
            <a:off x="7074834" y="5085265"/>
            <a:ext cx="479866" cy="43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D79387E-79E5-2A72-C802-5BF136DD4349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8331310" y="5089580"/>
            <a:ext cx="4798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58A2B7A-9E22-480B-F98E-CA497EE2D2A8}"/>
              </a:ext>
            </a:extLst>
          </p:cNvPr>
          <p:cNvSpPr/>
          <p:nvPr/>
        </p:nvSpPr>
        <p:spPr>
          <a:xfrm>
            <a:off x="10067653" y="490601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DF40613-2A6B-EF8D-185A-616E27BA2F57}"/>
              </a:ext>
            </a:extLst>
          </p:cNvPr>
          <p:cNvCxnSpPr>
            <a:cxnSpLocks/>
            <a:stCxn id="60" idx="3"/>
            <a:endCxn id="71" idx="1"/>
          </p:cNvCxnSpPr>
          <p:nvPr/>
        </p:nvCxnSpPr>
        <p:spPr>
          <a:xfrm>
            <a:off x="9587786" y="5089580"/>
            <a:ext cx="47986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itle 80">
            <a:extLst>
              <a:ext uri="{FF2B5EF4-FFF2-40B4-BE49-F238E27FC236}">
                <a16:creationId xmlns:a16="http://schemas.microsoft.com/office/drawing/2014/main" id="{2EE6FB36-3F85-AE46-81C5-86E1845D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187" y="365125"/>
            <a:ext cx="6315613" cy="1325563"/>
          </a:xfrm>
        </p:spPr>
        <p:txBody>
          <a:bodyPr/>
          <a:lstStyle/>
          <a:p>
            <a:pPr algn="r"/>
            <a:r>
              <a:rPr lang="en-US" dirty="0"/>
              <a:t>Simplifying our Pictures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3B897A-F271-BA63-6B51-E9F80AC01770}"/>
              </a:ext>
            </a:extLst>
          </p:cNvPr>
          <p:cNvSpPr/>
          <p:nvPr/>
        </p:nvSpPr>
        <p:spPr>
          <a:xfrm>
            <a:off x="885527" y="295973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head:    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FD7E7D3F-91FE-0D04-73EB-784CFD129171}"/>
              </a:ext>
            </a:extLst>
          </p:cNvPr>
          <p:cNvCxnSpPr>
            <a:cxnSpLocks/>
            <a:endCxn id="51" idx="1"/>
          </p:cNvCxnSpPr>
          <p:nvPr/>
        </p:nvCxnSpPr>
        <p:spPr>
          <a:xfrm rot="5400000">
            <a:off x="238041" y="2094168"/>
            <a:ext cx="2944084" cy="508859"/>
          </a:xfrm>
          <a:prstGeom prst="curvedConnector4">
            <a:avLst>
              <a:gd name="adj1" fmla="val 10683"/>
              <a:gd name="adj2" fmla="val 182004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EA31E09-98DF-A588-A5E6-86426B15D50D}"/>
              </a:ext>
            </a:extLst>
          </p:cNvPr>
          <p:cNvSpPr/>
          <p:nvPr/>
        </p:nvSpPr>
        <p:spPr>
          <a:xfrm rot="2274146">
            <a:off x="4809435" y="4365715"/>
            <a:ext cx="1204685" cy="296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70D8CE-15D4-9DE2-0210-79622EC377AE}"/>
              </a:ext>
            </a:extLst>
          </p:cNvPr>
          <p:cNvSpPr/>
          <p:nvPr/>
        </p:nvSpPr>
        <p:spPr>
          <a:xfrm>
            <a:off x="1452389" y="2695018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next: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C2B8B9-A823-3CA2-B83C-98F8C1D4007E}"/>
              </a:ext>
            </a:extLst>
          </p:cNvPr>
          <p:cNvSpPr/>
          <p:nvPr/>
        </p:nvSpPr>
        <p:spPr>
          <a:xfrm>
            <a:off x="1461390" y="4808109"/>
            <a:ext cx="1432527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next: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40F76C0-F7D8-DB75-CFC8-5961E9EFEAAD}"/>
              </a:ext>
            </a:extLst>
          </p:cNvPr>
          <p:cNvSpPr/>
          <p:nvPr/>
        </p:nvSpPr>
        <p:spPr>
          <a:xfrm>
            <a:off x="3167857" y="2321348"/>
            <a:ext cx="302209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A72EB0D-41A2-CB3F-456F-61B37C8E9A99}"/>
              </a:ext>
            </a:extLst>
          </p:cNvPr>
          <p:cNvSpPr/>
          <p:nvPr/>
        </p:nvSpPr>
        <p:spPr>
          <a:xfrm>
            <a:off x="2461362" y="5516091"/>
            <a:ext cx="302209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0250EAE-708A-366C-77B0-E7C15486440D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2612467" y="5000566"/>
            <a:ext cx="0" cy="515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059FED-E07D-86CE-BC63-8278C6804D3E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612466" y="2517291"/>
            <a:ext cx="5553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892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From </a:t>
            </a:r>
            <a:r>
              <a:rPr lang="en-US" dirty="0" err="1"/>
              <a:t>ListMap</a:t>
            </a:r>
            <a:r>
              <a:rPr lang="en-US" dirty="0"/>
              <a:t> to HashMap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880B2-3FAF-4179-3EDE-F63E14DC2A93}"/>
              </a:ext>
            </a:extLst>
          </p:cNvPr>
          <p:cNvSpPr txBox="1"/>
          <p:nvPr/>
        </p:nvSpPr>
        <p:spPr>
          <a:xfrm>
            <a:off x="1095649" y="2242044"/>
            <a:ext cx="319189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2DFA6-1752-6EE4-5631-CFE7456EA7CC}"/>
              </a:ext>
            </a:extLst>
          </p:cNvPr>
          <p:cNvSpPr txBox="1"/>
          <p:nvPr/>
        </p:nvSpPr>
        <p:spPr>
          <a:xfrm>
            <a:off x="6875126" y="2134322"/>
            <a:ext cx="405110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HashMap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__buckets;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*__heads[8];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*__tails[8];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5350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From </a:t>
            </a:r>
            <a:r>
              <a:rPr lang="en-US" dirty="0" err="1"/>
              <a:t>ListMap</a:t>
            </a:r>
            <a:r>
              <a:rPr lang="en-US" dirty="0"/>
              <a:t> to HashMap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E139EF-885F-D358-935B-60639CB9A374}"/>
              </a:ext>
            </a:extLst>
          </p:cNvPr>
          <p:cNvSpPr/>
          <p:nvPr/>
        </p:nvSpPr>
        <p:spPr>
          <a:xfrm>
            <a:off x="2577865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A7A938-CE0B-9D66-55FE-4D469E99A307}"/>
              </a:ext>
            </a:extLst>
          </p:cNvPr>
          <p:cNvSpPr/>
          <p:nvPr/>
        </p:nvSpPr>
        <p:spPr>
          <a:xfrm>
            <a:off x="8908712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m=90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261B9F-39A9-4616-9628-43EBBF9E1EF1}"/>
              </a:ext>
            </a:extLst>
          </p:cNvPr>
          <p:cNvSpPr/>
          <p:nvPr/>
        </p:nvSpPr>
        <p:spPr>
          <a:xfrm>
            <a:off x="1311696" y="2341235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 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28E8E2-A8B3-B180-4B7C-9E13B57774D4}"/>
              </a:ext>
            </a:extLst>
          </p:cNvPr>
          <p:cNvCxnSpPr>
            <a:cxnSpLocks/>
          </p:cNvCxnSpPr>
          <p:nvPr/>
        </p:nvCxnSpPr>
        <p:spPr>
          <a:xfrm>
            <a:off x="2088306" y="2535021"/>
            <a:ext cx="4798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58F3D0-81E2-4D12-3420-98BD0B3D00A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419151" y="2537178"/>
            <a:ext cx="4895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830349-BE36-E9B4-1D6A-846630C653C8}"/>
              </a:ext>
            </a:extLst>
          </p:cNvPr>
          <p:cNvSpPr/>
          <p:nvPr/>
        </p:nvSpPr>
        <p:spPr>
          <a:xfrm>
            <a:off x="10165189" y="2341235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336335-E82F-C2FE-4BBA-3F33D8644AB3}"/>
              </a:ext>
            </a:extLst>
          </p:cNvPr>
          <p:cNvCxnSpPr>
            <a:cxnSpLocks/>
          </p:cNvCxnSpPr>
          <p:nvPr/>
        </p:nvCxnSpPr>
        <p:spPr>
          <a:xfrm>
            <a:off x="9685322" y="2530990"/>
            <a:ext cx="479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4198222" y="401478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4198222" y="4396770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4198222" y="4778757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4198222" y="5189127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4198222" y="3472462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buckets: 4  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E31A12-B194-640E-A9A5-C44D61B1AC87}"/>
              </a:ext>
            </a:extLst>
          </p:cNvPr>
          <p:cNvSpPr/>
          <p:nvPr/>
        </p:nvSpPr>
        <p:spPr>
          <a:xfrm>
            <a:off x="2434060" y="4325526"/>
            <a:ext cx="1162580" cy="826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  %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899FCE-A44E-7D38-AA5D-B222CB8DAD96}"/>
              </a:ext>
            </a:extLst>
          </p:cNvPr>
          <p:cNvSpPr/>
          <p:nvPr/>
        </p:nvSpPr>
        <p:spPr>
          <a:xfrm>
            <a:off x="1177584" y="4556364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5EFEE7-88C3-D1A3-96DE-370DDF8157AD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V="1">
            <a:off x="1954194" y="4738571"/>
            <a:ext cx="479866" cy="13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D0386E-03D1-2DF0-7EB7-B114ACE10678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 flipV="1">
            <a:off x="3596640" y="4210726"/>
            <a:ext cx="601582" cy="5278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D45F4C-1657-B304-06AE-6740386CD466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 flipV="1">
            <a:off x="3596640" y="4592713"/>
            <a:ext cx="601582" cy="1458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5932C1-EB4D-1554-329E-97780DC4A7E1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3596640" y="4738571"/>
            <a:ext cx="601582" cy="236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6121C8-BF5E-251D-2C4F-0F2C67195C67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3596640" y="4738571"/>
            <a:ext cx="601582" cy="6464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18AE155-0C94-AE89-1A35-2D0EECB99F09}"/>
              </a:ext>
            </a:extLst>
          </p:cNvPr>
          <p:cNvSpPr/>
          <p:nvPr/>
        </p:nvSpPr>
        <p:spPr>
          <a:xfrm>
            <a:off x="3844034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2BD5F9-2F01-E56F-712E-ABA15ECFD70B}"/>
              </a:ext>
            </a:extLst>
          </p:cNvPr>
          <p:cNvCxnSpPr>
            <a:cxnSpLocks/>
          </p:cNvCxnSpPr>
          <p:nvPr/>
        </p:nvCxnSpPr>
        <p:spPr>
          <a:xfrm flipV="1">
            <a:off x="3347677" y="2535021"/>
            <a:ext cx="479866" cy="218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847D500-B98F-9681-C818-F93F4754CFA8}"/>
              </a:ext>
            </a:extLst>
          </p:cNvPr>
          <p:cNvSpPr/>
          <p:nvPr/>
        </p:nvSpPr>
        <p:spPr>
          <a:xfrm>
            <a:off x="5110203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244CBD-ACAB-0F6A-7C46-A410F2393505}"/>
              </a:ext>
            </a:extLst>
          </p:cNvPr>
          <p:cNvSpPr/>
          <p:nvPr/>
        </p:nvSpPr>
        <p:spPr>
          <a:xfrm>
            <a:off x="6376372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6C90FD-8676-414F-AB34-35202F41B62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903969" y="2535021"/>
            <a:ext cx="472403" cy="2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500415-0BEF-FFB9-C6DC-30CD122008EC}"/>
              </a:ext>
            </a:extLst>
          </p:cNvPr>
          <p:cNvCxnSpPr>
            <a:cxnSpLocks/>
          </p:cNvCxnSpPr>
          <p:nvPr/>
        </p:nvCxnSpPr>
        <p:spPr>
          <a:xfrm>
            <a:off x="4604153" y="2509149"/>
            <a:ext cx="5203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313248F-E398-87BC-D5AA-71F8C8854B01}"/>
              </a:ext>
            </a:extLst>
          </p:cNvPr>
          <p:cNvSpPr/>
          <p:nvPr/>
        </p:nvSpPr>
        <p:spPr>
          <a:xfrm>
            <a:off x="7642541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j=18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9622C1-9DC9-AFE9-E01E-074C55A1AE75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7152982" y="2537178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6261916" y="5569536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5" idx="3"/>
            <a:endCxn id="61" idx="1"/>
          </p:cNvCxnSpPr>
          <p:nvPr/>
        </p:nvCxnSpPr>
        <p:spPr>
          <a:xfrm>
            <a:off x="5784750" y="5385070"/>
            <a:ext cx="477166" cy="3804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6744D3C-E9A3-6A48-9F13-53FB4CF596BB}"/>
              </a:ext>
            </a:extLst>
          </p:cNvPr>
          <p:cNvSpPr/>
          <p:nvPr/>
        </p:nvSpPr>
        <p:spPr>
          <a:xfrm>
            <a:off x="8786792" y="49904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m=90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9499BC-88D7-479E-81E4-2EDB3381CC2D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8297231" y="5174066"/>
            <a:ext cx="4895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6254452" y="49904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5784750" y="4974700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44E4346-6B70-EAB0-823F-EE904182AE58}"/>
              </a:ext>
            </a:extLst>
          </p:cNvPr>
          <p:cNvSpPr/>
          <p:nvPr/>
        </p:nvSpPr>
        <p:spPr>
          <a:xfrm>
            <a:off x="7520621" y="49904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j=18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>
            <a:off x="7031062" y="5174066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10052963" y="4967860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CC257C-5A60-D0AC-8D1A-D40A2C563629}"/>
              </a:ext>
            </a:extLst>
          </p:cNvPr>
          <p:cNvCxnSpPr>
            <a:cxnSpLocks/>
          </p:cNvCxnSpPr>
          <p:nvPr/>
        </p:nvCxnSpPr>
        <p:spPr>
          <a:xfrm>
            <a:off x="9573096" y="5157615"/>
            <a:ext cx="479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6237296" y="386484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5784750" y="4048408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7503465" y="386484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7013906" y="4048408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8780031" y="384220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8280075" y="4031957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6244758" y="439560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5772355" y="4577015"/>
            <a:ext cx="472403" cy="2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7519525" y="4372966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 flipV="1">
            <a:off x="7021368" y="4568909"/>
            <a:ext cx="498157" cy="102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73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3335</Words>
  <Application>Microsoft Macintosh PowerPoint</Application>
  <PresentationFormat>Widescreen</PresentationFormat>
  <Paragraphs>683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Gill Sans</vt:lpstr>
      <vt:lpstr>Menlo</vt:lpstr>
      <vt:lpstr>Office Theme</vt:lpstr>
      <vt:lpstr>Tree Maps and Hash Maps</vt:lpstr>
      <vt:lpstr>“Stopping by Woods on a Snowy Evening”</vt:lpstr>
      <vt:lpstr>Key /Value Implementation Alternatives</vt:lpstr>
      <vt:lpstr>Start with a good picture…</vt:lpstr>
      <vt:lpstr>Hash Map</vt:lpstr>
      <vt:lpstr>HashMap</vt:lpstr>
      <vt:lpstr>Simplifying our Pictures</vt:lpstr>
      <vt:lpstr>Changing From ListMap to HashMap</vt:lpstr>
      <vt:lpstr>Changing From ListMap to HashMap</vt:lpstr>
      <vt:lpstr>Hashes</vt:lpstr>
      <vt:lpstr>SHA-256 Compression Function</vt:lpstr>
      <vt:lpstr>PowerPoint Presentation</vt:lpstr>
      <vt:lpstr>Lets Build our HashMap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LinkedTreeMap</vt:lpstr>
      <vt:lpstr>A LinkedTreeMap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Cannot build an Iterator for a Tree</vt:lpstr>
      <vt:lpstr>Tree</vt:lpstr>
      <vt:lpstr>Add a LinkedList</vt:lpstr>
      <vt:lpstr>LinkedTreeMap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73</cp:revision>
  <dcterms:created xsi:type="dcterms:W3CDTF">2023-02-25T13:30:24Z</dcterms:created>
  <dcterms:modified xsi:type="dcterms:W3CDTF">2023-04-12T03:25:28Z</dcterms:modified>
</cp:coreProperties>
</file>