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86" r:id="rId6"/>
    <p:sldId id="287" r:id="rId7"/>
    <p:sldId id="289" r:id="rId8"/>
    <p:sldId id="288" r:id="rId9"/>
    <p:sldId id="290" r:id="rId10"/>
    <p:sldId id="284" r:id="rId11"/>
    <p:sldId id="28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88"/>
    <p:restoredTop sz="96327"/>
  </p:normalViewPr>
  <p:slideViewPr>
    <p:cSldViewPr snapToGrid="0" snapToObjects="1">
      <p:cViewPr varScale="1">
        <p:scale>
          <a:sx n="103" d="100"/>
          <a:sy n="103" d="100"/>
        </p:scale>
        <p:origin x="19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D2460-1633-341C-3CC8-928405939B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4C032-CA96-4ABF-ED9C-CCFBCF308A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DB96C-8F88-816C-D027-6E50EC3D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6854-78F7-2111-4EEF-FE308E2CC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C7E04-F09E-DFC4-C070-26900C1DD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7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B10F8-49BD-9DF0-4BA1-329010292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6BDBC-29CF-5ED3-453D-F7000E32C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1096A-1F1F-472A-02F3-A0AF01945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7273A-C68C-081A-67B0-3122B85DE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0D66F-72BE-B98B-9218-B22A30E0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220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9B9B4-EAB6-E378-1644-3785D3396C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96BF26-EDD4-4726-3A5E-18D9955968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3B6C5-7BA5-C29A-3AA5-F702552AD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45CB-90B3-059F-6F84-804EAE59D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EA1EF-3972-7CE8-EEE7-7F48805AD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9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E766-436C-7E66-C493-0E9F486D4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2C3B2-8A01-4A71-0BEA-ED75632F7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7C0B-F538-3B47-4A1D-405E90B4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2D7DC-A689-4810-BD56-A6D5B44F3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620AD-26BD-8D73-1F87-BF6DC3BA2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895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7FC-F1AE-06FD-FB11-8EC7DF65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71CB2-3C0E-C223-F118-EBF495E91E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26BF7-B2D5-D401-3EF9-620C7E1A7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E99F9-B023-378B-554E-846FA197C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B09B5-606E-C92D-CA52-4478BBEB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8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06403-EDD6-84C8-5DF8-F2095D0E8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92F63-453E-C708-C24F-2F432386A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61F98-A097-F466-F047-98D413BB9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27AD1-C706-BC6D-8001-4112354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845390-893B-5C01-ADC8-CF5F7A669B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422938-5AD8-CC20-E631-43DE8462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7BDCB7-F97C-A810-DEAD-D23601570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47164-991E-A5FC-C24A-98E68D077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6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207F-EB96-53FE-8D30-ED6E1A286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BB4068-00D1-3E34-26CA-EC5EE9FFB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8C7F9-D849-37BF-DAFF-339953E50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EBFC42-A63D-D449-2CFD-6F74C4B1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3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9479F-F3F5-1F8F-57C4-9E9730C78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609891-CEC3-9507-1DB1-8A952D46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FBE7-72D0-ACDC-B906-F9B739E15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13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EA14-B3BC-DCE9-7139-C4E87D5E4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4F18E-1616-B225-64A9-E4FEC99BD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A7E186-2DD2-319F-88D8-CD44E7269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4E016-B993-48B2-3AB3-E3644DE78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BE3AE-4187-CD14-3407-947A6AB3D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8C71A0-6FDD-802D-FB7B-ED49070F8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6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4AE2-C0F6-DA29-8D58-6AE99118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2F294-A82B-D670-A816-D859035942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858A-083C-9E99-B738-E7C520CFE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7CA85-7E18-7977-09AE-3A036FCB0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421CD-6091-9164-5E5E-F636C761B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738C0-DF17-2CE9-8202-5453847F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9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8AA03A-8F7B-3EBB-CA86-B6FF69067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AB1F1-B30C-1EAF-D6FD-B68FB54CE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95429-C59F-1008-625C-51F265618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A938A-C9BA-0346-A74F-83EB1631032C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D9D4A-1765-C901-53BC-4FE38FF51F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0406-735C-D46E-82D9-A4090C508F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460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4e.com/" TargetMode="External"/><Relationship Id="rId7" Type="http://schemas.openxmlformats.org/officeDocument/2006/relationships/hyperlink" Target="http://www.cc4e.com/" TargetMode="External"/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g4e.com/" TargetMode="External"/><Relationship Id="rId5" Type="http://schemas.openxmlformats.org/officeDocument/2006/relationships/hyperlink" Target="http://www.wa4e.com/" TargetMode="External"/><Relationship Id="rId4" Type="http://schemas.openxmlformats.org/officeDocument/2006/relationships/hyperlink" Target="http://www.dj4e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hts.dr-chuck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28" Type="http://schemas.openxmlformats.org/officeDocument/2006/relationships/image" Target="../media/image28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5BD08-7DEA-A642-76EB-A25C2FB65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 Programming </a:t>
            </a:r>
            <a:br>
              <a:rPr lang="en-US" dirty="0"/>
            </a:br>
            <a:r>
              <a:rPr lang="en-US" dirty="0"/>
              <a:t>A Historical Perspective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1E4BA-302F-088B-C8D3-AEA9EACCC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www.cc4e.com</a:t>
            </a:r>
          </a:p>
        </p:txBody>
      </p:sp>
      <p:pic>
        <p:nvPicPr>
          <p:cNvPr id="4" name="Picture 6" descr="CCby.png">
            <a:extLst>
              <a:ext uri="{FF2B5EF4-FFF2-40B4-BE49-F238E27FC236}">
                <a16:creationId xmlns:a16="http://schemas.microsoft.com/office/drawing/2014/main" id="{ED146FD6-BD02-6C6F-35C4-6BF8814D9B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772" y="6185766"/>
            <a:ext cx="1108075" cy="37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7523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6D5DF8A-3D98-DC7E-85E8-EAC7EDC57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A055D-FA59-02F9-40B6-72AFC8A29A7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Input/Output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Reading a file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Dynamic memory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FD6821-0D52-C591-FBFA-4AB416D5DA5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Way too complex to implement in C (for now)</a:t>
            </a:r>
          </a:p>
          <a:p>
            <a:pPr lvl="1"/>
            <a:r>
              <a:rPr lang="en-US" dirty="0"/>
              <a:t>Python str()</a:t>
            </a:r>
          </a:p>
          <a:p>
            <a:pPr lvl="1"/>
            <a:r>
              <a:rPr lang="en-US" dirty="0"/>
              <a:t>Python list()</a:t>
            </a:r>
          </a:p>
          <a:p>
            <a:pPr lvl="1"/>
            <a:r>
              <a:rPr lang="en-US" dirty="0"/>
              <a:t>Python </a:t>
            </a:r>
            <a:r>
              <a:rPr lang="en-US" dirty="0" err="1"/>
              <a:t>dict</a:t>
            </a:r>
            <a:r>
              <a:rPr lang="en-US" dirty="0"/>
              <a:t>()</a:t>
            </a:r>
          </a:p>
          <a:p>
            <a:r>
              <a:rPr lang="en-US" dirty="0"/>
              <a:t>We will revisit these as the end of the course</a:t>
            </a:r>
          </a:p>
        </p:txBody>
      </p:sp>
    </p:spTree>
    <p:extLst>
      <p:ext uri="{BB962C8B-B14F-4D97-AF65-F5344CB8AC3E}">
        <p14:creationId xmlns:p14="http://schemas.microsoft.com/office/powerpoint/2010/main" val="3953165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AE3D-C70D-220E-82A8-C1D64A90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/ Contributions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725F2C-A6DC-4096-AD36-A6A5AF1FFD40}"/>
              </a:ext>
            </a:extLst>
          </p:cNvPr>
          <p:cNvSpPr txBox="1"/>
          <p:nvPr/>
        </p:nvSpPr>
        <p:spPr>
          <a:xfrm>
            <a:off x="838201" y="1502688"/>
            <a:ext cx="505570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These slides are Copyright 2020-  Charles R. Severance (</a:t>
            </a:r>
            <a:r>
              <a:rPr lang="en-US" sz="1200" dirty="0" err="1"/>
              <a:t>online.dr-chuck.com</a:t>
            </a:r>
            <a:r>
              <a:rPr lang="en-US" sz="1200" dirty="0"/>
              <a:t>) as part of www.cc4e.com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200" dirty="0"/>
          </a:p>
          <a:p>
            <a:r>
              <a:rPr lang="en-US" sz="1200" dirty="0"/>
              <a:t>Initial Development: Charles Severance, University of Michigan School of Information</a:t>
            </a:r>
          </a:p>
          <a:p>
            <a:endParaRPr lang="en-US" sz="1200" dirty="0"/>
          </a:p>
          <a:p>
            <a:r>
              <a:rPr lang="en-US" sz="1200" b="1" dirty="0"/>
              <a:t>Insert new Contributors and Translators here including names and dates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0D5A1-502A-F6A1-76FD-6D954B37EE94}"/>
              </a:ext>
            </a:extLst>
          </p:cNvPr>
          <p:cNvSpPr txBox="1"/>
          <p:nvPr/>
        </p:nvSpPr>
        <p:spPr>
          <a:xfrm>
            <a:off x="6298097" y="1502688"/>
            <a:ext cx="5055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Continue new Contributors and Translators here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63881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9FA698-BE8B-8EC6-DD47-39DBFB3C1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Path: </a:t>
            </a:r>
            <a:r>
              <a:rPr lang="en-US" dirty="0" err="1"/>
              <a:t>online.dr-chuck.com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D62B-84F5-C32B-FFED-D6D05CD04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History – </a:t>
            </a:r>
            <a:r>
              <a:rPr lang="en-US" dirty="0" err="1">
                <a:hlinkClick r:id="rId2"/>
              </a:rPr>
              <a:t>ihts.dr-chuck.com</a:t>
            </a:r>
            <a:endParaRPr lang="en-US" dirty="0"/>
          </a:p>
          <a:p>
            <a:r>
              <a:rPr lang="en-US" dirty="0"/>
              <a:t>Python – </a:t>
            </a:r>
            <a:r>
              <a:rPr lang="en-US" dirty="0">
                <a:hlinkClick r:id="rId3"/>
              </a:rPr>
              <a:t>www.py4e.com</a:t>
            </a:r>
            <a:endParaRPr lang="en-US" dirty="0"/>
          </a:p>
          <a:p>
            <a:r>
              <a:rPr lang="en-US" dirty="0"/>
              <a:t>Django (Python, HTML, CSS, SQL, JavaScript) – </a:t>
            </a:r>
            <a:r>
              <a:rPr lang="en-US" dirty="0">
                <a:hlinkClick r:id="rId4"/>
              </a:rPr>
              <a:t>www.dj4e.com</a:t>
            </a:r>
            <a:endParaRPr lang="en-US" dirty="0"/>
          </a:p>
          <a:p>
            <a:r>
              <a:rPr lang="en-US" dirty="0"/>
              <a:t>Web Applications (PHP, HTML, CSS, SQL, JavaScript) – </a:t>
            </a:r>
            <a:r>
              <a:rPr lang="en-US" dirty="0">
                <a:hlinkClick r:id="rId5"/>
              </a:rPr>
              <a:t>www.wa4e.com</a:t>
            </a:r>
            <a:endParaRPr lang="en-US" dirty="0"/>
          </a:p>
          <a:p>
            <a:r>
              <a:rPr lang="en-US" dirty="0"/>
              <a:t>PostgreSQL (SQL) – </a:t>
            </a:r>
            <a:r>
              <a:rPr lang="en-US" dirty="0">
                <a:hlinkClick r:id="rId6"/>
              </a:rPr>
              <a:t>www.pg4e.com</a:t>
            </a:r>
            <a:endParaRPr lang="en-US" dirty="0"/>
          </a:p>
          <a:p>
            <a:r>
              <a:rPr lang="en-US" dirty="0"/>
              <a:t>C Programming – </a:t>
            </a:r>
            <a:r>
              <a:rPr lang="en-US" dirty="0">
                <a:hlinkClick r:id="rId7"/>
              </a:rPr>
              <a:t>www.cc4e.com</a:t>
            </a:r>
            <a:r>
              <a:rPr lang="en-US" dirty="0"/>
              <a:t> ← We are here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  <a:p>
            <a:r>
              <a:rPr lang="en-US" dirty="0"/>
              <a:t>Computer Architecture </a:t>
            </a:r>
          </a:p>
          <a:p>
            <a:r>
              <a:rPr lang="en-US" dirty="0"/>
              <a:t>Java Enterprise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1987977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Computers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1940's – Top Secret / Military / WWII (</a:t>
            </a:r>
            <a:r>
              <a:rPr lang="en-US" dirty="0" err="1">
                <a:hlinkClick r:id="rId2"/>
              </a:rPr>
              <a:t>ihts.dr-chuck.com</a:t>
            </a:r>
            <a:r>
              <a:rPr lang="en-US" dirty="0"/>
              <a:t>)</a:t>
            </a:r>
          </a:p>
          <a:p>
            <a:r>
              <a:rPr lang="en-US" dirty="0"/>
              <a:t>Early 1950's – Custom built</a:t>
            </a:r>
          </a:p>
          <a:p>
            <a:r>
              <a:rPr lang="en-US" dirty="0"/>
              <a:t>Late 1950's – Companies like IBM, DEC, etc. begin selling computers</a:t>
            </a:r>
          </a:p>
          <a:p>
            <a:r>
              <a:rPr lang="en-US" dirty="0"/>
              <a:t>1960's – More companies, less expensive, wider range of options</a:t>
            </a:r>
          </a:p>
          <a:p>
            <a:r>
              <a:rPr lang="en-US" dirty="0"/>
              <a:t>Late 1960's – Many kinds of computers old/new/fast/slow</a:t>
            </a:r>
          </a:p>
          <a:p>
            <a:r>
              <a:rPr lang="en-US" dirty="0"/>
              <a:t>1970's – Searching for "the one" solution for software</a:t>
            </a:r>
          </a:p>
          <a:p>
            <a:r>
              <a:rPr lang="en-US" dirty="0"/>
              <a:t>1980's – Microprocessors and Personal Computers – performance++</a:t>
            </a:r>
          </a:p>
          <a:p>
            <a:r>
              <a:rPr lang="en-US" dirty="0"/>
              <a:t>1990's – The network is the computer – performance++</a:t>
            </a:r>
          </a:p>
          <a:p>
            <a:r>
              <a:rPr lang="en-US" dirty="0"/>
              <a:t>2000's – Amazon AWS founded in 2002 – computing as commodity</a:t>
            </a:r>
          </a:p>
        </p:txBody>
      </p:sp>
    </p:spTree>
    <p:extLst>
      <p:ext uri="{BB962C8B-B14F-4D97-AF65-F5344CB8AC3E}">
        <p14:creationId xmlns:p14="http://schemas.microsoft.com/office/powerpoint/2010/main" val="300859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274DEE-D1AC-013C-05CA-6882B0966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284" y="305490"/>
            <a:ext cx="10515600" cy="1325563"/>
          </a:xfrm>
        </p:spPr>
        <p:txBody>
          <a:bodyPr/>
          <a:lstStyle/>
          <a:p>
            <a:r>
              <a:rPr lang="en-US" dirty="0"/>
              <a:t>Evolution of Computer Languages</a:t>
            </a: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A2A05793-10E1-0730-426F-77E658E27EE1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47974" y="-59635"/>
            <a:ext cx="12439974" cy="697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F476FB90-D717-251F-2F59-057D9885CA63}"/>
              </a:ext>
            </a:extLst>
          </p:cNvPr>
          <p:cNvGrpSpPr/>
          <p:nvPr/>
        </p:nvGrpSpPr>
        <p:grpSpPr>
          <a:xfrm>
            <a:off x="93" y="239627"/>
            <a:ext cx="11208188" cy="6186783"/>
            <a:chOff x="228600" y="285750"/>
            <a:chExt cx="8305800" cy="458470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3B20CE7-0DC7-0995-B028-8BA82F5DBC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36750"/>
              <a:ext cx="15097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3">
              <a:extLst>
                <a:ext uri="{FF2B5EF4-FFF2-40B4-BE49-F238E27FC236}">
                  <a16:creationId xmlns:a16="http://schemas.microsoft.com/office/drawing/2014/main" id="{70811CDD-9B32-57B4-5D41-E9F3BEBE105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5388" y="779463"/>
              <a:ext cx="2119312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CED075BF-0E32-8B73-E6F2-18EEB919B7D1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0500" y="1346200"/>
              <a:ext cx="879475" cy="722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5">
              <a:extLst>
                <a:ext uri="{FF2B5EF4-FFF2-40B4-BE49-F238E27FC236}">
                  <a16:creationId xmlns:a16="http://schemas.microsoft.com/office/drawing/2014/main" id="{9DD94B91-84E8-2B3E-BB0D-14473160298C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11413" y="1939925"/>
              <a:ext cx="1069975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6">
              <a:extLst>
                <a:ext uri="{FF2B5EF4-FFF2-40B4-BE49-F238E27FC236}">
                  <a16:creationId xmlns:a16="http://schemas.microsoft.com/office/drawing/2014/main" id="{CA7B4E8F-166A-4035-1501-7F8438BB3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0675" y="539750"/>
              <a:ext cx="1492250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 dirty="0">
                  <a:solidFill>
                    <a:srgbClr val="66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Science Calculations</a:t>
              </a:r>
            </a:p>
          </p:txBody>
        </p:sp>
        <p:pic>
          <p:nvPicPr>
            <p:cNvPr id="12" name="Picture 7">
              <a:extLst>
                <a:ext uri="{FF2B5EF4-FFF2-40B4-BE49-F238E27FC236}">
                  <a16:creationId xmlns:a16="http://schemas.microsoft.com/office/drawing/2014/main" id="{BA587D78-A1BF-3277-D260-38405D192D2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388" y="2225675"/>
              <a:ext cx="506412" cy="920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F28B8BB3-E1ED-293D-5F85-4019B5920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2038" y="1704975"/>
              <a:ext cx="549275" cy="220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pic>
          <p:nvPicPr>
            <p:cNvPr id="14" name="Picture 9">
              <a:extLst>
                <a:ext uri="{FF2B5EF4-FFF2-40B4-BE49-F238E27FC236}">
                  <a16:creationId xmlns:a16="http://schemas.microsoft.com/office/drawing/2014/main" id="{4FAB500A-43FE-50FF-2495-370939F52EE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850" y="3257550"/>
              <a:ext cx="13906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10">
              <a:extLst>
                <a:ext uri="{FF2B5EF4-FFF2-40B4-BE49-F238E27FC236}">
                  <a16:creationId xmlns:a16="http://schemas.microsoft.com/office/drawing/2014/main" id="{B496AF26-0A04-CA7F-C4C4-2EAB2E8D2F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0388" y="3824288"/>
              <a:ext cx="1752600" cy="6619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488439A0-D195-F4DB-A81B-6830D27325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" y="4619625"/>
              <a:ext cx="5638800" cy="2508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spAutoFit/>
            </a:bodyPr>
            <a:lstStyle>
              <a:lvl1pPr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ＭＳ Ｐゴシック" panose="020B0600070205080204" pitchFamily="34" charset="-128"/>
                  <a:cs typeface="Gill Sans" panose="020B0502020104020203" pitchFamily="34" charset="-79"/>
                  <a:sym typeface="Gill Sans" panose="020B0502020104020203" pitchFamily="34" charset="-79"/>
                </a:defRPr>
              </a:lvl1pPr>
              <a:lvl2pPr marL="742950" indent="-28575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2pPr>
              <a:lvl3pPr marL="11430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3pPr>
              <a:lvl4pPr marL="16002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4pPr>
              <a:lvl5pPr marL="2057400" indent="-228600" algn="ctr"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5pPr>
              <a:lvl6pPr marL="25146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6pPr>
              <a:lvl7pPr marL="29718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7pPr>
              <a:lvl8pPr marL="34290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8pPr>
              <a:lvl9pPr marL="3886200" indent="-228600" algn="ctr" defTabSz="257175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rgbClr val="FFFFFF"/>
                  </a:solidFill>
                  <a:latin typeface="Gill Sans" panose="020B0502020104020203" pitchFamily="34" charset="-79"/>
                  <a:ea typeface="Gill Sans" panose="020B0502020104020203" pitchFamily="34" charset="-79"/>
                  <a:cs typeface="Gill Sans" panose="020B0502020104020203" pitchFamily="34" charset="-79"/>
                  <a:sym typeface="Gill Sans" panose="020B0502020104020203" pitchFamily="34" charset="-79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FF00"/>
                  </a:solidFill>
                </a:rPr>
                <a:t>http://en.wikipedia.org/wiki/History_of_programming_languages</a:t>
              </a:r>
            </a:p>
          </p:txBody>
        </p:sp>
        <p:pic>
          <p:nvPicPr>
            <p:cNvPr id="17" name="Picture 12">
              <a:extLst>
                <a:ext uri="{FF2B5EF4-FFF2-40B4-BE49-F238E27FC236}">
                  <a16:creationId xmlns:a16="http://schemas.microsoft.com/office/drawing/2014/main" id="{00A1248C-25E5-6818-E4B4-20BE363B346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0" y="1939925"/>
              <a:ext cx="1306513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" name="Picture 13">
              <a:extLst>
                <a:ext uri="{FF2B5EF4-FFF2-40B4-BE49-F238E27FC236}">
                  <a16:creationId xmlns:a16="http://schemas.microsoft.com/office/drawing/2014/main" id="{62AD2CC8-B902-232A-0A4B-5D8957A411DB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4863" y="2260600"/>
              <a:ext cx="609600" cy="85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14">
              <a:extLst>
                <a:ext uri="{FF2B5EF4-FFF2-40B4-BE49-F238E27FC236}">
                  <a16:creationId xmlns:a16="http://schemas.microsoft.com/office/drawing/2014/main" id="{A430C798-EC1F-74A5-481C-D65851B990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0663" y="1177925"/>
              <a:ext cx="1497012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15">
              <a:extLst>
                <a:ext uri="{FF2B5EF4-FFF2-40B4-BE49-F238E27FC236}">
                  <a16:creationId xmlns:a16="http://schemas.microsoft.com/office/drawing/2014/main" id="{E23879A9-39AD-AE58-C179-4871E82E5E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9725" y="285750"/>
              <a:ext cx="2173288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16">
              <a:extLst>
                <a:ext uri="{FF2B5EF4-FFF2-40B4-BE49-F238E27FC236}">
                  <a16:creationId xmlns:a16="http://schemas.microsoft.com/office/drawing/2014/main" id="{B54D2619-A745-EBBB-B2CA-10206FE7238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4913" y="3362325"/>
              <a:ext cx="133985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17">
              <a:extLst>
                <a:ext uri="{FF2B5EF4-FFF2-40B4-BE49-F238E27FC236}">
                  <a16:creationId xmlns:a16="http://schemas.microsoft.com/office/drawing/2014/main" id="{69A6EFDF-9F32-0E0E-E756-E8862BDD50F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2975" y="1639888"/>
              <a:ext cx="1193800" cy="6635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Rectangle 18">
              <a:extLst>
                <a:ext uri="{FF2B5EF4-FFF2-40B4-BE49-F238E27FC236}">
                  <a16:creationId xmlns:a16="http://schemas.microsoft.com/office/drawing/2014/main" id="{C2E70D24-157E-B7DE-FD71-56ABD3AA7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4638" y="1271588"/>
              <a:ext cx="550862" cy="222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FF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System</a:t>
              </a:r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AEE23D76-40E5-1563-FDE4-319226D6E8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3975" y="4113213"/>
              <a:ext cx="860425" cy="444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Scripting/</a:t>
              </a:r>
            </a:p>
            <a:p>
              <a:pPr algn="ctr" eaLnBrk="1" hangingPunct="1">
                <a:defRPr/>
              </a:pPr>
              <a:r>
                <a:rPr lang="en-US" sz="1575" dirty="0">
                  <a:solidFill>
                    <a:srgbClr val="FF6666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Interpreted</a:t>
              </a:r>
            </a:p>
          </p:txBody>
        </p:sp>
        <p:pic>
          <p:nvPicPr>
            <p:cNvPr id="25" name="Picture 20">
              <a:extLst>
                <a:ext uri="{FF2B5EF4-FFF2-40B4-BE49-F238E27FC236}">
                  <a16:creationId xmlns:a16="http://schemas.microsoft.com/office/drawing/2014/main" id="{CF353C7B-30E7-48CE-64BC-A2A490E4DD3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30525" y="731838"/>
              <a:ext cx="1371600" cy="1384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" name="Picture 21">
              <a:extLst>
                <a:ext uri="{FF2B5EF4-FFF2-40B4-BE49-F238E27FC236}">
                  <a16:creationId xmlns:a16="http://schemas.microsoft.com/office/drawing/2014/main" id="{D662CFF7-745D-96E6-AA63-FEE5EBDBB674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8338" y="949325"/>
              <a:ext cx="666750" cy="113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7" name="Picture 22">
              <a:extLst>
                <a:ext uri="{FF2B5EF4-FFF2-40B4-BE49-F238E27FC236}">
                  <a16:creationId xmlns:a16="http://schemas.microsoft.com/office/drawing/2014/main" id="{C0F5F842-8E97-1A4F-9F94-E79F23C01E8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32375" y="2184400"/>
              <a:ext cx="2419350" cy="138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8" name="Picture 23">
              <a:extLst>
                <a:ext uri="{FF2B5EF4-FFF2-40B4-BE49-F238E27FC236}">
                  <a16:creationId xmlns:a16="http://schemas.microsoft.com/office/drawing/2014/main" id="{24B9E0D7-B2D0-9066-04E9-802353DFF12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0413" y="1477963"/>
              <a:ext cx="827087" cy="557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9" name="Picture 24">
              <a:extLst>
                <a:ext uri="{FF2B5EF4-FFF2-40B4-BE49-F238E27FC236}">
                  <a16:creationId xmlns:a16="http://schemas.microsoft.com/office/drawing/2014/main" id="{BD19C718-DE53-99AB-EBB2-55063C16183F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7050" y="1458913"/>
              <a:ext cx="2370138" cy="628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25">
              <a:extLst>
                <a:ext uri="{FF2B5EF4-FFF2-40B4-BE49-F238E27FC236}">
                  <a16:creationId xmlns:a16="http://schemas.microsoft.com/office/drawing/2014/main" id="{E5061CBB-6C80-0877-3721-61B86EFF858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9725" y="1489075"/>
              <a:ext cx="762000" cy="515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26">
              <a:extLst>
                <a:ext uri="{FF2B5EF4-FFF2-40B4-BE49-F238E27FC236}">
                  <a16:creationId xmlns:a16="http://schemas.microsoft.com/office/drawing/2014/main" id="{1DD20214-65C3-F2D1-CE0B-38FAE3546713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5775" y="2522538"/>
              <a:ext cx="112713" cy="3190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27">
              <a:extLst>
                <a:ext uri="{FF2B5EF4-FFF2-40B4-BE49-F238E27FC236}">
                  <a16:creationId xmlns:a16="http://schemas.microsoft.com/office/drawing/2014/main" id="{5D3297C1-5DBC-A656-F2FF-E9961338076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02000" y="2513013"/>
              <a:ext cx="3057525" cy="104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28">
              <a:extLst>
                <a:ext uri="{FF2B5EF4-FFF2-40B4-BE49-F238E27FC236}">
                  <a16:creationId xmlns:a16="http://schemas.microsoft.com/office/drawing/2014/main" id="{E7E369BE-D110-C28F-9DA2-0D8B6CFFD2C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5025" y="2513013"/>
              <a:ext cx="1938338" cy="1408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4" name="Picture 29">
              <a:extLst>
                <a:ext uri="{FF2B5EF4-FFF2-40B4-BE49-F238E27FC236}">
                  <a16:creationId xmlns:a16="http://schemas.microsoft.com/office/drawing/2014/main" id="{0AD04543-C68A-68C5-EE1F-32BA09BE014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48125" y="3565525"/>
              <a:ext cx="238125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30">
              <a:extLst>
                <a:ext uri="{FF2B5EF4-FFF2-40B4-BE49-F238E27FC236}">
                  <a16:creationId xmlns:a16="http://schemas.microsoft.com/office/drawing/2014/main" id="{7EB8F245-6994-210F-F189-8F8A336F7D9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3388" y="2479675"/>
              <a:ext cx="2263775" cy="6619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31">
              <a:extLst>
                <a:ext uri="{FF2B5EF4-FFF2-40B4-BE49-F238E27FC236}">
                  <a16:creationId xmlns:a16="http://schemas.microsoft.com/office/drawing/2014/main" id="{5A2322CB-3723-825B-4B65-2776F6AEA4B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4388" y="2501900"/>
              <a:ext cx="22701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7B252B69-8F2C-FB5F-BC38-5C01A64DB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475" y="3141663"/>
              <a:ext cx="1365250" cy="6429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/>
            <a:p>
              <a:pPr algn="ctr" eaLnBrk="1" hangingPunct="1">
                <a:defRPr/>
              </a:pPr>
              <a:r>
                <a:rPr lang="en-US" sz="1575">
                  <a:solidFill>
                    <a:srgbClr val="FF8000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C uses curly braces { } for code blocks.</a:t>
              </a:r>
            </a:p>
          </p:txBody>
        </p:sp>
        <p:pic>
          <p:nvPicPr>
            <p:cNvPr id="38" name="Picture 33">
              <a:extLst>
                <a:ext uri="{FF2B5EF4-FFF2-40B4-BE49-F238E27FC236}">
                  <a16:creationId xmlns:a16="http://schemas.microsoft.com/office/drawing/2014/main" id="{FA7F5C3C-B828-5DD4-0E33-221A22F33FB2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6150" y="3852863"/>
              <a:ext cx="1028700" cy="387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" name="Rectangle 19">
              <a:extLst>
                <a:ext uri="{FF2B5EF4-FFF2-40B4-BE49-F238E27FC236}">
                  <a16:creationId xmlns:a16="http://schemas.microsoft.com/office/drawing/2014/main" id="{5B990EE1-D35F-DD96-8500-F6BAD231E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2673350" y="2847975"/>
              <a:ext cx="944563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/>
            <a:p>
              <a:pPr algn="ctr" eaLnBrk="1" hangingPunct="1">
                <a:defRPr/>
              </a:pPr>
              <a:r>
                <a:rPr lang="en-US" sz="2000" dirty="0">
                  <a:solidFill>
                    <a:srgbClr val="FF807B"/>
                  </a:solidFill>
                  <a:latin typeface="Marker Felt" charset="0"/>
                  <a:ea typeface="ＭＳ Ｐゴシック" charset="0"/>
                  <a:cs typeface="Marker Felt" charset="0"/>
                  <a:sym typeface="Marker Felt" charset="0"/>
                </a:rPr>
                <a:t>bash (79)</a:t>
              </a:r>
            </a:p>
          </p:txBody>
        </p:sp>
        <p:pic>
          <p:nvPicPr>
            <p:cNvPr id="40" name="Picture 26">
              <a:extLst>
                <a:ext uri="{FF2B5EF4-FFF2-40B4-BE49-F238E27FC236}">
                  <a16:creationId xmlns:a16="http://schemas.microsoft.com/office/drawing/2014/main" id="{8EB1EE2E-D2EA-2D8F-63EA-C3FA089E6415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1350" y="3082925"/>
              <a:ext cx="300038" cy="333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56225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F20C30F-965F-95DA-234E-57244320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Brief History of Dr. Chuck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1BBE46-6EA3-46BE-1912-6A57B2B5D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1970's – CDC 6500 / SCOPE/Hustler / FORTRAN / Pascal / Assembly</a:t>
            </a:r>
          </a:p>
          <a:p>
            <a:r>
              <a:rPr lang="en-US" dirty="0"/>
              <a:t>1980's</a:t>
            </a:r>
          </a:p>
          <a:p>
            <a:pPr lvl="1"/>
            <a:r>
              <a:rPr lang="en-US" dirty="0"/>
              <a:t>HP21MX – Assembly</a:t>
            </a:r>
          </a:p>
          <a:p>
            <a:pPr lvl="1"/>
            <a:r>
              <a:rPr lang="en-US" dirty="0"/>
              <a:t>Burroughs B4900 / COBOL</a:t>
            </a:r>
          </a:p>
          <a:p>
            <a:pPr lvl="1"/>
            <a:r>
              <a:rPr lang="en-US" dirty="0"/>
              <a:t>IBM PC / DOS / </a:t>
            </a:r>
            <a:r>
              <a:rPr lang="en-US" dirty="0" err="1"/>
              <a:t>DBase</a:t>
            </a:r>
            <a:r>
              <a:rPr lang="en-US" dirty="0"/>
              <a:t> / Turbo Pascal</a:t>
            </a:r>
          </a:p>
          <a:p>
            <a:pPr lvl="1"/>
            <a:r>
              <a:rPr lang="en-US" dirty="0"/>
              <a:t>IBM 360 / Assembly</a:t>
            </a:r>
          </a:p>
          <a:p>
            <a:pPr lvl="1"/>
            <a:r>
              <a:rPr lang="en-US" dirty="0"/>
              <a:t>DEC VAX / VMS / Fortran</a:t>
            </a:r>
          </a:p>
          <a:p>
            <a:pPr lvl="1"/>
            <a:r>
              <a:rPr lang="en-US" dirty="0"/>
              <a:t>ATT 3B2 / UNIX / C / FORTRAN</a:t>
            </a:r>
          </a:p>
          <a:p>
            <a:r>
              <a:rPr lang="en-US" dirty="0"/>
              <a:t>1990's – UNIX / Sun / Ardent / Stellar / IBM RS-6000 / Convex C2400 / NeXT – C - Also TCP/IP, HTTP – Windows / MacOS</a:t>
            </a:r>
          </a:p>
          <a:p>
            <a:r>
              <a:rPr lang="en-US" dirty="0"/>
              <a:t>2000's – Linux / MacOS – Java / PHP / JavaScript</a:t>
            </a:r>
          </a:p>
          <a:p>
            <a:r>
              <a:rPr lang="en-US" dirty="0"/>
              <a:t>2010's – Linux / MacOS – Python / Java / PHP / JavaScript</a:t>
            </a:r>
          </a:p>
        </p:txBody>
      </p:sp>
    </p:spTree>
    <p:extLst>
      <p:ext uri="{BB962C8B-B14F-4D97-AF65-F5344CB8AC3E}">
        <p14:creationId xmlns:p14="http://schemas.microsoft.com/office/powerpoint/2010/main" val="306666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5538-1B77-4B6A-1673-6C2F74A4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9B89-B246-55A4-BD42-7D7EA735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1960s – Multics</a:t>
            </a:r>
          </a:p>
          <a:p>
            <a:r>
              <a:rPr lang="en-US" dirty="0"/>
              <a:t>1970 – UNIX on a DEC PDP 11/20</a:t>
            </a:r>
          </a:p>
          <a:p>
            <a:r>
              <a:rPr lang="en-US" dirty="0"/>
              <a:t>1973 – UNIX Rewritten in C – Ran only on the PDP 11</a:t>
            </a:r>
          </a:p>
          <a:p>
            <a:r>
              <a:rPr lang="en-US" dirty="0"/>
              <a:t>1978 – UNIX ran on the </a:t>
            </a:r>
            <a:r>
              <a:rPr lang="en-US" dirty="0" err="1"/>
              <a:t>Interdata</a:t>
            </a:r>
            <a:r>
              <a:rPr lang="en-US" dirty="0"/>
              <a:t> 8/32 - C Evolved as well to support portability so UNIX could be ported</a:t>
            </a:r>
          </a:p>
          <a:p>
            <a:r>
              <a:rPr lang="en-US" dirty="0"/>
              <a:t>1978 – Unix version 7 ran on DEC VAX systems</a:t>
            </a:r>
          </a:p>
          <a:p>
            <a:r>
              <a:rPr lang="en-US" dirty="0"/>
              <a:t>1978 – 1BSD Unix Released</a:t>
            </a:r>
          </a:p>
          <a:p>
            <a:r>
              <a:rPr lang="en-US" dirty="0"/>
              <a:t>1982 - Sun Microsystems Founded – UNIX Workstation</a:t>
            </a:r>
          </a:p>
          <a:p>
            <a:r>
              <a:rPr lang="en-US" dirty="0"/>
              <a:t>Late 1980’s Intellectual Property became complex</a:t>
            </a:r>
          </a:p>
        </p:txBody>
      </p:sp>
    </p:spTree>
    <p:extLst>
      <p:ext uri="{BB962C8B-B14F-4D97-AF65-F5344CB8AC3E}">
        <p14:creationId xmlns:p14="http://schemas.microsoft.com/office/powerpoint/2010/main" val="388726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5538-1B77-4B6A-1673-6C2F74A4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post-UNIX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F9B89-B246-55A4-BD42-7D7EA7355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Late 1980’s UNIX was very popular – AT&amp;T saw an </a:t>
            </a:r>
            <a:r>
              <a:rPr lang="en-US" dirty="0" err="1"/>
              <a:t>opportinuty</a:t>
            </a:r>
            <a:r>
              <a:rPr lang="en-US" dirty="0"/>
              <a:t> to commercialize their work.  Many variations of UNIX had bits and pieces taken from AT&amp;T UNIX – it got complex quickly</a:t>
            </a:r>
          </a:p>
          <a:p>
            <a:r>
              <a:rPr lang="en-US" dirty="0"/>
              <a:t>1987 – </a:t>
            </a:r>
            <a:r>
              <a:rPr lang="en-US" dirty="0" err="1"/>
              <a:t>Minux</a:t>
            </a:r>
            <a:r>
              <a:rPr lang="en-US" dirty="0"/>
              <a:t> was developed as a fresh ground-up implementation by Andrew S. Tannenbaum to teach operating system concepts – it was free but modification and redistribution were restricted.</a:t>
            </a:r>
          </a:p>
          <a:p>
            <a:r>
              <a:rPr lang="en-US" dirty="0"/>
              <a:t>1991 – Linus Torvalds wanted to build a fresh ground up implementation of the “UNIX” kernel that was 100% free – some of the utility code came from the GPL-Licensed GNU project</a:t>
            </a:r>
          </a:p>
          <a:p>
            <a:r>
              <a:rPr lang="en-US"/>
              <a:t>1992 </a:t>
            </a:r>
            <a:r>
              <a:rPr lang="en-US" dirty="0"/>
              <a:t>– Linux adopted the </a:t>
            </a:r>
            <a:r>
              <a:rPr lang="en-US"/>
              <a:t>GPL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58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B997-EEEC-D505-D7FE-4AADA7DC7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History of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184BE-F860-1772-1959-D5CDF4BED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129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1969 – B Language – Word oriented (i.e. not byte oriented)</a:t>
            </a:r>
          </a:p>
          <a:p>
            <a:r>
              <a:rPr lang="en-US" dirty="0"/>
              <a:t>1972 – C Multiple types including (byte / character)</a:t>
            </a:r>
          </a:p>
          <a:p>
            <a:r>
              <a:rPr lang="en-US" dirty="0"/>
              <a:t>1972 – 1978 – C and UNIX co-evolved with a goal of increasingly less assembly language in UNIX</a:t>
            </a:r>
          </a:p>
          <a:p>
            <a:r>
              <a:rPr lang="en-US" dirty="0"/>
              <a:t>1978 – K&amp;R C</a:t>
            </a:r>
          </a:p>
          <a:p>
            <a:r>
              <a:rPr lang="en-US" dirty="0"/>
              <a:t>1989 – C89 / ANSI – void type, C++ declarations, character sets, locales</a:t>
            </a:r>
          </a:p>
          <a:p>
            <a:r>
              <a:rPr lang="en-US" dirty="0"/>
              <a:t>1990  - C90 / ISO C</a:t>
            </a:r>
          </a:p>
          <a:p>
            <a:r>
              <a:rPr lang="en-US" dirty="0"/>
              <a:t>1999 – C99 – complex type, // comments, Unicode</a:t>
            </a:r>
          </a:p>
          <a:p>
            <a:r>
              <a:rPr lang="en-US" dirty="0"/>
              <a:t>2011 – C11 – Library improvements</a:t>
            </a:r>
          </a:p>
          <a:p>
            <a:r>
              <a:rPr lang="en-US" dirty="0"/>
              <a:t>2018 – C17 - Cleanup of C11</a:t>
            </a:r>
          </a:p>
        </p:txBody>
      </p:sp>
    </p:spTree>
    <p:extLst>
      <p:ext uri="{BB962C8B-B14F-4D97-AF65-F5344CB8AC3E}">
        <p14:creationId xmlns:p14="http://schemas.microsoft.com/office/powerpoint/2010/main" val="1809208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083C0-0889-3E9B-EDED-29E439CA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C / Future </a:t>
            </a:r>
            <a:r>
              <a:rPr lang="en-US"/>
              <a:t>of C  / post 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47E16-9E30-A23F-DCB3-F97CFEA8F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Challenges to use C as general purpose languages</a:t>
            </a:r>
          </a:p>
          <a:p>
            <a:pPr lvl="1"/>
            <a:r>
              <a:rPr lang="en-US" dirty="0"/>
              <a:t>No dynamic memory support in the core types / libraries</a:t>
            </a:r>
          </a:p>
          <a:p>
            <a:pPr lvl="1"/>
            <a:r>
              <a:rPr lang="en-US" dirty="0"/>
              <a:t>No “safe” string type</a:t>
            </a:r>
          </a:p>
          <a:p>
            <a:r>
              <a:rPr lang="en-US" dirty="0"/>
              <a:t>C++ is best thought of as a more powerful and flexible C for professional programmers and systems applications</a:t>
            </a:r>
          </a:p>
          <a:p>
            <a:r>
              <a:rPr lang="en-US" dirty="0"/>
              <a:t>Java / JavaScript / C# / Python – Types are usually objects – not ”close to the metal” – Not as well suited for an operating system Kernel</a:t>
            </a:r>
          </a:p>
          <a:p>
            <a:r>
              <a:rPr lang="en-US" dirty="0"/>
              <a:t>The likely follow on to C in systems applications is Rust</a:t>
            </a:r>
          </a:p>
          <a:p>
            <a:pPr lvl="1"/>
            <a:r>
              <a:rPr lang="en-US" dirty="0"/>
              <a:t>Stays close to the metal while providing simple and safe core data types</a:t>
            </a:r>
          </a:p>
          <a:p>
            <a:pPr lvl="1"/>
            <a:r>
              <a:rPr lang="en-US" dirty="0"/>
              <a:t>Becoming the second official language in “Linux” </a:t>
            </a:r>
          </a:p>
        </p:txBody>
      </p:sp>
    </p:spTree>
    <p:extLst>
      <p:ext uri="{BB962C8B-B14F-4D97-AF65-F5344CB8AC3E}">
        <p14:creationId xmlns:p14="http://schemas.microsoft.com/office/powerpoint/2010/main" val="428222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927</Words>
  <Application>Microsoft Macintosh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</vt:lpstr>
      <vt:lpstr>Marker Felt</vt:lpstr>
      <vt:lpstr>Office Theme</vt:lpstr>
      <vt:lpstr>C Programming  A Historical Perspective</vt:lpstr>
      <vt:lpstr>Learning Path: online.dr-chuck.com</vt:lpstr>
      <vt:lpstr>A Brief History of Computers</vt:lpstr>
      <vt:lpstr>Evolution of Computer Languages</vt:lpstr>
      <vt:lpstr>A Brief History of Dr. Chuck</vt:lpstr>
      <vt:lpstr>History of UNIX</vt:lpstr>
      <vt:lpstr>The post-UNIX world</vt:lpstr>
      <vt:lpstr>History of C</vt:lpstr>
      <vt:lpstr>Modern C / Future of C  / post C</vt:lpstr>
      <vt:lpstr>Summary</vt:lpstr>
      <vt:lpstr>Acknowledgements / Contributions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Comparing Python and C</dc:title>
  <dc:creator>Microsoft Office User</dc:creator>
  <cp:lastModifiedBy>Severance, Charles</cp:lastModifiedBy>
  <cp:revision>38</cp:revision>
  <dcterms:created xsi:type="dcterms:W3CDTF">2022-07-26T07:32:28Z</dcterms:created>
  <dcterms:modified xsi:type="dcterms:W3CDTF">2022-07-27T13:00:15Z</dcterms:modified>
</cp:coreProperties>
</file>