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7" r:id="rId3"/>
    <p:sldId id="338" r:id="rId4"/>
    <p:sldId id="339" r:id="rId5"/>
    <p:sldId id="341" r:id="rId6"/>
    <p:sldId id="326" r:id="rId7"/>
    <p:sldId id="340" r:id="rId8"/>
    <p:sldId id="284"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p:restoredTop sz="96327"/>
  </p:normalViewPr>
  <p:slideViewPr>
    <p:cSldViewPr snapToGrid="0" snapToObjects="1">
      <p:cViewPr varScale="1">
        <p:scale>
          <a:sx n="78" d="100"/>
          <a:sy n="78" d="100"/>
        </p:scale>
        <p:origin x="192" y="1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2460-1633-341C-3CC8-928405939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D4C032-CA96-4ABF-ED9C-CCFBCF308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8DB96C-8F88-816C-D027-6E50EC3D5380}"/>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5" name="Footer Placeholder 4">
            <a:extLst>
              <a:ext uri="{FF2B5EF4-FFF2-40B4-BE49-F238E27FC236}">
                <a16:creationId xmlns:a16="http://schemas.microsoft.com/office/drawing/2014/main" id="{651C6854-78F7-2111-4EEF-FE308E2CC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7E04-F09E-DFC4-C070-26900C1DDA6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55787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10F8-49BD-9DF0-4BA1-329010292D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E6BDBC-29CF-5ED3-453D-F7000E32C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1096A-1F1F-472A-02F3-A0AF019457F8}"/>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5" name="Footer Placeholder 4">
            <a:extLst>
              <a:ext uri="{FF2B5EF4-FFF2-40B4-BE49-F238E27FC236}">
                <a16:creationId xmlns:a16="http://schemas.microsoft.com/office/drawing/2014/main" id="{BF47273A-C68C-081A-67B0-3122B85DE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0D66F-72BE-B98B-9218-B22A30E0471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11922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B9B9B4-EAB6-E378-1644-3785D3396C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96BF26-EDD4-4726-3A5E-18D995596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3B6C5-7BA5-C29A-3AA5-F702552ADD09}"/>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5" name="Footer Placeholder 4">
            <a:extLst>
              <a:ext uri="{FF2B5EF4-FFF2-40B4-BE49-F238E27FC236}">
                <a16:creationId xmlns:a16="http://schemas.microsoft.com/office/drawing/2014/main" id="{ACF245CB-90B3-059F-6F84-804EAE59D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EA1EF-3972-7CE8-EEE7-7F48805ADF1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05149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E766-436C-7E66-C493-0E9F486D4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E2C3B2-8A01-4A71-0BEA-ED75632F75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F7C0B-F538-3B47-4A1D-405E90B47C41}"/>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5" name="Footer Placeholder 4">
            <a:extLst>
              <a:ext uri="{FF2B5EF4-FFF2-40B4-BE49-F238E27FC236}">
                <a16:creationId xmlns:a16="http://schemas.microsoft.com/office/drawing/2014/main" id="{E682D7DC-A689-4810-BD56-A6D5B44F3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620AD-26BD-8D73-1F87-BF6DC3BA228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32348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B7FC-F1AE-06FD-FB11-8EC7DF652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171CB2-3C0E-C223-F118-EBF495E91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626BF7-B2D5-D401-3EF9-620C7E1A7788}"/>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5" name="Footer Placeholder 4">
            <a:extLst>
              <a:ext uri="{FF2B5EF4-FFF2-40B4-BE49-F238E27FC236}">
                <a16:creationId xmlns:a16="http://schemas.microsoft.com/office/drawing/2014/main" id="{8A5E99F9-B023-378B-554E-846FA197C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B09B5-606E-C92D-CA52-4478BBEBD364}"/>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4568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5818-3F27-F2AC-11F8-5FD78E7304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91E87-683B-7031-2CE5-AAAFA4E542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D51C0B-7923-56A4-588E-2EC70CB0F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F3C278-3302-DEE9-7BF9-A487E1819302}"/>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6" name="Footer Placeholder 5">
            <a:extLst>
              <a:ext uri="{FF2B5EF4-FFF2-40B4-BE49-F238E27FC236}">
                <a16:creationId xmlns:a16="http://schemas.microsoft.com/office/drawing/2014/main" id="{CF0B8336-B700-A50E-1C9F-25661C163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E6CC7-3ECD-6AEC-010E-420316EB0015}"/>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6277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6403-EDD6-84C8-5DF8-F2095D0E88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92F63-453E-C708-C24F-2F432386A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61F98-A097-F466-F047-98D413BB9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327AD1-C706-BC6D-8001-411235498C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845390-893B-5C01-ADC8-CF5F7A66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422938-5AD8-CC20-E631-43DE84627546}"/>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8" name="Footer Placeholder 7">
            <a:extLst>
              <a:ext uri="{FF2B5EF4-FFF2-40B4-BE49-F238E27FC236}">
                <a16:creationId xmlns:a16="http://schemas.microsoft.com/office/drawing/2014/main" id="{107BDCB7-F97C-A810-DEAD-D23601570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947164-991E-A5FC-C24A-98E68D0772A6}"/>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13816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207F-EB96-53FE-8D30-ED6E1A286A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BB4068-00D1-3E34-26CA-EC5EE9FFBDA3}"/>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4" name="Footer Placeholder 3">
            <a:extLst>
              <a:ext uri="{FF2B5EF4-FFF2-40B4-BE49-F238E27FC236}">
                <a16:creationId xmlns:a16="http://schemas.microsoft.com/office/drawing/2014/main" id="{8CA8C7F9-D849-37BF-DAFF-339953E50E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BFC42-A63D-D449-2CFD-6F74C4B12C09}"/>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93503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9479F-F3F5-1F8F-57C4-9E9730C787DF}"/>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3" name="Footer Placeholder 2">
            <a:extLst>
              <a:ext uri="{FF2B5EF4-FFF2-40B4-BE49-F238E27FC236}">
                <a16:creationId xmlns:a16="http://schemas.microsoft.com/office/drawing/2014/main" id="{29609891-CEC3-9507-1DB1-8A952D4667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EAFBE7-72D0-ACDC-B906-F9B739E15AB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79231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EA14-B3BC-DCE9-7139-C4E87D5E4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04F18E-1616-B225-64A9-E4FEC99BD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A7E186-2DD2-319F-88D8-CD44E7269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4E016-B993-48B2-3AB3-E3644DE785F3}"/>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6" name="Footer Placeholder 5">
            <a:extLst>
              <a:ext uri="{FF2B5EF4-FFF2-40B4-BE49-F238E27FC236}">
                <a16:creationId xmlns:a16="http://schemas.microsoft.com/office/drawing/2014/main" id="{D2EBE3AE-4187-CD14-3407-947A6AB3D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C71A0-6FDD-802D-FB7B-ED49070F830A}"/>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33626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4AE2-C0F6-DA29-8D58-6AE991182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2F294-A82B-D670-A816-D85903594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D9858A-083C-9E99-B738-E7C520CFE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7CA85-7E18-7977-09AE-3A036FCB068F}"/>
              </a:ext>
            </a:extLst>
          </p:cNvPr>
          <p:cNvSpPr>
            <a:spLocks noGrp="1"/>
          </p:cNvSpPr>
          <p:nvPr>
            <p:ph type="dt" sz="half" idx="10"/>
          </p:nvPr>
        </p:nvSpPr>
        <p:spPr/>
        <p:txBody>
          <a:bodyPr/>
          <a:lstStyle/>
          <a:p>
            <a:fld id="{C13A938A-C9BA-0346-A74F-83EB1631032C}" type="datetimeFigureOut">
              <a:rPr lang="en-US" smtClean="0"/>
              <a:t>7/31/22</a:t>
            </a:fld>
            <a:endParaRPr lang="en-US"/>
          </a:p>
        </p:txBody>
      </p:sp>
      <p:sp>
        <p:nvSpPr>
          <p:cNvPr id="6" name="Footer Placeholder 5">
            <a:extLst>
              <a:ext uri="{FF2B5EF4-FFF2-40B4-BE49-F238E27FC236}">
                <a16:creationId xmlns:a16="http://schemas.microsoft.com/office/drawing/2014/main" id="{019421CD-6091-9164-5E5E-F636C761B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738C0-DF17-2CE9-8202-5453847F8C7E}"/>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05569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AA03A-8F7B-3EBB-CA86-B6FF69067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FAB1F1-B30C-1EAF-D6FD-B68FB54CE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95429-C59F-1008-625C-51F265618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A938A-C9BA-0346-A74F-83EB1631032C}" type="datetimeFigureOut">
              <a:rPr lang="en-US" smtClean="0"/>
              <a:t>7/31/22</a:t>
            </a:fld>
            <a:endParaRPr lang="en-US"/>
          </a:p>
        </p:txBody>
      </p:sp>
      <p:sp>
        <p:nvSpPr>
          <p:cNvPr id="5" name="Footer Placeholder 4">
            <a:extLst>
              <a:ext uri="{FF2B5EF4-FFF2-40B4-BE49-F238E27FC236}">
                <a16:creationId xmlns:a16="http://schemas.microsoft.com/office/drawing/2014/main" id="{145D9D4A-1765-C901-53BC-4FE38FF51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190406-735C-D46E-82D9-A4090C508F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6BD33-8DED-144B-BB09-8D197E8DAC8A}" type="slidenum">
              <a:rPr lang="en-US" smtClean="0"/>
              <a:t>‹#›</a:t>
            </a:fld>
            <a:endParaRPr lang="en-US"/>
          </a:p>
        </p:txBody>
      </p:sp>
    </p:spTree>
    <p:extLst>
      <p:ext uri="{BB962C8B-B14F-4D97-AF65-F5344CB8AC3E}">
        <p14:creationId xmlns:p14="http://schemas.microsoft.com/office/powerpoint/2010/main" val="3440460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BD08-7DEA-A642-76EB-A25C2FB65EA6}"/>
              </a:ext>
            </a:extLst>
          </p:cNvPr>
          <p:cNvSpPr>
            <a:spLocks noGrp="1"/>
          </p:cNvSpPr>
          <p:nvPr>
            <p:ph type="ctrTitle"/>
          </p:nvPr>
        </p:nvSpPr>
        <p:spPr/>
        <p:txBody>
          <a:bodyPr/>
          <a:lstStyle/>
          <a:p>
            <a:r>
              <a:rPr lang="en-US" dirty="0"/>
              <a:t>K&amp;R Chapter 2</a:t>
            </a:r>
          </a:p>
        </p:txBody>
      </p:sp>
      <p:sp>
        <p:nvSpPr>
          <p:cNvPr id="3" name="Subtitle 2">
            <a:extLst>
              <a:ext uri="{FF2B5EF4-FFF2-40B4-BE49-F238E27FC236}">
                <a16:creationId xmlns:a16="http://schemas.microsoft.com/office/drawing/2014/main" id="{1131E4BA-302F-088B-C8D3-AEA9EACCC251}"/>
              </a:ext>
            </a:extLst>
          </p:cNvPr>
          <p:cNvSpPr>
            <a:spLocks noGrp="1"/>
          </p:cNvSpPr>
          <p:nvPr>
            <p:ph type="subTitle" idx="1"/>
          </p:nvPr>
        </p:nvSpPr>
        <p:spPr/>
        <p:txBody>
          <a:bodyPr/>
          <a:lstStyle/>
          <a:p>
            <a:r>
              <a:rPr lang="en-US" dirty="0"/>
              <a:t>Dr. Charles R. Severance</a:t>
            </a:r>
          </a:p>
          <a:p>
            <a:r>
              <a:rPr lang="en-US" dirty="0"/>
              <a:t>www.cc4e.com</a:t>
            </a:r>
          </a:p>
        </p:txBody>
      </p:sp>
      <p:pic>
        <p:nvPicPr>
          <p:cNvPr id="4" name="Picture 6" descr="CCby.png">
            <a:extLst>
              <a:ext uri="{FF2B5EF4-FFF2-40B4-BE49-F238E27FC236}">
                <a16:creationId xmlns:a16="http://schemas.microsoft.com/office/drawing/2014/main" id="{ED146FD6-BD02-6C6F-35C4-6BF8814D9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00772" y="6185766"/>
            <a:ext cx="11080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52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A7E7-D961-66E7-E7CF-CB277CD7224F}"/>
              </a:ext>
            </a:extLst>
          </p:cNvPr>
          <p:cNvSpPr>
            <a:spLocks noGrp="1"/>
          </p:cNvSpPr>
          <p:nvPr>
            <p:ph type="title"/>
          </p:nvPr>
        </p:nvSpPr>
        <p:spPr/>
        <p:txBody>
          <a:bodyPr/>
          <a:lstStyle/>
          <a:p>
            <a:r>
              <a:rPr lang="en-US" dirty="0"/>
              <a:t>Chapter 2 – Unique Areas</a:t>
            </a:r>
          </a:p>
        </p:txBody>
      </p:sp>
      <p:sp>
        <p:nvSpPr>
          <p:cNvPr id="3" name="Content Placeholder 2">
            <a:extLst>
              <a:ext uri="{FF2B5EF4-FFF2-40B4-BE49-F238E27FC236}">
                <a16:creationId xmlns:a16="http://schemas.microsoft.com/office/drawing/2014/main" id="{68463E63-AAEC-04B4-9809-5D8198075019}"/>
              </a:ext>
            </a:extLst>
          </p:cNvPr>
          <p:cNvSpPr>
            <a:spLocks noGrp="1"/>
          </p:cNvSpPr>
          <p:nvPr>
            <p:ph idx="1"/>
          </p:nvPr>
        </p:nvSpPr>
        <p:spPr/>
        <p:txBody>
          <a:bodyPr/>
          <a:lstStyle/>
          <a:p>
            <a:r>
              <a:rPr lang="en-US" dirty="0"/>
              <a:t>Section 2.2 – Data types and storage allocation – character, integer, short, long get all the attention.  Interestingly float and double are pretty consistent with modern languages</a:t>
            </a:r>
          </a:p>
          <a:p>
            <a:r>
              <a:rPr lang="en-US" dirty="0"/>
              <a:t>Section 2.7 – Type conversion – integer division and Python 2.0 and 3.0 pain and history</a:t>
            </a:r>
          </a:p>
          <a:p>
            <a:r>
              <a:rPr lang="en-US" dirty="0"/>
              <a:t>Section 2.9 – Bitwise Logical Operations – Rarely used – In Chapter 6 struct data types are better at extracting but ranges</a:t>
            </a:r>
          </a:p>
          <a:p>
            <a:endParaRPr lang="en-US" dirty="0"/>
          </a:p>
          <a:p>
            <a:endParaRPr lang="en-US" dirty="0"/>
          </a:p>
        </p:txBody>
      </p:sp>
    </p:spTree>
    <p:extLst>
      <p:ext uri="{BB962C8B-B14F-4D97-AF65-F5344CB8AC3E}">
        <p14:creationId xmlns:p14="http://schemas.microsoft.com/office/powerpoint/2010/main" val="1081645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6F2C-7B60-1038-5168-6292E60D1DAA}"/>
              </a:ext>
            </a:extLst>
          </p:cNvPr>
          <p:cNvSpPr>
            <a:spLocks noGrp="1"/>
          </p:cNvSpPr>
          <p:nvPr>
            <p:ph type="title"/>
          </p:nvPr>
        </p:nvSpPr>
        <p:spPr/>
        <p:txBody>
          <a:bodyPr/>
          <a:lstStyle/>
          <a:p>
            <a:r>
              <a:rPr lang="en-US" dirty="0"/>
              <a:t>C and UNIX, Byte-Addressable Computers</a:t>
            </a:r>
          </a:p>
        </p:txBody>
      </p:sp>
      <p:sp>
        <p:nvSpPr>
          <p:cNvPr id="3" name="Content Placeholder 2">
            <a:extLst>
              <a:ext uri="{FF2B5EF4-FFF2-40B4-BE49-F238E27FC236}">
                <a16:creationId xmlns:a16="http://schemas.microsoft.com/office/drawing/2014/main" id="{73E1C97A-E82B-9E2F-528D-E3E26BC77491}"/>
              </a:ext>
            </a:extLst>
          </p:cNvPr>
          <p:cNvSpPr>
            <a:spLocks noGrp="1"/>
          </p:cNvSpPr>
          <p:nvPr>
            <p:ph idx="1"/>
          </p:nvPr>
        </p:nvSpPr>
        <p:spPr/>
        <p:txBody>
          <a:bodyPr/>
          <a:lstStyle/>
          <a:p>
            <a:r>
              <a:rPr lang="en-US" dirty="0"/>
              <a:t>In the 1970’s computers were getting smaller, cheaper, and moving away from (8 bit) characters being packed into (32 bit) integer words with masking and shifting and towards direct byte addressing in assembly language</a:t>
            </a:r>
          </a:p>
          <a:p>
            <a:r>
              <a:rPr lang="en-US" dirty="0"/>
              <a:t>A major reason to move UNIX from the “B” language to the “C” language was to have a language that made efficient use of byte addressing</a:t>
            </a:r>
          </a:p>
        </p:txBody>
      </p:sp>
    </p:spTree>
    <p:extLst>
      <p:ext uri="{BB962C8B-B14F-4D97-AF65-F5344CB8AC3E}">
        <p14:creationId xmlns:p14="http://schemas.microsoft.com/office/powerpoint/2010/main" val="2495934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FEC7-0641-6376-EA93-7B27D6438F4D}"/>
              </a:ext>
            </a:extLst>
          </p:cNvPr>
          <p:cNvSpPr>
            <a:spLocks noGrp="1"/>
          </p:cNvSpPr>
          <p:nvPr>
            <p:ph type="title"/>
          </p:nvPr>
        </p:nvSpPr>
        <p:spPr/>
        <p:txBody>
          <a:bodyPr/>
          <a:lstStyle/>
          <a:p>
            <a:r>
              <a:rPr lang="en-US" dirty="0"/>
              <a:t>CDC-6500 Character Support</a:t>
            </a:r>
          </a:p>
        </p:txBody>
      </p:sp>
      <p:sp>
        <p:nvSpPr>
          <p:cNvPr id="3" name="Content Placeholder 2">
            <a:extLst>
              <a:ext uri="{FF2B5EF4-FFF2-40B4-BE49-F238E27FC236}">
                <a16:creationId xmlns:a16="http://schemas.microsoft.com/office/drawing/2014/main" id="{B39C1427-E84A-0C06-FDFC-02F122FF3CBF}"/>
              </a:ext>
            </a:extLst>
          </p:cNvPr>
          <p:cNvSpPr>
            <a:spLocks noGrp="1"/>
          </p:cNvSpPr>
          <p:nvPr>
            <p:ph idx="1"/>
          </p:nvPr>
        </p:nvSpPr>
        <p:spPr>
          <a:xfrm>
            <a:off x="838200" y="1825625"/>
            <a:ext cx="10515600" cy="1093421"/>
          </a:xfrm>
        </p:spPr>
        <p:txBody>
          <a:bodyPr/>
          <a:lstStyle/>
          <a:p>
            <a:r>
              <a:rPr lang="en-US" dirty="0"/>
              <a:t>The CDC-6500 had 60 bit words and 6-bit upper case characters</a:t>
            </a:r>
          </a:p>
          <a:p>
            <a:pPr lvl="1"/>
            <a:r>
              <a:rPr lang="en-US" dirty="0"/>
              <a:t>https://</a:t>
            </a:r>
            <a:r>
              <a:rPr lang="en-US" dirty="0" err="1"/>
              <a:t>en.wikipedia.org</a:t>
            </a:r>
            <a:r>
              <a:rPr lang="en-US" dirty="0"/>
              <a:t>/wiki/</a:t>
            </a:r>
            <a:r>
              <a:rPr lang="en-US" dirty="0" err="1"/>
              <a:t>CDC_display_code</a:t>
            </a:r>
            <a:endParaRPr lang="en-US" dirty="0"/>
          </a:p>
        </p:txBody>
      </p:sp>
      <p:sp>
        <p:nvSpPr>
          <p:cNvPr id="4" name="TextBox 3">
            <a:extLst>
              <a:ext uri="{FF2B5EF4-FFF2-40B4-BE49-F238E27FC236}">
                <a16:creationId xmlns:a16="http://schemas.microsoft.com/office/drawing/2014/main" id="{F6C89FBE-BA5C-5C2D-2A1C-7F249DDD783C}"/>
              </a:ext>
            </a:extLst>
          </p:cNvPr>
          <p:cNvSpPr txBox="1"/>
          <p:nvPr/>
        </p:nvSpPr>
        <p:spPr>
          <a:xfrm>
            <a:off x="1383326" y="3147649"/>
            <a:ext cx="316523" cy="369332"/>
          </a:xfrm>
          <a:prstGeom prst="rect">
            <a:avLst/>
          </a:prstGeom>
          <a:noFill/>
          <a:ln>
            <a:solidFill>
              <a:schemeClr val="tx1"/>
            </a:solidFill>
          </a:ln>
        </p:spPr>
        <p:txBody>
          <a:bodyPr wrap="square" rtlCol="0">
            <a:spAutoFit/>
          </a:bodyPr>
          <a:lstStyle/>
          <a:p>
            <a:r>
              <a:rPr lang="en-US" dirty="0"/>
              <a:t>H</a:t>
            </a:r>
          </a:p>
        </p:txBody>
      </p:sp>
      <p:sp>
        <p:nvSpPr>
          <p:cNvPr id="5" name="TextBox 4">
            <a:extLst>
              <a:ext uri="{FF2B5EF4-FFF2-40B4-BE49-F238E27FC236}">
                <a16:creationId xmlns:a16="http://schemas.microsoft.com/office/drawing/2014/main" id="{BCFA4D30-2761-E466-D5E8-4C231B744A5C}"/>
              </a:ext>
            </a:extLst>
          </p:cNvPr>
          <p:cNvSpPr txBox="1"/>
          <p:nvPr/>
        </p:nvSpPr>
        <p:spPr>
          <a:xfrm>
            <a:off x="1699848" y="3147649"/>
            <a:ext cx="316523" cy="369332"/>
          </a:xfrm>
          <a:prstGeom prst="rect">
            <a:avLst/>
          </a:prstGeom>
          <a:noFill/>
          <a:ln>
            <a:solidFill>
              <a:schemeClr val="tx1"/>
            </a:solidFill>
          </a:ln>
        </p:spPr>
        <p:txBody>
          <a:bodyPr wrap="square" rtlCol="0">
            <a:spAutoFit/>
          </a:bodyPr>
          <a:lstStyle/>
          <a:p>
            <a:r>
              <a:rPr lang="en-US" dirty="0"/>
              <a:t>E</a:t>
            </a:r>
          </a:p>
        </p:txBody>
      </p:sp>
      <p:sp>
        <p:nvSpPr>
          <p:cNvPr id="6" name="TextBox 5">
            <a:extLst>
              <a:ext uri="{FF2B5EF4-FFF2-40B4-BE49-F238E27FC236}">
                <a16:creationId xmlns:a16="http://schemas.microsoft.com/office/drawing/2014/main" id="{FA9ACD76-EC22-F164-BD6B-F3822A20423D}"/>
              </a:ext>
            </a:extLst>
          </p:cNvPr>
          <p:cNvSpPr txBox="1"/>
          <p:nvPr/>
        </p:nvSpPr>
        <p:spPr>
          <a:xfrm>
            <a:off x="2016369" y="3147649"/>
            <a:ext cx="316523" cy="369332"/>
          </a:xfrm>
          <a:prstGeom prst="rect">
            <a:avLst/>
          </a:prstGeom>
          <a:noFill/>
          <a:ln>
            <a:solidFill>
              <a:schemeClr val="tx1"/>
            </a:solidFill>
          </a:ln>
        </p:spPr>
        <p:txBody>
          <a:bodyPr wrap="square" rtlCol="0">
            <a:spAutoFit/>
          </a:bodyPr>
          <a:lstStyle/>
          <a:p>
            <a:r>
              <a:rPr lang="en-US" dirty="0"/>
              <a:t>L</a:t>
            </a:r>
          </a:p>
        </p:txBody>
      </p:sp>
      <p:sp>
        <p:nvSpPr>
          <p:cNvPr id="7" name="TextBox 6">
            <a:extLst>
              <a:ext uri="{FF2B5EF4-FFF2-40B4-BE49-F238E27FC236}">
                <a16:creationId xmlns:a16="http://schemas.microsoft.com/office/drawing/2014/main" id="{06D05CA1-61CE-3231-ADCC-26F1EDDC5785}"/>
              </a:ext>
            </a:extLst>
          </p:cNvPr>
          <p:cNvSpPr txBox="1"/>
          <p:nvPr/>
        </p:nvSpPr>
        <p:spPr>
          <a:xfrm>
            <a:off x="2332891" y="3147649"/>
            <a:ext cx="316523" cy="369332"/>
          </a:xfrm>
          <a:prstGeom prst="rect">
            <a:avLst/>
          </a:prstGeom>
          <a:noFill/>
          <a:ln>
            <a:solidFill>
              <a:schemeClr val="tx1"/>
            </a:solidFill>
          </a:ln>
        </p:spPr>
        <p:txBody>
          <a:bodyPr wrap="square" rtlCol="0">
            <a:spAutoFit/>
          </a:bodyPr>
          <a:lstStyle/>
          <a:p>
            <a:r>
              <a:rPr lang="en-US" dirty="0"/>
              <a:t>L</a:t>
            </a:r>
          </a:p>
        </p:txBody>
      </p:sp>
      <p:sp>
        <p:nvSpPr>
          <p:cNvPr id="8" name="TextBox 7">
            <a:extLst>
              <a:ext uri="{FF2B5EF4-FFF2-40B4-BE49-F238E27FC236}">
                <a16:creationId xmlns:a16="http://schemas.microsoft.com/office/drawing/2014/main" id="{E632C05C-5378-1848-5296-71BD8BC93E15}"/>
              </a:ext>
            </a:extLst>
          </p:cNvPr>
          <p:cNvSpPr txBox="1"/>
          <p:nvPr/>
        </p:nvSpPr>
        <p:spPr>
          <a:xfrm>
            <a:off x="2649413" y="3147649"/>
            <a:ext cx="316523" cy="369332"/>
          </a:xfrm>
          <a:prstGeom prst="rect">
            <a:avLst/>
          </a:prstGeom>
          <a:noFill/>
          <a:ln>
            <a:solidFill>
              <a:schemeClr val="tx1"/>
            </a:solidFill>
          </a:ln>
        </p:spPr>
        <p:txBody>
          <a:bodyPr wrap="square" rtlCol="0">
            <a:spAutoFit/>
          </a:bodyPr>
          <a:lstStyle/>
          <a:p>
            <a:r>
              <a:rPr lang="en-US" dirty="0"/>
              <a:t>O</a:t>
            </a:r>
          </a:p>
        </p:txBody>
      </p:sp>
      <p:sp>
        <p:nvSpPr>
          <p:cNvPr id="9" name="TextBox 8">
            <a:extLst>
              <a:ext uri="{FF2B5EF4-FFF2-40B4-BE49-F238E27FC236}">
                <a16:creationId xmlns:a16="http://schemas.microsoft.com/office/drawing/2014/main" id="{19A77B6A-94E7-2F1B-C999-376ED22EFB02}"/>
              </a:ext>
            </a:extLst>
          </p:cNvPr>
          <p:cNvSpPr txBox="1"/>
          <p:nvPr/>
        </p:nvSpPr>
        <p:spPr>
          <a:xfrm>
            <a:off x="2965942" y="3147649"/>
            <a:ext cx="316523" cy="369332"/>
          </a:xfrm>
          <a:prstGeom prst="rect">
            <a:avLst/>
          </a:prstGeom>
          <a:noFill/>
          <a:ln>
            <a:solidFill>
              <a:schemeClr val="tx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994D23F8-8AC5-17B5-177D-6418DDFEB8CA}"/>
              </a:ext>
            </a:extLst>
          </p:cNvPr>
          <p:cNvSpPr txBox="1"/>
          <p:nvPr/>
        </p:nvSpPr>
        <p:spPr>
          <a:xfrm>
            <a:off x="3282464" y="3147649"/>
            <a:ext cx="316523" cy="369332"/>
          </a:xfrm>
          <a:prstGeom prst="rect">
            <a:avLst/>
          </a:prstGeom>
          <a:noFill/>
          <a:ln>
            <a:solidFill>
              <a:schemeClr val="tx1"/>
            </a:solidFill>
          </a:ln>
        </p:spPr>
        <p:txBody>
          <a:bodyPr wrap="square" rtlCol="0">
            <a:spAutoFit/>
          </a:bodyPr>
          <a:lstStyle/>
          <a:p>
            <a:r>
              <a:rPr lang="en-US" dirty="0"/>
              <a:t>W</a:t>
            </a:r>
          </a:p>
        </p:txBody>
      </p:sp>
      <p:sp>
        <p:nvSpPr>
          <p:cNvPr id="11" name="TextBox 10">
            <a:extLst>
              <a:ext uri="{FF2B5EF4-FFF2-40B4-BE49-F238E27FC236}">
                <a16:creationId xmlns:a16="http://schemas.microsoft.com/office/drawing/2014/main" id="{A59A0C91-3857-0B7E-0723-8804664247BA}"/>
              </a:ext>
            </a:extLst>
          </p:cNvPr>
          <p:cNvSpPr txBox="1"/>
          <p:nvPr/>
        </p:nvSpPr>
        <p:spPr>
          <a:xfrm>
            <a:off x="3598985" y="3147649"/>
            <a:ext cx="316523" cy="369332"/>
          </a:xfrm>
          <a:prstGeom prst="rect">
            <a:avLst/>
          </a:prstGeom>
          <a:noFill/>
          <a:ln>
            <a:solidFill>
              <a:schemeClr val="tx1"/>
            </a:solidFill>
          </a:ln>
        </p:spPr>
        <p:txBody>
          <a:bodyPr wrap="square" rtlCol="0">
            <a:spAutoFit/>
          </a:bodyPr>
          <a:lstStyle/>
          <a:p>
            <a:r>
              <a:rPr lang="en-US" dirty="0"/>
              <a:t>O</a:t>
            </a:r>
          </a:p>
        </p:txBody>
      </p:sp>
      <p:sp>
        <p:nvSpPr>
          <p:cNvPr id="12" name="TextBox 11">
            <a:extLst>
              <a:ext uri="{FF2B5EF4-FFF2-40B4-BE49-F238E27FC236}">
                <a16:creationId xmlns:a16="http://schemas.microsoft.com/office/drawing/2014/main" id="{491C7535-F8AF-6F99-088C-AC16C43186C9}"/>
              </a:ext>
            </a:extLst>
          </p:cNvPr>
          <p:cNvSpPr txBox="1"/>
          <p:nvPr/>
        </p:nvSpPr>
        <p:spPr>
          <a:xfrm>
            <a:off x="3915507" y="3147649"/>
            <a:ext cx="316523" cy="369332"/>
          </a:xfrm>
          <a:prstGeom prst="rect">
            <a:avLst/>
          </a:prstGeom>
          <a:noFill/>
          <a:ln>
            <a:solidFill>
              <a:schemeClr val="tx1"/>
            </a:solidFill>
          </a:ln>
        </p:spPr>
        <p:txBody>
          <a:bodyPr wrap="square" rtlCol="0">
            <a:spAutoFit/>
          </a:bodyPr>
          <a:lstStyle/>
          <a:p>
            <a:r>
              <a:rPr lang="en-US" dirty="0"/>
              <a:t>R</a:t>
            </a:r>
          </a:p>
        </p:txBody>
      </p:sp>
      <p:sp>
        <p:nvSpPr>
          <p:cNvPr id="13" name="TextBox 12">
            <a:extLst>
              <a:ext uri="{FF2B5EF4-FFF2-40B4-BE49-F238E27FC236}">
                <a16:creationId xmlns:a16="http://schemas.microsoft.com/office/drawing/2014/main" id="{8435A43F-5779-1F1A-2990-D1639C1A3945}"/>
              </a:ext>
            </a:extLst>
          </p:cNvPr>
          <p:cNvSpPr txBox="1"/>
          <p:nvPr/>
        </p:nvSpPr>
        <p:spPr>
          <a:xfrm>
            <a:off x="4232029" y="3147649"/>
            <a:ext cx="316523" cy="369332"/>
          </a:xfrm>
          <a:prstGeom prst="rect">
            <a:avLst/>
          </a:prstGeom>
          <a:noFill/>
          <a:ln>
            <a:solidFill>
              <a:schemeClr val="tx1"/>
            </a:solidFill>
          </a:ln>
        </p:spPr>
        <p:txBody>
          <a:bodyPr wrap="square" rtlCol="0">
            <a:spAutoFit/>
          </a:bodyPr>
          <a:lstStyle/>
          <a:p>
            <a:r>
              <a:rPr lang="en-US" dirty="0"/>
              <a:t>L</a:t>
            </a:r>
          </a:p>
        </p:txBody>
      </p:sp>
      <p:sp>
        <p:nvSpPr>
          <p:cNvPr id="14" name="TextBox 13">
            <a:extLst>
              <a:ext uri="{FF2B5EF4-FFF2-40B4-BE49-F238E27FC236}">
                <a16:creationId xmlns:a16="http://schemas.microsoft.com/office/drawing/2014/main" id="{519BC300-2888-37AF-1E8B-EE690EE30DD3}"/>
              </a:ext>
            </a:extLst>
          </p:cNvPr>
          <p:cNvSpPr txBox="1"/>
          <p:nvPr/>
        </p:nvSpPr>
        <p:spPr>
          <a:xfrm>
            <a:off x="1395050" y="3675185"/>
            <a:ext cx="316523" cy="369332"/>
          </a:xfrm>
          <a:prstGeom prst="rect">
            <a:avLst/>
          </a:prstGeom>
          <a:noFill/>
          <a:ln>
            <a:solidFill>
              <a:schemeClr val="tx1"/>
            </a:solidFill>
          </a:ln>
        </p:spPr>
        <p:txBody>
          <a:bodyPr wrap="square" rtlCol="0">
            <a:spAutoFit/>
          </a:bodyPr>
          <a:lstStyle/>
          <a:p>
            <a:r>
              <a:rPr lang="en-US" dirty="0"/>
              <a:t>D</a:t>
            </a:r>
          </a:p>
        </p:txBody>
      </p:sp>
      <p:sp>
        <p:nvSpPr>
          <p:cNvPr id="15" name="TextBox 14">
            <a:extLst>
              <a:ext uri="{FF2B5EF4-FFF2-40B4-BE49-F238E27FC236}">
                <a16:creationId xmlns:a16="http://schemas.microsoft.com/office/drawing/2014/main" id="{730EB031-0AD9-4AA2-B932-F4C3A691679E}"/>
              </a:ext>
            </a:extLst>
          </p:cNvPr>
          <p:cNvSpPr txBox="1"/>
          <p:nvPr/>
        </p:nvSpPr>
        <p:spPr>
          <a:xfrm>
            <a:off x="1711572" y="3675185"/>
            <a:ext cx="316523" cy="369332"/>
          </a:xfrm>
          <a:prstGeom prst="rect">
            <a:avLst/>
          </a:prstGeom>
          <a:noFill/>
          <a:ln>
            <a:solidFill>
              <a:schemeClr val="tx1"/>
            </a:solidFill>
          </a:ln>
        </p:spPr>
        <p:txBody>
          <a:bodyPr wrap="square" rtlCol="0">
            <a:spAutoFit/>
          </a:bodyPr>
          <a:lstStyle/>
          <a:p>
            <a:r>
              <a:rPr lang="en-US" dirty="0"/>
              <a:t>-</a:t>
            </a:r>
          </a:p>
        </p:txBody>
      </p:sp>
      <p:sp>
        <p:nvSpPr>
          <p:cNvPr id="16" name="TextBox 15">
            <a:extLst>
              <a:ext uri="{FF2B5EF4-FFF2-40B4-BE49-F238E27FC236}">
                <a16:creationId xmlns:a16="http://schemas.microsoft.com/office/drawing/2014/main" id="{F3063BC9-7A92-17CD-B037-A2A18A2CDF5F}"/>
              </a:ext>
            </a:extLst>
          </p:cNvPr>
          <p:cNvSpPr txBox="1"/>
          <p:nvPr/>
        </p:nvSpPr>
        <p:spPr>
          <a:xfrm>
            <a:off x="2028093" y="3675185"/>
            <a:ext cx="316523" cy="369332"/>
          </a:xfrm>
          <a:prstGeom prst="rect">
            <a:avLst/>
          </a:prstGeom>
          <a:noFill/>
          <a:ln>
            <a:solidFill>
              <a:schemeClr val="tx1"/>
            </a:solidFill>
          </a:ln>
        </p:spPr>
        <p:txBody>
          <a:bodyPr wrap="square" rtlCol="0">
            <a:spAutoFit/>
          </a:bodyPr>
          <a:lstStyle/>
          <a:p>
            <a:r>
              <a:rPr lang="en-US" dirty="0"/>
              <a:t>-</a:t>
            </a:r>
          </a:p>
        </p:txBody>
      </p:sp>
      <p:sp>
        <p:nvSpPr>
          <p:cNvPr id="17" name="TextBox 16">
            <a:extLst>
              <a:ext uri="{FF2B5EF4-FFF2-40B4-BE49-F238E27FC236}">
                <a16:creationId xmlns:a16="http://schemas.microsoft.com/office/drawing/2014/main" id="{E9E50B03-5372-F61D-28F5-0F58AEF4C9C2}"/>
              </a:ext>
            </a:extLst>
          </p:cNvPr>
          <p:cNvSpPr txBox="1"/>
          <p:nvPr/>
        </p:nvSpPr>
        <p:spPr>
          <a:xfrm>
            <a:off x="2344615" y="3675185"/>
            <a:ext cx="316523" cy="369332"/>
          </a:xfrm>
          <a:prstGeom prst="rect">
            <a:avLst/>
          </a:prstGeom>
          <a:noFill/>
          <a:ln>
            <a:solidFill>
              <a:schemeClr val="tx1"/>
            </a:solidFill>
          </a:ln>
        </p:spPr>
        <p:txBody>
          <a:bodyPr wrap="square" rtlCol="0">
            <a:spAutoFit/>
          </a:bodyPr>
          <a:lstStyle/>
          <a:p>
            <a:r>
              <a:rPr lang="en-US" dirty="0"/>
              <a:t>-</a:t>
            </a:r>
          </a:p>
        </p:txBody>
      </p:sp>
      <p:sp>
        <p:nvSpPr>
          <p:cNvPr id="18" name="TextBox 17">
            <a:extLst>
              <a:ext uri="{FF2B5EF4-FFF2-40B4-BE49-F238E27FC236}">
                <a16:creationId xmlns:a16="http://schemas.microsoft.com/office/drawing/2014/main" id="{9CDC1CB4-D7AF-2542-30F7-E723DDE9D826}"/>
              </a:ext>
            </a:extLst>
          </p:cNvPr>
          <p:cNvSpPr txBox="1"/>
          <p:nvPr/>
        </p:nvSpPr>
        <p:spPr>
          <a:xfrm>
            <a:off x="2661137" y="3675185"/>
            <a:ext cx="316523" cy="369332"/>
          </a:xfrm>
          <a:prstGeom prst="rect">
            <a:avLst/>
          </a:prstGeom>
          <a:noFill/>
          <a:ln>
            <a:solidFill>
              <a:schemeClr val="tx1"/>
            </a:solidFill>
          </a:ln>
        </p:spPr>
        <p:txBody>
          <a:bodyPr wrap="square" rtlCol="0">
            <a:spAutoFit/>
          </a:bodyPr>
          <a:lstStyle/>
          <a:p>
            <a:r>
              <a:rPr lang="en-US" dirty="0"/>
              <a:t>-</a:t>
            </a:r>
          </a:p>
        </p:txBody>
      </p:sp>
      <p:sp>
        <p:nvSpPr>
          <p:cNvPr id="19" name="TextBox 18">
            <a:extLst>
              <a:ext uri="{FF2B5EF4-FFF2-40B4-BE49-F238E27FC236}">
                <a16:creationId xmlns:a16="http://schemas.microsoft.com/office/drawing/2014/main" id="{EC3DCAB6-47D0-917B-E343-3DC0D78E5510}"/>
              </a:ext>
            </a:extLst>
          </p:cNvPr>
          <p:cNvSpPr txBox="1"/>
          <p:nvPr/>
        </p:nvSpPr>
        <p:spPr>
          <a:xfrm>
            <a:off x="2977666" y="3675185"/>
            <a:ext cx="316523" cy="369332"/>
          </a:xfrm>
          <a:prstGeom prst="rect">
            <a:avLst/>
          </a:prstGeom>
          <a:noFill/>
          <a:ln>
            <a:solidFill>
              <a:schemeClr val="tx1"/>
            </a:solidFill>
          </a:ln>
        </p:spPr>
        <p:txBody>
          <a:bodyPr wrap="square" rtlCol="0">
            <a:spAutoFit/>
          </a:bodyPr>
          <a:lstStyle/>
          <a:p>
            <a:r>
              <a:rPr lang="en-US" dirty="0"/>
              <a:t>-</a:t>
            </a:r>
          </a:p>
        </p:txBody>
      </p:sp>
      <p:sp>
        <p:nvSpPr>
          <p:cNvPr id="20" name="TextBox 19">
            <a:extLst>
              <a:ext uri="{FF2B5EF4-FFF2-40B4-BE49-F238E27FC236}">
                <a16:creationId xmlns:a16="http://schemas.microsoft.com/office/drawing/2014/main" id="{5041F7A0-E326-C1A0-9A44-96CDAF8393B5}"/>
              </a:ext>
            </a:extLst>
          </p:cNvPr>
          <p:cNvSpPr txBox="1"/>
          <p:nvPr/>
        </p:nvSpPr>
        <p:spPr>
          <a:xfrm>
            <a:off x="3294188" y="3675185"/>
            <a:ext cx="316523" cy="369332"/>
          </a:xfrm>
          <a:prstGeom prst="rect">
            <a:avLst/>
          </a:prstGeom>
          <a:noFill/>
          <a:ln>
            <a:solidFill>
              <a:schemeClr val="tx1"/>
            </a:solidFill>
          </a:ln>
        </p:spPr>
        <p:txBody>
          <a:bodyPr wrap="square" rtlCol="0">
            <a:spAutoFit/>
          </a:bodyPr>
          <a:lstStyle/>
          <a:p>
            <a:r>
              <a:rPr lang="en-US" dirty="0"/>
              <a:t>-</a:t>
            </a:r>
          </a:p>
        </p:txBody>
      </p:sp>
      <p:sp>
        <p:nvSpPr>
          <p:cNvPr id="21" name="TextBox 20">
            <a:extLst>
              <a:ext uri="{FF2B5EF4-FFF2-40B4-BE49-F238E27FC236}">
                <a16:creationId xmlns:a16="http://schemas.microsoft.com/office/drawing/2014/main" id="{BAED8A89-6302-66F2-04B6-023228104AC4}"/>
              </a:ext>
            </a:extLst>
          </p:cNvPr>
          <p:cNvSpPr txBox="1"/>
          <p:nvPr/>
        </p:nvSpPr>
        <p:spPr>
          <a:xfrm>
            <a:off x="3610709" y="3675185"/>
            <a:ext cx="316523" cy="369332"/>
          </a:xfrm>
          <a:prstGeom prst="rect">
            <a:avLst/>
          </a:prstGeom>
          <a:noFill/>
          <a:ln>
            <a:solidFill>
              <a:schemeClr val="tx1"/>
            </a:solidFill>
          </a:ln>
        </p:spPr>
        <p:txBody>
          <a:bodyPr wrap="square" rtlCol="0">
            <a:spAutoFit/>
          </a:bodyPr>
          <a:lstStyle/>
          <a:p>
            <a:r>
              <a:rPr lang="en-US" dirty="0"/>
              <a:t>-</a:t>
            </a:r>
          </a:p>
        </p:txBody>
      </p:sp>
      <p:sp>
        <p:nvSpPr>
          <p:cNvPr id="22" name="TextBox 21">
            <a:extLst>
              <a:ext uri="{FF2B5EF4-FFF2-40B4-BE49-F238E27FC236}">
                <a16:creationId xmlns:a16="http://schemas.microsoft.com/office/drawing/2014/main" id="{A5759DFA-6D42-008B-35EF-13B6CAF4CA06}"/>
              </a:ext>
            </a:extLst>
          </p:cNvPr>
          <p:cNvSpPr txBox="1"/>
          <p:nvPr/>
        </p:nvSpPr>
        <p:spPr>
          <a:xfrm>
            <a:off x="3927231" y="3675185"/>
            <a:ext cx="316523" cy="369332"/>
          </a:xfrm>
          <a:prstGeom prst="rect">
            <a:avLst/>
          </a:prstGeom>
          <a:noFill/>
          <a:ln>
            <a:solidFill>
              <a:schemeClr val="tx1"/>
            </a:solidFill>
          </a:ln>
        </p:spPr>
        <p:txBody>
          <a:bodyPr wrap="square" rtlCol="0">
            <a:spAutoFit/>
          </a:bodyPr>
          <a:lstStyle/>
          <a:p>
            <a:r>
              <a:rPr lang="en-US" dirty="0"/>
              <a:t>-</a:t>
            </a:r>
          </a:p>
        </p:txBody>
      </p:sp>
      <p:sp>
        <p:nvSpPr>
          <p:cNvPr id="23" name="TextBox 22">
            <a:extLst>
              <a:ext uri="{FF2B5EF4-FFF2-40B4-BE49-F238E27FC236}">
                <a16:creationId xmlns:a16="http://schemas.microsoft.com/office/drawing/2014/main" id="{7432BE95-BCA0-D152-E0BB-E0FC4DA0588C}"/>
              </a:ext>
            </a:extLst>
          </p:cNvPr>
          <p:cNvSpPr txBox="1"/>
          <p:nvPr/>
        </p:nvSpPr>
        <p:spPr>
          <a:xfrm>
            <a:off x="4243753" y="3675185"/>
            <a:ext cx="316523" cy="369332"/>
          </a:xfrm>
          <a:prstGeom prst="rect">
            <a:avLst/>
          </a:prstGeom>
          <a:noFill/>
          <a:ln>
            <a:solidFill>
              <a:schemeClr val="tx1"/>
            </a:solidFill>
          </a:ln>
        </p:spPr>
        <p:txBody>
          <a:bodyPr wrap="square" rtlCol="0">
            <a:spAutoFit/>
          </a:bodyPr>
          <a:lstStyle/>
          <a:p>
            <a:r>
              <a:rPr lang="en-US" dirty="0"/>
              <a:t>-</a:t>
            </a:r>
          </a:p>
        </p:txBody>
      </p:sp>
      <p:grpSp>
        <p:nvGrpSpPr>
          <p:cNvPr id="54" name="Group 53">
            <a:extLst>
              <a:ext uri="{FF2B5EF4-FFF2-40B4-BE49-F238E27FC236}">
                <a16:creationId xmlns:a16="http://schemas.microsoft.com/office/drawing/2014/main" id="{E9997BF9-526C-12A7-8798-574507E52D67}"/>
              </a:ext>
            </a:extLst>
          </p:cNvPr>
          <p:cNvGrpSpPr/>
          <p:nvPr/>
        </p:nvGrpSpPr>
        <p:grpSpPr>
          <a:xfrm>
            <a:off x="5955327" y="3147648"/>
            <a:ext cx="3165226" cy="369332"/>
            <a:chOff x="6564923" y="3335216"/>
            <a:chExt cx="3165226" cy="369332"/>
          </a:xfrm>
        </p:grpSpPr>
        <p:sp>
          <p:nvSpPr>
            <p:cNvPr id="24" name="TextBox 23">
              <a:extLst>
                <a:ext uri="{FF2B5EF4-FFF2-40B4-BE49-F238E27FC236}">
                  <a16:creationId xmlns:a16="http://schemas.microsoft.com/office/drawing/2014/main" id="{0AB0F267-FA58-0D8A-0FF1-01A984FC4305}"/>
                </a:ext>
              </a:extLst>
            </p:cNvPr>
            <p:cNvSpPr txBox="1"/>
            <p:nvPr/>
          </p:nvSpPr>
          <p:spPr>
            <a:xfrm>
              <a:off x="6564923" y="3335216"/>
              <a:ext cx="316523" cy="369332"/>
            </a:xfrm>
            <a:prstGeom prst="rect">
              <a:avLst/>
            </a:prstGeom>
            <a:noFill/>
            <a:ln>
              <a:solidFill>
                <a:schemeClr val="tx1"/>
              </a:solidFill>
            </a:ln>
          </p:spPr>
          <p:txBody>
            <a:bodyPr wrap="square" rtlCol="0">
              <a:spAutoFit/>
            </a:bodyPr>
            <a:lstStyle/>
            <a:p>
              <a:r>
                <a:rPr lang="en-US" dirty="0"/>
                <a:t>H</a:t>
              </a:r>
            </a:p>
          </p:txBody>
        </p:sp>
        <p:sp>
          <p:nvSpPr>
            <p:cNvPr id="25" name="TextBox 24">
              <a:extLst>
                <a:ext uri="{FF2B5EF4-FFF2-40B4-BE49-F238E27FC236}">
                  <a16:creationId xmlns:a16="http://schemas.microsoft.com/office/drawing/2014/main" id="{7809ADDD-381C-7CC6-330E-12AE4F0F6882}"/>
                </a:ext>
              </a:extLst>
            </p:cNvPr>
            <p:cNvSpPr txBox="1"/>
            <p:nvPr/>
          </p:nvSpPr>
          <p:spPr>
            <a:xfrm>
              <a:off x="6881445" y="3335216"/>
              <a:ext cx="316523" cy="369332"/>
            </a:xfrm>
            <a:prstGeom prst="rect">
              <a:avLst/>
            </a:prstGeom>
            <a:noFill/>
            <a:ln>
              <a:solidFill>
                <a:schemeClr val="tx1"/>
              </a:solidFill>
            </a:ln>
          </p:spPr>
          <p:txBody>
            <a:bodyPr wrap="square" rtlCol="0">
              <a:spAutoFit/>
            </a:bodyPr>
            <a:lstStyle/>
            <a:p>
              <a:r>
                <a:rPr lang="en-US" dirty="0"/>
                <a:t>E</a:t>
              </a:r>
            </a:p>
          </p:txBody>
        </p:sp>
        <p:sp>
          <p:nvSpPr>
            <p:cNvPr id="26" name="TextBox 25">
              <a:extLst>
                <a:ext uri="{FF2B5EF4-FFF2-40B4-BE49-F238E27FC236}">
                  <a16:creationId xmlns:a16="http://schemas.microsoft.com/office/drawing/2014/main" id="{E45723DF-D66B-E5A4-D2D8-477511A029F3}"/>
                </a:ext>
              </a:extLst>
            </p:cNvPr>
            <p:cNvSpPr txBox="1"/>
            <p:nvPr/>
          </p:nvSpPr>
          <p:spPr>
            <a:xfrm>
              <a:off x="7197966" y="3335216"/>
              <a:ext cx="316523" cy="369332"/>
            </a:xfrm>
            <a:prstGeom prst="rect">
              <a:avLst/>
            </a:prstGeom>
            <a:noFill/>
            <a:ln>
              <a:solidFill>
                <a:schemeClr val="tx1"/>
              </a:solidFill>
            </a:ln>
          </p:spPr>
          <p:txBody>
            <a:bodyPr wrap="square" rtlCol="0">
              <a:spAutoFit/>
            </a:bodyPr>
            <a:lstStyle/>
            <a:p>
              <a:r>
                <a:rPr lang="en-US" dirty="0"/>
                <a:t>L</a:t>
              </a:r>
            </a:p>
          </p:txBody>
        </p:sp>
        <p:sp>
          <p:nvSpPr>
            <p:cNvPr id="27" name="TextBox 26">
              <a:extLst>
                <a:ext uri="{FF2B5EF4-FFF2-40B4-BE49-F238E27FC236}">
                  <a16:creationId xmlns:a16="http://schemas.microsoft.com/office/drawing/2014/main" id="{B59BC643-C730-A972-9F79-A6482EE98254}"/>
                </a:ext>
              </a:extLst>
            </p:cNvPr>
            <p:cNvSpPr txBox="1"/>
            <p:nvPr/>
          </p:nvSpPr>
          <p:spPr>
            <a:xfrm>
              <a:off x="7514488" y="3335216"/>
              <a:ext cx="316523" cy="369332"/>
            </a:xfrm>
            <a:prstGeom prst="rect">
              <a:avLst/>
            </a:prstGeom>
            <a:noFill/>
            <a:ln>
              <a:solidFill>
                <a:schemeClr val="tx1"/>
              </a:solidFill>
            </a:ln>
          </p:spPr>
          <p:txBody>
            <a:bodyPr wrap="square" rtlCol="0">
              <a:spAutoFit/>
            </a:bodyPr>
            <a:lstStyle/>
            <a:p>
              <a:r>
                <a:rPr lang="en-US" dirty="0"/>
                <a:t>L</a:t>
              </a:r>
            </a:p>
          </p:txBody>
        </p:sp>
        <p:sp>
          <p:nvSpPr>
            <p:cNvPr id="28" name="TextBox 27">
              <a:extLst>
                <a:ext uri="{FF2B5EF4-FFF2-40B4-BE49-F238E27FC236}">
                  <a16:creationId xmlns:a16="http://schemas.microsoft.com/office/drawing/2014/main" id="{CD35B20E-9C72-EB8F-05C5-1F6B6F35F9B1}"/>
                </a:ext>
              </a:extLst>
            </p:cNvPr>
            <p:cNvSpPr txBox="1"/>
            <p:nvPr/>
          </p:nvSpPr>
          <p:spPr>
            <a:xfrm>
              <a:off x="7831010" y="3335216"/>
              <a:ext cx="316523" cy="369332"/>
            </a:xfrm>
            <a:prstGeom prst="rect">
              <a:avLst/>
            </a:prstGeom>
            <a:noFill/>
            <a:ln>
              <a:solidFill>
                <a:schemeClr val="tx1"/>
              </a:solidFill>
            </a:ln>
          </p:spPr>
          <p:txBody>
            <a:bodyPr wrap="square" rtlCol="0">
              <a:spAutoFit/>
            </a:bodyPr>
            <a:lstStyle/>
            <a:p>
              <a:r>
                <a:rPr lang="en-US" dirty="0"/>
                <a:t>O</a:t>
              </a:r>
            </a:p>
          </p:txBody>
        </p:sp>
        <p:sp>
          <p:nvSpPr>
            <p:cNvPr id="29" name="TextBox 28">
              <a:extLst>
                <a:ext uri="{FF2B5EF4-FFF2-40B4-BE49-F238E27FC236}">
                  <a16:creationId xmlns:a16="http://schemas.microsoft.com/office/drawing/2014/main" id="{4D0D3492-1455-9FC0-93D2-B34837A87D88}"/>
                </a:ext>
              </a:extLst>
            </p:cNvPr>
            <p:cNvSpPr txBox="1"/>
            <p:nvPr/>
          </p:nvSpPr>
          <p:spPr>
            <a:xfrm>
              <a:off x="8147539" y="3335216"/>
              <a:ext cx="316523" cy="369332"/>
            </a:xfrm>
            <a:prstGeom prst="rect">
              <a:avLst/>
            </a:prstGeom>
            <a:noFill/>
            <a:ln>
              <a:solidFill>
                <a:schemeClr val="tx1"/>
              </a:solidFill>
            </a:ln>
          </p:spPr>
          <p:txBody>
            <a:bodyPr wrap="square" rtlCol="0">
              <a:spAutoFit/>
            </a:bodyPr>
            <a:lstStyle/>
            <a:p>
              <a:endParaRPr lang="en-US" dirty="0"/>
            </a:p>
          </p:txBody>
        </p:sp>
        <p:sp>
          <p:nvSpPr>
            <p:cNvPr id="30" name="TextBox 29">
              <a:extLst>
                <a:ext uri="{FF2B5EF4-FFF2-40B4-BE49-F238E27FC236}">
                  <a16:creationId xmlns:a16="http://schemas.microsoft.com/office/drawing/2014/main" id="{5457A62A-EC06-F321-0CD8-063E8597B150}"/>
                </a:ext>
              </a:extLst>
            </p:cNvPr>
            <p:cNvSpPr txBox="1"/>
            <p:nvPr/>
          </p:nvSpPr>
          <p:spPr>
            <a:xfrm>
              <a:off x="8464061" y="3335216"/>
              <a:ext cx="316523" cy="369332"/>
            </a:xfrm>
            <a:prstGeom prst="rect">
              <a:avLst/>
            </a:prstGeom>
            <a:noFill/>
            <a:ln>
              <a:solidFill>
                <a:schemeClr val="tx1"/>
              </a:solidFill>
            </a:ln>
          </p:spPr>
          <p:txBody>
            <a:bodyPr wrap="square" rtlCol="0">
              <a:spAutoFit/>
            </a:bodyPr>
            <a:lstStyle/>
            <a:p>
              <a:r>
                <a:rPr lang="en-US" dirty="0"/>
                <a:t>W</a:t>
              </a:r>
            </a:p>
          </p:txBody>
        </p:sp>
        <p:sp>
          <p:nvSpPr>
            <p:cNvPr id="31" name="TextBox 30">
              <a:extLst>
                <a:ext uri="{FF2B5EF4-FFF2-40B4-BE49-F238E27FC236}">
                  <a16:creationId xmlns:a16="http://schemas.microsoft.com/office/drawing/2014/main" id="{C44A777B-EA4C-0770-9382-784A87F97326}"/>
                </a:ext>
              </a:extLst>
            </p:cNvPr>
            <p:cNvSpPr txBox="1"/>
            <p:nvPr/>
          </p:nvSpPr>
          <p:spPr>
            <a:xfrm>
              <a:off x="8780582" y="3335216"/>
              <a:ext cx="316523" cy="369332"/>
            </a:xfrm>
            <a:prstGeom prst="rect">
              <a:avLst/>
            </a:prstGeom>
            <a:noFill/>
            <a:ln>
              <a:solidFill>
                <a:schemeClr val="tx1"/>
              </a:solidFill>
            </a:ln>
          </p:spPr>
          <p:txBody>
            <a:bodyPr wrap="square" rtlCol="0">
              <a:spAutoFit/>
            </a:bodyPr>
            <a:lstStyle/>
            <a:p>
              <a:r>
                <a:rPr lang="en-US" dirty="0"/>
                <a:t>O</a:t>
              </a:r>
            </a:p>
          </p:txBody>
        </p:sp>
        <p:sp>
          <p:nvSpPr>
            <p:cNvPr id="32" name="TextBox 31">
              <a:extLst>
                <a:ext uri="{FF2B5EF4-FFF2-40B4-BE49-F238E27FC236}">
                  <a16:creationId xmlns:a16="http://schemas.microsoft.com/office/drawing/2014/main" id="{B2F496C7-4205-3EEB-FFB9-22104C95BFE4}"/>
                </a:ext>
              </a:extLst>
            </p:cNvPr>
            <p:cNvSpPr txBox="1"/>
            <p:nvPr/>
          </p:nvSpPr>
          <p:spPr>
            <a:xfrm>
              <a:off x="9097104" y="3335216"/>
              <a:ext cx="316523" cy="369332"/>
            </a:xfrm>
            <a:prstGeom prst="rect">
              <a:avLst/>
            </a:prstGeom>
            <a:noFill/>
            <a:ln>
              <a:solidFill>
                <a:schemeClr val="tx1"/>
              </a:solidFill>
            </a:ln>
          </p:spPr>
          <p:txBody>
            <a:bodyPr wrap="square" rtlCol="0">
              <a:spAutoFit/>
            </a:bodyPr>
            <a:lstStyle/>
            <a:p>
              <a:r>
                <a:rPr lang="en-US" dirty="0"/>
                <a:t>R</a:t>
              </a:r>
            </a:p>
          </p:txBody>
        </p:sp>
        <p:sp>
          <p:nvSpPr>
            <p:cNvPr id="33" name="TextBox 32">
              <a:extLst>
                <a:ext uri="{FF2B5EF4-FFF2-40B4-BE49-F238E27FC236}">
                  <a16:creationId xmlns:a16="http://schemas.microsoft.com/office/drawing/2014/main" id="{AF1DF153-D753-5FFF-9EB6-8CB119C41C56}"/>
                </a:ext>
              </a:extLst>
            </p:cNvPr>
            <p:cNvSpPr txBox="1"/>
            <p:nvPr/>
          </p:nvSpPr>
          <p:spPr>
            <a:xfrm>
              <a:off x="9413626" y="3335216"/>
              <a:ext cx="316523" cy="369332"/>
            </a:xfrm>
            <a:prstGeom prst="rect">
              <a:avLst/>
            </a:prstGeom>
            <a:noFill/>
            <a:ln>
              <a:solidFill>
                <a:schemeClr val="tx1"/>
              </a:solidFill>
            </a:ln>
          </p:spPr>
          <p:txBody>
            <a:bodyPr wrap="square" rtlCol="0">
              <a:spAutoFit/>
            </a:bodyPr>
            <a:lstStyle/>
            <a:p>
              <a:r>
                <a:rPr lang="en-US" dirty="0"/>
                <a:t>L</a:t>
              </a:r>
            </a:p>
          </p:txBody>
        </p:sp>
      </p:grpSp>
      <p:grpSp>
        <p:nvGrpSpPr>
          <p:cNvPr id="55" name="Group 54">
            <a:extLst>
              <a:ext uri="{FF2B5EF4-FFF2-40B4-BE49-F238E27FC236}">
                <a16:creationId xmlns:a16="http://schemas.microsoft.com/office/drawing/2014/main" id="{C16C83F7-848B-1D08-2A91-75D7F5E7CF7B}"/>
              </a:ext>
            </a:extLst>
          </p:cNvPr>
          <p:cNvGrpSpPr/>
          <p:nvPr/>
        </p:nvGrpSpPr>
        <p:grpSpPr>
          <a:xfrm>
            <a:off x="5955327" y="3768968"/>
            <a:ext cx="3165226" cy="369332"/>
            <a:chOff x="6611816" y="3933090"/>
            <a:chExt cx="3165226" cy="369332"/>
          </a:xfrm>
        </p:grpSpPr>
        <p:sp>
          <p:nvSpPr>
            <p:cNvPr id="34" name="TextBox 33">
              <a:extLst>
                <a:ext uri="{FF2B5EF4-FFF2-40B4-BE49-F238E27FC236}">
                  <a16:creationId xmlns:a16="http://schemas.microsoft.com/office/drawing/2014/main" id="{2558E5D0-D09F-2E80-51AE-B662A371AEEE}"/>
                </a:ext>
              </a:extLst>
            </p:cNvPr>
            <p:cNvSpPr txBox="1"/>
            <p:nvPr/>
          </p:nvSpPr>
          <p:spPr>
            <a:xfrm>
              <a:off x="6611816" y="3933090"/>
              <a:ext cx="316523" cy="369332"/>
            </a:xfrm>
            <a:prstGeom prst="rect">
              <a:avLst/>
            </a:prstGeom>
            <a:solidFill>
              <a:schemeClr val="tx1"/>
            </a:solidFill>
            <a:ln>
              <a:solidFill>
                <a:schemeClr val="tx1"/>
              </a:solidFill>
            </a:ln>
          </p:spPr>
          <p:txBody>
            <a:bodyPr wrap="square" rtlCol="0">
              <a:spAutoFit/>
            </a:bodyPr>
            <a:lstStyle/>
            <a:p>
              <a:r>
                <a:rPr lang="en-US" dirty="0"/>
                <a:t>H</a:t>
              </a:r>
            </a:p>
          </p:txBody>
        </p:sp>
        <p:sp>
          <p:nvSpPr>
            <p:cNvPr id="35" name="TextBox 34">
              <a:extLst>
                <a:ext uri="{FF2B5EF4-FFF2-40B4-BE49-F238E27FC236}">
                  <a16:creationId xmlns:a16="http://schemas.microsoft.com/office/drawing/2014/main" id="{6ABF3E92-F577-D72A-E137-73ABEB480EBE}"/>
                </a:ext>
              </a:extLst>
            </p:cNvPr>
            <p:cNvSpPr txBox="1"/>
            <p:nvPr/>
          </p:nvSpPr>
          <p:spPr>
            <a:xfrm>
              <a:off x="6928338" y="3933090"/>
              <a:ext cx="316523" cy="369332"/>
            </a:xfrm>
            <a:prstGeom prst="rect">
              <a:avLst/>
            </a:prstGeom>
            <a:solidFill>
              <a:schemeClr val="tx1"/>
            </a:solidFill>
            <a:ln>
              <a:solidFill>
                <a:schemeClr val="tx1"/>
              </a:solidFill>
            </a:ln>
          </p:spPr>
          <p:txBody>
            <a:bodyPr wrap="square" rtlCol="0">
              <a:spAutoFit/>
            </a:bodyPr>
            <a:lstStyle/>
            <a:p>
              <a:r>
                <a:rPr lang="en-US" dirty="0"/>
                <a:t>E</a:t>
              </a:r>
            </a:p>
          </p:txBody>
        </p:sp>
        <p:sp>
          <p:nvSpPr>
            <p:cNvPr id="36" name="TextBox 35">
              <a:extLst>
                <a:ext uri="{FF2B5EF4-FFF2-40B4-BE49-F238E27FC236}">
                  <a16:creationId xmlns:a16="http://schemas.microsoft.com/office/drawing/2014/main" id="{B0F58156-661B-8812-7D53-77A734C5F454}"/>
                </a:ext>
              </a:extLst>
            </p:cNvPr>
            <p:cNvSpPr txBox="1"/>
            <p:nvPr/>
          </p:nvSpPr>
          <p:spPr>
            <a:xfrm>
              <a:off x="7244859" y="3933090"/>
              <a:ext cx="316523" cy="369332"/>
            </a:xfrm>
            <a:prstGeom prst="rect">
              <a:avLst/>
            </a:prstGeom>
            <a:solidFill>
              <a:schemeClr val="tx1"/>
            </a:solidFill>
            <a:ln>
              <a:solidFill>
                <a:schemeClr val="tx1"/>
              </a:solidFill>
            </a:ln>
          </p:spPr>
          <p:txBody>
            <a:bodyPr wrap="square" rtlCol="0">
              <a:spAutoFit/>
            </a:bodyPr>
            <a:lstStyle/>
            <a:p>
              <a:r>
                <a:rPr lang="en-US" dirty="0"/>
                <a:t>L</a:t>
              </a:r>
            </a:p>
          </p:txBody>
        </p:sp>
        <p:sp>
          <p:nvSpPr>
            <p:cNvPr id="37" name="TextBox 36">
              <a:extLst>
                <a:ext uri="{FF2B5EF4-FFF2-40B4-BE49-F238E27FC236}">
                  <a16:creationId xmlns:a16="http://schemas.microsoft.com/office/drawing/2014/main" id="{9E8F6C9A-DBED-F3AD-6269-742E7B7A7C26}"/>
                </a:ext>
              </a:extLst>
            </p:cNvPr>
            <p:cNvSpPr txBox="1"/>
            <p:nvPr/>
          </p:nvSpPr>
          <p:spPr>
            <a:xfrm>
              <a:off x="7561381" y="3933090"/>
              <a:ext cx="316523" cy="369332"/>
            </a:xfrm>
            <a:prstGeom prst="rect">
              <a:avLst/>
            </a:prstGeom>
            <a:solidFill>
              <a:schemeClr val="tx1"/>
            </a:solidFill>
            <a:ln>
              <a:solidFill>
                <a:schemeClr val="tx1"/>
              </a:solidFill>
            </a:ln>
          </p:spPr>
          <p:txBody>
            <a:bodyPr wrap="square" rtlCol="0">
              <a:spAutoFit/>
            </a:bodyPr>
            <a:lstStyle/>
            <a:p>
              <a:r>
                <a:rPr lang="en-US" dirty="0"/>
                <a:t>L</a:t>
              </a:r>
            </a:p>
          </p:txBody>
        </p:sp>
        <p:sp>
          <p:nvSpPr>
            <p:cNvPr id="38" name="TextBox 37">
              <a:extLst>
                <a:ext uri="{FF2B5EF4-FFF2-40B4-BE49-F238E27FC236}">
                  <a16:creationId xmlns:a16="http://schemas.microsoft.com/office/drawing/2014/main" id="{11209928-7F58-81EB-EE12-247096E9A082}"/>
                </a:ext>
              </a:extLst>
            </p:cNvPr>
            <p:cNvSpPr txBox="1"/>
            <p:nvPr/>
          </p:nvSpPr>
          <p:spPr>
            <a:xfrm>
              <a:off x="7877903" y="3933090"/>
              <a:ext cx="316523" cy="369332"/>
            </a:xfrm>
            <a:prstGeom prst="rect">
              <a:avLst/>
            </a:prstGeom>
            <a:noFill/>
            <a:ln>
              <a:solidFill>
                <a:schemeClr val="tx1"/>
              </a:solidFill>
            </a:ln>
          </p:spPr>
          <p:txBody>
            <a:bodyPr wrap="square" rtlCol="0">
              <a:spAutoFit/>
            </a:bodyPr>
            <a:lstStyle/>
            <a:p>
              <a:endParaRPr lang="en-US" dirty="0"/>
            </a:p>
          </p:txBody>
        </p:sp>
        <p:sp>
          <p:nvSpPr>
            <p:cNvPr id="39" name="TextBox 38">
              <a:extLst>
                <a:ext uri="{FF2B5EF4-FFF2-40B4-BE49-F238E27FC236}">
                  <a16:creationId xmlns:a16="http://schemas.microsoft.com/office/drawing/2014/main" id="{0B3B4A42-B923-6F41-E8CE-572F3D873F38}"/>
                </a:ext>
              </a:extLst>
            </p:cNvPr>
            <p:cNvSpPr txBox="1"/>
            <p:nvPr/>
          </p:nvSpPr>
          <p:spPr>
            <a:xfrm>
              <a:off x="8194432" y="3933090"/>
              <a:ext cx="316523" cy="369332"/>
            </a:xfrm>
            <a:prstGeom prst="rect">
              <a:avLst/>
            </a:prstGeom>
            <a:solidFill>
              <a:schemeClr val="tx1"/>
            </a:solidFill>
            <a:ln>
              <a:solidFill>
                <a:schemeClr val="tx1"/>
              </a:solidFill>
            </a:ln>
          </p:spPr>
          <p:txBody>
            <a:bodyPr wrap="square" rtlCol="0">
              <a:spAutoFit/>
            </a:bodyPr>
            <a:lstStyle/>
            <a:p>
              <a:endParaRPr lang="en-US" dirty="0"/>
            </a:p>
          </p:txBody>
        </p:sp>
        <p:sp>
          <p:nvSpPr>
            <p:cNvPr id="40" name="TextBox 39">
              <a:extLst>
                <a:ext uri="{FF2B5EF4-FFF2-40B4-BE49-F238E27FC236}">
                  <a16:creationId xmlns:a16="http://schemas.microsoft.com/office/drawing/2014/main" id="{B7253A7C-6398-BCD9-2829-7433129A99F5}"/>
                </a:ext>
              </a:extLst>
            </p:cNvPr>
            <p:cNvSpPr txBox="1"/>
            <p:nvPr/>
          </p:nvSpPr>
          <p:spPr>
            <a:xfrm>
              <a:off x="8510954" y="3933090"/>
              <a:ext cx="316523" cy="369332"/>
            </a:xfrm>
            <a:prstGeom prst="rect">
              <a:avLst/>
            </a:prstGeom>
            <a:solidFill>
              <a:schemeClr val="tx1"/>
            </a:solidFill>
            <a:ln>
              <a:solidFill>
                <a:schemeClr val="tx1"/>
              </a:solidFill>
            </a:ln>
          </p:spPr>
          <p:txBody>
            <a:bodyPr wrap="square" rtlCol="0">
              <a:spAutoFit/>
            </a:bodyPr>
            <a:lstStyle/>
            <a:p>
              <a:r>
                <a:rPr lang="en-US" dirty="0"/>
                <a:t>W</a:t>
              </a:r>
            </a:p>
          </p:txBody>
        </p:sp>
        <p:sp>
          <p:nvSpPr>
            <p:cNvPr id="41" name="TextBox 40">
              <a:extLst>
                <a:ext uri="{FF2B5EF4-FFF2-40B4-BE49-F238E27FC236}">
                  <a16:creationId xmlns:a16="http://schemas.microsoft.com/office/drawing/2014/main" id="{D155A476-E6D0-32CC-DE47-6D32A3D57DC4}"/>
                </a:ext>
              </a:extLst>
            </p:cNvPr>
            <p:cNvSpPr txBox="1"/>
            <p:nvPr/>
          </p:nvSpPr>
          <p:spPr>
            <a:xfrm>
              <a:off x="8827475" y="3933090"/>
              <a:ext cx="316523" cy="369332"/>
            </a:xfrm>
            <a:prstGeom prst="rect">
              <a:avLst/>
            </a:prstGeom>
            <a:solidFill>
              <a:schemeClr val="tx1"/>
            </a:solidFill>
            <a:ln>
              <a:solidFill>
                <a:schemeClr val="tx1"/>
              </a:solidFill>
            </a:ln>
          </p:spPr>
          <p:txBody>
            <a:bodyPr wrap="square" rtlCol="0">
              <a:spAutoFit/>
            </a:bodyPr>
            <a:lstStyle/>
            <a:p>
              <a:r>
                <a:rPr lang="en-US" dirty="0"/>
                <a:t>O</a:t>
              </a:r>
            </a:p>
          </p:txBody>
        </p:sp>
        <p:sp>
          <p:nvSpPr>
            <p:cNvPr id="42" name="TextBox 41">
              <a:extLst>
                <a:ext uri="{FF2B5EF4-FFF2-40B4-BE49-F238E27FC236}">
                  <a16:creationId xmlns:a16="http://schemas.microsoft.com/office/drawing/2014/main" id="{9C9EED09-612A-94EF-5CF3-C64F6B489A1D}"/>
                </a:ext>
              </a:extLst>
            </p:cNvPr>
            <p:cNvSpPr txBox="1"/>
            <p:nvPr/>
          </p:nvSpPr>
          <p:spPr>
            <a:xfrm>
              <a:off x="9143997" y="3933090"/>
              <a:ext cx="316523" cy="369332"/>
            </a:xfrm>
            <a:prstGeom prst="rect">
              <a:avLst/>
            </a:prstGeom>
            <a:solidFill>
              <a:schemeClr val="tx1"/>
            </a:solidFill>
            <a:ln>
              <a:solidFill>
                <a:schemeClr val="tx1"/>
              </a:solidFill>
            </a:ln>
          </p:spPr>
          <p:txBody>
            <a:bodyPr wrap="square" rtlCol="0">
              <a:spAutoFit/>
            </a:bodyPr>
            <a:lstStyle/>
            <a:p>
              <a:r>
                <a:rPr lang="en-US" dirty="0"/>
                <a:t>R</a:t>
              </a:r>
            </a:p>
          </p:txBody>
        </p:sp>
        <p:sp>
          <p:nvSpPr>
            <p:cNvPr id="43" name="TextBox 42">
              <a:extLst>
                <a:ext uri="{FF2B5EF4-FFF2-40B4-BE49-F238E27FC236}">
                  <a16:creationId xmlns:a16="http://schemas.microsoft.com/office/drawing/2014/main" id="{F7BA2BD6-74B5-E592-712E-071C24B4CA04}"/>
                </a:ext>
              </a:extLst>
            </p:cNvPr>
            <p:cNvSpPr txBox="1"/>
            <p:nvPr/>
          </p:nvSpPr>
          <p:spPr>
            <a:xfrm>
              <a:off x="9460519" y="3933090"/>
              <a:ext cx="316523" cy="369332"/>
            </a:xfrm>
            <a:prstGeom prst="rect">
              <a:avLst/>
            </a:prstGeom>
            <a:solidFill>
              <a:schemeClr val="tx1"/>
            </a:solidFill>
            <a:ln>
              <a:solidFill>
                <a:schemeClr val="tx1"/>
              </a:solidFill>
            </a:ln>
          </p:spPr>
          <p:txBody>
            <a:bodyPr wrap="square" rtlCol="0">
              <a:spAutoFit/>
            </a:bodyPr>
            <a:lstStyle/>
            <a:p>
              <a:r>
                <a:rPr lang="en-US" dirty="0"/>
                <a:t>L</a:t>
              </a:r>
            </a:p>
          </p:txBody>
        </p:sp>
      </p:grpSp>
      <p:grpSp>
        <p:nvGrpSpPr>
          <p:cNvPr id="57" name="Group 56">
            <a:extLst>
              <a:ext uri="{FF2B5EF4-FFF2-40B4-BE49-F238E27FC236}">
                <a16:creationId xmlns:a16="http://schemas.microsoft.com/office/drawing/2014/main" id="{CDC053C5-8A7E-69F0-CDE0-83D839EF7E6D}"/>
              </a:ext>
            </a:extLst>
          </p:cNvPr>
          <p:cNvGrpSpPr/>
          <p:nvPr/>
        </p:nvGrpSpPr>
        <p:grpSpPr>
          <a:xfrm>
            <a:off x="5955327" y="4484076"/>
            <a:ext cx="3165226" cy="369332"/>
            <a:chOff x="6635262" y="4671644"/>
            <a:chExt cx="3165226" cy="369332"/>
          </a:xfrm>
        </p:grpSpPr>
        <p:sp>
          <p:nvSpPr>
            <p:cNvPr id="44" name="TextBox 43">
              <a:extLst>
                <a:ext uri="{FF2B5EF4-FFF2-40B4-BE49-F238E27FC236}">
                  <a16:creationId xmlns:a16="http://schemas.microsoft.com/office/drawing/2014/main" id="{6244980E-B326-7983-C061-F178F64DDE5A}"/>
                </a:ext>
              </a:extLst>
            </p:cNvPr>
            <p:cNvSpPr txBox="1"/>
            <p:nvPr/>
          </p:nvSpPr>
          <p:spPr>
            <a:xfrm>
              <a:off x="6635262" y="4671644"/>
              <a:ext cx="316523" cy="369332"/>
            </a:xfrm>
            <a:prstGeom prst="rect">
              <a:avLst/>
            </a:prstGeom>
            <a:noFill/>
            <a:ln>
              <a:solidFill>
                <a:schemeClr val="tx1"/>
              </a:solidFill>
            </a:ln>
          </p:spPr>
          <p:txBody>
            <a:bodyPr wrap="square" rtlCol="0">
              <a:spAutoFit/>
            </a:bodyPr>
            <a:lstStyle/>
            <a:p>
              <a:endParaRPr lang="en-US" dirty="0"/>
            </a:p>
          </p:txBody>
        </p:sp>
        <p:sp>
          <p:nvSpPr>
            <p:cNvPr id="45" name="TextBox 44">
              <a:extLst>
                <a:ext uri="{FF2B5EF4-FFF2-40B4-BE49-F238E27FC236}">
                  <a16:creationId xmlns:a16="http://schemas.microsoft.com/office/drawing/2014/main" id="{F2CDEFB3-CC35-7175-A85E-AC7272CAAF8D}"/>
                </a:ext>
              </a:extLst>
            </p:cNvPr>
            <p:cNvSpPr txBox="1"/>
            <p:nvPr/>
          </p:nvSpPr>
          <p:spPr>
            <a:xfrm>
              <a:off x="6951784" y="4671644"/>
              <a:ext cx="316523" cy="369332"/>
            </a:xfrm>
            <a:prstGeom prst="rect">
              <a:avLst/>
            </a:prstGeom>
            <a:noFill/>
            <a:ln>
              <a:solidFill>
                <a:schemeClr val="tx1"/>
              </a:solidFill>
            </a:ln>
          </p:spPr>
          <p:txBody>
            <a:bodyPr wrap="square" rtlCol="0">
              <a:spAutoFit/>
            </a:bodyPr>
            <a:lstStyle/>
            <a:p>
              <a:endParaRPr lang="en-US" dirty="0"/>
            </a:p>
          </p:txBody>
        </p:sp>
        <p:sp>
          <p:nvSpPr>
            <p:cNvPr id="46" name="TextBox 45">
              <a:extLst>
                <a:ext uri="{FF2B5EF4-FFF2-40B4-BE49-F238E27FC236}">
                  <a16:creationId xmlns:a16="http://schemas.microsoft.com/office/drawing/2014/main" id="{6F0E6073-48F6-C560-0C13-3BB11D427342}"/>
                </a:ext>
              </a:extLst>
            </p:cNvPr>
            <p:cNvSpPr txBox="1"/>
            <p:nvPr/>
          </p:nvSpPr>
          <p:spPr>
            <a:xfrm>
              <a:off x="7268305" y="4671644"/>
              <a:ext cx="316523" cy="369332"/>
            </a:xfrm>
            <a:prstGeom prst="rect">
              <a:avLst/>
            </a:prstGeom>
            <a:noFill/>
            <a:ln>
              <a:solidFill>
                <a:schemeClr val="tx1"/>
              </a:solidFill>
            </a:ln>
          </p:spPr>
          <p:txBody>
            <a:bodyPr wrap="square" rtlCol="0">
              <a:spAutoFit/>
            </a:bodyPr>
            <a:lstStyle/>
            <a:p>
              <a:endParaRPr lang="en-US" dirty="0"/>
            </a:p>
          </p:txBody>
        </p:sp>
        <p:sp>
          <p:nvSpPr>
            <p:cNvPr id="47" name="TextBox 46">
              <a:extLst>
                <a:ext uri="{FF2B5EF4-FFF2-40B4-BE49-F238E27FC236}">
                  <a16:creationId xmlns:a16="http://schemas.microsoft.com/office/drawing/2014/main" id="{8B91DFCA-A5BD-DCFF-6C5E-38D9143F58BA}"/>
                </a:ext>
              </a:extLst>
            </p:cNvPr>
            <p:cNvSpPr txBox="1"/>
            <p:nvPr/>
          </p:nvSpPr>
          <p:spPr>
            <a:xfrm>
              <a:off x="7584827" y="4671644"/>
              <a:ext cx="316523" cy="369332"/>
            </a:xfrm>
            <a:prstGeom prst="rect">
              <a:avLst/>
            </a:prstGeom>
            <a:noFill/>
            <a:ln>
              <a:solidFill>
                <a:schemeClr val="tx1"/>
              </a:solidFill>
            </a:ln>
          </p:spPr>
          <p:txBody>
            <a:bodyPr wrap="square" rtlCol="0">
              <a:spAutoFit/>
            </a:bodyPr>
            <a:lstStyle/>
            <a:p>
              <a:endParaRPr lang="en-US" dirty="0"/>
            </a:p>
          </p:txBody>
        </p:sp>
        <p:sp>
          <p:nvSpPr>
            <p:cNvPr id="48" name="TextBox 47">
              <a:extLst>
                <a:ext uri="{FF2B5EF4-FFF2-40B4-BE49-F238E27FC236}">
                  <a16:creationId xmlns:a16="http://schemas.microsoft.com/office/drawing/2014/main" id="{451F7C67-108A-C1D2-31A9-6F8BE6CB3E99}"/>
                </a:ext>
              </a:extLst>
            </p:cNvPr>
            <p:cNvSpPr txBox="1"/>
            <p:nvPr/>
          </p:nvSpPr>
          <p:spPr>
            <a:xfrm>
              <a:off x="7901349" y="4671644"/>
              <a:ext cx="316523" cy="369332"/>
            </a:xfrm>
            <a:prstGeom prst="rect">
              <a:avLst/>
            </a:prstGeom>
            <a:noFill/>
            <a:ln>
              <a:solidFill>
                <a:schemeClr val="tx1"/>
              </a:solidFill>
            </a:ln>
          </p:spPr>
          <p:txBody>
            <a:bodyPr wrap="square" rtlCol="0">
              <a:spAutoFit/>
            </a:bodyPr>
            <a:lstStyle/>
            <a:p>
              <a:r>
                <a:rPr lang="en-US" dirty="0"/>
                <a:t>O</a:t>
              </a:r>
            </a:p>
          </p:txBody>
        </p:sp>
        <p:sp>
          <p:nvSpPr>
            <p:cNvPr id="49" name="TextBox 48">
              <a:extLst>
                <a:ext uri="{FF2B5EF4-FFF2-40B4-BE49-F238E27FC236}">
                  <a16:creationId xmlns:a16="http://schemas.microsoft.com/office/drawing/2014/main" id="{19C3BC14-B274-CCBF-2659-28101DD56E59}"/>
                </a:ext>
              </a:extLst>
            </p:cNvPr>
            <p:cNvSpPr txBox="1"/>
            <p:nvPr/>
          </p:nvSpPr>
          <p:spPr>
            <a:xfrm>
              <a:off x="8217878" y="4671644"/>
              <a:ext cx="316523" cy="369332"/>
            </a:xfrm>
            <a:prstGeom prst="rect">
              <a:avLst/>
            </a:prstGeom>
            <a:noFill/>
            <a:ln>
              <a:solidFill>
                <a:schemeClr val="tx1"/>
              </a:solidFill>
            </a:ln>
          </p:spPr>
          <p:txBody>
            <a:bodyPr wrap="square" rtlCol="0">
              <a:spAutoFit/>
            </a:bodyPr>
            <a:lstStyle/>
            <a:p>
              <a:endParaRPr lang="en-US" dirty="0"/>
            </a:p>
          </p:txBody>
        </p:sp>
        <p:sp>
          <p:nvSpPr>
            <p:cNvPr id="50" name="TextBox 49">
              <a:extLst>
                <a:ext uri="{FF2B5EF4-FFF2-40B4-BE49-F238E27FC236}">
                  <a16:creationId xmlns:a16="http://schemas.microsoft.com/office/drawing/2014/main" id="{814A699D-057C-3E15-CA41-6197CDA77FFF}"/>
                </a:ext>
              </a:extLst>
            </p:cNvPr>
            <p:cNvSpPr txBox="1"/>
            <p:nvPr/>
          </p:nvSpPr>
          <p:spPr>
            <a:xfrm>
              <a:off x="8534400" y="4671644"/>
              <a:ext cx="316523" cy="369332"/>
            </a:xfrm>
            <a:prstGeom prst="rect">
              <a:avLst/>
            </a:prstGeom>
            <a:noFill/>
            <a:ln>
              <a:solidFill>
                <a:schemeClr val="tx1"/>
              </a:solidFill>
            </a:ln>
          </p:spPr>
          <p:txBody>
            <a:bodyPr wrap="square" rtlCol="0">
              <a:spAutoFit/>
            </a:bodyPr>
            <a:lstStyle/>
            <a:p>
              <a:endParaRPr lang="en-US" dirty="0"/>
            </a:p>
          </p:txBody>
        </p:sp>
        <p:sp>
          <p:nvSpPr>
            <p:cNvPr id="51" name="TextBox 50">
              <a:extLst>
                <a:ext uri="{FF2B5EF4-FFF2-40B4-BE49-F238E27FC236}">
                  <a16:creationId xmlns:a16="http://schemas.microsoft.com/office/drawing/2014/main" id="{BFD0D017-46BA-4ED8-6548-90A21BC209D5}"/>
                </a:ext>
              </a:extLst>
            </p:cNvPr>
            <p:cNvSpPr txBox="1"/>
            <p:nvPr/>
          </p:nvSpPr>
          <p:spPr>
            <a:xfrm>
              <a:off x="8850921" y="4671644"/>
              <a:ext cx="316523" cy="369332"/>
            </a:xfrm>
            <a:prstGeom prst="rect">
              <a:avLst/>
            </a:prstGeom>
            <a:noFill/>
            <a:ln>
              <a:solidFill>
                <a:schemeClr val="tx1"/>
              </a:solidFill>
            </a:ln>
          </p:spPr>
          <p:txBody>
            <a:bodyPr wrap="square" rtlCol="0">
              <a:spAutoFit/>
            </a:bodyPr>
            <a:lstStyle/>
            <a:p>
              <a:endParaRPr lang="en-US" dirty="0"/>
            </a:p>
          </p:txBody>
        </p:sp>
        <p:sp>
          <p:nvSpPr>
            <p:cNvPr id="52" name="TextBox 51">
              <a:extLst>
                <a:ext uri="{FF2B5EF4-FFF2-40B4-BE49-F238E27FC236}">
                  <a16:creationId xmlns:a16="http://schemas.microsoft.com/office/drawing/2014/main" id="{F85D08D8-DB5C-6589-367C-7657F91D89C3}"/>
                </a:ext>
              </a:extLst>
            </p:cNvPr>
            <p:cNvSpPr txBox="1"/>
            <p:nvPr/>
          </p:nvSpPr>
          <p:spPr>
            <a:xfrm>
              <a:off x="9167443" y="4671644"/>
              <a:ext cx="316523" cy="369332"/>
            </a:xfrm>
            <a:prstGeom prst="rect">
              <a:avLst/>
            </a:prstGeom>
            <a:noFill/>
            <a:ln>
              <a:solidFill>
                <a:schemeClr val="tx1"/>
              </a:solidFill>
            </a:ln>
          </p:spPr>
          <p:txBody>
            <a:bodyPr wrap="square" rtlCol="0">
              <a:spAutoFit/>
            </a:bodyPr>
            <a:lstStyle/>
            <a:p>
              <a:endParaRPr lang="en-US" dirty="0"/>
            </a:p>
          </p:txBody>
        </p:sp>
        <p:sp>
          <p:nvSpPr>
            <p:cNvPr id="53" name="TextBox 52">
              <a:extLst>
                <a:ext uri="{FF2B5EF4-FFF2-40B4-BE49-F238E27FC236}">
                  <a16:creationId xmlns:a16="http://schemas.microsoft.com/office/drawing/2014/main" id="{E13FBC15-5B5F-57A4-587C-DA0F4BAEC19A}"/>
                </a:ext>
              </a:extLst>
            </p:cNvPr>
            <p:cNvSpPr txBox="1"/>
            <p:nvPr/>
          </p:nvSpPr>
          <p:spPr>
            <a:xfrm>
              <a:off x="9483965" y="4671644"/>
              <a:ext cx="316523" cy="369332"/>
            </a:xfrm>
            <a:prstGeom prst="rect">
              <a:avLst/>
            </a:prstGeom>
            <a:noFill/>
            <a:ln>
              <a:solidFill>
                <a:schemeClr val="tx1"/>
              </a:solidFill>
            </a:ln>
          </p:spPr>
          <p:txBody>
            <a:bodyPr wrap="square" rtlCol="0">
              <a:spAutoFit/>
            </a:bodyPr>
            <a:lstStyle/>
            <a:p>
              <a:endParaRPr lang="en-US" dirty="0"/>
            </a:p>
          </p:txBody>
        </p:sp>
      </p:grpSp>
      <p:grpSp>
        <p:nvGrpSpPr>
          <p:cNvPr id="58" name="Group 57">
            <a:extLst>
              <a:ext uri="{FF2B5EF4-FFF2-40B4-BE49-F238E27FC236}">
                <a16:creationId xmlns:a16="http://schemas.microsoft.com/office/drawing/2014/main" id="{377680FD-1163-BCEF-D3A8-1B27D5C83601}"/>
              </a:ext>
            </a:extLst>
          </p:cNvPr>
          <p:cNvGrpSpPr/>
          <p:nvPr/>
        </p:nvGrpSpPr>
        <p:grpSpPr>
          <a:xfrm>
            <a:off x="5955324" y="5269578"/>
            <a:ext cx="3165226" cy="369332"/>
            <a:chOff x="6635262" y="4671644"/>
            <a:chExt cx="3165226" cy="369332"/>
          </a:xfrm>
        </p:grpSpPr>
        <p:sp>
          <p:nvSpPr>
            <p:cNvPr id="59" name="TextBox 58">
              <a:extLst>
                <a:ext uri="{FF2B5EF4-FFF2-40B4-BE49-F238E27FC236}">
                  <a16:creationId xmlns:a16="http://schemas.microsoft.com/office/drawing/2014/main" id="{0F449408-1538-3078-501C-92FE44FD5B4E}"/>
                </a:ext>
              </a:extLst>
            </p:cNvPr>
            <p:cNvSpPr txBox="1"/>
            <p:nvPr/>
          </p:nvSpPr>
          <p:spPr>
            <a:xfrm>
              <a:off x="6635262" y="4671644"/>
              <a:ext cx="316523" cy="369332"/>
            </a:xfrm>
            <a:prstGeom prst="rect">
              <a:avLst/>
            </a:prstGeom>
            <a:noFill/>
            <a:ln>
              <a:solidFill>
                <a:schemeClr val="tx1"/>
              </a:solidFill>
            </a:ln>
          </p:spPr>
          <p:txBody>
            <a:bodyPr wrap="square" rtlCol="0">
              <a:spAutoFit/>
            </a:bodyPr>
            <a:lstStyle/>
            <a:p>
              <a:endParaRPr lang="en-US" dirty="0"/>
            </a:p>
          </p:txBody>
        </p:sp>
        <p:sp>
          <p:nvSpPr>
            <p:cNvPr id="60" name="TextBox 59">
              <a:extLst>
                <a:ext uri="{FF2B5EF4-FFF2-40B4-BE49-F238E27FC236}">
                  <a16:creationId xmlns:a16="http://schemas.microsoft.com/office/drawing/2014/main" id="{BBF79C3B-627B-8BF0-EA7B-440471AE3A8B}"/>
                </a:ext>
              </a:extLst>
            </p:cNvPr>
            <p:cNvSpPr txBox="1"/>
            <p:nvPr/>
          </p:nvSpPr>
          <p:spPr>
            <a:xfrm>
              <a:off x="6951784" y="4671644"/>
              <a:ext cx="316523" cy="369332"/>
            </a:xfrm>
            <a:prstGeom prst="rect">
              <a:avLst/>
            </a:prstGeom>
            <a:noFill/>
            <a:ln>
              <a:solidFill>
                <a:schemeClr val="tx1"/>
              </a:solidFill>
            </a:ln>
          </p:spPr>
          <p:txBody>
            <a:bodyPr wrap="square" rtlCol="0">
              <a:spAutoFit/>
            </a:bodyPr>
            <a:lstStyle/>
            <a:p>
              <a:endParaRPr lang="en-US" dirty="0"/>
            </a:p>
          </p:txBody>
        </p:sp>
        <p:sp>
          <p:nvSpPr>
            <p:cNvPr id="61" name="TextBox 60">
              <a:extLst>
                <a:ext uri="{FF2B5EF4-FFF2-40B4-BE49-F238E27FC236}">
                  <a16:creationId xmlns:a16="http://schemas.microsoft.com/office/drawing/2014/main" id="{F2422E59-D1FD-5102-9EE9-DA8FCAE7EEBF}"/>
                </a:ext>
              </a:extLst>
            </p:cNvPr>
            <p:cNvSpPr txBox="1"/>
            <p:nvPr/>
          </p:nvSpPr>
          <p:spPr>
            <a:xfrm>
              <a:off x="7268305" y="4671644"/>
              <a:ext cx="316523" cy="369332"/>
            </a:xfrm>
            <a:prstGeom prst="rect">
              <a:avLst/>
            </a:prstGeom>
            <a:noFill/>
            <a:ln>
              <a:solidFill>
                <a:schemeClr val="tx1"/>
              </a:solidFill>
            </a:ln>
          </p:spPr>
          <p:txBody>
            <a:bodyPr wrap="square" rtlCol="0">
              <a:spAutoFit/>
            </a:bodyPr>
            <a:lstStyle/>
            <a:p>
              <a:endParaRPr lang="en-US" dirty="0"/>
            </a:p>
          </p:txBody>
        </p:sp>
        <p:sp>
          <p:nvSpPr>
            <p:cNvPr id="62" name="TextBox 61">
              <a:extLst>
                <a:ext uri="{FF2B5EF4-FFF2-40B4-BE49-F238E27FC236}">
                  <a16:creationId xmlns:a16="http://schemas.microsoft.com/office/drawing/2014/main" id="{96C1DCD8-B187-9BC1-7929-4CBBCFC834DF}"/>
                </a:ext>
              </a:extLst>
            </p:cNvPr>
            <p:cNvSpPr txBox="1"/>
            <p:nvPr/>
          </p:nvSpPr>
          <p:spPr>
            <a:xfrm>
              <a:off x="7584827" y="4671644"/>
              <a:ext cx="316523" cy="369332"/>
            </a:xfrm>
            <a:prstGeom prst="rect">
              <a:avLst/>
            </a:prstGeom>
            <a:noFill/>
            <a:ln>
              <a:solidFill>
                <a:schemeClr val="tx1"/>
              </a:solidFill>
            </a:ln>
          </p:spPr>
          <p:txBody>
            <a:bodyPr wrap="square" rtlCol="0">
              <a:spAutoFit/>
            </a:bodyPr>
            <a:lstStyle/>
            <a:p>
              <a:endParaRPr lang="en-US" dirty="0"/>
            </a:p>
          </p:txBody>
        </p:sp>
        <p:sp>
          <p:nvSpPr>
            <p:cNvPr id="63" name="TextBox 62">
              <a:extLst>
                <a:ext uri="{FF2B5EF4-FFF2-40B4-BE49-F238E27FC236}">
                  <a16:creationId xmlns:a16="http://schemas.microsoft.com/office/drawing/2014/main" id="{A18BF436-AA6C-BFF9-EE5B-9B3F1D365965}"/>
                </a:ext>
              </a:extLst>
            </p:cNvPr>
            <p:cNvSpPr txBox="1"/>
            <p:nvPr/>
          </p:nvSpPr>
          <p:spPr>
            <a:xfrm>
              <a:off x="7901349" y="4671644"/>
              <a:ext cx="316523" cy="369332"/>
            </a:xfrm>
            <a:prstGeom prst="rect">
              <a:avLst/>
            </a:prstGeom>
            <a:noFill/>
            <a:ln>
              <a:solidFill>
                <a:schemeClr val="tx1"/>
              </a:solidFill>
            </a:ln>
          </p:spPr>
          <p:txBody>
            <a:bodyPr wrap="square" rtlCol="0">
              <a:spAutoFit/>
            </a:bodyPr>
            <a:lstStyle/>
            <a:p>
              <a:endParaRPr lang="en-US" dirty="0"/>
            </a:p>
          </p:txBody>
        </p:sp>
        <p:sp>
          <p:nvSpPr>
            <p:cNvPr id="64" name="TextBox 63">
              <a:extLst>
                <a:ext uri="{FF2B5EF4-FFF2-40B4-BE49-F238E27FC236}">
                  <a16:creationId xmlns:a16="http://schemas.microsoft.com/office/drawing/2014/main" id="{23F5618F-2BBE-3E56-FBED-15A06F93DD2B}"/>
                </a:ext>
              </a:extLst>
            </p:cNvPr>
            <p:cNvSpPr txBox="1"/>
            <p:nvPr/>
          </p:nvSpPr>
          <p:spPr>
            <a:xfrm>
              <a:off x="8217878" y="4671644"/>
              <a:ext cx="316523" cy="369332"/>
            </a:xfrm>
            <a:prstGeom prst="rect">
              <a:avLst/>
            </a:prstGeom>
            <a:noFill/>
            <a:ln>
              <a:solidFill>
                <a:schemeClr val="tx1"/>
              </a:solidFill>
            </a:ln>
          </p:spPr>
          <p:txBody>
            <a:bodyPr wrap="square" rtlCol="0">
              <a:spAutoFit/>
            </a:bodyPr>
            <a:lstStyle/>
            <a:p>
              <a:endParaRPr lang="en-US" dirty="0"/>
            </a:p>
          </p:txBody>
        </p:sp>
        <p:sp>
          <p:nvSpPr>
            <p:cNvPr id="65" name="TextBox 64">
              <a:extLst>
                <a:ext uri="{FF2B5EF4-FFF2-40B4-BE49-F238E27FC236}">
                  <a16:creationId xmlns:a16="http://schemas.microsoft.com/office/drawing/2014/main" id="{7FA525EA-0D70-AFEB-96C1-F295B10EDB7F}"/>
                </a:ext>
              </a:extLst>
            </p:cNvPr>
            <p:cNvSpPr txBox="1"/>
            <p:nvPr/>
          </p:nvSpPr>
          <p:spPr>
            <a:xfrm>
              <a:off x="8534400" y="4671644"/>
              <a:ext cx="316523" cy="369332"/>
            </a:xfrm>
            <a:prstGeom prst="rect">
              <a:avLst/>
            </a:prstGeom>
            <a:noFill/>
            <a:ln>
              <a:solidFill>
                <a:schemeClr val="tx1"/>
              </a:solidFill>
            </a:ln>
          </p:spPr>
          <p:txBody>
            <a:bodyPr wrap="square" rtlCol="0">
              <a:spAutoFit/>
            </a:bodyPr>
            <a:lstStyle/>
            <a:p>
              <a:endParaRPr lang="en-US" dirty="0"/>
            </a:p>
          </p:txBody>
        </p:sp>
        <p:sp>
          <p:nvSpPr>
            <p:cNvPr id="66" name="TextBox 65">
              <a:extLst>
                <a:ext uri="{FF2B5EF4-FFF2-40B4-BE49-F238E27FC236}">
                  <a16:creationId xmlns:a16="http://schemas.microsoft.com/office/drawing/2014/main" id="{C83DBDD7-E6AA-A891-14B7-24B11A088E1F}"/>
                </a:ext>
              </a:extLst>
            </p:cNvPr>
            <p:cNvSpPr txBox="1"/>
            <p:nvPr/>
          </p:nvSpPr>
          <p:spPr>
            <a:xfrm>
              <a:off x="8850921" y="4671644"/>
              <a:ext cx="316523" cy="369332"/>
            </a:xfrm>
            <a:prstGeom prst="rect">
              <a:avLst/>
            </a:prstGeom>
            <a:noFill/>
            <a:ln>
              <a:solidFill>
                <a:schemeClr val="tx1"/>
              </a:solidFill>
            </a:ln>
          </p:spPr>
          <p:txBody>
            <a:bodyPr wrap="square" rtlCol="0">
              <a:spAutoFit/>
            </a:bodyPr>
            <a:lstStyle/>
            <a:p>
              <a:endParaRPr lang="en-US" dirty="0"/>
            </a:p>
          </p:txBody>
        </p:sp>
        <p:sp>
          <p:nvSpPr>
            <p:cNvPr id="67" name="TextBox 66">
              <a:extLst>
                <a:ext uri="{FF2B5EF4-FFF2-40B4-BE49-F238E27FC236}">
                  <a16:creationId xmlns:a16="http://schemas.microsoft.com/office/drawing/2014/main" id="{1E40EEDA-2FC9-784E-A5F3-98035A84502C}"/>
                </a:ext>
              </a:extLst>
            </p:cNvPr>
            <p:cNvSpPr txBox="1"/>
            <p:nvPr/>
          </p:nvSpPr>
          <p:spPr>
            <a:xfrm>
              <a:off x="9167443" y="4671644"/>
              <a:ext cx="316523" cy="369332"/>
            </a:xfrm>
            <a:prstGeom prst="rect">
              <a:avLst/>
            </a:prstGeom>
            <a:noFill/>
            <a:ln>
              <a:solidFill>
                <a:schemeClr val="tx1"/>
              </a:solidFill>
            </a:ln>
          </p:spPr>
          <p:txBody>
            <a:bodyPr wrap="square" rtlCol="0">
              <a:spAutoFit/>
            </a:bodyPr>
            <a:lstStyle/>
            <a:p>
              <a:endParaRPr lang="en-US" dirty="0"/>
            </a:p>
          </p:txBody>
        </p:sp>
        <p:sp>
          <p:nvSpPr>
            <p:cNvPr id="68" name="TextBox 67">
              <a:extLst>
                <a:ext uri="{FF2B5EF4-FFF2-40B4-BE49-F238E27FC236}">
                  <a16:creationId xmlns:a16="http://schemas.microsoft.com/office/drawing/2014/main" id="{B89BB64C-6892-AC42-7242-94EB6DE84559}"/>
                </a:ext>
              </a:extLst>
            </p:cNvPr>
            <p:cNvSpPr txBox="1"/>
            <p:nvPr/>
          </p:nvSpPr>
          <p:spPr>
            <a:xfrm>
              <a:off x="9483965" y="4671644"/>
              <a:ext cx="316523" cy="369332"/>
            </a:xfrm>
            <a:prstGeom prst="rect">
              <a:avLst/>
            </a:prstGeom>
            <a:noFill/>
            <a:ln>
              <a:solidFill>
                <a:schemeClr val="tx1"/>
              </a:solidFill>
            </a:ln>
          </p:spPr>
          <p:txBody>
            <a:bodyPr wrap="square" rtlCol="0">
              <a:spAutoFit/>
            </a:bodyPr>
            <a:lstStyle/>
            <a:p>
              <a:r>
                <a:rPr lang="en-US" dirty="0"/>
                <a:t>O</a:t>
              </a:r>
            </a:p>
          </p:txBody>
        </p:sp>
      </p:grpSp>
      <p:cxnSp>
        <p:nvCxnSpPr>
          <p:cNvPr id="70" name="Elbow Connector 69">
            <a:extLst>
              <a:ext uri="{FF2B5EF4-FFF2-40B4-BE49-F238E27FC236}">
                <a16:creationId xmlns:a16="http://schemas.microsoft.com/office/drawing/2014/main" id="{ED41C05E-C6D7-E1C0-D07F-F3DCDF873E1B}"/>
              </a:ext>
            </a:extLst>
          </p:cNvPr>
          <p:cNvCxnSpPr>
            <a:cxnSpLocks/>
            <a:stCxn id="48" idx="2"/>
            <a:endCxn id="68" idx="0"/>
          </p:cNvCxnSpPr>
          <p:nvPr/>
        </p:nvCxnSpPr>
        <p:spPr>
          <a:xfrm rot="16200000" flipH="1">
            <a:off x="7962897" y="4270186"/>
            <a:ext cx="416170" cy="158261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A0B25731-6EC9-14B6-2FC1-E350CDEA4A52}"/>
              </a:ext>
            </a:extLst>
          </p:cNvPr>
          <p:cNvSpPr txBox="1"/>
          <p:nvPr/>
        </p:nvSpPr>
        <p:spPr>
          <a:xfrm>
            <a:off x="9666815" y="3768968"/>
            <a:ext cx="994183" cy="369332"/>
          </a:xfrm>
          <a:prstGeom prst="rect">
            <a:avLst/>
          </a:prstGeom>
          <a:noFill/>
        </p:spPr>
        <p:txBody>
          <a:bodyPr wrap="none" rtlCol="0">
            <a:spAutoFit/>
          </a:bodyPr>
          <a:lstStyle/>
          <a:p>
            <a:r>
              <a:rPr lang="en-US" dirty="0"/>
              <a:t>Bit Mask</a:t>
            </a:r>
          </a:p>
        </p:txBody>
      </p:sp>
      <p:sp>
        <p:nvSpPr>
          <p:cNvPr id="73" name="TextBox 72">
            <a:extLst>
              <a:ext uri="{FF2B5EF4-FFF2-40B4-BE49-F238E27FC236}">
                <a16:creationId xmlns:a16="http://schemas.microsoft.com/office/drawing/2014/main" id="{DA722C7D-3E42-320D-9B68-5115116827FB}"/>
              </a:ext>
            </a:extLst>
          </p:cNvPr>
          <p:cNvSpPr txBox="1"/>
          <p:nvPr/>
        </p:nvSpPr>
        <p:spPr>
          <a:xfrm>
            <a:off x="9666814" y="4484076"/>
            <a:ext cx="1212896" cy="369332"/>
          </a:xfrm>
          <a:prstGeom prst="rect">
            <a:avLst/>
          </a:prstGeom>
          <a:noFill/>
        </p:spPr>
        <p:txBody>
          <a:bodyPr wrap="none" rtlCol="0">
            <a:spAutoFit/>
          </a:bodyPr>
          <a:lstStyle/>
          <a:p>
            <a:r>
              <a:rPr lang="en-US" dirty="0"/>
              <a:t>After Mask</a:t>
            </a:r>
          </a:p>
        </p:txBody>
      </p:sp>
      <p:sp>
        <p:nvSpPr>
          <p:cNvPr id="74" name="TextBox 73">
            <a:extLst>
              <a:ext uri="{FF2B5EF4-FFF2-40B4-BE49-F238E27FC236}">
                <a16:creationId xmlns:a16="http://schemas.microsoft.com/office/drawing/2014/main" id="{449ED122-665F-AB44-E7E8-91B87072A302}"/>
              </a:ext>
            </a:extLst>
          </p:cNvPr>
          <p:cNvSpPr txBox="1"/>
          <p:nvPr/>
        </p:nvSpPr>
        <p:spPr>
          <a:xfrm>
            <a:off x="9666814" y="5269578"/>
            <a:ext cx="920445" cy="369332"/>
          </a:xfrm>
          <a:prstGeom prst="rect">
            <a:avLst/>
          </a:prstGeom>
          <a:noFill/>
        </p:spPr>
        <p:txBody>
          <a:bodyPr wrap="none" rtlCol="0">
            <a:spAutoFit/>
          </a:bodyPr>
          <a:lstStyle/>
          <a:p>
            <a:r>
              <a:rPr lang="en-US" dirty="0"/>
              <a:t>Bit Shift</a:t>
            </a:r>
          </a:p>
        </p:txBody>
      </p:sp>
      <p:cxnSp>
        <p:nvCxnSpPr>
          <p:cNvPr id="75" name="Elbow Connector 74">
            <a:extLst>
              <a:ext uri="{FF2B5EF4-FFF2-40B4-BE49-F238E27FC236}">
                <a16:creationId xmlns:a16="http://schemas.microsoft.com/office/drawing/2014/main" id="{6E41A02D-E77E-BE53-C8B2-0C4A2C2E6F45}"/>
              </a:ext>
            </a:extLst>
          </p:cNvPr>
          <p:cNvCxnSpPr>
            <a:cxnSpLocks/>
            <a:stCxn id="13" idx="3"/>
            <a:endCxn id="24" idx="1"/>
          </p:cNvCxnSpPr>
          <p:nvPr/>
        </p:nvCxnSpPr>
        <p:spPr>
          <a:xfrm flipV="1">
            <a:off x="4548552" y="3332314"/>
            <a:ext cx="1406775" cy="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8096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70331-1B7A-07EA-93AD-B7114CE13E13}"/>
              </a:ext>
            </a:extLst>
          </p:cNvPr>
          <p:cNvSpPr>
            <a:spLocks noGrp="1"/>
          </p:cNvSpPr>
          <p:nvPr>
            <p:ph type="title"/>
          </p:nvPr>
        </p:nvSpPr>
        <p:spPr/>
        <p:txBody>
          <a:bodyPr/>
          <a:lstStyle/>
          <a:p>
            <a:r>
              <a:rPr lang="en-US" dirty="0"/>
              <a:t>A Quick Tutorial on Number Bases</a:t>
            </a:r>
          </a:p>
        </p:txBody>
      </p:sp>
      <p:sp>
        <p:nvSpPr>
          <p:cNvPr id="5" name="Text Placeholder 4">
            <a:extLst>
              <a:ext uri="{FF2B5EF4-FFF2-40B4-BE49-F238E27FC236}">
                <a16:creationId xmlns:a16="http://schemas.microsoft.com/office/drawing/2014/main" id="{A8B48129-0DF9-2454-F943-99A8224EA4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58742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ASCII</a:t>
            </a:r>
          </a:p>
        </p:txBody>
      </p:sp>
      <p:sp>
        <p:nvSpPr>
          <p:cNvPr id="4" name="Content Placeholder 3"/>
          <p:cNvSpPr>
            <a:spLocks noGrp="1"/>
          </p:cNvSpPr>
          <p:nvPr>
            <p:ph idx="1"/>
          </p:nvPr>
        </p:nvSpPr>
        <p:spPr>
          <a:xfrm>
            <a:off x="838200" y="1192697"/>
            <a:ext cx="3708400" cy="4733318"/>
          </a:xfrm>
        </p:spPr>
        <p:txBody>
          <a:bodyPr/>
          <a:lstStyle/>
          <a:p>
            <a:r>
              <a:rPr lang="en-US" dirty="0"/>
              <a:t>American Standard Code for </a:t>
            </a:r>
            <a:r>
              <a:rPr lang="en-US"/>
              <a:t>Information Interchange</a:t>
            </a:r>
            <a:endParaRPr lang="en-US" dirty="0"/>
          </a:p>
        </p:txBody>
      </p:sp>
      <p:pic>
        <p:nvPicPr>
          <p:cNvPr id="5" name="Picture 4" descr="An image of the ASCII character set showing the mapping of ASCII characters like lower case 's' mapping to the numeric value of 1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8293" y="365125"/>
            <a:ext cx="6817151" cy="5444938"/>
          </a:xfrm>
          <a:prstGeom prst="rect">
            <a:avLst/>
          </a:prstGeom>
        </p:spPr>
      </p:pic>
      <p:sp>
        <p:nvSpPr>
          <p:cNvPr id="2" name="Rectangle 1"/>
          <p:cNvSpPr/>
          <p:nvPr/>
        </p:nvSpPr>
        <p:spPr>
          <a:xfrm>
            <a:off x="838200" y="5842148"/>
            <a:ext cx="6096000" cy="646331"/>
          </a:xfrm>
          <a:prstGeom prst="rect">
            <a:avLst/>
          </a:prstGeom>
        </p:spPr>
        <p:txBody>
          <a:bodyPr>
            <a:spAutoFit/>
          </a:bodyPr>
          <a:lstStyle/>
          <a:p>
            <a:r>
              <a:rPr lang="en-US" dirty="0"/>
              <a:t>https://</a:t>
            </a:r>
            <a:r>
              <a:rPr lang="en-US" dirty="0" err="1"/>
              <a:t>en.wikipedia.org</a:t>
            </a:r>
            <a:r>
              <a:rPr lang="en-US" dirty="0"/>
              <a:t>/wiki/ASCII</a:t>
            </a:r>
          </a:p>
          <a:p>
            <a:r>
              <a:rPr lang="en-US" dirty="0"/>
              <a:t>http://</a:t>
            </a:r>
            <a:r>
              <a:rPr lang="en-US" dirty="0" err="1"/>
              <a:t>www.catonmat.net</a:t>
            </a:r>
            <a:r>
              <a:rPr lang="en-US" dirty="0"/>
              <a:t>/download/</a:t>
            </a:r>
            <a:r>
              <a:rPr lang="en-US" dirty="0" err="1"/>
              <a:t>ascii</a:t>
            </a:r>
            <a:r>
              <a:rPr lang="en-US" dirty="0"/>
              <a:t>-cheat-</a:t>
            </a:r>
            <a:r>
              <a:rPr lang="en-US" dirty="0" err="1"/>
              <a:t>sheet.png</a:t>
            </a:r>
            <a:endParaRPr lang="en-US" dirty="0"/>
          </a:p>
        </p:txBody>
      </p:sp>
    </p:spTree>
    <p:extLst>
      <p:ext uri="{BB962C8B-B14F-4D97-AF65-F5344CB8AC3E}">
        <p14:creationId xmlns:p14="http://schemas.microsoft.com/office/powerpoint/2010/main" val="4239223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1DB4-AD68-B4B3-D868-A34CA79FFDF9}"/>
              </a:ext>
            </a:extLst>
          </p:cNvPr>
          <p:cNvSpPr>
            <a:spLocks noGrp="1"/>
          </p:cNvSpPr>
          <p:nvPr>
            <p:ph type="title"/>
          </p:nvPr>
        </p:nvSpPr>
        <p:spPr/>
        <p:txBody>
          <a:bodyPr/>
          <a:lstStyle/>
          <a:p>
            <a:r>
              <a:rPr lang="en-US" dirty="0"/>
              <a:t>Characters, words, and bits in C – Oh My!</a:t>
            </a:r>
          </a:p>
        </p:txBody>
      </p:sp>
      <p:sp>
        <p:nvSpPr>
          <p:cNvPr id="4" name="TextBox 3">
            <a:extLst>
              <a:ext uri="{FF2B5EF4-FFF2-40B4-BE49-F238E27FC236}">
                <a16:creationId xmlns:a16="http://schemas.microsoft.com/office/drawing/2014/main" id="{576602AD-D2C1-A962-787A-C8CAAC2A6411}"/>
              </a:ext>
            </a:extLst>
          </p:cNvPr>
          <p:cNvSpPr txBox="1"/>
          <p:nvPr/>
        </p:nvSpPr>
        <p:spPr>
          <a:xfrm>
            <a:off x="838200" y="1690688"/>
            <a:ext cx="6603090" cy="4524315"/>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stdio.h</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string.h</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int main() {</a:t>
            </a:r>
          </a:p>
          <a:p>
            <a:r>
              <a:rPr lang="en-US" sz="1600" dirty="0">
                <a:latin typeface="Courier New" panose="02070309020205020404" pitchFamily="49" charset="0"/>
                <a:cs typeface="Courier New" panose="02070309020205020404" pitchFamily="49" charset="0"/>
              </a:rPr>
              <a:t>    char s[] = "Hello world";</a:t>
            </a:r>
          </a:p>
          <a:p>
            <a:r>
              <a:rPr lang="en-US" sz="1600" dirty="0">
                <a:latin typeface="Courier New" panose="02070309020205020404" pitchFamily="49" charset="0"/>
                <a:cs typeface="Courier New" panose="02070309020205020404" pitchFamily="49" charset="0"/>
              </a:rPr>
              <a:t>    int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 = (int *) &amp;s;</a:t>
            </a:r>
          </a:p>
          <a:p>
            <a:r>
              <a:rPr lang="en-US" sz="1600" dirty="0">
                <a:latin typeface="Courier New" panose="02070309020205020404" pitchFamily="49" charset="0"/>
                <a:cs typeface="Courier New" panose="02070309020205020404" pitchFamily="49" charset="0"/>
              </a:rPr>
              <a:t>    int mask, masked,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 l l e H  o W - o 00 d l r\n");</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 %08x %08x\n",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[0],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[2]);</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mask = 0xff &lt;&lt; 8;</a:t>
            </a:r>
          </a:p>
          <a:p>
            <a:r>
              <a:rPr lang="en-US" sz="1600" dirty="0">
                <a:latin typeface="Courier New" panose="02070309020205020404" pitchFamily="49" charset="0"/>
                <a:cs typeface="Courier New" panose="02070309020205020404" pitchFamily="49" charset="0"/>
              </a:rPr>
              <a:t>    masked =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[0] &amp; mask;</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 = masked &gt;&gt; 8;</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("%08x\n", mask);</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("%08x\n", masked);</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 %c\n",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9C7C180-97B3-82D0-4384-4FC6C6803BF3}"/>
              </a:ext>
            </a:extLst>
          </p:cNvPr>
          <p:cNvSpPr txBox="1"/>
          <p:nvPr/>
        </p:nvSpPr>
        <p:spPr>
          <a:xfrm>
            <a:off x="7959922" y="2767280"/>
            <a:ext cx="3393878" cy="1569660"/>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a.out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l </a:t>
            </a:r>
            <a:r>
              <a:rPr lang="en-US" sz="1600" b="1" dirty="0">
                <a:latin typeface="Courier New" panose="02070309020205020404" pitchFamily="49" charset="0"/>
                <a:cs typeface="Courier New" panose="02070309020205020404" pitchFamily="49" charset="0"/>
              </a:rPr>
              <a:t>l</a:t>
            </a:r>
            <a:r>
              <a:rPr lang="en-US" sz="1600" dirty="0">
                <a:latin typeface="Courier New" panose="02070309020205020404" pitchFamily="49" charset="0"/>
                <a:cs typeface="Courier New" panose="02070309020205020404" pitchFamily="49" charset="0"/>
              </a:rPr>
              <a:t> e </a:t>
            </a:r>
            <a:r>
              <a:rPr lang="en-US" sz="1600" b="1" dirty="0">
                <a:latin typeface="Courier New" panose="02070309020205020404" pitchFamily="49" charset="0"/>
                <a:cs typeface="Courier New" panose="02070309020205020404" pitchFamily="49" charset="0"/>
              </a:rPr>
              <a:t>H</a:t>
            </a:r>
            <a:r>
              <a:rPr lang="en-US" sz="1600" dirty="0">
                <a:latin typeface="Courier New" panose="02070309020205020404" pitchFamily="49" charset="0"/>
                <a:cs typeface="Courier New" panose="02070309020205020404" pitchFamily="49" charset="0"/>
              </a:rPr>
              <a:t>  o </a:t>
            </a:r>
            <a:r>
              <a:rPr lang="en-US" sz="1600" b="1" dirty="0">
                <a:latin typeface="Courier New" panose="02070309020205020404" pitchFamily="49" charset="0"/>
                <a:cs typeface="Courier New" panose="02070309020205020404" pitchFamily="49" charset="0"/>
              </a:rPr>
              <a:t>W</a:t>
            </a:r>
            <a:r>
              <a:rPr lang="en-US" sz="1600" dirty="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o</a:t>
            </a:r>
            <a:r>
              <a:rPr lang="en-US" sz="1600" dirty="0">
                <a:latin typeface="Courier New" panose="02070309020205020404" pitchFamily="49" charset="0"/>
                <a:cs typeface="Courier New" panose="02070309020205020404" pitchFamily="49" charset="0"/>
              </a:rPr>
              <a:t> 00 </a:t>
            </a:r>
            <a:r>
              <a:rPr lang="en-US" sz="1600" b="1" dirty="0">
                <a:latin typeface="Courier New" panose="02070309020205020404" pitchFamily="49" charset="0"/>
                <a:cs typeface="Courier New" panose="02070309020205020404" pitchFamily="49" charset="0"/>
              </a:rPr>
              <a:t>d</a:t>
            </a:r>
            <a:r>
              <a:rPr lang="en-US" sz="1600" dirty="0">
                <a:latin typeface="Courier New" panose="02070309020205020404" pitchFamily="49" charset="0"/>
                <a:cs typeface="Courier New" panose="02070309020205020404" pitchFamily="49" charset="0"/>
              </a:rPr>
              <a:t> l </a:t>
            </a:r>
            <a:r>
              <a:rPr lang="en-US" sz="1600" b="1" dirty="0">
                <a:latin typeface="Courier New" panose="02070309020205020404" pitchFamily="49" charset="0"/>
                <a:cs typeface="Courier New" panose="02070309020205020404" pitchFamily="49" charset="0"/>
              </a:rPr>
              <a:t>r</a:t>
            </a:r>
          </a:p>
          <a:p>
            <a:r>
              <a:rPr lang="en-US" sz="1600" dirty="0">
                <a:latin typeface="Courier New" panose="02070309020205020404" pitchFamily="49" charset="0"/>
                <a:cs typeface="Courier New" panose="02070309020205020404" pitchFamily="49" charset="0"/>
              </a:rPr>
              <a:t>6c</a:t>
            </a:r>
            <a:r>
              <a:rPr lang="en-US" sz="1600" b="1" dirty="0">
                <a:latin typeface="Courier New" panose="02070309020205020404" pitchFamily="49" charset="0"/>
                <a:cs typeface="Courier New" panose="02070309020205020404" pitchFamily="49" charset="0"/>
              </a:rPr>
              <a:t>6c</a:t>
            </a:r>
            <a:r>
              <a:rPr lang="en-US" sz="1600" dirty="0">
                <a:latin typeface="Courier New" panose="02070309020205020404" pitchFamily="49" charset="0"/>
                <a:cs typeface="Courier New" panose="02070309020205020404" pitchFamily="49" charset="0"/>
              </a:rPr>
              <a:t>65</a:t>
            </a:r>
            <a:r>
              <a:rPr lang="en-US" sz="1600" b="1" dirty="0">
                <a:latin typeface="Courier New" panose="02070309020205020404" pitchFamily="49" charset="0"/>
                <a:cs typeface="Courier New" panose="02070309020205020404" pitchFamily="49" charset="0"/>
              </a:rPr>
              <a:t>48</a:t>
            </a:r>
            <a:r>
              <a:rPr lang="en-US" sz="1600" dirty="0">
                <a:latin typeface="Courier New" panose="02070309020205020404" pitchFamily="49" charset="0"/>
                <a:cs typeface="Courier New" panose="02070309020205020404" pitchFamily="49" charset="0"/>
              </a:rPr>
              <a:t> 6f</a:t>
            </a:r>
            <a:r>
              <a:rPr lang="en-US" sz="1600" b="1" dirty="0">
                <a:latin typeface="Courier New" panose="02070309020205020404" pitchFamily="49" charset="0"/>
                <a:cs typeface="Courier New" panose="02070309020205020404" pitchFamily="49" charset="0"/>
              </a:rPr>
              <a:t>77</a:t>
            </a:r>
            <a:r>
              <a:rPr lang="en-US" sz="1600" dirty="0">
                <a:latin typeface="Courier New" panose="02070309020205020404" pitchFamily="49" charset="0"/>
                <a:cs typeface="Courier New" panose="02070309020205020404" pitchFamily="49" charset="0"/>
              </a:rPr>
              <a:t>20</a:t>
            </a:r>
            <a:r>
              <a:rPr lang="en-US" sz="1600" b="1" dirty="0">
                <a:latin typeface="Courier New" panose="02070309020205020404" pitchFamily="49" charset="0"/>
                <a:cs typeface="Courier New" panose="02070309020205020404" pitchFamily="49" charset="0"/>
              </a:rPr>
              <a:t>6f</a:t>
            </a:r>
            <a:r>
              <a:rPr lang="en-US" sz="1600" dirty="0">
                <a:latin typeface="Courier New" panose="02070309020205020404" pitchFamily="49" charset="0"/>
                <a:cs typeface="Courier New" panose="02070309020205020404" pitchFamily="49" charset="0"/>
              </a:rPr>
              <a:t> 00</a:t>
            </a:r>
            <a:r>
              <a:rPr lang="en-US" sz="1600" b="1" dirty="0">
                <a:latin typeface="Courier New" panose="02070309020205020404" pitchFamily="49" charset="0"/>
                <a:cs typeface="Courier New" panose="02070309020205020404" pitchFamily="49" charset="0"/>
              </a:rPr>
              <a:t>64</a:t>
            </a:r>
            <a:r>
              <a:rPr lang="en-US" sz="1600" dirty="0">
                <a:latin typeface="Courier New" panose="02070309020205020404" pitchFamily="49" charset="0"/>
                <a:cs typeface="Courier New" panose="02070309020205020404" pitchFamily="49" charset="0"/>
              </a:rPr>
              <a:t>6c</a:t>
            </a:r>
            <a:r>
              <a:rPr lang="en-US" sz="1600" b="1" dirty="0">
                <a:latin typeface="Courier New" panose="02070309020205020404" pitchFamily="49" charset="0"/>
                <a:cs typeface="Courier New" panose="02070309020205020404" pitchFamily="49" charset="0"/>
              </a:rPr>
              <a:t>72</a:t>
            </a:r>
          </a:p>
          <a:p>
            <a:r>
              <a:rPr lang="en-US" sz="1600" dirty="0">
                <a:latin typeface="Courier New" panose="02070309020205020404" pitchFamily="49" charset="0"/>
                <a:cs typeface="Courier New" panose="02070309020205020404" pitchFamily="49" charset="0"/>
              </a:rPr>
              <a:t>0000ff00</a:t>
            </a:r>
          </a:p>
          <a:p>
            <a:r>
              <a:rPr lang="en-US" sz="1600" dirty="0">
                <a:latin typeface="Courier New" panose="02070309020205020404" pitchFamily="49" charset="0"/>
                <a:cs typeface="Courier New" panose="02070309020205020404" pitchFamily="49" charset="0"/>
              </a:rPr>
              <a:t>00006500</a:t>
            </a:r>
          </a:p>
          <a:p>
            <a:r>
              <a:rPr lang="en-US" sz="1600" dirty="0">
                <a:latin typeface="Courier New" panose="02070309020205020404" pitchFamily="49" charset="0"/>
                <a:cs typeface="Courier New" panose="02070309020205020404" pitchFamily="49" charset="0"/>
              </a:rPr>
              <a:t>00000065 e</a:t>
            </a:r>
            <a:endParaRPr lang="en-US" sz="16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DEE1A160-FA5F-05BB-8C27-57A986C8E306}"/>
              </a:ext>
            </a:extLst>
          </p:cNvPr>
          <p:cNvSpPr txBox="1"/>
          <p:nvPr/>
        </p:nvSpPr>
        <p:spPr>
          <a:xfrm>
            <a:off x="7279158" y="5110432"/>
            <a:ext cx="4074642" cy="646331"/>
          </a:xfrm>
          <a:prstGeom prst="rect">
            <a:avLst/>
          </a:prstGeom>
          <a:noFill/>
        </p:spPr>
        <p:txBody>
          <a:bodyPr wrap="none" rtlCol="0">
            <a:spAutoFit/>
          </a:bodyPr>
          <a:lstStyle/>
          <a:p>
            <a:r>
              <a:rPr lang="en-US" dirty="0"/>
              <a:t>Please don’t try this at home </a:t>
            </a:r>
            <a:r>
              <a:rPr lang="en-US" dirty="0">
                <a:sym typeface="Wingdings" pitchFamily="2" charset="2"/>
              </a:rPr>
              <a:t> </a:t>
            </a:r>
          </a:p>
          <a:p>
            <a:r>
              <a:rPr lang="en-US" dirty="0"/>
              <a:t>https://</a:t>
            </a:r>
            <a:r>
              <a:rPr lang="en-US" dirty="0" err="1"/>
              <a:t>en.wikipedia.org</a:t>
            </a:r>
            <a:r>
              <a:rPr lang="en-US" dirty="0"/>
              <a:t>/wiki/Endianness</a:t>
            </a:r>
          </a:p>
        </p:txBody>
      </p:sp>
      <p:sp>
        <p:nvSpPr>
          <p:cNvPr id="7" name="TextBox 6">
            <a:extLst>
              <a:ext uri="{FF2B5EF4-FFF2-40B4-BE49-F238E27FC236}">
                <a16:creationId xmlns:a16="http://schemas.microsoft.com/office/drawing/2014/main" id="{A6E2F1D5-5AE5-F140-795E-8B3AAD97E87E}"/>
              </a:ext>
            </a:extLst>
          </p:cNvPr>
          <p:cNvSpPr txBox="1"/>
          <p:nvPr/>
        </p:nvSpPr>
        <p:spPr>
          <a:xfrm>
            <a:off x="10460182" y="6323598"/>
            <a:ext cx="1600199" cy="338554"/>
          </a:xfrm>
          <a:prstGeom prst="rect">
            <a:avLst/>
          </a:prstGeom>
          <a:noFill/>
        </p:spPr>
        <p:txBody>
          <a:bodyPr wrap="square">
            <a:spAutoFit/>
          </a:bodyPr>
          <a:lstStyle/>
          <a:p>
            <a:r>
              <a:rPr lang="en-US" sz="1600" dirty="0">
                <a:solidFill>
                  <a:srgbClr val="000000"/>
                </a:solidFill>
                <a:latin typeface="Menlo" panose="020B0609030804020204" pitchFamily="49" charset="0"/>
              </a:rPr>
              <a:t>kr</a:t>
            </a:r>
            <a:r>
              <a:rPr lang="en-US" sz="1600" dirty="0">
                <a:solidFill>
                  <a:srgbClr val="000000"/>
                </a:solidFill>
                <a:effectLst/>
                <a:latin typeface="Menlo" panose="020B0609030804020204" pitchFamily="49" charset="0"/>
              </a:rPr>
              <a:t>_02_01.c</a:t>
            </a:r>
          </a:p>
        </p:txBody>
      </p:sp>
    </p:spTree>
    <p:extLst>
      <p:ext uri="{BB962C8B-B14F-4D97-AF65-F5344CB8AC3E}">
        <p14:creationId xmlns:p14="http://schemas.microsoft.com/office/powerpoint/2010/main" val="18110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4EAA055D-FA59-02F9-40B6-72AFC8A29A76}"/>
              </a:ext>
            </a:extLst>
          </p:cNvPr>
          <p:cNvSpPr>
            <a:spLocks noGrp="1"/>
          </p:cNvSpPr>
          <p:nvPr>
            <p:ph sz="half" idx="1"/>
          </p:nvPr>
        </p:nvSpPr>
        <p:spPr/>
        <p:txBody>
          <a:bodyPr/>
          <a:lstStyle/>
          <a:p>
            <a:endParaRPr lang="en-US" dirty="0"/>
          </a:p>
        </p:txBody>
      </p:sp>
      <p:sp>
        <p:nvSpPr>
          <p:cNvPr id="5" name="Content Placeholder 4">
            <a:extLst>
              <a:ext uri="{FF2B5EF4-FFF2-40B4-BE49-F238E27FC236}">
                <a16:creationId xmlns:a16="http://schemas.microsoft.com/office/drawing/2014/main" id="{23FD6821-0D52-C591-FBFA-4AB416D5DA58}"/>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953165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AE3D-C70D-220E-82A8-C1D64A900A0F}"/>
              </a:ext>
            </a:extLst>
          </p:cNvPr>
          <p:cNvSpPr>
            <a:spLocks noGrp="1"/>
          </p:cNvSpPr>
          <p:nvPr>
            <p:ph type="title"/>
          </p:nvPr>
        </p:nvSpPr>
        <p:spPr/>
        <p:txBody>
          <a:bodyPr/>
          <a:lstStyle/>
          <a:p>
            <a:r>
              <a:rPr lang="en-US" dirty="0"/>
              <a:t>Acknowledgements / Contributions</a:t>
            </a:r>
          </a:p>
        </p:txBody>
      </p:sp>
      <p:sp>
        <p:nvSpPr>
          <p:cNvPr id="7" name="TextBox 6">
            <a:extLst>
              <a:ext uri="{FF2B5EF4-FFF2-40B4-BE49-F238E27FC236}">
                <a16:creationId xmlns:a16="http://schemas.microsoft.com/office/drawing/2014/main" id="{D1725F2C-A6DC-4096-AD36-A6A5AF1FFD40}"/>
              </a:ext>
            </a:extLst>
          </p:cNvPr>
          <p:cNvSpPr txBox="1"/>
          <p:nvPr/>
        </p:nvSpPr>
        <p:spPr>
          <a:xfrm>
            <a:off x="838201" y="1502688"/>
            <a:ext cx="5055704" cy="2492990"/>
          </a:xfrm>
          <a:prstGeom prst="rect">
            <a:avLst/>
          </a:prstGeom>
          <a:noFill/>
        </p:spPr>
        <p:txBody>
          <a:bodyPr wrap="square" rtlCol="0">
            <a:spAutoFit/>
          </a:bodyPr>
          <a:lstStyle/>
          <a:p>
            <a:r>
              <a:rPr lang="en-US" sz="1200" dirty="0"/>
              <a:t>These slides are Copyright 2022-  Charles R. Severance (</a:t>
            </a:r>
            <a:r>
              <a:rPr lang="en-US" sz="1200" dirty="0" err="1"/>
              <a:t>online.dr-chuck.com</a:t>
            </a:r>
            <a:r>
              <a:rPr lang="en-US" sz="1200" dirty="0"/>
              <a:t>) as part of www.cc4e.com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lang="en-US" sz="1200" dirty="0"/>
          </a:p>
          <a:p>
            <a:r>
              <a:rPr lang="en-US" sz="1200" dirty="0"/>
              <a:t>Initial Development: Charles Severance, University of Michigan School of Information</a:t>
            </a:r>
          </a:p>
          <a:p>
            <a:endParaRPr lang="en-US" sz="1200" dirty="0"/>
          </a:p>
          <a:p>
            <a:r>
              <a:rPr lang="en-US" sz="1200" b="1" dirty="0"/>
              <a:t>Insert new Contributors and Translators here including names and dates</a:t>
            </a:r>
          </a:p>
          <a:p>
            <a:endParaRPr lang="en-US" sz="1200" dirty="0"/>
          </a:p>
          <a:p>
            <a:endParaRPr lang="en-US" sz="1200" dirty="0"/>
          </a:p>
        </p:txBody>
      </p:sp>
      <p:sp>
        <p:nvSpPr>
          <p:cNvPr id="8" name="TextBox 7">
            <a:extLst>
              <a:ext uri="{FF2B5EF4-FFF2-40B4-BE49-F238E27FC236}">
                <a16:creationId xmlns:a16="http://schemas.microsoft.com/office/drawing/2014/main" id="{A5B0D5A1-502A-F6A1-76FD-6D954B37EE94}"/>
              </a:ext>
            </a:extLst>
          </p:cNvPr>
          <p:cNvSpPr txBox="1"/>
          <p:nvPr/>
        </p:nvSpPr>
        <p:spPr>
          <a:xfrm>
            <a:off x="6298097" y="1502688"/>
            <a:ext cx="5055704" cy="461665"/>
          </a:xfrm>
          <a:prstGeom prst="rect">
            <a:avLst/>
          </a:prstGeom>
          <a:noFill/>
        </p:spPr>
        <p:txBody>
          <a:bodyPr wrap="square" rtlCol="0">
            <a:spAutoFit/>
          </a:bodyPr>
          <a:lstStyle/>
          <a:p>
            <a:r>
              <a:rPr lang="en-US" sz="1200" b="1" dirty="0"/>
              <a:t>Continue new Contributors and Translators here</a:t>
            </a:r>
          </a:p>
          <a:p>
            <a:endParaRPr lang="en-US" sz="1200" dirty="0"/>
          </a:p>
        </p:txBody>
      </p:sp>
    </p:spTree>
    <p:extLst>
      <p:ext uri="{BB962C8B-B14F-4D97-AF65-F5344CB8AC3E}">
        <p14:creationId xmlns:p14="http://schemas.microsoft.com/office/powerpoint/2010/main" val="29638815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TotalTime>
  <Words>594</Words>
  <Application>Microsoft Macintosh PowerPoint</Application>
  <PresentationFormat>Widescreen</PresentationFormat>
  <Paragraphs>95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 New</vt:lpstr>
      <vt:lpstr>Menlo</vt:lpstr>
      <vt:lpstr>Office Theme</vt:lpstr>
      <vt:lpstr>K&amp;R Chapter 2</vt:lpstr>
      <vt:lpstr>Chapter 2 – Unique Areas</vt:lpstr>
      <vt:lpstr>C and UNIX, Byte-Addressable Computers</vt:lpstr>
      <vt:lpstr>CDC-6500 Character Support</vt:lpstr>
      <vt:lpstr>A Quick Tutorial on Number Bases</vt:lpstr>
      <vt:lpstr>ASCII</vt:lpstr>
      <vt:lpstr>Characters, words, and bits in C – Oh My!</vt:lpstr>
      <vt:lpstr>Summary</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Python and C</dc:title>
  <dc:creator>Microsoft Office User</dc:creator>
  <cp:lastModifiedBy>Severance, Charles</cp:lastModifiedBy>
  <cp:revision>64</cp:revision>
  <dcterms:created xsi:type="dcterms:W3CDTF">2022-07-26T07:32:28Z</dcterms:created>
  <dcterms:modified xsi:type="dcterms:W3CDTF">2022-07-31T15:22:07Z</dcterms:modified>
</cp:coreProperties>
</file>