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6" r:id="rId4"/>
    <p:sldId id="287" r:id="rId5"/>
    <p:sldId id="288" r:id="rId6"/>
    <p:sldId id="290" r:id="rId7"/>
    <p:sldId id="329" r:id="rId8"/>
    <p:sldId id="326" r:id="rId9"/>
    <p:sldId id="289" r:id="rId10"/>
    <p:sldId id="330" r:id="rId11"/>
    <p:sldId id="331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K&amp;R Chapter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91F6-1F19-89E4-CF67-E0830429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D253-3BDA-FE74-E9A8-D6A6FFEA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93677" cy="2136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 string “length” must be computed in a loop that scans for a zero character</a:t>
            </a:r>
          </a:p>
          <a:p>
            <a:r>
              <a:rPr lang="en-US" dirty="0"/>
              <a:t>There the </a:t>
            </a:r>
            <a:r>
              <a:rPr lang="en-US" b="1" dirty="0" err="1"/>
              <a:t>strlen</a:t>
            </a:r>
            <a:r>
              <a:rPr lang="en-US" b="1" dirty="0"/>
              <a:t>()</a:t>
            </a:r>
            <a:r>
              <a:rPr lang="en-US" dirty="0"/>
              <a:t> function in </a:t>
            </a:r>
            <a:r>
              <a:rPr lang="en-US" b="1" dirty="0" err="1"/>
              <a:t>string.h</a:t>
            </a:r>
            <a:r>
              <a:rPr lang="en-US" dirty="0"/>
              <a:t> computes string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7F5DB-EE92-8AE0-F745-13234BCA648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_01_05.c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8CF11-03D3-437F-BADD-B116B057B2C7}"/>
              </a:ext>
            </a:extLst>
          </p:cNvPr>
          <p:cNvSpPr txBox="1"/>
          <p:nvPr/>
        </p:nvSpPr>
        <p:spPr>
          <a:xfrm>
            <a:off x="6989137" y="1510044"/>
            <a:ext cx="45047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"Hello";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self[];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=0;self[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1A184-5597-1932-CBB6-EFBE59CFA6E8}"/>
              </a:ext>
            </a:extLst>
          </p:cNvPr>
          <p:cNvSpPr txBox="1"/>
          <p:nvPr/>
        </p:nvSpPr>
        <p:spPr>
          <a:xfrm>
            <a:off x="1851810" y="4218478"/>
            <a:ext cx="2900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'Hello'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kr_01_05.py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</p:spTree>
    <p:extLst>
      <p:ext uri="{BB962C8B-B14F-4D97-AF65-F5344CB8AC3E}">
        <p14:creationId xmlns:p14="http://schemas.microsoft.com/office/powerpoint/2010/main" val="1916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5C5B-A80C-037E-0F5F-57E43C21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 String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2DDF-D27B-F583-EEF9-DDF7CC08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80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beloved / terrible coding interview question</a:t>
            </a:r>
          </a:p>
          <a:p>
            <a:r>
              <a:rPr lang="en-US" dirty="0"/>
              <a:t>Exercise 1-17 in K&amp;R</a:t>
            </a:r>
          </a:p>
          <a:p>
            <a:r>
              <a:rPr lang="en-US" dirty="0"/>
              <a:t>Do *not* cheat, do not look for the answer (1000’s are out there)</a:t>
            </a:r>
          </a:p>
          <a:p>
            <a:r>
              <a:rPr lang="en-US" dirty="0"/>
              <a:t>Your struggle is very valuable for you</a:t>
            </a:r>
          </a:p>
          <a:p>
            <a:r>
              <a:rPr lang="en-US" dirty="0"/>
              <a:t>The reversal must be done in-place</a:t>
            </a:r>
          </a:p>
          <a:p>
            <a:r>
              <a:rPr lang="en-US" dirty="0"/>
              <a:t>Even length strings, odd length strings, empty strings, single character strings – think about them all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AEB052-1539-C428-22F7-2F75EC13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1" y="1591921"/>
            <a:ext cx="4826000" cy="3937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49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History of the C Language</a:t>
            </a:r>
          </a:p>
          <a:p>
            <a:r>
              <a:rPr lang="en-US" dirty="0"/>
              <a:t>History of Computer Hardware</a:t>
            </a:r>
          </a:p>
          <a:p>
            <a:r>
              <a:rPr lang="en-US" dirty="0"/>
              <a:t>History of the UNIX operating system</a:t>
            </a:r>
          </a:p>
          <a:p>
            <a:r>
              <a:rPr lang="en-US" dirty="0"/>
              <a:t>History of “the first programming language”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History, Technology, and Security  – </a:t>
            </a:r>
            <a:r>
              <a:rPr lang="en-US" dirty="0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FCC2-32A3-59FD-37D5-E63DFAA3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FFD4-F2FA-0998-2BD1-F70017C2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Chapters 1-4 – Mostly syntax</a:t>
            </a:r>
          </a:p>
          <a:p>
            <a:pPr lvl="1"/>
            <a:r>
              <a:rPr lang="en-US" dirty="0"/>
              <a:t>Just another programming language</a:t>
            </a:r>
          </a:p>
          <a:p>
            <a:pPr lvl="1"/>
            <a:r>
              <a:rPr lang="en-US" dirty="0"/>
              <a:t>Arrays, strings and the fact that strings are character arrays</a:t>
            </a:r>
          </a:p>
          <a:p>
            <a:r>
              <a:rPr lang="en-US" dirty="0"/>
              <a:t>Chapter 5 – Pointers and Arrays</a:t>
            </a:r>
          </a:p>
          <a:p>
            <a:r>
              <a:rPr lang="en-US" dirty="0"/>
              <a:t>Chapter 6 – Structures</a:t>
            </a:r>
          </a:p>
          <a:p>
            <a:r>
              <a:rPr lang="en-US" dirty="0"/>
              <a:t>Chapter 7 – 8 – Detailed C Features</a:t>
            </a:r>
          </a:p>
          <a:p>
            <a:pPr lvl="1"/>
            <a:r>
              <a:rPr lang="en-US" dirty="0"/>
              <a:t>The detail we skipped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558C5C-6B83-7B81-3FF0-957A0ACF8DD5}"/>
              </a:ext>
            </a:extLst>
          </p:cNvPr>
          <p:cNvGrpSpPr/>
          <p:nvPr/>
        </p:nvGrpSpPr>
        <p:grpSpPr>
          <a:xfrm>
            <a:off x="8171544" y="2823037"/>
            <a:ext cx="2793999" cy="2597267"/>
            <a:chOff x="7663544" y="3185894"/>
            <a:chExt cx="2793999" cy="25972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0940B0-DECD-2D0A-F0C5-6890268EFBCE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V="1">
              <a:off x="7663544" y="4942117"/>
              <a:ext cx="1879602" cy="2830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4D8D59-94E3-B367-78AB-9EE06D05F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6060" y="3272979"/>
              <a:ext cx="888995" cy="166913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EE16B5-17E4-6349-3310-594E8F68FCA4}"/>
                </a:ext>
              </a:extLst>
            </p:cNvPr>
            <p:cNvSpPr txBox="1"/>
            <p:nvPr/>
          </p:nvSpPr>
          <p:spPr>
            <a:xfrm>
              <a:off x="7663544" y="5413829"/>
              <a:ext cx="2793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1   2   3   4  5  6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E733C82-2231-6F1A-3759-4EE9975725E1}"/>
                </a:ext>
              </a:extLst>
            </p:cNvPr>
            <p:cNvSpPr/>
            <p:nvPr/>
          </p:nvSpPr>
          <p:spPr>
            <a:xfrm>
              <a:off x="7663544" y="5138056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C18EFC-B6A4-F4E5-B567-9EC85DB0CFDB}"/>
                </a:ext>
              </a:extLst>
            </p:cNvPr>
            <p:cNvSpPr/>
            <p:nvPr/>
          </p:nvSpPr>
          <p:spPr>
            <a:xfrm>
              <a:off x="8265889" y="5029200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8A506-D76D-46C8-9EF7-D106E76422D2}"/>
                </a:ext>
              </a:extLst>
            </p:cNvPr>
            <p:cNvSpPr/>
            <p:nvPr/>
          </p:nvSpPr>
          <p:spPr>
            <a:xfrm>
              <a:off x="8817438" y="4956629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F8369C-28E4-846E-358E-EE0FA92E6473}"/>
                </a:ext>
              </a:extLst>
            </p:cNvPr>
            <p:cNvSpPr/>
            <p:nvPr/>
          </p:nvSpPr>
          <p:spPr>
            <a:xfrm>
              <a:off x="9368975" y="4855031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82BE5D-85B4-132A-BCD2-DF8370E06BC4}"/>
                </a:ext>
              </a:extLst>
            </p:cNvPr>
            <p:cNvSpPr/>
            <p:nvPr/>
          </p:nvSpPr>
          <p:spPr>
            <a:xfrm>
              <a:off x="9840691" y="3976921"/>
              <a:ext cx="174171" cy="17417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800000"/>
                </a:highligh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EB1A86-F91D-45DA-0394-7510BAE2F777}"/>
                </a:ext>
              </a:extLst>
            </p:cNvPr>
            <p:cNvSpPr/>
            <p:nvPr/>
          </p:nvSpPr>
          <p:spPr>
            <a:xfrm>
              <a:off x="10268856" y="3185894"/>
              <a:ext cx="174171" cy="17417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800000"/>
                </a:highlight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69545D-901B-6B5E-3268-BFAFCF5EF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7715" y="3316532"/>
              <a:ext cx="2310747" cy="1690897"/>
            </a:xfrm>
            <a:prstGeom prst="line">
              <a:avLst/>
            </a:prstGeom>
            <a:ln w="571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4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1.1 – 1.5 – “Just another programming language”</a:t>
            </a:r>
          </a:p>
          <a:p>
            <a:r>
              <a:rPr lang="en-US" dirty="0"/>
              <a:t>Section 1.6 – Arrays</a:t>
            </a:r>
          </a:p>
          <a:p>
            <a:pPr lvl="1"/>
            <a:r>
              <a:rPr lang="en-US" dirty="0"/>
              <a:t>Static allocation – cannot be resized until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1.7 – 1.8 – Functions and Parameters</a:t>
            </a:r>
          </a:p>
          <a:p>
            <a:pPr lvl="1"/>
            <a:r>
              <a:rPr lang="en-US" dirty="0"/>
              <a:t>Call by reference is simple – call by reference is in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1.9 – Character Arrays</a:t>
            </a:r>
          </a:p>
          <a:p>
            <a:pPr lvl="1"/>
            <a:r>
              <a:rPr lang="en-US" dirty="0"/>
              <a:t>This is important because there is no string object in C</a:t>
            </a:r>
          </a:p>
          <a:p>
            <a:r>
              <a:rPr lang="en-US" dirty="0"/>
              <a:t>Section 1.10 – Variable scoping between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032"/>
          </a:xfrm>
        </p:spPr>
        <p:txBody>
          <a:bodyPr/>
          <a:lstStyle/>
          <a:p>
            <a:r>
              <a:rPr lang="en-US" dirty="0"/>
              <a:t>We must carefully understand the “size” of the character array and not exceed it – in C nothing is “auto-extended”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6016122" y="2975429"/>
            <a:ext cx="487505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x[10];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&lt;1000;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x[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'*';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fault: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B773-2CFD-34B4-89D8-3C5C266A32FC}"/>
              </a:ext>
            </a:extLst>
          </p:cNvPr>
          <p:cNvSpPr txBox="1"/>
          <p:nvPr/>
        </p:nvSpPr>
        <p:spPr>
          <a:xfrm>
            <a:off x="1300825" y="3250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range(1000)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'*'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cc_01_01.py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*********…***********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_01_01.c</a:t>
            </a:r>
          </a:p>
        </p:txBody>
      </p:sp>
    </p:spTree>
    <p:extLst>
      <p:ext uri="{BB962C8B-B14F-4D97-AF65-F5344CB8AC3E}">
        <p14:creationId xmlns:p14="http://schemas.microsoft.com/office/powerpoint/2010/main" val="278248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9833-FD23-BAE0-8833-38E7F2EF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/ Character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6E3E-9823-ABBA-EB2F-26AF3999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784" cy="4351338"/>
          </a:xfrm>
        </p:spPr>
        <p:txBody>
          <a:bodyPr/>
          <a:lstStyle/>
          <a:p>
            <a:r>
              <a:rPr lang="en-US" dirty="0"/>
              <a:t>Languages like PHP, Python, and JavaScript treat single and double quotes nearly the same.  Both create *string* constants. </a:t>
            </a:r>
          </a:p>
          <a:p>
            <a:r>
              <a:rPr lang="en-US" dirty="0"/>
              <a:t>In C single quotes are a character and double quotes are a character array (neither are a string)</a:t>
            </a:r>
          </a:p>
          <a:p>
            <a:r>
              <a:rPr lang="en-US" dirty="0"/>
              <a:t>In C, a character is a byte – a short (typically 8-bit)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64DA-2806-5869-19BF-2C972D73B8F4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_01_02.c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B0F44-D8F4-A124-679E-68B6E417490B}"/>
              </a:ext>
            </a:extLst>
          </p:cNvPr>
          <p:cNvSpPr txBox="1"/>
          <p:nvPr/>
        </p:nvSpPr>
        <p:spPr>
          <a:xfrm>
            <a:off x="7529573" y="1825625"/>
            <a:ext cx="40110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x[3] = "Hi";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y[3] = {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 %s\n",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 %s\n", 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"Hi");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0604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CE01-6B06-D7D0-4FB6-51C6A7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FD86-8FF0-171F-7C8D-472B4FE6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0560"/>
          </a:xfrm>
        </p:spPr>
        <p:txBody>
          <a:bodyPr>
            <a:normAutofit/>
          </a:bodyPr>
          <a:lstStyle/>
          <a:p>
            <a:r>
              <a:rPr lang="en-US" dirty="0"/>
              <a:t>The C </a:t>
            </a:r>
            <a:r>
              <a:rPr lang="en-US" b="1" dirty="0"/>
              <a:t>char</a:t>
            </a:r>
            <a:r>
              <a:rPr lang="en-US" dirty="0"/>
              <a:t> type is just a number – character representations depend on the character set.</a:t>
            </a:r>
          </a:p>
          <a:p>
            <a:r>
              <a:rPr lang="en-US" dirty="0"/>
              <a:t>Modern characters including 😊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are represented in multi-byte sequences using Unicode and UTF-8 – but in 1978 we used ASCII and other character 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1A702-CC03-1225-F0F8-F2A40DB8A416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_01_03.c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E0FE-DEFE-B4C1-CDB2-AE5E0224BC21}"/>
              </a:ext>
            </a:extLst>
          </p:cNvPr>
          <p:cNvSpPr txBox="1"/>
          <p:nvPr/>
        </p:nvSpPr>
        <p:spPr>
          <a:xfrm>
            <a:off x="2015933" y="4191122"/>
            <a:ext cx="2816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('A'))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print('😊',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('😊’))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kr_01_03.py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😊 128522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B82DE-0D2C-7A52-9401-FE2B44E3B62C}"/>
              </a:ext>
            </a:extLst>
          </p:cNvPr>
          <p:cNvSpPr txBox="1"/>
          <p:nvPr/>
        </p:nvSpPr>
        <p:spPr>
          <a:xfrm>
            <a:off x="6693440" y="4122224"/>
            <a:ext cx="41344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("%c %d\n", 'A', 'A');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</p:txBody>
      </p:sp>
    </p:spTree>
    <p:extLst>
      <p:ext uri="{BB962C8B-B14F-4D97-AF65-F5344CB8AC3E}">
        <p14:creationId xmlns:p14="http://schemas.microsoft.com/office/powerpoint/2010/main" val="314610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2697"/>
            <a:ext cx="3708400" cy="4733318"/>
          </a:xfrm>
        </p:spPr>
        <p:txBody>
          <a:bodyPr/>
          <a:lstStyle/>
          <a:p>
            <a:r>
              <a:rPr lang="en-US" dirty="0"/>
              <a:t>American Standard Code for </a:t>
            </a:r>
            <a:r>
              <a:rPr lang="en-US"/>
              <a:t>Information Interchange</a:t>
            </a:r>
            <a:endParaRPr lang="en-US" dirty="0"/>
          </a:p>
        </p:txBody>
      </p:sp>
      <p:pic>
        <p:nvPicPr>
          <p:cNvPr id="5" name="Picture 4" descr="An image of the ASCII character set showing the mapping of ASCII characters like lower case 's' mapping to the numeric value of 11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93" y="365125"/>
            <a:ext cx="6817151" cy="54449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5842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/wiki/ASCII</a:t>
            </a:r>
          </a:p>
          <a:p>
            <a:r>
              <a:rPr lang="en-US" dirty="0"/>
              <a:t>http://</a:t>
            </a:r>
            <a:r>
              <a:rPr lang="en-US" dirty="0" err="1"/>
              <a:t>www.catonmat.net</a:t>
            </a:r>
            <a:r>
              <a:rPr lang="en-US" dirty="0"/>
              <a:t>/download/</a:t>
            </a:r>
            <a:r>
              <a:rPr lang="en-US" dirty="0" err="1"/>
              <a:t>ascii</a:t>
            </a:r>
            <a:r>
              <a:rPr lang="en-US" dirty="0"/>
              <a:t>-cheat-</a:t>
            </a:r>
            <a:r>
              <a:rPr lang="en-US" dirty="0" err="1"/>
              <a:t>sheet.png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28990"/>
          </a:xfrm>
        </p:spPr>
        <p:txBody>
          <a:bodyPr>
            <a:normAutofit/>
          </a:bodyPr>
          <a:lstStyle/>
          <a:p>
            <a:r>
              <a:rPr lang="en-US" dirty="0"/>
              <a:t>The size of a “string” stored in a C array is not the length of the array </a:t>
            </a:r>
          </a:p>
          <a:p>
            <a:r>
              <a:rPr lang="en-US" dirty="0"/>
              <a:t>C uses a special character ' \0 ' that *marks* the string end by convention</a:t>
            </a:r>
          </a:p>
          <a:p>
            <a:r>
              <a:rPr lang="en-US" dirty="0"/>
              <a:t>Character arrays need to allocate an extra byte to store the line-end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8313844" y="891636"/>
            <a:ext cx="277672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x[6];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x[0] = 'H';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x[1] = 'e';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x[4] = 'o';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x[5]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_01_04.c</a:t>
            </a:r>
          </a:p>
        </p:txBody>
      </p:sp>
    </p:spTree>
    <p:extLst>
      <p:ext uri="{BB962C8B-B14F-4D97-AF65-F5344CB8AC3E}">
        <p14:creationId xmlns:p14="http://schemas.microsoft.com/office/powerpoint/2010/main" val="49954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1180</Words>
  <Application>Microsoft Macintosh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Office Theme</vt:lpstr>
      <vt:lpstr>K&amp;R Chapter 1</vt:lpstr>
      <vt:lpstr>Learning Path: online.dr-chuck.com</vt:lpstr>
      <vt:lpstr>Looking ahead</vt:lpstr>
      <vt:lpstr>Chapter 1</vt:lpstr>
      <vt:lpstr>Character Arrays</vt:lpstr>
      <vt:lpstr>String / Character Constants</vt:lpstr>
      <vt:lpstr>Character Sets</vt:lpstr>
      <vt:lpstr>ASCII</vt:lpstr>
      <vt:lpstr>Terminating a String</vt:lpstr>
      <vt:lpstr>String Length</vt:lpstr>
      <vt:lpstr>Reverse a String in 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56</cp:revision>
  <dcterms:created xsi:type="dcterms:W3CDTF">2022-07-26T07:32:28Z</dcterms:created>
  <dcterms:modified xsi:type="dcterms:W3CDTF">2022-07-31T13:04:36Z</dcterms:modified>
</cp:coreProperties>
</file>