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87" r:id="rId3"/>
    <p:sldId id="343" r:id="rId4"/>
    <p:sldId id="344" r:id="rId5"/>
    <p:sldId id="345" r:id="rId6"/>
    <p:sldId id="341" r:id="rId7"/>
    <p:sldId id="346" r:id="rId8"/>
    <p:sldId id="347" r:id="rId9"/>
    <p:sldId id="349" r:id="rId10"/>
    <p:sldId id="348" r:id="rId11"/>
    <p:sldId id="326" r:id="rId12"/>
    <p:sldId id="338" r:id="rId13"/>
    <p:sldId id="339" r:id="rId14"/>
    <p:sldId id="342" r:id="rId15"/>
    <p:sldId id="340" r:id="rId16"/>
    <p:sldId id="284" r:id="rId17"/>
    <p:sldId id="285"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9216"/>
    <p:restoredTop sz="96327"/>
  </p:normalViewPr>
  <p:slideViewPr>
    <p:cSldViewPr snapToGrid="0" snapToObjects="1">
      <p:cViewPr varScale="1">
        <p:scale>
          <a:sx n="102" d="100"/>
          <a:sy n="102" d="100"/>
        </p:scale>
        <p:origin x="17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181257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486797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94580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3A938A-C9BA-0346-A74F-83EB1631032C}"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15969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3A938A-C9BA-0346-A74F-83EB1631032C}"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727475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3A938A-C9BA-0346-A74F-83EB1631032C}"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85427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A938A-C9BA-0346-A74F-83EB1631032C}" type="datetimeFigureOut">
              <a:rPr lang="en-US" smtClean="0"/>
              <a:t>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9429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3A938A-C9BA-0346-A74F-83EB1631032C}" type="datetimeFigureOut">
              <a:rPr lang="en-US" smtClean="0"/>
              <a:t>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6959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3A938A-C9BA-0346-A74F-83EB1631032C}" type="datetimeFigureOut">
              <a:rPr lang="en-US" smtClean="0"/>
              <a:t>1/21/23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884183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630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13A938A-C9BA-0346-A74F-83EB1631032C}"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52333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13A938A-C9BA-0346-A74F-83EB1631032C}" type="datetimeFigureOut">
              <a:rPr lang="en-US" smtClean="0"/>
              <a:t>1/21/23</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21836396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2</a:t>
            </a:r>
            <a:br>
              <a:rPr lang="en-US" dirty="0"/>
            </a:br>
            <a:r>
              <a:rPr lang="en-US" sz="3300" dirty="0"/>
              <a:t>Types, Operators, and Expressions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0580" y="4639324"/>
            <a:ext cx="831056"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ED40696-DF79-C95D-DA11-B06706BB3F0F}"/>
              </a:ext>
            </a:extLst>
          </p:cNvPr>
          <p:cNvSpPr txBox="1"/>
          <p:nvPr/>
        </p:nvSpPr>
        <p:spPr>
          <a:xfrm>
            <a:off x="714445" y="759155"/>
            <a:ext cx="3640740" cy="3677482"/>
          </a:xfrm>
          <a:prstGeom prst="rect">
            <a:avLst/>
          </a:prstGeom>
          <a:noFill/>
        </p:spPr>
        <p:txBody>
          <a:bodyPr wrap="none" rtlCol="0">
            <a:spAutoFit/>
          </a:bodyPr>
          <a:lstStyle/>
          <a:p>
            <a:r>
              <a:rPr lang="en-US" sz="1013" dirty="0">
                <a:latin typeface="Courier New" panose="02070309020205020404" pitchFamily="49" charset="0"/>
                <a:cs typeface="Courier New" panose="02070309020205020404" pitchFamily="49" charset="0"/>
              </a:rPr>
              <a:t>num = int(input('Enter a base-10 number: '))</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',digit)</a:t>
            </a:r>
          </a:p>
          <a:p>
            <a:r>
              <a:rPr lang="en-US" sz="1013" dirty="0">
                <a:latin typeface="Courier New" panose="02070309020205020404" pitchFamily="49" charset="0"/>
                <a:cs typeface="Courier New" panose="02070309020205020404" pitchFamily="49" charset="0"/>
              </a:rPr>
              <a:t>    out = str(digit)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8)</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8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base-8 is', out)</a:t>
            </a:r>
          </a:p>
          <a:p>
            <a:endParaRPr lang="en-US" sz="1013" dirty="0">
              <a:latin typeface="Courier New" panose="02070309020205020404" pitchFamily="49" charset="0"/>
              <a:cs typeface="Courier New" panose="02070309020205020404" pitchFamily="49" charset="0"/>
            </a:endParaRPr>
          </a:p>
          <a:p>
            <a:r>
              <a:rPr lang="en-US" sz="1013" dirty="0">
                <a:latin typeface="Courier New" panose="02070309020205020404" pitchFamily="49" charset="0"/>
                <a:cs typeface="Courier New" panose="02070309020205020404" pitchFamily="49" charset="0"/>
              </a:rPr>
              <a:t>digits = '0123456789abcdef'</a:t>
            </a:r>
          </a:p>
          <a:p>
            <a:r>
              <a:rPr lang="en-US" sz="1013" dirty="0">
                <a:latin typeface="Courier New" panose="02070309020205020404" pitchFamily="49" charset="0"/>
                <a:cs typeface="Courier New" panose="02070309020205020404" pitchFamily="49" charset="0"/>
              </a:rPr>
              <a:t>out = ''</a:t>
            </a:r>
          </a:p>
          <a:p>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num</a:t>
            </a:r>
          </a:p>
          <a:p>
            <a:r>
              <a:rPr lang="en-US" sz="1013" dirty="0">
                <a:latin typeface="Courier New" panose="02070309020205020404" pitchFamily="49" charset="0"/>
                <a:cs typeface="Courier New" panose="02070309020205020404" pitchFamily="49" charset="0"/>
              </a:rPr>
              <a:t>while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&gt; 0 ) :</a:t>
            </a:r>
          </a:p>
          <a:p>
            <a:r>
              <a:rPr lang="en-US" sz="1013" dirty="0">
                <a:latin typeface="Courier New" panose="02070309020205020404" pitchFamily="49" charset="0"/>
                <a:cs typeface="Courier New" panose="02070309020205020404" pitchFamily="49" charset="0"/>
              </a:rPr>
              <a:t>    digit =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',digit)</a:t>
            </a:r>
          </a:p>
          <a:p>
            <a:r>
              <a:rPr lang="en-US" sz="1013" dirty="0">
                <a:latin typeface="Courier New" panose="02070309020205020404" pitchFamily="49" charset="0"/>
                <a:cs typeface="Courier New" panose="02070309020205020404" pitchFamily="49" charset="0"/>
              </a:rPr>
              <a:t>    out = digits[digit:digit+1] + out;</a:t>
            </a:r>
          </a:p>
          <a:p>
            <a:r>
              <a:rPr lang="en-US" sz="1013" dirty="0">
                <a:latin typeface="Courier New" panose="02070309020205020404" pitchFamily="49" charset="0"/>
                <a:cs typeface="Courier New" panose="02070309020205020404" pitchFamily="49" charset="0"/>
              </a:rPr>
              <a:t>    new = 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16)</a:t>
            </a:r>
          </a:p>
          <a:p>
            <a:r>
              <a:rPr lang="en-US" sz="1013" dirty="0">
                <a:latin typeface="Courier New" panose="02070309020205020404" pitchFamily="49" charset="0"/>
                <a:cs typeface="Courier New" panose="02070309020205020404" pitchFamily="49" charset="0"/>
              </a:rPr>
              <a:t>    print(</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16 = ',new)</a:t>
            </a:r>
          </a:p>
          <a:p>
            <a:r>
              <a:rPr lang="en-US" sz="1013" dirty="0">
                <a:latin typeface="Courier New" panose="02070309020205020404" pitchFamily="49" charset="0"/>
                <a:cs typeface="Courier New" panose="02070309020205020404" pitchFamily="49" charset="0"/>
              </a:rPr>
              <a:t>    </a:t>
            </a:r>
            <a:r>
              <a:rPr lang="en-US" sz="1013" dirty="0" err="1">
                <a:latin typeface="Courier New" panose="02070309020205020404" pitchFamily="49" charset="0"/>
                <a:cs typeface="Courier New" panose="02070309020205020404" pitchFamily="49" charset="0"/>
              </a:rPr>
              <a:t>val</a:t>
            </a:r>
            <a:r>
              <a:rPr lang="en-US" sz="1013" dirty="0">
                <a:latin typeface="Courier New" panose="02070309020205020404" pitchFamily="49" charset="0"/>
                <a:cs typeface="Courier New" panose="02070309020205020404" pitchFamily="49" charset="0"/>
              </a:rPr>
              <a:t> = new</a:t>
            </a:r>
          </a:p>
          <a:p>
            <a:r>
              <a:rPr lang="en-US" sz="1013" dirty="0">
                <a:latin typeface="Courier New" panose="02070309020205020404" pitchFamily="49" charset="0"/>
                <a:cs typeface="Courier New" panose="02070309020205020404" pitchFamily="49" charset="0"/>
              </a:rPr>
              <a:t>print(num, 'in base-16 is', out)</a:t>
            </a:r>
            <a:endParaRPr lang="en-US" sz="1013" dirty="0"/>
          </a:p>
        </p:txBody>
      </p:sp>
      <p:sp>
        <p:nvSpPr>
          <p:cNvPr id="12" name="TextBox 11">
            <a:extLst>
              <a:ext uri="{FF2B5EF4-FFF2-40B4-BE49-F238E27FC236}">
                <a16:creationId xmlns:a16="http://schemas.microsoft.com/office/drawing/2014/main" id="{96CED6D5-520A-DEA1-B676-D577337994D2}"/>
              </a:ext>
            </a:extLst>
          </p:cNvPr>
          <p:cNvSpPr txBox="1"/>
          <p:nvPr/>
        </p:nvSpPr>
        <p:spPr>
          <a:xfrm>
            <a:off x="6001255" y="895076"/>
            <a:ext cx="2383986" cy="2898101"/>
          </a:xfrm>
          <a:prstGeom prst="rect">
            <a:avLst/>
          </a:prstGeom>
          <a:noFill/>
        </p:spPr>
        <p:txBody>
          <a:bodyPr wrap="none" rtlCol="0">
            <a:spAutoFit/>
          </a:bodyPr>
          <a:lstStyle/>
          <a:p>
            <a:r>
              <a:rPr lang="en-US" sz="1013" b="1" dirty="0">
                <a:latin typeface="Courier New" panose="02070309020205020404" pitchFamily="49" charset="0"/>
                <a:cs typeface="Courier New" panose="02070309020205020404" pitchFamily="49" charset="0"/>
              </a:rPr>
              <a:t>$</a:t>
            </a:r>
            <a:r>
              <a:rPr lang="en-US" sz="1013" dirty="0">
                <a:latin typeface="Courier New" panose="02070309020205020404" pitchFamily="49" charset="0"/>
                <a:cs typeface="Courier New" panose="02070309020205020404" pitchFamily="49" charset="0"/>
              </a:rPr>
              <a:t> python3 kr_02_01.py</a:t>
            </a:r>
          </a:p>
          <a:p>
            <a:r>
              <a:rPr lang="en-US" sz="1013" dirty="0">
                <a:latin typeface="Courier New" panose="02070309020205020404" pitchFamily="49" charset="0"/>
                <a:cs typeface="Courier New" panose="02070309020205020404" pitchFamily="49" charset="0"/>
              </a:rPr>
              <a:t>Enter a base-10 number: </a:t>
            </a:r>
            <a:r>
              <a:rPr lang="en-US" sz="1013" b="1" dirty="0">
                <a:latin typeface="Courier New" panose="02070309020205020404" pitchFamily="49" charset="0"/>
                <a:cs typeface="Courier New" panose="02070309020205020404" pitchFamily="49" charset="0"/>
              </a:rPr>
              <a:t>1234</a:t>
            </a:r>
          </a:p>
          <a:p>
            <a:r>
              <a:rPr lang="en-US" sz="1013" dirty="0">
                <a:latin typeface="Courier New" panose="02070309020205020404" pitchFamily="49" charset="0"/>
                <a:cs typeface="Courier New" panose="02070309020205020404" pitchFamily="49" charset="0"/>
              </a:rPr>
              <a:t>1234 % 8 =  2</a:t>
            </a:r>
          </a:p>
          <a:p>
            <a:r>
              <a:rPr lang="en-US" sz="1013" dirty="0">
                <a:latin typeface="Courier New" panose="02070309020205020404" pitchFamily="49" charset="0"/>
                <a:cs typeface="Courier New" panose="02070309020205020404" pitchFamily="49" charset="0"/>
              </a:rPr>
              <a:t>1234 / 8 =  154</a:t>
            </a:r>
          </a:p>
          <a:p>
            <a:r>
              <a:rPr lang="en-US" sz="1013" dirty="0">
                <a:latin typeface="Courier New" panose="02070309020205020404" pitchFamily="49" charset="0"/>
                <a:cs typeface="Courier New" panose="02070309020205020404" pitchFamily="49" charset="0"/>
              </a:rPr>
              <a:t>154 % 8 =  2</a:t>
            </a:r>
          </a:p>
          <a:p>
            <a:r>
              <a:rPr lang="en-US" sz="1013" dirty="0">
                <a:latin typeface="Courier New" panose="02070309020205020404" pitchFamily="49" charset="0"/>
                <a:cs typeface="Courier New" panose="02070309020205020404" pitchFamily="49" charset="0"/>
              </a:rPr>
              <a:t>154 / 8 =  19</a:t>
            </a:r>
          </a:p>
          <a:p>
            <a:r>
              <a:rPr lang="en-US" sz="1013" dirty="0">
                <a:latin typeface="Courier New" panose="02070309020205020404" pitchFamily="49" charset="0"/>
                <a:cs typeface="Courier New" panose="02070309020205020404" pitchFamily="49" charset="0"/>
              </a:rPr>
              <a:t>19 % 8 =  3</a:t>
            </a:r>
          </a:p>
          <a:p>
            <a:r>
              <a:rPr lang="en-US" sz="1013" dirty="0">
                <a:latin typeface="Courier New" panose="02070309020205020404" pitchFamily="49" charset="0"/>
                <a:cs typeface="Courier New" panose="02070309020205020404" pitchFamily="49" charset="0"/>
              </a:rPr>
              <a:t>19 / 8 =  2</a:t>
            </a:r>
          </a:p>
          <a:p>
            <a:r>
              <a:rPr lang="en-US" sz="1013" dirty="0">
                <a:latin typeface="Courier New" panose="02070309020205020404" pitchFamily="49" charset="0"/>
                <a:cs typeface="Courier New" panose="02070309020205020404" pitchFamily="49" charset="0"/>
              </a:rPr>
              <a:t>2 % 8 =  2</a:t>
            </a:r>
          </a:p>
          <a:p>
            <a:r>
              <a:rPr lang="en-US" sz="1013" dirty="0">
                <a:latin typeface="Courier New" panose="02070309020205020404" pitchFamily="49" charset="0"/>
                <a:cs typeface="Courier New" panose="02070309020205020404" pitchFamily="49" charset="0"/>
              </a:rPr>
              <a:t>2 / 8 =  0</a:t>
            </a:r>
          </a:p>
          <a:p>
            <a:r>
              <a:rPr lang="en-US" sz="1013" b="1" dirty="0">
                <a:latin typeface="Courier New" panose="02070309020205020404" pitchFamily="49" charset="0"/>
                <a:cs typeface="Courier New" panose="02070309020205020404" pitchFamily="49" charset="0"/>
              </a:rPr>
              <a:t>1234 in base-8 is 2322</a:t>
            </a:r>
          </a:p>
          <a:p>
            <a:r>
              <a:rPr lang="en-US" sz="1013" dirty="0">
                <a:latin typeface="Courier New" panose="02070309020205020404" pitchFamily="49" charset="0"/>
                <a:cs typeface="Courier New" panose="02070309020205020404" pitchFamily="49" charset="0"/>
              </a:rPr>
              <a:t>1234 % 16 =  2</a:t>
            </a:r>
          </a:p>
          <a:p>
            <a:r>
              <a:rPr lang="en-US" sz="1013" dirty="0">
                <a:latin typeface="Courier New" panose="02070309020205020404" pitchFamily="49" charset="0"/>
                <a:cs typeface="Courier New" panose="02070309020205020404" pitchFamily="49" charset="0"/>
              </a:rPr>
              <a:t>1234 / 16 =  77</a:t>
            </a:r>
          </a:p>
          <a:p>
            <a:r>
              <a:rPr lang="en-US" sz="1013" dirty="0">
                <a:latin typeface="Courier New" panose="02070309020205020404" pitchFamily="49" charset="0"/>
                <a:cs typeface="Courier New" panose="02070309020205020404" pitchFamily="49" charset="0"/>
              </a:rPr>
              <a:t>77 % 16 =  13</a:t>
            </a:r>
          </a:p>
          <a:p>
            <a:r>
              <a:rPr lang="en-US" sz="1013" dirty="0">
                <a:latin typeface="Courier New" panose="02070309020205020404" pitchFamily="49" charset="0"/>
                <a:cs typeface="Courier New" panose="02070309020205020404" pitchFamily="49" charset="0"/>
              </a:rPr>
              <a:t>77 / 16 =  4</a:t>
            </a:r>
          </a:p>
          <a:p>
            <a:r>
              <a:rPr lang="en-US" sz="1013" dirty="0">
                <a:latin typeface="Courier New" panose="02070309020205020404" pitchFamily="49" charset="0"/>
                <a:cs typeface="Courier New" panose="02070309020205020404" pitchFamily="49" charset="0"/>
              </a:rPr>
              <a:t>4 % 16 =  4</a:t>
            </a:r>
          </a:p>
          <a:p>
            <a:r>
              <a:rPr lang="en-US" sz="1013" dirty="0">
                <a:latin typeface="Courier New" panose="02070309020205020404" pitchFamily="49" charset="0"/>
                <a:cs typeface="Courier New" panose="02070309020205020404" pitchFamily="49" charset="0"/>
              </a:rPr>
              <a:t>4 / 16 =  0</a:t>
            </a:r>
          </a:p>
          <a:p>
            <a:r>
              <a:rPr lang="en-US" sz="1013" b="1" dirty="0">
                <a:latin typeface="Courier New" panose="02070309020205020404" pitchFamily="49" charset="0"/>
                <a:cs typeface="Courier New" panose="02070309020205020404" pitchFamily="49" charset="0"/>
              </a:rPr>
              <a:t>1234 in base-16 is 4d2</a:t>
            </a:r>
            <a:endParaRPr lang="en-US" sz="1013" b="1" dirty="0"/>
          </a:p>
        </p:txBody>
      </p:sp>
      <p:sp>
        <p:nvSpPr>
          <p:cNvPr id="13" name="TextBox 12">
            <a:extLst>
              <a:ext uri="{FF2B5EF4-FFF2-40B4-BE49-F238E27FC236}">
                <a16:creationId xmlns:a16="http://schemas.microsoft.com/office/drawing/2014/main" id="{0E7827B5-F8C3-30E8-1E87-1F868032D560}"/>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kr_02_01.py</a:t>
            </a:r>
          </a:p>
        </p:txBody>
      </p:sp>
    </p:spTree>
    <p:extLst>
      <p:ext uri="{BB962C8B-B14F-4D97-AF65-F5344CB8AC3E}">
        <p14:creationId xmlns:p14="http://schemas.microsoft.com/office/powerpoint/2010/main" val="3074520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628650" y="894523"/>
            <a:ext cx="2781300" cy="3549989"/>
          </a:xfrm>
        </p:spPr>
        <p:txBody>
          <a:bodyPr/>
          <a:lstStyle/>
          <a:p>
            <a:r>
              <a:rPr lang="en-US" dirty="0"/>
              <a:t>American Standard Code for Information Interchange</a:t>
            </a:r>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3720" y="273844"/>
            <a:ext cx="5112863" cy="4083704"/>
          </a:xfrm>
          <a:prstGeom prst="rect">
            <a:avLst/>
          </a:prstGeom>
        </p:spPr>
      </p:pic>
      <p:sp>
        <p:nvSpPr>
          <p:cNvPr id="2" name="Rectangle 1"/>
          <p:cNvSpPr/>
          <p:nvPr/>
        </p:nvSpPr>
        <p:spPr>
          <a:xfrm>
            <a:off x="628650" y="4381611"/>
            <a:ext cx="4572000" cy="404085"/>
          </a:xfrm>
          <a:prstGeom prst="rect">
            <a:avLst/>
          </a:prstGeom>
        </p:spPr>
        <p:txBody>
          <a:bodyPr>
            <a:spAutoFit/>
          </a:bodyPr>
          <a:lstStyle/>
          <a:p>
            <a:r>
              <a:rPr lang="en-US" sz="1013" dirty="0"/>
              <a:t>https://</a:t>
            </a:r>
            <a:r>
              <a:rPr lang="en-US" sz="1013" dirty="0" err="1"/>
              <a:t>en.wikipedia.org</a:t>
            </a:r>
            <a:r>
              <a:rPr lang="en-US" sz="1013" dirty="0"/>
              <a:t>/wiki/ASCII</a:t>
            </a:r>
          </a:p>
          <a:p>
            <a:r>
              <a:rPr lang="en-US" sz="1013" dirty="0"/>
              <a:t>http://</a:t>
            </a:r>
            <a:r>
              <a:rPr lang="en-US" sz="1013" dirty="0" err="1"/>
              <a:t>www.catonmat.net</a:t>
            </a:r>
            <a:r>
              <a:rPr lang="en-US" sz="1013" dirty="0"/>
              <a:t>/download/</a:t>
            </a:r>
            <a:r>
              <a:rPr lang="en-US" sz="1013" dirty="0" err="1"/>
              <a:t>ascii</a:t>
            </a:r>
            <a:r>
              <a:rPr lang="en-US" sz="1013" dirty="0"/>
              <a:t>-cheat-</a:t>
            </a:r>
            <a:r>
              <a:rPr lang="en-US" sz="1013" dirty="0" err="1"/>
              <a:t>sheet.png</a:t>
            </a:r>
            <a:endParaRPr lang="en-US" sz="1013" dirty="0"/>
          </a:p>
        </p:txBody>
      </p:sp>
      <p:sp>
        <p:nvSpPr>
          <p:cNvPr id="6" name="TextBox 5">
            <a:extLst>
              <a:ext uri="{FF2B5EF4-FFF2-40B4-BE49-F238E27FC236}">
                <a16:creationId xmlns:a16="http://schemas.microsoft.com/office/drawing/2014/main" id="{C0E80B83-C131-CADE-C0F2-F2C9028D5843}"/>
              </a:ext>
            </a:extLst>
          </p:cNvPr>
          <p:cNvSpPr txBox="1"/>
          <p:nvPr/>
        </p:nvSpPr>
        <p:spPr>
          <a:xfrm>
            <a:off x="903725" y="2645645"/>
            <a:ext cx="2069798" cy="715837"/>
          </a:xfrm>
          <a:prstGeom prst="rect">
            <a:avLst/>
          </a:prstGeom>
          <a:noFill/>
          <a:ln>
            <a:solidFill>
              <a:schemeClr val="tx1"/>
            </a:solidFill>
          </a:ln>
        </p:spPr>
        <p:txBody>
          <a:bodyPr wrap="none" rtlCol="0">
            <a:spAutoFit/>
          </a:bodyPr>
          <a:lstStyle/>
          <a:p>
            <a:pPr algn="ctr"/>
            <a:r>
              <a:rPr lang="en-US" sz="1013" dirty="0">
                <a:latin typeface="Courier New" panose="02070309020205020404" pitchFamily="49" charset="0"/>
                <a:cs typeface="Courier New" panose="02070309020205020404" pitchFamily="49" charset="0"/>
              </a:rPr>
              <a:t>Upper case H in ASCII is</a:t>
            </a:r>
          </a:p>
          <a:p>
            <a:pPr algn="ctr"/>
            <a:r>
              <a:rPr lang="en-US" sz="1013" dirty="0">
                <a:latin typeface="Courier New" panose="02070309020205020404" pitchFamily="49" charset="0"/>
                <a:cs typeface="Courier New" panose="02070309020205020404" pitchFamily="49" charset="0"/>
              </a:rPr>
              <a:t>72 in base 10</a:t>
            </a:r>
          </a:p>
          <a:p>
            <a:pPr algn="ctr"/>
            <a:r>
              <a:rPr lang="en-US" sz="1013" dirty="0">
                <a:latin typeface="Courier New" panose="02070309020205020404" pitchFamily="49" charset="0"/>
                <a:cs typeface="Courier New" panose="02070309020205020404" pitchFamily="49" charset="0"/>
              </a:rPr>
              <a:t>0x48 in base-16</a:t>
            </a:r>
          </a:p>
          <a:p>
            <a:pPr algn="ctr"/>
            <a:r>
              <a:rPr lang="en-US" sz="1013" dirty="0">
                <a:latin typeface="Courier New" panose="02070309020205020404" pitchFamily="49" charset="0"/>
                <a:cs typeface="Courier New" panose="02070309020205020404" pitchFamily="49" charset="0"/>
              </a:rPr>
              <a:t>00100100 in base-2</a:t>
            </a:r>
          </a:p>
        </p:txBody>
      </p:sp>
    </p:spTree>
    <p:extLst>
      <p:ext uri="{BB962C8B-B14F-4D97-AF65-F5344CB8AC3E}">
        <p14:creationId xmlns:p14="http://schemas.microsoft.com/office/powerpoint/2010/main" val="18222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normAutofit/>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628650" y="1369219"/>
            <a:ext cx="7886700" cy="820066"/>
          </a:xfrm>
        </p:spPr>
        <p:txBody>
          <a:bodyPr/>
          <a:lstStyle/>
          <a:p>
            <a:r>
              <a:rPr lang="en-US" dirty="0"/>
              <a:t>The CDC-6500 had 60 bit </a:t>
            </a:r>
            <a:r>
              <a:rPr lang="en-US" b="1" dirty="0"/>
              <a:t>words</a:t>
            </a:r>
            <a:r>
              <a:rPr lang="en-US" dirty="0"/>
              <a:t>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037495" y="2360737"/>
            <a:ext cx="237392" cy="248209"/>
          </a:xfrm>
          <a:prstGeom prst="rect">
            <a:avLst/>
          </a:prstGeom>
          <a:noFill/>
          <a:ln>
            <a:solidFill>
              <a:schemeClr val="tx1"/>
            </a:solidFill>
          </a:ln>
        </p:spPr>
        <p:txBody>
          <a:bodyPr wrap="square" rtlCol="0">
            <a:spAutoFit/>
          </a:bodyPr>
          <a:lstStyle/>
          <a:p>
            <a:r>
              <a:rPr lang="en-US" sz="1013"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274887" y="2360737"/>
            <a:ext cx="237392" cy="248209"/>
          </a:xfrm>
          <a:prstGeom prst="rect">
            <a:avLst/>
          </a:prstGeom>
          <a:noFill/>
          <a:ln>
            <a:solidFill>
              <a:schemeClr val="tx1"/>
            </a:solidFill>
          </a:ln>
        </p:spPr>
        <p:txBody>
          <a:bodyPr wrap="square" rtlCol="0">
            <a:spAutoFit/>
          </a:bodyPr>
          <a:lstStyle/>
          <a:p>
            <a:r>
              <a:rPr lang="en-US" sz="1013"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1512277"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1749669"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1987060"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224457" y="2360737"/>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2461849" y="2360737"/>
            <a:ext cx="237392" cy="248209"/>
          </a:xfrm>
          <a:prstGeom prst="rect">
            <a:avLst/>
          </a:prstGeom>
          <a:noFill/>
          <a:ln>
            <a:solidFill>
              <a:schemeClr val="tx1"/>
            </a:solidFill>
          </a:ln>
        </p:spPr>
        <p:txBody>
          <a:bodyPr wrap="square" rtlCol="0">
            <a:spAutoFit/>
          </a:bodyPr>
          <a:lstStyle/>
          <a:p>
            <a:r>
              <a:rPr lang="en-US" sz="1013"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2699239" y="2360737"/>
            <a:ext cx="237392" cy="248209"/>
          </a:xfrm>
          <a:prstGeom prst="rect">
            <a:avLst/>
          </a:prstGeom>
          <a:noFill/>
          <a:ln>
            <a:solidFill>
              <a:schemeClr val="tx1"/>
            </a:solidFill>
          </a:ln>
        </p:spPr>
        <p:txBody>
          <a:bodyPr wrap="square" rtlCol="0">
            <a:spAutoFit/>
          </a:bodyPr>
          <a:lstStyle/>
          <a:p>
            <a:r>
              <a:rPr lang="en-US" sz="1013"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2936631" y="2360737"/>
            <a:ext cx="237392" cy="248209"/>
          </a:xfrm>
          <a:prstGeom prst="rect">
            <a:avLst/>
          </a:prstGeom>
          <a:noFill/>
          <a:ln>
            <a:solidFill>
              <a:schemeClr val="tx1"/>
            </a:solidFill>
          </a:ln>
        </p:spPr>
        <p:txBody>
          <a:bodyPr wrap="square" rtlCol="0">
            <a:spAutoFit/>
          </a:bodyPr>
          <a:lstStyle/>
          <a:p>
            <a:r>
              <a:rPr lang="en-US" sz="1013"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3174022" y="2360737"/>
            <a:ext cx="237392" cy="248209"/>
          </a:xfrm>
          <a:prstGeom prst="rect">
            <a:avLst/>
          </a:prstGeom>
          <a:noFill/>
          <a:ln>
            <a:solidFill>
              <a:schemeClr val="tx1"/>
            </a:solidFill>
          </a:ln>
        </p:spPr>
        <p:txBody>
          <a:bodyPr wrap="square" rtlCol="0">
            <a:spAutoFit/>
          </a:bodyPr>
          <a:lstStyle/>
          <a:p>
            <a:r>
              <a:rPr lang="en-US" sz="1013"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046288" y="2756389"/>
            <a:ext cx="237392" cy="248209"/>
          </a:xfrm>
          <a:prstGeom prst="rect">
            <a:avLst/>
          </a:prstGeom>
          <a:noFill/>
          <a:ln>
            <a:solidFill>
              <a:schemeClr val="tx1"/>
            </a:solidFill>
          </a:ln>
        </p:spPr>
        <p:txBody>
          <a:bodyPr wrap="square" rtlCol="0">
            <a:spAutoFit/>
          </a:bodyPr>
          <a:lstStyle/>
          <a:p>
            <a:r>
              <a:rPr lang="en-US" sz="1013"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28368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152107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175846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1995853" y="2756389"/>
            <a:ext cx="237392" cy="248209"/>
          </a:xfrm>
          <a:prstGeom prst="rect">
            <a:avLst/>
          </a:prstGeom>
          <a:noFill/>
          <a:ln>
            <a:solidFill>
              <a:schemeClr val="tx1"/>
            </a:solidFill>
          </a:ln>
        </p:spPr>
        <p:txBody>
          <a:bodyPr wrap="square" rtlCol="0">
            <a:spAutoFit/>
          </a:bodyPr>
          <a:lstStyle/>
          <a:p>
            <a:r>
              <a:rPr lang="en-US" sz="1013"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233250"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247064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2708032"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2945424" y="2756389"/>
            <a:ext cx="237392" cy="248209"/>
          </a:xfrm>
          <a:prstGeom prst="rect">
            <a:avLst/>
          </a:prstGeom>
          <a:noFill/>
          <a:ln>
            <a:solidFill>
              <a:schemeClr val="tx1"/>
            </a:solidFill>
          </a:ln>
        </p:spPr>
        <p:txBody>
          <a:bodyPr wrap="square" rtlCol="0">
            <a:spAutoFit/>
          </a:bodyPr>
          <a:lstStyle/>
          <a:p>
            <a:r>
              <a:rPr lang="en-US" sz="1013"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3182815" y="2756389"/>
            <a:ext cx="237392" cy="248209"/>
          </a:xfrm>
          <a:prstGeom prst="rect">
            <a:avLst/>
          </a:prstGeom>
          <a:noFill/>
          <a:ln>
            <a:solidFill>
              <a:schemeClr val="tx1"/>
            </a:solidFill>
          </a:ln>
        </p:spPr>
        <p:txBody>
          <a:bodyPr wrap="square" rtlCol="0">
            <a:spAutoFit/>
          </a:bodyPr>
          <a:lstStyle/>
          <a:p>
            <a:r>
              <a:rPr lang="en-US" sz="1013"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4466495" y="2360735"/>
            <a:ext cx="2373920" cy="248209"/>
            <a:chOff x="6564923" y="3335216"/>
            <a:chExt cx="3165226" cy="330945"/>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r>
                <a:rPr lang="en-US" sz="1013"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r>
                <a:rPr lang="en-US" sz="1013"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r>
                <a:rPr lang="en-US" sz="1013"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r>
                <a:rPr lang="en-US" sz="1013"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r>
                <a:rPr lang="en-US" sz="1013"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r>
                <a:rPr lang="en-US" sz="1013"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r>
                <a:rPr lang="en-US" sz="1013"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4466495" y="2826725"/>
            <a:ext cx="2373920" cy="248209"/>
            <a:chOff x="6611816" y="3933090"/>
            <a:chExt cx="3165226" cy="330945"/>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30945"/>
            </a:xfrm>
            <a:prstGeom prst="rect">
              <a:avLst/>
            </a:prstGeom>
            <a:solidFill>
              <a:schemeClr val="tx1"/>
            </a:solidFill>
            <a:ln>
              <a:solidFill>
                <a:schemeClr val="tx1"/>
              </a:solidFill>
            </a:ln>
          </p:spPr>
          <p:txBody>
            <a:bodyPr wrap="square" rtlCol="0">
              <a:spAutoFit/>
            </a:bodyPr>
            <a:lstStyle/>
            <a:p>
              <a:r>
                <a:rPr lang="en-US" sz="1013"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9" y="3933090"/>
              <a:ext cx="316523" cy="330945"/>
            </a:xfrm>
            <a:prstGeom prst="rect">
              <a:avLst/>
            </a:prstGeom>
            <a:solidFill>
              <a:schemeClr val="tx1"/>
            </a:solidFill>
            <a:ln>
              <a:solidFill>
                <a:schemeClr val="tx1"/>
              </a:solidFill>
            </a:ln>
          </p:spPr>
          <p:txBody>
            <a:bodyPr wrap="square" rtlCol="0">
              <a:spAutoFit/>
            </a:bodyPr>
            <a:lstStyle/>
            <a:p>
              <a:r>
                <a:rPr lang="en-US" sz="1013"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2" y="3933090"/>
              <a:ext cx="316523" cy="330945"/>
            </a:xfrm>
            <a:prstGeom prst="rect">
              <a:avLst/>
            </a:prstGeom>
            <a:noFill/>
            <a:ln>
              <a:solidFill>
                <a:schemeClr val="tx1"/>
              </a:solidFill>
            </a:ln>
          </p:spPr>
          <p:txBody>
            <a:bodyPr wrap="square" rtlCol="0">
              <a:spAutoFit/>
            </a:bodyPr>
            <a:lstStyle/>
            <a:p>
              <a:endParaRPr lang="en-US" sz="1013"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30945"/>
            </a:xfrm>
            <a:prstGeom prst="rect">
              <a:avLst/>
            </a:prstGeom>
            <a:solidFill>
              <a:schemeClr val="tx1"/>
            </a:solidFill>
            <a:ln>
              <a:solidFill>
                <a:schemeClr val="tx1"/>
              </a:solidFill>
            </a:ln>
          </p:spPr>
          <p:txBody>
            <a:bodyPr wrap="square" rtlCol="0">
              <a:spAutoFit/>
            </a:bodyPr>
            <a:lstStyle/>
            <a:p>
              <a:endParaRPr lang="en-US" sz="1013"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30945"/>
            </a:xfrm>
            <a:prstGeom prst="rect">
              <a:avLst/>
            </a:prstGeom>
            <a:solidFill>
              <a:schemeClr val="tx1"/>
            </a:solidFill>
            <a:ln>
              <a:solidFill>
                <a:schemeClr val="tx1"/>
              </a:solidFill>
            </a:ln>
          </p:spPr>
          <p:txBody>
            <a:bodyPr wrap="square" rtlCol="0">
              <a:spAutoFit/>
            </a:bodyPr>
            <a:lstStyle/>
            <a:p>
              <a:r>
                <a:rPr lang="en-US" sz="1013"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6" y="3933090"/>
              <a:ext cx="316523" cy="330945"/>
            </a:xfrm>
            <a:prstGeom prst="rect">
              <a:avLst/>
            </a:prstGeom>
            <a:solidFill>
              <a:schemeClr val="tx1"/>
            </a:solidFill>
            <a:ln>
              <a:solidFill>
                <a:schemeClr val="tx1"/>
              </a:solidFill>
            </a:ln>
          </p:spPr>
          <p:txBody>
            <a:bodyPr wrap="square" rtlCol="0">
              <a:spAutoFit/>
            </a:bodyPr>
            <a:lstStyle/>
            <a:p>
              <a:r>
                <a:rPr lang="en-US" sz="1013"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30945"/>
            </a:xfrm>
            <a:prstGeom prst="rect">
              <a:avLst/>
            </a:prstGeom>
            <a:solidFill>
              <a:schemeClr val="tx1"/>
            </a:solidFill>
            <a:ln>
              <a:solidFill>
                <a:schemeClr val="tx1"/>
              </a:solidFill>
            </a:ln>
          </p:spPr>
          <p:txBody>
            <a:bodyPr wrap="square" rtlCol="0">
              <a:spAutoFit/>
            </a:bodyPr>
            <a:lstStyle/>
            <a:p>
              <a:r>
                <a:rPr lang="en-US" sz="1013"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30945"/>
            </a:xfrm>
            <a:prstGeom prst="rect">
              <a:avLst/>
            </a:prstGeom>
            <a:solidFill>
              <a:schemeClr val="tx1"/>
            </a:solidFill>
            <a:ln>
              <a:solidFill>
                <a:schemeClr val="tx1"/>
              </a:solidFill>
            </a:ln>
          </p:spPr>
          <p:txBody>
            <a:bodyPr wrap="square" rtlCol="0">
              <a:spAutoFit/>
            </a:bodyPr>
            <a:lstStyle/>
            <a:p>
              <a:r>
                <a:rPr lang="en-US" sz="1013"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4466495" y="3363056"/>
            <a:ext cx="2373920" cy="248209"/>
            <a:chOff x="6635262" y="4671644"/>
            <a:chExt cx="3165226" cy="330945"/>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r>
                <a:rPr lang="en-US" sz="1013" dirty="0"/>
                <a:t>-</a:t>
              </a:r>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r>
                <a:rPr lang="en-US" sz="1013" dirty="0"/>
                <a:t>-</a:t>
              </a:r>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r>
                <a:rPr lang="en-US" sz="1013" dirty="0"/>
                <a:t>-</a:t>
              </a:r>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r>
                <a:rPr lang="en-US" sz="1013" dirty="0"/>
                <a:t>-</a:t>
              </a:r>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r>
                <a:rPr lang="en-US" sz="1013"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r>
                <a:rPr lang="en-US" sz="1013" dirty="0"/>
                <a:t>-</a:t>
              </a:r>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r>
                <a:rPr lang="en-US" sz="1013" dirty="0"/>
                <a:t>-</a:t>
              </a:r>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r>
                <a:rPr lang="en-US" sz="1013" dirty="0"/>
                <a:t>-</a:t>
              </a:r>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r>
                <a:rPr lang="en-US" sz="1013" dirty="0"/>
                <a:t>-</a:t>
              </a:r>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r>
                <a:rPr lang="en-US" sz="1013" dirty="0"/>
                <a:t>-</a:t>
              </a:r>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4466493" y="3952183"/>
            <a:ext cx="2373920" cy="248209"/>
            <a:chOff x="6635262" y="4671644"/>
            <a:chExt cx="3165226" cy="330945"/>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30945"/>
            </a:xfrm>
            <a:prstGeom prst="rect">
              <a:avLst/>
            </a:prstGeom>
            <a:noFill/>
            <a:ln>
              <a:solidFill>
                <a:schemeClr val="tx1"/>
              </a:solidFill>
            </a:ln>
          </p:spPr>
          <p:txBody>
            <a:bodyPr wrap="square" rtlCol="0">
              <a:spAutoFit/>
            </a:bodyPr>
            <a:lstStyle/>
            <a:p>
              <a:r>
                <a:rPr lang="en-US" sz="1013" dirty="0"/>
                <a:t>-</a:t>
              </a:r>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5" y="4671644"/>
              <a:ext cx="316523" cy="330945"/>
            </a:xfrm>
            <a:prstGeom prst="rect">
              <a:avLst/>
            </a:prstGeom>
            <a:noFill/>
            <a:ln>
              <a:solidFill>
                <a:schemeClr val="tx1"/>
              </a:solidFill>
            </a:ln>
          </p:spPr>
          <p:txBody>
            <a:bodyPr wrap="square" rtlCol="0">
              <a:spAutoFit/>
            </a:bodyPr>
            <a:lstStyle/>
            <a:p>
              <a:r>
                <a:rPr lang="en-US" sz="1013" dirty="0"/>
                <a:t>-</a:t>
              </a:r>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30945"/>
            </a:xfrm>
            <a:prstGeom prst="rect">
              <a:avLst/>
            </a:prstGeom>
            <a:noFill/>
            <a:ln>
              <a:solidFill>
                <a:schemeClr val="tx1"/>
              </a:solidFill>
            </a:ln>
          </p:spPr>
          <p:txBody>
            <a:bodyPr wrap="square" rtlCol="0">
              <a:spAutoFit/>
            </a:bodyPr>
            <a:lstStyle/>
            <a:p>
              <a:r>
                <a:rPr lang="en-US" sz="1013" dirty="0"/>
                <a:t>-</a:t>
              </a:r>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30945"/>
            </a:xfrm>
            <a:prstGeom prst="rect">
              <a:avLst/>
            </a:prstGeom>
            <a:noFill/>
            <a:ln>
              <a:solidFill>
                <a:schemeClr val="tx1"/>
              </a:solidFill>
            </a:ln>
          </p:spPr>
          <p:txBody>
            <a:bodyPr wrap="square" rtlCol="0">
              <a:spAutoFit/>
            </a:bodyPr>
            <a:lstStyle/>
            <a:p>
              <a:r>
                <a:rPr lang="en-US" sz="1013" dirty="0"/>
                <a:t>-</a:t>
              </a:r>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8" y="4671644"/>
              <a:ext cx="316523" cy="330945"/>
            </a:xfrm>
            <a:prstGeom prst="rect">
              <a:avLst/>
            </a:prstGeom>
            <a:noFill/>
            <a:ln>
              <a:solidFill>
                <a:schemeClr val="tx1"/>
              </a:solidFill>
            </a:ln>
          </p:spPr>
          <p:txBody>
            <a:bodyPr wrap="square" rtlCol="0">
              <a:spAutoFit/>
            </a:bodyPr>
            <a:lstStyle/>
            <a:p>
              <a:r>
                <a:rPr lang="en-US" sz="1013" dirty="0"/>
                <a:t>-</a:t>
              </a:r>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30945"/>
            </a:xfrm>
            <a:prstGeom prst="rect">
              <a:avLst/>
            </a:prstGeom>
            <a:noFill/>
            <a:ln>
              <a:solidFill>
                <a:schemeClr val="tx1"/>
              </a:solidFill>
            </a:ln>
          </p:spPr>
          <p:txBody>
            <a:bodyPr wrap="square" rtlCol="0">
              <a:spAutoFit/>
            </a:bodyPr>
            <a:lstStyle/>
            <a:p>
              <a:r>
                <a:rPr lang="en-US" sz="1013" dirty="0"/>
                <a:t>-</a:t>
              </a:r>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30945"/>
            </a:xfrm>
            <a:prstGeom prst="rect">
              <a:avLst/>
            </a:prstGeom>
            <a:noFill/>
            <a:ln>
              <a:solidFill>
                <a:schemeClr val="tx1"/>
              </a:solidFill>
            </a:ln>
          </p:spPr>
          <p:txBody>
            <a:bodyPr wrap="square" rtlCol="0">
              <a:spAutoFit/>
            </a:bodyPr>
            <a:lstStyle/>
            <a:p>
              <a:r>
                <a:rPr lang="en-US" sz="1013" dirty="0"/>
                <a:t>-</a:t>
              </a:r>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2" y="4671644"/>
              <a:ext cx="316523" cy="330945"/>
            </a:xfrm>
            <a:prstGeom prst="rect">
              <a:avLst/>
            </a:prstGeom>
            <a:noFill/>
            <a:ln>
              <a:solidFill>
                <a:schemeClr val="tx1"/>
              </a:solidFill>
            </a:ln>
          </p:spPr>
          <p:txBody>
            <a:bodyPr wrap="square" rtlCol="0">
              <a:spAutoFit/>
            </a:bodyPr>
            <a:lstStyle/>
            <a:p>
              <a:r>
                <a:rPr lang="en-US" sz="1013" dirty="0"/>
                <a:t>-</a:t>
              </a:r>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30945"/>
            </a:xfrm>
            <a:prstGeom prst="rect">
              <a:avLst/>
            </a:prstGeom>
            <a:noFill/>
            <a:ln>
              <a:solidFill>
                <a:schemeClr val="tx1"/>
              </a:solidFill>
            </a:ln>
          </p:spPr>
          <p:txBody>
            <a:bodyPr wrap="square" rtlCol="0">
              <a:spAutoFit/>
            </a:bodyPr>
            <a:lstStyle/>
            <a:p>
              <a:r>
                <a:rPr lang="en-US" sz="1013" dirty="0"/>
                <a:t>-</a:t>
              </a:r>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30945"/>
            </a:xfrm>
            <a:prstGeom prst="rect">
              <a:avLst/>
            </a:prstGeom>
            <a:noFill/>
            <a:ln>
              <a:solidFill>
                <a:schemeClr val="tx1"/>
              </a:solidFill>
            </a:ln>
          </p:spPr>
          <p:txBody>
            <a:bodyPr wrap="square" rtlCol="0">
              <a:spAutoFit/>
            </a:bodyPr>
            <a:lstStyle/>
            <a:p>
              <a:r>
                <a:rPr lang="en-US" sz="1013"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5957777" y="3188243"/>
            <a:ext cx="340918" cy="118696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7250111" y="2826726"/>
            <a:ext cx="641522" cy="248209"/>
          </a:xfrm>
          <a:prstGeom prst="rect">
            <a:avLst/>
          </a:prstGeom>
          <a:noFill/>
        </p:spPr>
        <p:txBody>
          <a:bodyPr wrap="none" rtlCol="0">
            <a:spAutoFit/>
          </a:bodyPr>
          <a:lstStyle/>
          <a:p>
            <a:r>
              <a:rPr lang="en-US" sz="1013"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7250111" y="3363057"/>
            <a:ext cx="764953" cy="248209"/>
          </a:xfrm>
          <a:prstGeom prst="rect">
            <a:avLst/>
          </a:prstGeom>
          <a:noFill/>
        </p:spPr>
        <p:txBody>
          <a:bodyPr wrap="none" rtlCol="0">
            <a:spAutoFit/>
          </a:bodyPr>
          <a:lstStyle/>
          <a:p>
            <a:r>
              <a:rPr lang="en-US" sz="1013"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7250111" y="3952184"/>
            <a:ext cx="599844" cy="248209"/>
          </a:xfrm>
          <a:prstGeom prst="rect">
            <a:avLst/>
          </a:prstGeom>
          <a:noFill/>
        </p:spPr>
        <p:txBody>
          <a:bodyPr wrap="none" rtlCol="0">
            <a:spAutoFit/>
          </a:bodyPr>
          <a:lstStyle/>
          <a:p>
            <a:r>
              <a:rPr lang="en-US" sz="1013"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3411414" y="2484840"/>
            <a:ext cx="1055081" cy="2"/>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628650" y="1369219"/>
            <a:ext cx="3943350" cy="3263504"/>
          </a:xfrm>
        </p:spPr>
        <p:txBody>
          <a:bodyPr/>
          <a:lstStyle/>
          <a:p>
            <a:r>
              <a:rPr lang="en-US" dirty="0"/>
              <a:t>Thanks to the pioneering work in the early 1970’s, modern programmers can go through their entire career without masking and shifting</a:t>
            </a:r>
          </a:p>
          <a:p>
            <a:r>
              <a:rPr lang="en-US" dirty="0"/>
              <a:t>Endianness was just beginning as a problem in the late 1970’s – but Intel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5268537" y="1369219"/>
            <a:ext cx="3582865" cy="1651093"/>
          </a:xfrm>
          <a:prstGeom prst="rect">
            <a:avLst/>
          </a:prstGeom>
          <a:noFill/>
          <a:ln>
            <a:solidFill>
              <a:schemeClr val="accent1"/>
            </a:solidFill>
          </a:ln>
        </p:spPr>
        <p:txBody>
          <a:bodyPr wrap="square" rtlCol="0">
            <a:spAutoFit/>
          </a:bodyPr>
          <a:lstStyle/>
          <a:p>
            <a:r>
              <a:rPr lang="en-US" sz="1013"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sz="1013" i="1" dirty="0" err="1"/>
              <a:t>nUxi</a:t>
            </a:r>
            <a:r>
              <a:rPr lang="en-US" sz="1013" i="1" dirty="0"/>
              <a:t> instead</a:t>
            </a:r>
            <a:r>
              <a:rPr lang="en-US" sz="1013" dirty="0"/>
              <a:t>.</a:t>
            </a:r>
          </a:p>
          <a:p>
            <a:endParaRPr lang="en-US" sz="1013" dirty="0"/>
          </a:p>
          <a:p>
            <a:r>
              <a:rPr lang="en-US" sz="1013" dirty="0"/>
              <a:t>     -- https://</a:t>
            </a:r>
            <a:r>
              <a:rPr lang="en-US" sz="1013" dirty="0" err="1"/>
              <a:t>en.wikipedia.org</a:t>
            </a:r>
            <a:r>
              <a:rPr lang="en-US" sz="1013" dirty="0"/>
              <a:t>/wiki/Endianness</a:t>
            </a:r>
          </a:p>
        </p:txBody>
      </p:sp>
    </p:spTree>
    <p:extLst>
      <p:ext uri="{BB962C8B-B14F-4D97-AF65-F5344CB8AC3E}">
        <p14:creationId xmlns:p14="http://schemas.microsoft.com/office/powerpoint/2010/main" val="2049614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628651" y="1163841"/>
            <a:ext cx="5019323" cy="3416320"/>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string.h</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int main() {</a:t>
            </a:r>
          </a:p>
          <a:p>
            <a:r>
              <a:rPr lang="en-US" sz="1200" dirty="0">
                <a:latin typeface="Courier New" panose="02070309020205020404" pitchFamily="49" charset="0"/>
                <a:cs typeface="Courier New" panose="02070309020205020404" pitchFamily="49" charset="0"/>
              </a:rPr>
              <a:t>    char s[] = "Hello world";</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 = (int *) &amp;s;</a:t>
            </a:r>
          </a:p>
          <a:p>
            <a:r>
              <a:rPr lang="en-US" sz="1200" dirty="0">
                <a:latin typeface="Courier New" panose="02070309020205020404" pitchFamily="49" charset="0"/>
                <a:cs typeface="Courier New" panose="02070309020205020404" pitchFamily="49" charset="0"/>
              </a:rPr>
              <a:t>    int mask, masked,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 l l e H  o W - o 00 d l r\n");</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%08x %08x\n",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[2]);</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mask = 0xff &lt;&lt; 8;</a:t>
            </a:r>
          </a:p>
          <a:p>
            <a:r>
              <a:rPr lang="en-US" sz="1200" dirty="0">
                <a:latin typeface="Courier New" panose="02070309020205020404" pitchFamily="49" charset="0"/>
                <a:cs typeface="Courier New" panose="02070309020205020404" pitchFamily="49" charset="0"/>
              </a:rPr>
              <a:t>    masked = </a:t>
            </a:r>
            <a:r>
              <a:rPr lang="en-US" sz="1200" dirty="0" err="1">
                <a:latin typeface="Courier New" panose="02070309020205020404" pitchFamily="49" charset="0"/>
                <a:cs typeface="Courier New" panose="02070309020205020404" pitchFamily="49" charset="0"/>
              </a:rPr>
              <a:t>si</a:t>
            </a:r>
            <a:r>
              <a:rPr lang="en-US" sz="1200" dirty="0">
                <a:latin typeface="Courier New" panose="02070309020205020404" pitchFamily="49" charset="0"/>
                <a:cs typeface="Courier New" panose="02070309020205020404" pitchFamily="49" charset="0"/>
              </a:rPr>
              <a:t>[0] &amp;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 masked &gt;&gt; 8;</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("%08x\n", masked);</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("%08x %c\n",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ch</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endParaRPr lang="en-US" sz="12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5969941" y="2075460"/>
            <a:ext cx="2601994" cy="120032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a.out</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l</a:t>
            </a:r>
            <a:r>
              <a:rPr lang="en-US" sz="1200" dirty="0">
                <a:latin typeface="Courier New" panose="02070309020205020404" pitchFamily="49" charset="0"/>
                <a:cs typeface="Courier New" panose="02070309020205020404" pitchFamily="49" charset="0"/>
              </a:rPr>
              <a:t> e </a:t>
            </a:r>
            <a:r>
              <a:rPr lang="en-US" sz="1200" b="1" dirty="0">
                <a:latin typeface="Courier New" panose="02070309020205020404" pitchFamily="49" charset="0"/>
                <a:cs typeface="Courier New" panose="02070309020205020404" pitchFamily="49" charset="0"/>
              </a:rPr>
              <a:t>H</a:t>
            </a:r>
            <a:r>
              <a:rPr lang="en-US" sz="1200" dirty="0">
                <a:latin typeface="Courier New" panose="02070309020205020404" pitchFamily="49" charset="0"/>
                <a:cs typeface="Courier New" panose="02070309020205020404" pitchFamily="49" charset="0"/>
              </a:rPr>
              <a:t>  o </a:t>
            </a:r>
            <a:r>
              <a:rPr lang="en-US" sz="1200" b="1" dirty="0">
                <a:latin typeface="Courier New" panose="02070309020205020404" pitchFamily="49" charset="0"/>
                <a:cs typeface="Courier New" panose="02070309020205020404" pitchFamily="49" charset="0"/>
              </a:rPr>
              <a:t>W</a:t>
            </a:r>
            <a:r>
              <a:rPr lang="en-US" sz="1200" dirty="0">
                <a:latin typeface="Courier New" panose="02070309020205020404" pitchFamily="49" charset="0"/>
                <a:cs typeface="Courier New" panose="02070309020205020404" pitchFamily="49" charset="0"/>
              </a:rPr>
              <a:t> - </a:t>
            </a:r>
            <a:r>
              <a:rPr lang="en-US" sz="1200" b="1" dirty="0">
                <a:latin typeface="Courier New" panose="02070309020205020404" pitchFamily="49" charset="0"/>
                <a:cs typeface="Courier New" panose="02070309020205020404" pitchFamily="49" charset="0"/>
              </a:rPr>
              <a:t>o</a:t>
            </a:r>
            <a:r>
              <a:rPr lang="en-US" sz="1200" dirty="0">
                <a:latin typeface="Courier New" panose="02070309020205020404" pitchFamily="49" charset="0"/>
                <a:cs typeface="Courier New" panose="02070309020205020404" pitchFamily="49" charset="0"/>
              </a:rPr>
              <a:t> 00 </a:t>
            </a:r>
            <a:r>
              <a:rPr lang="en-US" sz="1200" b="1" dirty="0">
                <a:latin typeface="Courier New" panose="02070309020205020404" pitchFamily="49" charset="0"/>
                <a:cs typeface="Courier New" panose="02070309020205020404" pitchFamily="49" charset="0"/>
              </a:rPr>
              <a:t>d</a:t>
            </a:r>
            <a:r>
              <a:rPr lang="en-US" sz="1200" dirty="0">
                <a:latin typeface="Courier New" panose="02070309020205020404" pitchFamily="49" charset="0"/>
                <a:cs typeface="Courier New" panose="02070309020205020404" pitchFamily="49" charset="0"/>
              </a:rPr>
              <a:t> l </a:t>
            </a:r>
            <a:r>
              <a:rPr lang="en-US" sz="1200" b="1" dirty="0">
                <a:latin typeface="Courier New" panose="02070309020205020404" pitchFamily="49" charset="0"/>
                <a:cs typeface="Courier New" panose="02070309020205020404" pitchFamily="49" charset="0"/>
              </a:rPr>
              <a:t>r</a:t>
            </a:r>
          </a:p>
          <a:p>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6c</a:t>
            </a:r>
            <a:r>
              <a:rPr lang="en-US" sz="1200" dirty="0">
                <a:latin typeface="Courier New" panose="02070309020205020404" pitchFamily="49" charset="0"/>
                <a:cs typeface="Courier New" panose="02070309020205020404" pitchFamily="49" charset="0"/>
              </a:rPr>
              <a:t>65</a:t>
            </a:r>
            <a:r>
              <a:rPr lang="en-US" sz="1200" b="1" dirty="0">
                <a:latin typeface="Courier New" panose="02070309020205020404" pitchFamily="49" charset="0"/>
                <a:cs typeface="Courier New" panose="02070309020205020404" pitchFamily="49" charset="0"/>
              </a:rPr>
              <a:t>48</a:t>
            </a:r>
            <a:r>
              <a:rPr lang="en-US" sz="1200" dirty="0">
                <a:latin typeface="Courier New" panose="02070309020205020404" pitchFamily="49" charset="0"/>
                <a:cs typeface="Courier New" panose="02070309020205020404" pitchFamily="49" charset="0"/>
              </a:rPr>
              <a:t> 6f</a:t>
            </a:r>
            <a:r>
              <a:rPr lang="en-US" sz="1200" b="1" dirty="0">
                <a:latin typeface="Courier New" panose="02070309020205020404" pitchFamily="49" charset="0"/>
                <a:cs typeface="Courier New" panose="02070309020205020404" pitchFamily="49" charset="0"/>
              </a:rPr>
              <a:t>77</a:t>
            </a:r>
            <a:r>
              <a:rPr lang="en-US" sz="1200" dirty="0">
                <a:latin typeface="Courier New" panose="02070309020205020404" pitchFamily="49" charset="0"/>
                <a:cs typeface="Courier New" panose="02070309020205020404" pitchFamily="49" charset="0"/>
              </a:rPr>
              <a:t>20</a:t>
            </a:r>
            <a:r>
              <a:rPr lang="en-US" sz="1200" b="1" dirty="0">
                <a:latin typeface="Courier New" panose="02070309020205020404" pitchFamily="49" charset="0"/>
                <a:cs typeface="Courier New" panose="02070309020205020404" pitchFamily="49" charset="0"/>
              </a:rPr>
              <a:t>6f</a:t>
            </a:r>
            <a:r>
              <a:rPr lang="en-US" sz="1200" dirty="0">
                <a:latin typeface="Courier New" panose="02070309020205020404" pitchFamily="49" charset="0"/>
                <a:cs typeface="Courier New" panose="02070309020205020404" pitchFamily="49" charset="0"/>
              </a:rPr>
              <a:t> 00</a:t>
            </a:r>
            <a:r>
              <a:rPr lang="en-US" sz="1200" b="1" dirty="0">
                <a:latin typeface="Courier New" panose="02070309020205020404" pitchFamily="49" charset="0"/>
                <a:cs typeface="Courier New" panose="02070309020205020404" pitchFamily="49" charset="0"/>
              </a:rPr>
              <a:t>64</a:t>
            </a:r>
            <a:r>
              <a:rPr lang="en-US" sz="1200" dirty="0">
                <a:latin typeface="Courier New" panose="02070309020205020404" pitchFamily="49" charset="0"/>
                <a:cs typeface="Courier New" panose="02070309020205020404" pitchFamily="49" charset="0"/>
              </a:rPr>
              <a:t>6c</a:t>
            </a:r>
            <a:r>
              <a:rPr lang="en-US" sz="1200" b="1" dirty="0">
                <a:latin typeface="Courier New" panose="02070309020205020404" pitchFamily="49" charset="0"/>
                <a:cs typeface="Courier New" panose="02070309020205020404" pitchFamily="49" charset="0"/>
              </a:rPr>
              <a:t>72</a:t>
            </a:r>
          </a:p>
          <a:p>
            <a:r>
              <a:rPr lang="en-US" sz="1200" dirty="0">
                <a:latin typeface="Courier New" panose="02070309020205020404" pitchFamily="49" charset="0"/>
                <a:cs typeface="Courier New" panose="02070309020205020404" pitchFamily="49" charset="0"/>
              </a:rPr>
              <a:t>0000ff00</a:t>
            </a:r>
          </a:p>
          <a:p>
            <a:r>
              <a:rPr lang="en-US" sz="1200" dirty="0">
                <a:latin typeface="Courier New" panose="02070309020205020404" pitchFamily="49" charset="0"/>
                <a:cs typeface="Courier New" panose="02070309020205020404" pitchFamily="49" charset="0"/>
              </a:rPr>
              <a:t>00006500</a:t>
            </a:r>
          </a:p>
          <a:p>
            <a:r>
              <a:rPr lang="en-US" sz="1200" dirty="0">
                <a:latin typeface="Courier New" panose="02070309020205020404" pitchFamily="49" charset="0"/>
                <a:cs typeface="Courier New" panose="02070309020205020404" pitchFamily="49" charset="0"/>
              </a:rPr>
              <a:t>00000065 e</a:t>
            </a:r>
            <a:endParaRPr lang="en-US" sz="12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5459369" y="3832824"/>
            <a:ext cx="2387192" cy="404085"/>
          </a:xfrm>
          <a:prstGeom prst="rect">
            <a:avLst/>
          </a:prstGeom>
          <a:noFill/>
        </p:spPr>
        <p:txBody>
          <a:bodyPr wrap="none" rtlCol="0">
            <a:spAutoFit/>
          </a:bodyPr>
          <a:lstStyle/>
          <a:p>
            <a:r>
              <a:rPr lang="en-US" sz="1013" dirty="0"/>
              <a:t>Please don’t try this at home </a:t>
            </a:r>
            <a:r>
              <a:rPr lang="en-US" sz="1013" dirty="0">
                <a:sym typeface="Wingdings" pitchFamily="2" charset="2"/>
              </a:rPr>
              <a:t> </a:t>
            </a:r>
          </a:p>
          <a:p>
            <a:r>
              <a:rPr lang="en-US" sz="1013" dirty="0"/>
              <a:t>https://</a:t>
            </a:r>
            <a:r>
              <a:rPr lang="en-US" sz="1013" dirty="0" err="1"/>
              <a:t>en.wikipedia.org</a:t>
            </a:r>
            <a:r>
              <a:rPr lang="en-US" sz="1013"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7845137" y="4742699"/>
            <a:ext cx="1200149" cy="276999"/>
          </a:xfrm>
          <a:prstGeom prst="rect">
            <a:avLst/>
          </a:prstGeom>
          <a:noFill/>
        </p:spPr>
        <p:txBody>
          <a:bodyPr wrap="square">
            <a:spAutoFit/>
          </a:bodyPr>
          <a:lstStyle/>
          <a:p>
            <a:r>
              <a:rPr lang="en-US" sz="1200" dirty="0">
                <a:solidFill>
                  <a:srgbClr val="000000"/>
                </a:solidFill>
                <a:latin typeface="Menlo" panose="020B0609030804020204" pitchFamily="49" charset="0"/>
              </a:rPr>
              <a:t>kr_02_01.c</a:t>
            </a:r>
          </a:p>
        </p:txBody>
      </p:sp>
    </p:spTree>
    <p:extLst>
      <p:ext uri="{BB962C8B-B14F-4D97-AF65-F5344CB8AC3E}">
        <p14:creationId xmlns:p14="http://schemas.microsoft.com/office/powerpoint/2010/main" val="181109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idx="1"/>
          </p:nvPr>
        </p:nvSpPr>
        <p:spPr/>
        <p:txBody>
          <a:bodyPr/>
          <a:lstStyle/>
          <a:p>
            <a:r>
              <a:rPr lang="en-US" dirty="0"/>
              <a:t>Number Base Conversion (10, 16, 2)</a:t>
            </a:r>
          </a:p>
          <a:p>
            <a:r>
              <a:rPr lang="en-US"/>
              <a:t>Division and a Python 2 story</a:t>
            </a:r>
          </a:p>
          <a:p>
            <a:r>
              <a:rPr lang="en-US"/>
              <a:t>Integers</a:t>
            </a:r>
            <a:endParaRPr lang="en-US" dirty="0"/>
          </a:p>
          <a:p>
            <a:r>
              <a:rPr lang="en-US" dirty="0"/>
              <a:t>Words / Bytes</a:t>
            </a:r>
          </a:p>
          <a:p>
            <a:r>
              <a:rPr lang="en-US" dirty="0"/>
              <a:t>Characters</a:t>
            </a:r>
          </a:p>
        </p:txBody>
      </p:sp>
    </p:spTree>
    <p:extLst>
      <p:ext uri="{BB962C8B-B14F-4D97-AF65-F5344CB8AC3E}">
        <p14:creationId xmlns:p14="http://schemas.microsoft.com/office/powerpoint/2010/main" val="39531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628651" y="1127017"/>
            <a:ext cx="3791778" cy="1892826"/>
          </a:xfrm>
          <a:prstGeom prst="rect">
            <a:avLst/>
          </a:prstGeom>
          <a:noFill/>
        </p:spPr>
        <p:txBody>
          <a:bodyPr wrap="square" rtlCol="0">
            <a:spAutoFit/>
          </a:bodyPr>
          <a:lstStyle/>
          <a:p>
            <a:r>
              <a:rPr lang="en-US" sz="900" dirty="0"/>
              <a:t>These slides are Copyright 2022-  Charles R. Severance (</a:t>
            </a:r>
            <a:r>
              <a:rPr lang="en-US" sz="900" dirty="0" err="1"/>
              <a:t>online.dr-chuck.com</a:t>
            </a:r>
            <a:r>
              <a:rPr lang="en-US" sz="9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900" dirty="0"/>
          </a:p>
          <a:p>
            <a:r>
              <a:rPr lang="en-US" sz="900" dirty="0"/>
              <a:t>Initial Development: Charles Severance, University of Michigan School of Information</a:t>
            </a:r>
          </a:p>
          <a:p>
            <a:endParaRPr lang="en-US" sz="900" dirty="0"/>
          </a:p>
          <a:p>
            <a:r>
              <a:rPr lang="en-US" sz="900" b="1" dirty="0"/>
              <a:t>Insert new Contributors and Translators here including names and dates</a:t>
            </a:r>
          </a:p>
          <a:p>
            <a:endParaRPr lang="en-US" sz="900" dirty="0"/>
          </a:p>
          <a:p>
            <a:endParaRPr lang="en-US" sz="9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4723573" y="1127016"/>
            <a:ext cx="3791778" cy="369332"/>
          </a:xfrm>
          <a:prstGeom prst="rect">
            <a:avLst/>
          </a:prstGeom>
          <a:noFill/>
        </p:spPr>
        <p:txBody>
          <a:bodyPr wrap="square" rtlCol="0">
            <a:spAutoFit/>
          </a:bodyPr>
          <a:lstStyle/>
          <a:p>
            <a:r>
              <a:rPr lang="en-US" sz="900" b="1" dirty="0"/>
              <a:t>Continue new Contributors and Translators here</a:t>
            </a:r>
          </a:p>
          <a:p>
            <a:endParaRPr lang="en-US" sz="9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a:t>
            </a:r>
            <a:r>
              <a:rPr lang="en-US"/>
              <a:t>extracting bit </a:t>
            </a:r>
            <a:r>
              <a:rPr lang="en-US" dirty="0"/>
              <a:t>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6CF6-0CA0-B628-3210-CBDCC55F21FB}"/>
              </a:ext>
            </a:extLst>
          </p:cNvPr>
          <p:cNvSpPr>
            <a:spLocks noGrp="1"/>
          </p:cNvSpPr>
          <p:nvPr>
            <p:ph type="title"/>
          </p:nvPr>
        </p:nvSpPr>
        <p:spPr/>
        <p:txBody>
          <a:bodyPr/>
          <a:lstStyle/>
          <a:p>
            <a:r>
              <a:rPr lang="en-US" dirty="0"/>
              <a:t>Ah, Division… </a:t>
            </a:r>
          </a:p>
        </p:txBody>
      </p:sp>
      <p:sp>
        <p:nvSpPr>
          <p:cNvPr id="5" name="Text Placeholder 4">
            <a:extLst>
              <a:ext uri="{FF2B5EF4-FFF2-40B4-BE49-F238E27FC236}">
                <a16:creationId xmlns:a16="http://schemas.microsoft.com/office/drawing/2014/main" id="{4596090D-3554-2186-B436-A5D2D31E83AD}"/>
              </a:ext>
            </a:extLst>
          </p:cNvPr>
          <p:cNvSpPr>
            <a:spLocks noGrp="1"/>
          </p:cNvSpPr>
          <p:nvPr>
            <p:ph type="body" idx="1"/>
          </p:nvPr>
        </p:nvSpPr>
        <p:spPr/>
        <p:txBody>
          <a:bodyPr/>
          <a:lstStyle/>
          <a:p>
            <a:r>
              <a:rPr lang="en-US" dirty="0"/>
              <a:t>Can it be that it was all so simple then?</a:t>
            </a:r>
          </a:p>
          <a:p>
            <a:r>
              <a:rPr lang="en-US" dirty="0"/>
              <a:t>Or has time rewritten every line?</a:t>
            </a:r>
          </a:p>
          <a:p>
            <a:r>
              <a:rPr lang="en-US" dirty="0"/>
              <a:t>If we had the chance to do it all again, tell me, would we, could we?</a:t>
            </a:r>
          </a:p>
        </p:txBody>
      </p:sp>
      <p:sp>
        <p:nvSpPr>
          <p:cNvPr id="6" name="TextBox 5">
            <a:extLst>
              <a:ext uri="{FF2B5EF4-FFF2-40B4-BE49-F238E27FC236}">
                <a16:creationId xmlns:a16="http://schemas.microsoft.com/office/drawing/2014/main" id="{6447CDB7-81E6-9C86-28CC-A4CE822F1243}"/>
              </a:ext>
            </a:extLst>
          </p:cNvPr>
          <p:cNvSpPr txBox="1"/>
          <p:nvPr/>
        </p:nvSpPr>
        <p:spPr>
          <a:xfrm>
            <a:off x="5743575" y="4587479"/>
            <a:ext cx="3305175" cy="248209"/>
          </a:xfrm>
          <a:prstGeom prst="rect">
            <a:avLst/>
          </a:prstGeom>
          <a:noFill/>
        </p:spPr>
        <p:txBody>
          <a:bodyPr wrap="square" rtlCol="0">
            <a:spAutoFit/>
          </a:bodyPr>
          <a:lstStyle/>
          <a:p>
            <a:r>
              <a:rPr lang="en-US" sz="1013" b="1" dirty="0"/>
              <a:t>From the film "The Way We Were" (1973)</a:t>
            </a:r>
          </a:p>
        </p:txBody>
      </p:sp>
    </p:spTree>
    <p:extLst>
      <p:ext uri="{BB962C8B-B14F-4D97-AF65-F5344CB8AC3E}">
        <p14:creationId xmlns:p14="http://schemas.microsoft.com/office/powerpoint/2010/main" val="214911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D391-73EC-669C-E229-3F1758FE089C}"/>
              </a:ext>
            </a:extLst>
          </p:cNvPr>
          <p:cNvSpPr>
            <a:spLocks noGrp="1"/>
          </p:cNvSpPr>
          <p:nvPr>
            <p:ph type="title"/>
          </p:nvPr>
        </p:nvSpPr>
        <p:spPr/>
        <p:txBody>
          <a:bodyPr/>
          <a:lstStyle/>
          <a:p>
            <a:r>
              <a:rPr lang="en-US" dirty="0"/>
              <a:t>Python 2 to Python 3</a:t>
            </a:r>
          </a:p>
        </p:txBody>
      </p:sp>
      <p:sp>
        <p:nvSpPr>
          <p:cNvPr id="5" name="Content Placeholder 4">
            <a:extLst>
              <a:ext uri="{FF2B5EF4-FFF2-40B4-BE49-F238E27FC236}">
                <a16:creationId xmlns:a16="http://schemas.microsoft.com/office/drawing/2014/main" id="{C927FF06-0544-B1C4-FD11-1743F47AC707}"/>
              </a:ext>
            </a:extLst>
          </p:cNvPr>
          <p:cNvSpPr>
            <a:spLocks noGrp="1"/>
          </p:cNvSpPr>
          <p:nvPr>
            <p:ph idx="1"/>
          </p:nvPr>
        </p:nvSpPr>
        <p:spPr/>
        <p:txBody>
          <a:bodyPr>
            <a:normAutofit fontScale="92500" lnSpcReduction="20000"/>
          </a:bodyPr>
          <a:lstStyle/>
          <a:p>
            <a:r>
              <a:rPr lang="en-US" dirty="0"/>
              <a:t>Python 2 was very popular – but under attack from modern languages</a:t>
            </a:r>
          </a:p>
          <a:p>
            <a:pPr lvl="1"/>
            <a:r>
              <a:rPr lang="en-US" dirty="0"/>
              <a:t>Strings were ASCII (Not Unicode)</a:t>
            </a:r>
          </a:p>
          <a:p>
            <a:pPr lvl="1"/>
            <a:r>
              <a:rPr lang="en-US" dirty="0"/>
              <a:t>I/O (print) was part of the language – limited evolution</a:t>
            </a:r>
          </a:p>
          <a:p>
            <a:r>
              <a:rPr lang="en-US" dirty="0"/>
              <a:t>Converting took from 2008 – 2020</a:t>
            </a:r>
          </a:p>
          <a:p>
            <a:r>
              <a:rPr lang="en-US" dirty="0"/>
              <a:t>Programmers got a lot of help</a:t>
            </a:r>
          </a:p>
          <a:p>
            <a:pPr lvl="1"/>
            <a:r>
              <a:rPr lang="en-US" dirty="0"/>
              <a:t>An automated code convertor</a:t>
            </a:r>
          </a:p>
          <a:p>
            <a:pPr lvl="1"/>
            <a:r>
              <a:rPr lang="en-US" dirty="0"/>
              <a:t>Back-porting of future library code to support 2.x and 3.x at the same time</a:t>
            </a:r>
          </a:p>
          <a:p>
            <a:r>
              <a:rPr lang="en-US" dirty="0"/>
              <a:t>Division of two integers</a:t>
            </a:r>
          </a:p>
          <a:p>
            <a:pPr lvl="1"/>
            <a:r>
              <a:rPr lang="en-US" dirty="0"/>
              <a:t>Python 2 – Returns an integer and the division is truncated (3/4 == 0)</a:t>
            </a:r>
          </a:p>
          <a:p>
            <a:pPr lvl="1"/>
            <a:r>
              <a:rPr lang="en-US" dirty="0"/>
              <a:t>Python 3 – Any division converts operands to float and produces a float (3/4 == 0.75)</a:t>
            </a:r>
          </a:p>
          <a:p>
            <a:r>
              <a:rPr lang="en-US" dirty="0"/>
              <a:t>Python 2 division truncated </a:t>
            </a:r>
            <a:r>
              <a:rPr lang="en-US" b="1" i="1" dirty="0"/>
              <a:t>because</a:t>
            </a:r>
            <a:r>
              <a:rPr lang="en-US" dirty="0"/>
              <a:t> C integer division truncated (3/4 == 0)</a:t>
            </a:r>
          </a:p>
        </p:txBody>
      </p:sp>
    </p:spTree>
    <p:extLst>
      <p:ext uri="{BB962C8B-B14F-4D97-AF65-F5344CB8AC3E}">
        <p14:creationId xmlns:p14="http://schemas.microsoft.com/office/powerpoint/2010/main" val="175297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ABD2-4B0D-0700-6707-B90E7B8C2710}"/>
              </a:ext>
            </a:extLst>
          </p:cNvPr>
          <p:cNvSpPr>
            <a:spLocks noGrp="1"/>
          </p:cNvSpPr>
          <p:nvPr>
            <p:ph type="title"/>
          </p:nvPr>
        </p:nvSpPr>
        <p:spPr/>
        <p:txBody>
          <a:bodyPr/>
          <a:lstStyle/>
          <a:p>
            <a:r>
              <a:rPr lang="en-US" dirty="0"/>
              <a:t>Integer Division in C</a:t>
            </a:r>
          </a:p>
        </p:txBody>
      </p:sp>
      <p:sp>
        <p:nvSpPr>
          <p:cNvPr id="3" name="Content Placeholder 2">
            <a:extLst>
              <a:ext uri="{FF2B5EF4-FFF2-40B4-BE49-F238E27FC236}">
                <a16:creationId xmlns:a16="http://schemas.microsoft.com/office/drawing/2014/main" id="{C8538849-E812-BC89-2EF3-18D093C82001}"/>
              </a:ext>
            </a:extLst>
          </p:cNvPr>
          <p:cNvSpPr>
            <a:spLocks noGrp="1"/>
          </p:cNvSpPr>
          <p:nvPr>
            <p:ph idx="1"/>
          </p:nvPr>
        </p:nvSpPr>
        <p:spPr/>
        <p:txBody>
          <a:bodyPr>
            <a:normAutofit lnSpcReduction="10000"/>
          </a:bodyPr>
          <a:lstStyle/>
          <a:p>
            <a:r>
              <a:rPr lang="en-US" dirty="0"/>
              <a:t>Less of a problem because C is a (pretty) strongly typed language</a:t>
            </a:r>
          </a:p>
          <a:p>
            <a:r>
              <a:rPr lang="en-US" dirty="0"/>
              <a:t>Python</a:t>
            </a:r>
          </a:p>
          <a:p>
            <a:pPr lvl="1"/>
            <a:r>
              <a:rPr lang="en-US" dirty="0"/>
              <a:t>x = 3 / 4</a:t>
            </a:r>
          </a:p>
          <a:p>
            <a:pPr lvl="1"/>
            <a:r>
              <a:rPr lang="en-US" dirty="0"/>
              <a:t>The type of x is part of x and when x is used many lines later, perhaps in a library routine, it all gets figured out (often badly)</a:t>
            </a:r>
          </a:p>
          <a:p>
            <a:r>
              <a:rPr lang="en-US" dirty="0"/>
              <a:t>C must declare “x” as float, double, int, etc.   So when a C programmer writes a division, they know they need to cast values or use float constants to trigger type conversion in expressions</a:t>
            </a:r>
          </a:p>
          <a:p>
            <a:pPr lvl="1"/>
            <a:r>
              <a:rPr lang="en-US" dirty="0"/>
              <a:t>float x;</a:t>
            </a:r>
          </a:p>
          <a:p>
            <a:pPr lvl="1"/>
            <a:r>
              <a:rPr lang="en-US" dirty="0"/>
              <a:t>x = ((float) 3 / 4);</a:t>
            </a:r>
          </a:p>
          <a:p>
            <a:pPr lvl="1"/>
            <a:r>
              <a:rPr lang="en-US" dirty="0"/>
              <a:t>x = x * 2.5;</a:t>
            </a:r>
          </a:p>
        </p:txBody>
      </p:sp>
    </p:spTree>
    <p:extLst>
      <p:ext uri="{BB962C8B-B14F-4D97-AF65-F5344CB8AC3E}">
        <p14:creationId xmlns:p14="http://schemas.microsoft.com/office/powerpoint/2010/main" val="161838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677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10</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42</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1067317"/>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740908" cy="248209"/>
          </a:xfrm>
          <a:prstGeom prst="rect">
            <a:avLst/>
          </a:prstGeom>
          <a:noFill/>
        </p:spPr>
        <p:txBody>
          <a:bodyPr wrap="none" rtlCol="0">
            <a:spAutoFit/>
          </a:bodyPr>
          <a:lstStyle/>
          <a:p>
            <a:r>
              <a:rPr lang="en-US" sz="1013" dirty="0"/>
              <a:t>Tens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1344316"/>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63" name="Group 62">
            <a:extLst>
              <a:ext uri="{FF2B5EF4-FFF2-40B4-BE49-F238E27FC236}">
                <a16:creationId xmlns:a16="http://schemas.microsoft.com/office/drawing/2014/main" id="{59FAD374-E581-041B-0CEF-31A30BEE402B}"/>
              </a:ext>
            </a:extLst>
          </p:cNvPr>
          <p:cNvGrpSpPr/>
          <p:nvPr/>
        </p:nvGrpSpPr>
        <p:grpSpPr>
          <a:xfrm>
            <a:off x="3930307" y="1619772"/>
            <a:ext cx="2373920" cy="248209"/>
            <a:chOff x="6564923" y="3335216"/>
            <a:chExt cx="3165226" cy="330945"/>
          </a:xfrm>
        </p:grpSpPr>
        <p:sp>
          <p:nvSpPr>
            <p:cNvPr id="64" name="TextBox 63">
              <a:extLst>
                <a:ext uri="{FF2B5EF4-FFF2-40B4-BE49-F238E27FC236}">
                  <a16:creationId xmlns:a16="http://schemas.microsoft.com/office/drawing/2014/main" id="{A6A9AF31-2E1C-2431-BC39-D48B1277FAEA}"/>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72" name="TextBox 71">
              <a:extLst>
                <a:ext uri="{FF2B5EF4-FFF2-40B4-BE49-F238E27FC236}">
                  <a16:creationId xmlns:a16="http://schemas.microsoft.com/office/drawing/2014/main" id="{E834C13F-AD4F-CB39-8C4E-A4C9269C9CC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73" name="TextBox 72">
              <a:extLst>
                <a:ext uri="{FF2B5EF4-FFF2-40B4-BE49-F238E27FC236}">
                  <a16:creationId xmlns:a16="http://schemas.microsoft.com/office/drawing/2014/main" id="{0B565E6C-5D11-E5E2-153E-8290EB4C3A67}"/>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grpSp>
        <p:nvGrpSpPr>
          <p:cNvPr id="74" name="Group 73">
            <a:extLst>
              <a:ext uri="{FF2B5EF4-FFF2-40B4-BE49-F238E27FC236}">
                <a16:creationId xmlns:a16="http://schemas.microsoft.com/office/drawing/2014/main" id="{204F665D-7FAF-89E5-1B69-EB8A5BB6939C}"/>
              </a:ext>
            </a:extLst>
          </p:cNvPr>
          <p:cNvGrpSpPr/>
          <p:nvPr/>
        </p:nvGrpSpPr>
        <p:grpSpPr>
          <a:xfrm>
            <a:off x="3931432" y="1896771"/>
            <a:ext cx="2373920" cy="248209"/>
            <a:chOff x="6564923" y="3335216"/>
            <a:chExt cx="3165226" cy="330945"/>
          </a:xfrm>
        </p:grpSpPr>
        <p:sp>
          <p:nvSpPr>
            <p:cNvPr id="75" name="TextBox 74">
              <a:extLst>
                <a:ext uri="{FF2B5EF4-FFF2-40B4-BE49-F238E27FC236}">
                  <a16:creationId xmlns:a16="http://schemas.microsoft.com/office/drawing/2014/main" id="{5A933837-B370-2572-E490-37206FE3257D}"/>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83" name="TextBox 82">
              <a:extLst>
                <a:ext uri="{FF2B5EF4-FFF2-40B4-BE49-F238E27FC236}">
                  <a16:creationId xmlns:a16="http://schemas.microsoft.com/office/drawing/2014/main" id="{8538B216-262C-F93B-2A1F-31F6659CE7AE}"/>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84" name="TextBox 83">
              <a:extLst>
                <a:ext uri="{FF2B5EF4-FFF2-40B4-BE49-F238E27FC236}">
                  <a16:creationId xmlns:a16="http://schemas.microsoft.com/office/drawing/2014/main" id="{550C7E24-7C97-0431-8CFC-E068C7CD08AF}"/>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86" name="TextBox 85">
            <a:extLst>
              <a:ext uri="{FF2B5EF4-FFF2-40B4-BE49-F238E27FC236}">
                <a16:creationId xmlns:a16="http://schemas.microsoft.com/office/drawing/2014/main" id="{CFDC42F2-DFC1-C777-3DA5-C656B6B37FFC}"/>
              </a:ext>
            </a:extLst>
          </p:cNvPr>
          <p:cNvSpPr txBox="1"/>
          <p:nvPr/>
        </p:nvSpPr>
        <p:spPr>
          <a:xfrm>
            <a:off x="3927945" y="2613945"/>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27945" y="2890944"/>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0"/>
            <a:ext cx="296876" cy="1154162"/>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77635" y="2602102"/>
            <a:ext cx="296876" cy="623248"/>
          </a:xfrm>
          <a:prstGeom prst="rect">
            <a:avLst/>
          </a:prstGeom>
          <a:noFill/>
        </p:spPr>
        <p:txBody>
          <a:bodyPr wrap="none" rtlCol="0">
            <a:spAutoFit/>
          </a:bodyPr>
          <a:lstStyle/>
          <a:p>
            <a:r>
              <a:rPr lang="en-US" sz="1725" dirty="0"/>
              <a:t>1</a:t>
            </a:r>
          </a:p>
          <a:p>
            <a:r>
              <a:rPr lang="en-US" sz="1725" dirty="0"/>
              <a:t>2</a:t>
            </a:r>
          </a:p>
        </p:txBody>
      </p:sp>
      <p:sp>
        <p:nvSpPr>
          <p:cNvPr id="99" name="TextBox 98">
            <a:extLst>
              <a:ext uri="{FF2B5EF4-FFF2-40B4-BE49-F238E27FC236}">
                <a16:creationId xmlns:a16="http://schemas.microsoft.com/office/drawing/2014/main" id="{38FD3CCC-DDBA-176D-41D3-6EEBF1B0A454}"/>
              </a:ext>
            </a:extLst>
          </p:cNvPr>
          <p:cNvSpPr txBox="1"/>
          <p:nvPr/>
        </p:nvSpPr>
        <p:spPr>
          <a:xfrm>
            <a:off x="628650" y="4187445"/>
            <a:ext cx="6550547"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4x10</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+ 2x10</a:t>
            </a:r>
            <a:r>
              <a:rPr lang="en-US" sz="2700" baseline="30000" dirty="0">
                <a:latin typeface="Courier New" panose="02070309020205020404" pitchFamily="49" charset="0"/>
                <a:cs typeface="Courier New" panose="02070309020205020404" pitchFamily="49" charset="0"/>
              </a:rPr>
              <a:t>0</a:t>
            </a:r>
            <a:r>
              <a:rPr lang="en-US" sz="2700" dirty="0">
                <a:latin typeface="Courier New" panose="02070309020205020404" pitchFamily="49" charset="0"/>
                <a:cs typeface="Courier New" panose="02070309020205020404" pitchFamily="49" charset="0"/>
              </a:rPr>
              <a:t> = 40 + 2 = 42</a:t>
            </a:r>
          </a:p>
        </p:txBody>
      </p:sp>
      <p:sp>
        <p:nvSpPr>
          <p:cNvPr id="100" name="TextBox 99">
            <a:extLst>
              <a:ext uri="{FF2B5EF4-FFF2-40B4-BE49-F238E27FC236}">
                <a16:creationId xmlns:a16="http://schemas.microsoft.com/office/drawing/2014/main" id="{1FB4B48A-54A2-DB38-8791-6E17F6B78B28}"/>
              </a:ext>
            </a:extLst>
          </p:cNvPr>
          <p:cNvSpPr txBox="1"/>
          <p:nvPr/>
        </p:nvSpPr>
        <p:spPr>
          <a:xfrm>
            <a:off x="4623329" y="2625487"/>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101" name="TextBox 100">
            <a:extLst>
              <a:ext uri="{FF2B5EF4-FFF2-40B4-BE49-F238E27FC236}">
                <a16:creationId xmlns:a16="http://schemas.microsoft.com/office/drawing/2014/main" id="{B335E0C3-B12D-37F7-B1C6-300F80212928}"/>
              </a:ext>
            </a:extLst>
          </p:cNvPr>
          <p:cNvSpPr txBox="1"/>
          <p:nvPr/>
        </p:nvSpPr>
        <p:spPr>
          <a:xfrm>
            <a:off x="6373239" y="141637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40</a:t>
            </a:r>
          </a:p>
        </p:txBody>
      </p:sp>
    </p:spTree>
    <p:extLst>
      <p:ext uri="{BB962C8B-B14F-4D97-AF65-F5344CB8AC3E}">
        <p14:creationId xmlns:p14="http://schemas.microsoft.com/office/powerpoint/2010/main" val="173497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Box 88">
            <a:extLst>
              <a:ext uri="{FF2B5EF4-FFF2-40B4-BE49-F238E27FC236}">
                <a16:creationId xmlns:a16="http://schemas.microsoft.com/office/drawing/2014/main" id="{988EC1AA-F2A2-78BA-DB8D-B5EDCEC2E17C}"/>
              </a:ext>
            </a:extLst>
          </p:cNvPr>
          <p:cNvSpPr txBox="1"/>
          <p:nvPr/>
        </p:nvSpPr>
        <p:spPr>
          <a:xfrm>
            <a:off x="628650" y="4187445"/>
            <a:ext cx="5795300"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5x8</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+ 2x8</a:t>
            </a:r>
            <a:r>
              <a:rPr lang="en-US" sz="2700" baseline="30000" dirty="0">
                <a:latin typeface="Courier New" panose="02070309020205020404" pitchFamily="49" charset="0"/>
                <a:cs typeface="Courier New" panose="02070309020205020404" pitchFamily="49" charset="0"/>
              </a:rPr>
              <a:t>0 </a:t>
            </a:r>
            <a:r>
              <a:rPr lang="en-US" sz="2700" dirty="0">
                <a:latin typeface="Courier New" panose="02070309020205020404" pitchFamily="49" charset="0"/>
                <a:cs typeface="Courier New" panose="02070309020205020404" pitchFamily="49" charset="0"/>
              </a:rPr>
              <a:t>= 40 + 2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Place Value – Base 8</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52</a:t>
            </a:r>
          </a:p>
        </p:txBody>
      </p:sp>
      <p:sp>
        <p:nvSpPr>
          <p:cNvPr id="7" name="TextBox 6">
            <a:extLst>
              <a:ext uri="{FF2B5EF4-FFF2-40B4-BE49-F238E27FC236}">
                <a16:creationId xmlns:a16="http://schemas.microsoft.com/office/drawing/2014/main" id="{1C3A5630-CD9F-2A01-F445-30110F9F391C}"/>
              </a:ext>
            </a:extLst>
          </p:cNvPr>
          <p:cNvSpPr txBox="1"/>
          <p:nvPr/>
        </p:nvSpPr>
        <p:spPr>
          <a:xfrm>
            <a:off x="3927947" y="1067318"/>
            <a:ext cx="237392" cy="248209"/>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4165339" y="1067318"/>
            <a:ext cx="237392" cy="248209"/>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4402729" y="1067318"/>
            <a:ext cx="237392" cy="248209"/>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4640121" y="1067318"/>
            <a:ext cx="237392" cy="248209"/>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4877512" y="1067318"/>
            <a:ext cx="237392" cy="248209"/>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5114909" y="1067318"/>
            <a:ext cx="237392" cy="248209"/>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5352301" y="1067318"/>
            <a:ext cx="237392" cy="248209"/>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5589691" y="1067318"/>
            <a:ext cx="237392" cy="248209"/>
          </a:xfrm>
          <a:prstGeom prst="rect">
            <a:avLst/>
          </a:prstGeom>
          <a:noFill/>
          <a:ln>
            <a:solidFill>
              <a:schemeClr val="tx1"/>
            </a:solidFill>
          </a:ln>
        </p:spPr>
        <p:txBody>
          <a:bodyPr wrap="square" rtlCol="0">
            <a:spAutoFit/>
          </a:bodyPr>
          <a:lstStyle/>
          <a:p>
            <a:endParaRPr lang="en-US" sz="1013" dirty="0"/>
          </a:p>
        </p:txBody>
      </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813043" cy="248209"/>
          </a:xfrm>
          <a:prstGeom prst="rect">
            <a:avLst/>
          </a:prstGeom>
          <a:noFill/>
        </p:spPr>
        <p:txBody>
          <a:bodyPr wrap="none" rtlCol="0">
            <a:spAutoFit/>
          </a:bodyPr>
          <a:lstStyle/>
          <a:p>
            <a:r>
              <a:rPr lang="en-US" sz="1013" dirty="0"/>
              <a:t>Eights place</a:t>
            </a:r>
          </a:p>
        </p:txBody>
      </p:sp>
      <p:sp>
        <p:nvSpPr>
          <p:cNvPr id="20" name="TextBox 19">
            <a:extLst>
              <a:ext uri="{FF2B5EF4-FFF2-40B4-BE49-F238E27FC236}">
                <a16:creationId xmlns:a16="http://schemas.microsoft.com/office/drawing/2014/main" id="{434DE7F9-083F-DE2C-4D23-A5C77D7E8500}"/>
              </a:ext>
            </a:extLst>
          </p:cNvPr>
          <p:cNvSpPr txBox="1"/>
          <p:nvPr/>
        </p:nvSpPr>
        <p:spPr>
          <a:xfrm>
            <a:off x="3929071" y="1344317"/>
            <a:ext cx="237392" cy="248209"/>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4166463" y="1344317"/>
            <a:ext cx="237392" cy="248209"/>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4403854" y="1344317"/>
            <a:ext cx="237392" cy="248209"/>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4641245" y="1344317"/>
            <a:ext cx="237392" cy="248209"/>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4878637" y="1344317"/>
            <a:ext cx="237392" cy="248209"/>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5116033" y="1344317"/>
            <a:ext cx="237392" cy="248209"/>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5353425" y="1344317"/>
            <a:ext cx="237392" cy="248209"/>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5590816" y="1344317"/>
            <a:ext cx="237392" cy="248209"/>
          </a:xfrm>
          <a:prstGeom prst="rect">
            <a:avLst/>
          </a:prstGeom>
          <a:noFill/>
          <a:ln>
            <a:solidFill>
              <a:schemeClr val="tx1"/>
            </a:solidFill>
          </a:ln>
        </p:spPr>
        <p:txBody>
          <a:bodyPr wrap="square" rtlCol="0">
            <a:spAutoFit/>
          </a:bodyPr>
          <a:lstStyle/>
          <a:p>
            <a:endParaRPr lang="en-US" sz="1013" dirty="0"/>
          </a:p>
        </p:txBody>
      </p:sp>
      <p:sp>
        <p:nvSpPr>
          <p:cNvPr id="64" name="TextBox 63">
            <a:extLst>
              <a:ext uri="{FF2B5EF4-FFF2-40B4-BE49-F238E27FC236}">
                <a16:creationId xmlns:a16="http://schemas.microsoft.com/office/drawing/2014/main" id="{A6A9AF31-2E1C-2431-BC39-D48B1277FAEA}"/>
              </a:ext>
            </a:extLst>
          </p:cNvPr>
          <p:cNvSpPr txBox="1"/>
          <p:nvPr/>
        </p:nvSpPr>
        <p:spPr>
          <a:xfrm>
            <a:off x="3930308" y="1619773"/>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4167700" y="1619773"/>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4405090" y="1619773"/>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4642482" y="1619773"/>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4879873" y="1619773"/>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5117270" y="1619773"/>
            <a:ext cx="237392" cy="248209"/>
          </a:xfrm>
          <a:prstGeom prst="rect">
            <a:avLst/>
          </a:prstGeom>
          <a:noFill/>
          <a:ln>
            <a:solidFill>
              <a:schemeClr val="tx1"/>
            </a:solidFill>
          </a:ln>
        </p:spPr>
        <p:txBody>
          <a:bodyPr wrap="square" rtlCol="0">
            <a:spAutoFit/>
          </a:bodyPr>
          <a:lstStyle/>
          <a:p>
            <a:endParaRPr lang="en-US" sz="1013" dirty="0"/>
          </a:p>
        </p:txBody>
      </p:sp>
      <p:sp>
        <p:nvSpPr>
          <p:cNvPr id="70" name="TextBox 69">
            <a:extLst>
              <a:ext uri="{FF2B5EF4-FFF2-40B4-BE49-F238E27FC236}">
                <a16:creationId xmlns:a16="http://schemas.microsoft.com/office/drawing/2014/main" id="{D81C69C4-589C-F3F2-368C-AE776E2C2293}"/>
              </a:ext>
            </a:extLst>
          </p:cNvPr>
          <p:cNvSpPr txBox="1"/>
          <p:nvPr/>
        </p:nvSpPr>
        <p:spPr>
          <a:xfrm>
            <a:off x="5354662" y="1619773"/>
            <a:ext cx="237392" cy="248209"/>
          </a:xfrm>
          <a:prstGeom prst="rect">
            <a:avLst/>
          </a:prstGeom>
          <a:noFill/>
          <a:ln>
            <a:solidFill>
              <a:schemeClr val="tx1"/>
            </a:solidFill>
          </a:ln>
        </p:spPr>
        <p:txBody>
          <a:bodyPr wrap="square" rtlCol="0">
            <a:spAutoFit/>
          </a:bodyPr>
          <a:lstStyle/>
          <a:p>
            <a:endParaRPr lang="en-US" sz="1013" dirty="0"/>
          </a:p>
        </p:txBody>
      </p:sp>
      <p:sp>
        <p:nvSpPr>
          <p:cNvPr id="71" name="TextBox 70">
            <a:extLst>
              <a:ext uri="{FF2B5EF4-FFF2-40B4-BE49-F238E27FC236}">
                <a16:creationId xmlns:a16="http://schemas.microsoft.com/office/drawing/2014/main" id="{524AA9C9-CDFB-497A-BDF8-EBFBFD387A74}"/>
              </a:ext>
            </a:extLst>
          </p:cNvPr>
          <p:cNvSpPr txBox="1"/>
          <p:nvPr/>
        </p:nvSpPr>
        <p:spPr>
          <a:xfrm>
            <a:off x="5592052" y="1619773"/>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3931432" y="1896772"/>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4168824" y="1896772"/>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4406215" y="1896772"/>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4643606" y="1896772"/>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4880998" y="1896772"/>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5118394" y="1896772"/>
            <a:ext cx="237392" cy="248209"/>
          </a:xfrm>
          <a:prstGeom prst="rect">
            <a:avLst/>
          </a:prstGeom>
          <a:noFill/>
          <a:ln>
            <a:solidFill>
              <a:schemeClr val="tx1"/>
            </a:solidFill>
          </a:ln>
        </p:spPr>
        <p:txBody>
          <a:bodyPr wrap="square" rtlCol="0">
            <a:spAutoFit/>
          </a:bodyPr>
          <a:lstStyle/>
          <a:p>
            <a:endParaRPr lang="en-US" sz="1013" dirty="0"/>
          </a:p>
        </p:txBody>
      </p:sp>
      <p:sp>
        <p:nvSpPr>
          <p:cNvPr id="81" name="TextBox 80">
            <a:extLst>
              <a:ext uri="{FF2B5EF4-FFF2-40B4-BE49-F238E27FC236}">
                <a16:creationId xmlns:a16="http://schemas.microsoft.com/office/drawing/2014/main" id="{2DBB0C77-8C1F-BC2A-DD30-95E2DB9FF3F2}"/>
              </a:ext>
            </a:extLst>
          </p:cNvPr>
          <p:cNvSpPr txBox="1"/>
          <p:nvPr/>
        </p:nvSpPr>
        <p:spPr>
          <a:xfrm>
            <a:off x="5355786" y="1896772"/>
            <a:ext cx="237392" cy="248209"/>
          </a:xfrm>
          <a:prstGeom prst="rect">
            <a:avLst/>
          </a:prstGeom>
          <a:noFill/>
          <a:ln>
            <a:solidFill>
              <a:schemeClr val="tx1"/>
            </a:solidFill>
          </a:ln>
        </p:spPr>
        <p:txBody>
          <a:bodyPr wrap="square" rtlCol="0">
            <a:spAutoFit/>
          </a:bodyPr>
          <a:lstStyle/>
          <a:p>
            <a:endParaRPr lang="en-US" sz="1013" dirty="0"/>
          </a:p>
        </p:txBody>
      </p:sp>
      <p:sp>
        <p:nvSpPr>
          <p:cNvPr id="82" name="TextBox 81">
            <a:extLst>
              <a:ext uri="{FF2B5EF4-FFF2-40B4-BE49-F238E27FC236}">
                <a16:creationId xmlns:a16="http://schemas.microsoft.com/office/drawing/2014/main" id="{6CAF4AB9-8AF4-7826-52CF-661504E68C2D}"/>
              </a:ext>
            </a:extLst>
          </p:cNvPr>
          <p:cNvSpPr txBox="1"/>
          <p:nvPr/>
        </p:nvSpPr>
        <p:spPr>
          <a:xfrm>
            <a:off x="5593177" y="1896772"/>
            <a:ext cx="237392" cy="248209"/>
          </a:xfrm>
          <a:prstGeom prst="rect">
            <a:avLst/>
          </a:prstGeom>
          <a:noFill/>
          <a:ln>
            <a:solidFill>
              <a:schemeClr val="tx1"/>
            </a:solidFill>
          </a:ln>
        </p:spPr>
        <p:txBody>
          <a:bodyPr wrap="square" rtlCol="0">
            <a:spAutoFit/>
          </a:bodyPr>
          <a:lstStyle/>
          <a:p>
            <a:endParaRPr lang="en-US" sz="1013" dirty="0"/>
          </a:p>
        </p:txBody>
      </p:sp>
      <p:sp>
        <p:nvSpPr>
          <p:cNvPr id="86" name="TextBox 85">
            <a:extLst>
              <a:ext uri="{FF2B5EF4-FFF2-40B4-BE49-F238E27FC236}">
                <a16:creationId xmlns:a16="http://schemas.microsoft.com/office/drawing/2014/main" id="{CFDC42F2-DFC1-C777-3DA5-C656B6B37FFC}"/>
              </a:ext>
            </a:extLst>
          </p:cNvPr>
          <p:cNvSpPr txBox="1"/>
          <p:nvPr/>
        </p:nvSpPr>
        <p:spPr>
          <a:xfrm>
            <a:off x="3918463" y="2912419"/>
            <a:ext cx="237392" cy="248209"/>
          </a:xfrm>
          <a:prstGeom prst="rect">
            <a:avLst/>
          </a:prstGeom>
          <a:noFill/>
          <a:ln>
            <a:solidFill>
              <a:schemeClr val="tx1"/>
            </a:solidFill>
          </a:ln>
        </p:spPr>
        <p:txBody>
          <a:bodyPr wrap="square" rtlCol="0">
            <a:spAutoFit/>
          </a:bodyPr>
          <a:lstStyle/>
          <a:p>
            <a:endParaRPr lang="en-US" sz="1013" dirty="0"/>
          </a:p>
        </p:txBody>
      </p:sp>
      <p:sp>
        <p:nvSpPr>
          <p:cNvPr id="96" name="TextBox 95">
            <a:extLst>
              <a:ext uri="{FF2B5EF4-FFF2-40B4-BE49-F238E27FC236}">
                <a16:creationId xmlns:a16="http://schemas.microsoft.com/office/drawing/2014/main" id="{C1D1AABA-7956-22CE-B6A4-2833601639B1}"/>
              </a:ext>
            </a:extLst>
          </p:cNvPr>
          <p:cNvSpPr txBox="1"/>
          <p:nvPr/>
        </p:nvSpPr>
        <p:spPr>
          <a:xfrm>
            <a:off x="3918463" y="3189418"/>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1076321"/>
            <a:ext cx="296876" cy="1419619"/>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668153" y="2900576"/>
            <a:ext cx="296876" cy="623248"/>
          </a:xfrm>
          <a:prstGeom prst="rect">
            <a:avLst/>
          </a:prstGeom>
          <a:noFill/>
        </p:spPr>
        <p:txBody>
          <a:bodyPr wrap="none" rtlCol="0">
            <a:spAutoFit/>
          </a:bodyPr>
          <a:lstStyle/>
          <a:p>
            <a:r>
              <a:rPr lang="en-US" sz="1725" dirty="0"/>
              <a:t>1</a:t>
            </a:r>
          </a:p>
          <a:p>
            <a:r>
              <a:rPr lang="en-US" sz="1725" dirty="0"/>
              <a:t>2</a:t>
            </a:r>
          </a:p>
        </p:txBody>
      </p:sp>
      <p:sp>
        <p:nvSpPr>
          <p:cNvPr id="56" name="TextBox 55">
            <a:extLst>
              <a:ext uri="{FF2B5EF4-FFF2-40B4-BE49-F238E27FC236}">
                <a16:creationId xmlns:a16="http://schemas.microsoft.com/office/drawing/2014/main" id="{F523D1DD-43FD-D1FA-7414-42FE4F16CF31}"/>
              </a:ext>
            </a:extLst>
          </p:cNvPr>
          <p:cNvSpPr txBox="1"/>
          <p:nvPr/>
        </p:nvSpPr>
        <p:spPr>
          <a:xfrm>
            <a:off x="3928342" y="2171712"/>
            <a:ext cx="237392" cy="248209"/>
          </a:xfrm>
          <a:prstGeom prst="rect">
            <a:avLst/>
          </a:prstGeom>
          <a:noFill/>
          <a:ln>
            <a:solidFill>
              <a:schemeClr val="tx1"/>
            </a:solidFill>
          </a:ln>
        </p:spPr>
        <p:txBody>
          <a:bodyPr wrap="square" rtlCol="0">
            <a:spAutoFit/>
          </a:bodyPr>
          <a:lstStyle/>
          <a:p>
            <a:endParaRPr lang="en-US" sz="1013" dirty="0"/>
          </a:p>
        </p:txBody>
      </p:sp>
      <p:sp>
        <p:nvSpPr>
          <p:cNvPr id="57" name="TextBox 56">
            <a:extLst>
              <a:ext uri="{FF2B5EF4-FFF2-40B4-BE49-F238E27FC236}">
                <a16:creationId xmlns:a16="http://schemas.microsoft.com/office/drawing/2014/main" id="{DA4A620A-E3D8-8A43-DE59-0381B824803E}"/>
              </a:ext>
            </a:extLst>
          </p:cNvPr>
          <p:cNvSpPr txBox="1"/>
          <p:nvPr/>
        </p:nvSpPr>
        <p:spPr>
          <a:xfrm>
            <a:off x="4165733" y="2171712"/>
            <a:ext cx="237392" cy="248209"/>
          </a:xfrm>
          <a:prstGeom prst="rect">
            <a:avLst/>
          </a:prstGeom>
          <a:noFill/>
          <a:ln>
            <a:solidFill>
              <a:schemeClr val="tx1"/>
            </a:solidFill>
          </a:ln>
        </p:spPr>
        <p:txBody>
          <a:bodyPr wrap="square" rtlCol="0">
            <a:spAutoFit/>
          </a:bodyPr>
          <a:lstStyle/>
          <a:p>
            <a:endParaRPr lang="en-US" sz="1013" dirty="0"/>
          </a:p>
        </p:txBody>
      </p:sp>
      <p:sp>
        <p:nvSpPr>
          <p:cNvPr id="58" name="TextBox 57">
            <a:extLst>
              <a:ext uri="{FF2B5EF4-FFF2-40B4-BE49-F238E27FC236}">
                <a16:creationId xmlns:a16="http://schemas.microsoft.com/office/drawing/2014/main" id="{CD83C33B-0072-E8F6-4991-2FEF6F778F65}"/>
              </a:ext>
            </a:extLst>
          </p:cNvPr>
          <p:cNvSpPr txBox="1"/>
          <p:nvPr/>
        </p:nvSpPr>
        <p:spPr>
          <a:xfrm>
            <a:off x="4403124" y="2171712"/>
            <a:ext cx="237392" cy="248209"/>
          </a:xfrm>
          <a:prstGeom prst="rect">
            <a:avLst/>
          </a:prstGeom>
          <a:noFill/>
          <a:ln>
            <a:solidFill>
              <a:schemeClr val="tx1"/>
            </a:solidFill>
          </a:ln>
        </p:spPr>
        <p:txBody>
          <a:bodyPr wrap="square" rtlCol="0">
            <a:spAutoFit/>
          </a:bodyPr>
          <a:lstStyle/>
          <a:p>
            <a:endParaRPr lang="en-US" sz="1013" dirty="0"/>
          </a:p>
        </p:txBody>
      </p:sp>
      <p:sp>
        <p:nvSpPr>
          <p:cNvPr id="59" name="TextBox 58">
            <a:extLst>
              <a:ext uri="{FF2B5EF4-FFF2-40B4-BE49-F238E27FC236}">
                <a16:creationId xmlns:a16="http://schemas.microsoft.com/office/drawing/2014/main" id="{9F21C579-ABEE-A0D1-8BB4-762FFACEE857}"/>
              </a:ext>
            </a:extLst>
          </p:cNvPr>
          <p:cNvSpPr txBox="1"/>
          <p:nvPr/>
        </p:nvSpPr>
        <p:spPr>
          <a:xfrm>
            <a:off x="4640515" y="2171712"/>
            <a:ext cx="237392" cy="248209"/>
          </a:xfrm>
          <a:prstGeom prst="rect">
            <a:avLst/>
          </a:prstGeom>
          <a:noFill/>
          <a:ln>
            <a:solidFill>
              <a:schemeClr val="tx1"/>
            </a:solidFill>
          </a:ln>
        </p:spPr>
        <p:txBody>
          <a:bodyPr wrap="square" rtlCol="0">
            <a:spAutoFit/>
          </a:bodyPr>
          <a:lstStyle/>
          <a:p>
            <a:endParaRPr lang="en-US" sz="1013" dirty="0"/>
          </a:p>
        </p:txBody>
      </p:sp>
      <p:sp>
        <p:nvSpPr>
          <p:cNvPr id="60" name="TextBox 59">
            <a:extLst>
              <a:ext uri="{FF2B5EF4-FFF2-40B4-BE49-F238E27FC236}">
                <a16:creationId xmlns:a16="http://schemas.microsoft.com/office/drawing/2014/main" id="{0404DF11-7AB1-6C20-DC6E-7292BDF4235B}"/>
              </a:ext>
            </a:extLst>
          </p:cNvPr>
          <p:cNvSpPr txBox="1"/>
          <p:nvPr/>
        </p:nvSpPr>
        <p:spPr>
          <a:xfrm>
            <a:off x="4877907" y="2171712"/>
            <a:ext cx="237392" cy="248209"/>
          </a:xfrm>
          <a:prstGeom prst="rect">
            <a:avLst/>
          </a:prstGeom>
          <a:noFill/>
          <a:ln>
            <a:solidFill>
              <a:schemeClr val="tx1"/>
            </a:solidFill>
          </a:ln>
        </p:spPr>
        <p:txBody>
          <a:bodyPr wrap="square" rtlCol="0">
            <a:spAutoFit/>
          </a:bodyPr>
          <a:lstStyle/>
          <a:p>
            <a:endParaRPr lang="en-US" sz="1013" dirty="0"/>
          </a:p>
        </p:txBody>
      </p:sp>
      <p:sp>
        <p:nvSpPr>
          <p:cNvPr id="61" name="TextBox 60">
            <a:extLst>
              <a:ext uri="{FF2B5EF4-FFF2-40B4-BE49-F238E27FC236}">
                <a16:creationId xmlns:a16="http://schemas.microsoft.com/office/drawing/2014/main" id="{D5D358C7-9C87-7C45-C2D3-174A6F6B5A97}"/>
              </a:ext>
            </a:extLst>
          </p:cNvPr>
          <p:cNvSpPr txBox="1"/>
          <p:nvPr/>
        </p:nvSpPr>
        <p:spPr>
          <a:xfrm>
            <a:off x="5115304" y="2171712"/>
            <a:ext cx="237392" cy="248209"/>
          </a:xfrm>
          <a:prstGeom prst="rect">
            <a:avLst/>
          </a:prstGeom>
          <a:noFill/>
          <a:ln>
            <a:solidFill>
              <a:schemeClr val="tx1"/>
            </a:solidFill>
          </a:ln>
        </p:spPr>
        <p:txBody>
          <a:bodyPr wrap="square" rtlCol="0">
            <a:spAutoFit/>
          </a:bodyPr>
          <a:lstStyle/>
          <a:p>
            <a:endParaRPr lang="en-US" sz="1013" dirty="0"/>
          </a:p>
        </p:txBody>
      </p:sp>
      <p:sp>
        <p:nvSpPr>
          <p:cNvPr id="62" name="TextBox 61">
            <a:extLst>
              <a:ext uri="{FF2B5EF4-FFF2-40B4-BE49-F238E27FC236}">
                <a16:creationId xmlns:a16="http://schemas.microsoft.com/office/drawing/2014/main" id="{FE9DA76F-8AA3-77DB-396C-DCE632F6675C}"/>
              </a:ext>
            </a:extLst>
          </p:cNvPr>
          <p:cNvSpPr txBox="1"/>
          <p:nvPr/>
        </p:nvSpPr>
        <p:spPr>
          <a:xfrm>
            <a:off x="5352695" y="2171712"/>
            <a:ext cx="237392" cy="248209"/>
          </a:xfrm>
          <a:prstGeom prst="rect">
            <a:avLst/>
          </a:prstGeom>
          <a:noFill/>
          <a:ln>
            <a:solidFill>
              <a:schemeClr val="tx1"/>
            </a:solidFill>
          </a:ln>
        </p:spPr>
        <p:txBody>
          <a:bodyPr wrap="square" rtlCol="0">
            <a:spAutoFit/>
          </a:bodyPr>
          <a:lstStyle/>
          <a:p>
            <a:endParaRPr lang="en-US" sz="1013" dirty="0"/>
          </a:p>
        </p:txBody>
      </p:sp>
      <p:sp>
        <p:nvSpPr>
          <p:cNvPr id="85" name="TextBox 84">
            <a:extLst>
              <a:ext uri="{FF2B5EF4-FFF2-40B4-BE49-F238E27FC236}">
                <a16:creationId xmlns:a16="http://schemas.microsoft.com/office/drawing/2014/main" id="{CFF0AF9C-80A0-1BBD-F558-AFDE01AB6C9D}"/>
              </a:ext>
            </a:extLst>
          </p:cNvPr>
          <p:cNvSpPr txBox="1"/>
          <p:nvPr/>
        </p:nvSpPr>
        <p:spPr>
          <a:xfrm>
            <a:off x="5590086" y="2171712"/>
            <a:ext cx="237392" cy="248209"/>
          </a:xfrm>
          <a:prstGeom prst="rect">
            <a:avLst/>
          </a:prstGeom>
          <a:noFill/>
          <a:ln>
            <a:solidFill>
              <a:schemeClr val="tx1"/>
            </a:solidFill>
          </a:ln>
        </p:spPr>
        <p:txBody>
          <a:bodyPr wrap="square" rtlCol="0">
            <a:spAutoFit/>
          </a:bodyPr>
          <a:lstStyle/>
          <a:p>
            <a:endParaRPr lang="en-US" sz="1013" dirty="0"/>
          </a:p>
        </p:txBody>
      </p:sp>
      <p:sp>
        <p:nvSpPr>
          <p:cNvPr id="90" name="TextBox 89">
            <a:extLst>
              <a:ext uri="{FF2B5EF4-FFF2-40B4-BE49-F238E27FC236}">
                <a16:creationId xmlns:a16="http://schemas.microsoft.com/office/drawing/2014/main" id="{16D93AFB-7B93-61F7-3B8F-6460E02E0DCE}"/>
              </a:ext>
            </a:extLst>
          </p:cNvPr>
          <p:cNvSpPr txBox="1"/>
          <p:nvPr/>
        </p:nvSpPr>
        <p:spPr>
          <a:xfrm>
            <a:off x="4624546" y="290057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t>
            </a:r>
          </a:p>
        </p:txBody>
      </p:sp>
      <p:sp>
        <p:nvSpPr>
          <p:cNvPr id="91" name="TextBox 90">
            <a:extLst>
              <a:ext uri="{FF2B5EF4-FFF2-40B4-BE49-F238E27FC236}">
                <a16:creationId xmlns:a16="http://schemas.microsoft.com/office/drawing/2014/main" id="{3D61964E-CF73-EFBD-4B96-C4FF30DC5A17}"/>
              </a:ext>
            </a:extLst>
          </p:cNvPr>
          <p:cNvSpPr txBox="1"/>
          <p:nvPr/>
        </p:nvSpPr>
        <p:spPr>
          <a:xfrm>
            <a:off x="6373239" y="1416375"/>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40</a:t>
            </a:r>
          </a:p>
        </p:txBody>
      </p:sp>
    </p:spTree>
    <p:extLst>
      <p:ext uri="{BB962C8B-B14F-4D97-AF65-F5344CB8AC3E}">
        <p14:creationId xmlns:p14="http://schemas.microsoft.com/office/powerpoint/2010/main" val="31491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Box 98">
            <a:extLst>
              <a:ext uri="{FF2B5EF4-FFF2-40B4-BE49-F238E27FC236}">
                <a16:creationId xmlns:a16="http://schemas.microsoft.com/office/drawing/2014/main" id="{38FD3CCC-DDBA-176D-41D3-6EEBF1B0A454}"/>
              </a:ext>
            </a:extLst>
          </p:cNvPr>
          <p:cNvSpPr txBox="1"/>
          <p:nvPr/>
        </p:nvSpPr>
        <p:spPr>
          <a:xfrm>
            <a:off x="628650" y="4178411"/>
            <a:ext cx="8764206" cy="507831"/>
          </a:xfrm>
          <a:prstGeom prst="rect">
            <a:avLst/>
          </a:prstGeom>
          <a:noFill/>
        </p:spPr>
        <p:txBody>
          <a:bodyPr wrap="square" rtlCol="0">
            <a:spAutoFit/>
          </a:bodyPr>
          <a:lstStyle/>
          <a:p>
            <a:r>
              <a:rPr lang="en-US" sz="2700" dirty="0">
                <a:latin typeface="Courier New" panose="02070309020205020404" pitchFamily="49" charset="0"/>
                <a:cs typeface="Courier New" panose="02070309020205020404" pitchFamily="49" charset="0"/>
              </a:rPr>
              <a:t>2x16</a:t>
            </a:r>
            <a:r>
              <a:rPr lang="en-US" sz="2700" baseline="30000" dirty="0">
                <a:latin typeface="Courier New" panose="02070309020205020404" pitchFamily="49" charset="0"/>
                <a:cs typeface="Courier New" panose="02070309020205020404" pitchFamily="49" charset="0"/>
              </a:rPr>
              <a:t>1</a:t>
            </a:r>
            <a:r>
              <a:rPr lang="en-US" sz="2700" dirty="0">
                <a:latin typeface="Courier New" panose="02070309020205020404" pitchFamily="49" charset="0"/>
                <a:cs typeface="Courier New" panose="02070309020205020404" pitchFamily="49" charset="0"/>
              </a:rPr>
              <a:t> + 6x10</a:t>
            </a:r>
            <a:r>
              <a:rPr lang="en-US" sz="2700" baseline="30000" dirty="0">
                <a:latin typeface="Courier New" panose="02070309020205020404" pitchFamily="49" charset="0"/>
                <a:cs typeface="Courier New" panose="02070309020205020404" pitchFamily="49" charset="0"/>
              </a:rPr>
              <a:t>0</a:t>
            </a:r>
            <a:r>
              <a:rPr lang="en-US" sz="2700" dirty="0">
                <a:latin typeface="Courier New" panose="02070309020205020404" pitchFamily="49" charset="0"/>
                <a:cs typeface="Courier New" panose="02070309020205020404" pitchFamily="49" charset="0"/>
              </a:rPr>
              <a:t> = 32 + 10 = 42</a:t>
            </a:r>
            <a:endParaRPr lang="en-US" sz="2700" baseline="30000" dirty="0">
              <a:latin typeface="Courier New" panose="02070309020205020404" pitchFamily="49" charset="0"/>
              <a:cs typeface="Courier New" panose="02070309020205020404" pitchFamily="49" charset="0"/>
            </a:endParaRPr>
          </a:p>
        </p:txBody>
      </p:sp>
      <p:sp>
        <p:nvSpPr>
          <p:cNvPr id="4" name="Title 3">
            <a:extLst>
              <a:ext uri="{FF2B5EF4-FFF2-40B4-BE49-F238E27FC236}">
                <a16:creationId xmlns:a16="http://schemas.microsoft.com/office/drawing/2014/main" id="{3FE2FFAF-1602-E090-91DF-7B5D99A4D160}"/>
              </a:ext>
            </a:extLst>
          </p:cNvPr>
          <p:cNvSpPr>
            <a:spLocks noGrp="1"/>
          </p:cNvSpPr>
          <p:nvPr>
            <p:ph type="title"/>
          </p:nvPr>
        </p:nvSpPr>
        <p:spPr/>
        <p:txBody>
          <a:bodyPr/>
          <a:lstStyle/>
          <a:p>
            <a:r>
              <a:rPr lang="en-US" dirty="0"/>
              <a:t>Base 16</a:t>
            </a:r>
          </a:p>
        </p:txBody>
      </p:sp>
      <p:sp>
        <p:nvSpPr>
          <p:cNvPr id="5" name="TextBox 4">
            <a:extLst>
              <a:ext uri="{FF2B5EF4-FFF2-40B4-BE49-F238E27FC236}">
                <a16:creationId xmlns:a16="http://schemas.microsoft.com/office/drawing/2014/main" id="{4151044C-F216-9A4D-6CD6-887747E34DA4}"/>
              </a:ext>
            </a:extLst>
          </p:cNvPr>
          <p:cNvSpPr txBox="1"/>
          <p:nvPr/>
        </p:nvSpPr>
        <p:spPr>
          <a:xfrm>
            <a:off x="1581150" y="1581150"/>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2A</a:t>
            </a:r>
          </a:p>
        </p:txBody>
      </p:sp>
      <p:grpSp>
        <p:nvGrpSpPr>
          <p:cNvPr id="6" name="Group 5">
            <a:extLst>
              <a:ext uri="{FF2B5EF4-FFF2-40B4-BE49-F238E27FC236}">
                <a16:creationId xmlns:a16="http://schemas.microsoft.com/office/drawing/2014/main" id="{68A807A5-1363-1575-A2F0-9F116F9F3973}"/>
              </a:ext>
            </a:extLst>
          </p:cNvPr>
          <p:cNvGrpSpPr/>
          <p:nvPr/>
        </p:nvGrpSpPr>
        <p:grpSpPr>
          <a:xfrm>
            <a:off x="3927946" y="315878"/>
            <a:ext cx="2373920" cy="248209"/>
            <a:chOff x="6564923" y="3335216"/>
            <a:chExt cx="3165226" cy="330945"/>
          </a:xfrm>
        </p:grpSpPr>
        <p:sp>
          <p:nvSpPr>
            <p:cNvPr id="7" name="TextBox 6">
              <a:extLst>
                <a:ext uri="{FF2B5EF4-FFF2-40B4-BE49-F238E27FC236}">
                  <a16:creationId xmlns:a16="http://schemas.microsoft.com/office/drawing/2014/main" id="{1C3A5630-CD9F-2A01-F445-30110F9F391C}"/>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8" name="TextBox 7">
              <a:extLst>
                <a:ext uri="{FF2B5EF4-FFF2-40B4-BE49-F238E27FC236}">
                  <a16:creationId xmlns:a16="http://schemas.microsoft.com/office/drawing/2014/main" id="{32A9BE47-214E-6476-95CD-E186E016AE87}"/>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9" name="TextBox 8">
              <a:extLst>
                <a:ext uri="{FF2B5EF4-FFF2-40B4-BE49-F238E27FC236}">
                  <a16:creationId xmlns:a16="http://schemas.microsoft.com/office/drawing/2014/main" id="{79C3667E-B5D7-1A98-11F0-83408A1B6F9D}"/>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10" name="TextBox 9">
              <a:extLst>
                <a:ext uri="{FF2B5EF4-FFF2-40B4-BE49-F238E27FC236}">
                  <a16:creationId xmlns:a16="http://schemas.microsoft.com/office/drawing/2014/main" id="{D05CB537-C695-0325-71C3-B65C67F43AEE}"/>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11" name="TextBox 10">
              <a:extLst>
                <a:ext uri="{FF2B5EF4-FFF2-40B4-BE49-F238E27FC236}">
                  <a16:creationId xmlns:a16="http://schemas.microsoft.com/office/drawing/2014/main" id="{523ADD5E-4F9C-43BE-FFF1-991E2833C2BC}"/>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12" name="TextBox 11">
              <a:extLst>
                <a:ext uri="{FF2B5EF4-FFF2-40B4-BE49-F238E27FC236}">
                  <a16:creationId xmlns:a16="http://schemas.microsoft.com/office/drawing/2014/main" id="{BEF090F5-37CD-F556-AD0B-885421770E7E}"/>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13" name="TextBox 12">
              <a:extLst>
                <a:ext uri="{FF2B5EF4-FFF2-40B4-BE49-F238E27FC236}">
                  <a16:creationId xmlns:a16="http://schemas.microsoft.com/office/drawing/2014/main" id="{5747BD21-F907-31E2-CD5B-9109BA0ADA29}"/>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14" name="TextBox 13">
              <a:extLst>
                <a:ext uri="{FF2B5EF4-FFF2-40B4-BE49-F238E27FC236}">
                  <a16:creationId xmlns:a16="http://schemas.microsoft.com/office/drawing/2014/main" id="{B83E07EE-143A-3724-F54F-F90F1152E15B}"/>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15" name="TextBox 14">
              <a:extLst>
                <a:ext uri="{FF2B5EF4-FFF2-40B4-BE49-F238E27FC236}">
                  <a16:creationId xmlns:a16="http://schemas.microsoft.com/office/drawing/2014/main" id="{F97A5AC6-74B6-3FE7-FF48-653174C6718C}"/>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16" name="TextBox 15">
              <a:extLst>
                <a:ext uri="{FF2B5EF4-FFF2-40B4-BE49-F238E27FC236}">
                  <a16:creationId xmlns:a16="http://schemas.microsoft.com/office/drawing/2014/main" id="{B56A7F94-6C7C-F43C-C769-043FA2BBBD32}"/>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17" name="TextBox 16">
            <a:extLst>
              <a:ext uri="{FF2B5EF4-FFF2-40B4-BE49-F238E27FC236}">
                <a16:creationId xmlns:a16="http://schemas.microsoft.com/office/drawing/2014/main" id="{657FB721-6F96-B8F9-062C-D53A10A13915}"/>
              </a:ext>
            </a:extLst>
          </p:cNvPr>
          <p:cNvSpPr txBox="1"/>
          <p:nvPr/>
        </p:nvSpPr>
        <p:spPr>
          <a:xfrm>
            <a:off x="2001537" y="1295118"/>
            <a:ext cx="797013" cy="248209"/>
          </a:xfrm>
          <a:prstGeom prst="rect">
            <a:avLst/>
          </a:prstGeom>
          <a:noFill/>
        </p:spPr>
        <p:txBody>
          <a:bodyPr wrap="none" rtlCol="0">
            <a:spAutoFit/>
          </a:bodyPr>
          <a:lstStyle/>
          <a:p>
            <a:r>
              <a:rPr lang="en-US" sz="1013" dirty="0"/>
              <a:t>One’s place</a:t>
            </a:r>
          </a:p>
        </p:txBody>
      </p:sp>
      <p:sp>
        <p:nvSpPr>
          <p:cNvPr id="18" name="TextBox 17">
            <a:extLst>
              <a:ext uri="{FF2B5EF4-FFF2-40B4-BE49-F238E27FC236}">
                <a16:creationId xmlns:a16="http://schemas.microsoft.com/office/drawing/2014/main" id="{97207F76-603E-9723-C190-DBC4E4ACA45F}"/>
              </a:ext>
            </a:extLst>
          </p:cNvPr>
          <p:cNvSpPr txBox="1"/>
          <p:nvPr/>
        </p:nvSpPr>
        <p:spPr>
          <a:xfrm>
            <a:off x="808853" y="1286084"/>
            <a:ext cx="931665" cy="248209"/>
          </a:xfrm>
          <a:prstGeom prst="rect">
            <a:avLst/>
          </a:prstGeom>
          <a:noFill/>
        </p:spPr>
        <p:txBody>
          <a:bodyPr wrap="none" rtlCol="0">
            <a:spAutoFit/>
          </a:bodyPr>
          <a:lstStyle/>
          <a:p>
            <a:r>
              <a:rPr lang="en-US" sz="1013" dirty="0"/>
              <a:t>Sixteens place</a:t>
            </a:r>
          </a:p>
        </p:txBody>
      </p:sp>
      <p:grpSp>
        <p:nvGrpSpPr>
          <p:cNvPr id="19" name="Group 18">
            <a:extLst>
              <a:ext uri="{FF2B5EF4-FFF2-40B4-BE49-F238E27FC236}">
                <a16:creationId xmlns:a16="http://schemas.microsoft.com/office/drawing/2014/main" id="{0E4918FE-40AB-705C-0266-B8140982F049}"/>
              </a:ext>
            </a:extLst>
          </p:cNvPr>
          <p:cNvGrpSpPr/>
          <p:nvPr/>
        </p:nvGrpSpPr>
        <p:grpSpPr>
          <a:xfrm>
            <a:off x="3929071" y="592877"/>
            <a:ext cx="2373920" cy="248209"/>
            <a:chOff x="6564923" y="3335216"/>
            <a:chExt cx="3165226" cy="330945"/>
          </a:xfrm>
        </p:grpSpPr>
        <p:sp>
          <p:nvSpPr>
            <p:cNvPr id="20" name="TextBox 19">
              <a:extLst>
                <a:ext uri="{FF2B5EF4-FFF2-40B4-BE49-F238E27FC236}">
                  <a16:creationId xmlns:a16="http://schemas.microsoft.com/office/drawing/2014/main" id="{434DE7F9-083F-DE2C-4D23-A5C77D7E8500}"/>
                </a:ext>
              </a:extLst>
            </p:cNvPr>
            <p:cNvSpPr txBox="1"/>
            <p:nvPr/>
          </p:nvSpPr>
          <p:spPr>
            <a:xfrm>
              <a:off x="6564923" y="3335216"/>
              <a:ext cx="316523" cy="330945"/>
            </a:xfrm>
            <a:prstGeom prst="rect">
              <a:avLst/>
            </a:prstGeom>
            <a:noFill/>
            <a:ln>
              <a:solidFill>
                <a:schemeClr val="tx1"/>
              </a:solidFill>
            </a:ln>
          </p:spPr>
          <p:txBody>
            <a:bodyPr wrap="square" rtlCol="0">
              <a:spAutoFit/>
            </a:bodyPr>
            <a:lstStyle/>
            <a:p>
              <a:endParaRPr lang="en-US" sz="1013" dirty="0"/>
            </a:p>
          </p:txBody>
        </p:sp>
        <p:sp>
          <p:nvSpPr>
            <p:cNvPr id="21" name="TextBox 20">
              <a:extLst>
                <a:ext uri="{FF2B5EF4-FFF2-40B4-BE49-F238E27FC236}">
                  <a16:creationId xmlns:a16="http://schemas.microsoft.com/office/drawing/2014/main" id="{3C17E259-467A-03A1-6633-815E776CB5A6}"/>
                </a:ext>
              </a:extLst>
            </p:cNvPr>
            <p:cNvSpPr txBox="1"/>
            <p:nvPr/>
          </p:nvSpPr>
          <p:spPr>
            <a:xfrm>
              <a:off x="6881446" y="3335216"/>
              <a:ext cx="316523" cy="330945"/>
            </a:xfrm>
            <a:prstGeom prst="rect">
              <a:avLst/>
            </a:prstGeom>
            <a:noFill/>
            <a:ln>
              <a:solidFill>
                <a:schemeClr val="tx1"/>
              </a:solidFill>
            </a:ln>
          </p:spPr>
          <p:txBody>
            <a:bodyPr wrap="square" rtlCol="0">
              <a:spAutoFit/>
            </a:bodyPr>
            <a:lstStyle/>
            <a:p>
              <a:endParaRPr lang="en-US" sz="1013" dirty="0"/>
            </a:p>
          </p:txBody>
        </p:sp>
        <p:sp>
          <p:nvSpPr>
            <p:cNvPr id="22" name="TextBox 21">
              <a:extLst>
                <a:ext uri="{FF2B5EF4-FFF2-40B4-BE49-F238E27FC236}">
                  <a16:creationId xmlns:a16="http://schemas.microsoft.com/office/drawing/2014/main" id="{4F28A6CA-AB90-1C5B-2462-B47655384450}"/>
                </a:ext>
              </a:extLst>
            </p:cNvPr>
            <p:cNvSpPr txBox="1"/>
            <p:nvPr/>
          </p:nvSpPr>
          <p:spPr>
            <a:xfrm>
              <a:off x="7197966" y="3335216"/>
              <a:ext cx="316523" cy="330945"/>
            </a:xfrm>
            <a:prstGeom prst="rect">
              <a:avLst/>
            </a:prstGeom>
            <a:noFill/>
            <a:ln>
              <a:solidFill>
                <a:schemeClr val="tx1"/>
              </a:solidFill>
            </a:ln>
          </p:spPr>
          <p:txBody>
            <a:bodyPr wrap="square" rtlCol="0">
              <a:spAutoFit/>
            </a:bodyPr>
            <a:lstStyle/>
            <a:p>
              <a:endParaRPr lang="en-US" sz="1013" dirty="0"/>
            </a:p>
          </p:txBody>
        </p:sp>
        <p:sp>
          <p:nvSpPr>
            <p:cNvPr id="23" name="TextBox 22">
              <a:extLst>
                <a:ext uri="{FF2B5EF4-FFF2-40B4-BE49-F238E27FC236}">
                  <a16:creationId xmlns:a16="http://schemas.microsoft.com/office/drawing/2014/main" id="{BE21AC56-A722-BF0F-D21F-165F11FD1345}"/>
                </a:ext>
              </a:extLst>
            </p:cNvPr>
            <p:cNvSpPr txBox="1"/>
            <p:nvPr/>
          </p:nvSpPr>
          <p:spPr>
            <a:xfrm>
              <a:off x="7514488" y="3335216"/>
              <a:ext cx="316523" cy="330945"/>
            </a:xfrm>
            <a:prstGeom prst="rect">
              <a:avLst/>
            </a:prstGeom>
            <a:noFill/>
            <a:ln>
              <a:solidFill>
                <a:schemeClr val="tx1"/>
              </a:solidFill>
            </a:ln>
          </p:spPr>
          <p:txBody>
            <a:bodyPr wrap="square" rtlCol="0">
              <a:spAutoFit/>
            </a:bodyPr>
            <a:lstStyle/>
            <a:p>
              <a:endParaRPr lang="en-US" sz="1013" dirty="0"/>
            </a:p>
          </p:txBody>
        </p:sp>
        <p:sp>
          <p:nvSpPr>
            <p:cNvPr id="24" name="TextBox 23">
              <a:extLst>
                <a:ext uri="{FF2B5EF4-FFF2-40B4-BE49-F238E27FC236}">
                  <a16:creationId xmlns:a16="http://schemas.microsoft.com/office/drawing/2014/main" id="{70DDE22A-A53C-3E56-3FB1-4ECA375E0972}"/>
                </a:ext>
              </a:extLst>
            </p:cNvPr>
            <p:cNvSpPr txBox="1"/>
            <p:nvPr/>
          </p:nvSpPr>
          <p:spPr>
            <a:xfrm>
              <a:off x="7831009" y="3335216"/>
              <a:ext cx="316523" cy="330945"/>
            </a:xfrm>
            <a:prstGeom prst="rect">
              <a:avLst/>
            </a:prstGeom>
            <a:noFill/>
            <a:ln>
              <a:solidFill>
                <a:schemeClr val="tx1"/>
              </a:solidFill>
            </a:ln>
          </p:spPr>
          <p:txBody>
            <a:bodyPr wrap="square" rtlCol="0">
              <a:spAutoFit/>
            </a:bodyPr>
            <a:lstStyle/>
            <a:p>
              <a:endParaRPr lang="en-US" sz="1013" dirty="0"/>
            </a:p>
          </p:txBody>
        </p:sp>
        <p:sp>
          <p:nvSpPr>
            <p:cNvPr id="25" name="TextBox 24">
              <a:extLst>
                <a:ext uri="{FF2B5EF4-FFF2-40B4-BE49-F238E27FC236}">
                  <a16:creationId xmlns:a16="http://schemas.microsoft.com/office/drawing/2014/main" id="{5ACC479D-9E64-A61E-E19C-1059BCC5C90C}"/>
                </a:ext>
              </a:extLst>
            </p:cNvPr>
            <p:cNvSpPr txBox="1"/>
            <p:nvPr/>
          </p:nvSpPr>
          <p:spPr>
            <a:xfrm>
              <a:off x="8147539" y="3335216"/>
              <a:ext cx="316523" cy="330945"/>
            </a:xfrm>
            <a:prstGeom prst="rect">
              <a:avLst/>
            </a:prstGeom>
            <a:noFill/>
            <a:ln>
              <a:solidFill>
                <a:schemeClr val="tx1"/>
              </a:solidFill>
            </a:ln>
          </p:spPr>
          <p:txBody>
            <a:bodyPr wrap="square" rtlCol="0">
              <a:spAutoFit/>
            </a:bodyPr>
            <a:lstStyle/>
            <a:p>
              <a:endParaRPr lang="en-US" sz="1013" dirty="0"/>
            </a:p>
          </p:txBody>
        </p:sp>
        <p:sp>
          <p:nvSpPr>
            <p:cNvPr id="26" name="TextBox 25">
              <a:extLst>
                <a:ext uri="{FF2B5EF4-FFF2-40B4-BE49-F238E27FC236}">
                  <a16:creationId xmlns:a16="http://schemas.microsoft.com/office/drawing/2014/main" id="{0E575E5D-AD14-9135-5213-0E5518C633E3}"/>
                </a:ext>
              </a:extLst>
            </p:cNvPr>
            <p:cNvSpPr txBox="1"/>
            <p:nvPr/>
          </p:nvSpPr>
          <p:spPr>
            <a:xfrm>
              <a:off x="8464061" y="3335216"/>
              <a:ext cx="316523" cy="330945"/>
            </a:xfrm>
            <a:prstGeom prst="rect">
              <a:avLst/>
            </a:prstGeom>
            <a:noFill/>
            <a:ln>
              <a:solidFill>
                <a:schemeClr val="tx1"/>
              </a:solidFill>
            </a:ln>
          </p:spPr>
          <p:txBody>
            <a:bodyPr wrap="square" rtlCol="0">
              <a:spAutoFit/>
            </a:bodyPr>
            <a:lstStyle/>
            <a:p>
              <a:endParaRPr lang="en-US" sz="1013" dirty="0"/>
            </a:p>
          </p:txBody>
        </p:sp>
        <p:sp>
          <p:nvSpPr>
            <p:cNvPr id="27" name="TextBox 26">
              <a:extLst>
                <a:ext uri="{FF2B5EF4-FFF2-40B4-BE49-F238E27FC236}">
                  <a16:creationId xmlns:a16="http://schemas.microsoft.com/office/drawing/2014/main" id="{74ABFAEC-A405-5A50-2856-9412212D88AF}"/>
                </a:ext>
              </a:extLst>
            </p:cNvPr>
            <p:cNvSpPr txBox="1"/>
            <p:nvPr/>
          </p:nvSpPr>
          <p:spPr>
            <a:xfrm>
              <a:off x="8780583" y="3335216"/>
              <a:ext cx="316523" cy="330945"/>
            </a:xfrm>
            <a:prstGeom prst="rect">
              <a:avLst/>
            </a:prstGeom>
            <a:noFill/>
            <a:ln>
              <a:solidFill>
                <a:schemeClr val="tx1"/>
              </a:solidFill>
            </a:ln>
          </p:spPr>
          <p:txBody>
            <a:bodyPr wrap="square" rtlCol="0">
              <a:spAutoFit/>
            </a:bodyPr>
            <a:lstStyle/>
            <a:p>
              <a:endParaRPr lang="en-US" sz="1013" dirty="0"/>
            </a:p>
          </p:txBody>
        </p:sp>
        <p:sp>
          <p:nvSpPr>
            <p:cNvPr id="28" name="TextBox 27">
              <a:extLst>
                <a:ext uri="{FF2B5EF4-FFF2-40B4-BE49-F238E27FC236}">
                  <a16:creationId xmlns:a16="http://schemas.microsoft.com/office/drawing/2014/main" id="{401A16FD-09D1-43E4-6FA5-BF28205B63C3}"/>
                </a:ext>
              </a:extLst>
            </p:cNvPr>
            <p:cNvSpPr txBox="1"/>
            <p:nvPr/>
          </p:nvSpPr>
          <p:spPr>
            <a:xfrm>
              <a:off x="9097104" y="3335216"/>
              <a:ext cx="316523" cy="330945"/>
            </a:xfrm>
            <a:prstGeom prst="rect">
              <a:avLst/>
            </a:prstGeom>
            <a:noFill/>
            <a:ln>
              <a:solidFill>
                <a:schemeClr val="tx1"/>
              </a:solidFill>
            </a:ln>
          </p:spPr>
          <p:txBody>
            <a:bodyPr wrap="square" rtlCol="0">
              <a:spAutoFit/>
            </a:bodyPr>
            <a:lstStyle/>
            <a:p>
              <a:endParaRPr lang="en-US" sz="1013" dirty="0"/>
            </a:p>
          </p:txBody>
        </p:sp>
        <p:sp>
          <p:nvSpPr>
            <p:cNvPr id="29" name="TextBox 28">
              <a:extLst>
                <a:ext uri="{FF2B5EF4-FFF2-40B4-BE49-F238E27FC236}">
                  <a16:creationId xmlns:a16="http://schemas.microsoft.com/office/drawing/2014/main" id="{0BF37513-24F0-5B5E-A18C-BE434B594F06}"/>
                </a:ext>
              </a:extLst>
            </p:cNvPr>
            <p:cNvSpPr txBox="1"/>
            <p:nvPr/>
          </p:nvSpPr>
          <p:spPr>
            <a:xfrm>
              <a:off x="9413626" y="3335216"/>
              <a:ext cx="316523" cy="330945"/>
            </a:xfrm>
            <a:prstGeom prst="rect">
              <a:avLst/>
            </a:prstGeom>
            <a:noFill/>
            <a:ln>
              <a:solidFill>
                <a:schemeClr val="tx1"/>
              </a:solidFill>
            </a:ln>
          </p:spPr>
          <p:txBody>
            <a:bodyPr wrap="square" rtlCol="0">
              <a:spAutoFit/>
            </a:bodyPr>
            <a:lstStyle/>
            <a:p>
              <a:endParaRPr lang="en-US" sz="1013" dirty="0"/>
            </a:p>
          </p:txBody>
        </p:sp>
      </p:grpSp>
      <p:sp>
        <p:nvSpPr>
          <p:cNvPr id="64" name="TextBox 63">
            <a:extLst>
              <a:ext uri="{FF2B5EF4-FFF2-40B4-BE49-F238E27FC236}">
                <a16:creationId xmlns:a16="http://schemas.microsoft.com/office/drawing/2014/main" id="{A6A9AF31-2E1C-2431-BC39-D48B1277FAEA}"/>
              </a:ext>
            </a:extLst>
          </p:cNvPr>
          <p:cNvSpPr txBox="1"/>
          <p:nvPr/>
        </p:nvSpPr>
        <p:spPr>
          <a:xfrm>
            <a:off x="6304160" y="315879"/>
            <a:ext cx="237392" cy="248209"/>
          </a:xfrm>
          <a:prstGeom prst="rect">
            <a:avLst/>
          </a:prstGeom>
          <a:noFill/>
          <a:ln>
            <a:solidFill>
              <a:schemeClr val="tx1"/>
            </a:solidFill>
          </a:ln>
        </p:spPr>
        <p:txBody>
          <a:bodyPr wrap="square" rtlCol="0">
            <a:spAutoFit/>
          </a:bodyPr>
          <a:lstStyle/>
          <a:p>
            <a:endParaRPr lang="en-US" sz="1013" dirty="0"/>
          </a:p>
        </p:txBody>
      </p:sp>
      <p:sp>
        <p:nvSpPr>
          <p:cNvPr id="65" name="TextBox 64">
            <a:extLst>
              <a:ext uri="{FF2B5EF4-FFF2-40B4-BE49-F238E27FC236}">
                <a16:creationId xmlns:a16="http://schemas.microsoft.com/office/drawing/2014/main" id="{B85E5372-60B3-74A2-CE1A-804D17D6E787}"/>
              </a:ext>
            </a:extLst>
          </p:cNvPr>
          <p:cNvSpPr txBox="1"/>
          <p:nvPr/>
        </p:nvSpPr>
        <p:spPr>
          <a:xfrm>
            <a:off x="6541552" y="315879"/>
            <a:ext cx="237392" cy="248209"/>
          </a:xfrm>
          <a:prstGeom prst="rect">
            <a:avLst/>
          </a:prstGeom>
          <a:noFill/>
          <a:ln>
            <a:solidFill>
              <a:schemeClr val="tx1"/>
            </a:solidFill>
          </a:ln>
        </p:spPr>
        <p:txBody>
          <a:bodyPr wrap="square" rtlCol="0">
            <a:spAutoFit/>
          </a:bodyPr>
          <a:lstStyle/>
          <a:p>
            <a:endParaRPr lang="en-US" sz="1013" dirty="0"/>
          </a:p>
        </p:txBody>
      </p:sp>
      <p:sp>
        <p:nvSpPr>
          <p:cNvPr id="66" name="TextBox 65">
            <a:extLst>
              <a:ext uri="{FF2B5EF4-FFF2-40B4-BE49-F238E27FC236}">
                <a16:creationId xmlns:a16="http://schemas.microsoft.com/office/drawing/2014/main" id="{AB923BC8-210D-0FAD-B7EE-B98D00689518}"/>
              </a:ext>
            </a:extLst>
          </p:cNvPr>
          <p:cNvSpPr txBox="1"/>
          <p:nvPr/>
        </p:nvSpPr>
        <p:spPr>
          <a:xfrm>
            <a:off x="6778942" y="315879"/>
            <a:ext cx="237392" cy="248209"/>
          </a:xfrm>
          <a:prstGeom prst="rect">
            <a:avLst/>
          </a:prstGeom>
          <a:noFill/>
          <a:ln>
            <a:solidFill>
              <a:schemeClr val="tx1"/>
            </a:solidFill>
          </a:ln>
        </p:spPr>
        <p:txBody>
          <a:bodyPr wrap="square" rtlCol="0">
            <a:spAutoFit/>
          </a:bodyPr>
          <a:lstStyle/>
          <a:p>
            <a:endParaRPr lang="en-US" sz="1013" dirty="0"/>
          </a:p>
        </p:txBody>
      </p:sp>
      <p:sp>
        <p:nvSpPr>
          <p:cNvPr id="67" name="TextBox 66">
            <a:extLst>
              <a:ext uri="{FF2B5EF4-FFF2-40B4-BE49-F238E27FC236}">
                <a16:creationId xmlns:a16="http://schemas.microsoft.com/office/drawing/2014/main" id="{26A7B2C4-7E7B-C270-7120-BC9F2A1B1593}"/>
              </a:ext>
            </a:extLst>
          </p:cNvPr>
          <p:cNvSpPr txBox="1"/>
          <p:nvPr/>
        </p:nvSpPr>
        <p:spPr>
          <a:xfrm>
            <a:off x="7016334" y="315879"/>
            <a:ext cx="237392" cy="248209"/>
          </a:xfrm>
          <a:prstGeom prst="rect">
            <a:avLst/>
          </a:prstGeom>
          <a:noFill/>
          <a:ln>
            <a:solidFill>
              <a:schemeClr val="tx1"/>
            </a:solidFill>
          </a:ln>
        </p:spPr>
        <p:txBody>
          <a:bodyPr wrap="square" rtlCol="0">
            <a:spAutoFit/>
          </a:bodyPr>
          <a:lstStyle/>
          <a:p>
            <a:endParaRPr lang="en-US" sz="1013" dirty="0"/>
          </a:p>
        </p:txBody>
      </p:sp>
      <p:sp>
        <p:nvSpPr>
          <p:cNvPr id="68" name="TextBox 67">
            <a:extLst>
              <a:ext uri="{FF2B5EF4-FFF2-40B4-BE49-F238E27FC236}">
                <a16:creationId xmlns:a16="http://schemas.microsoft.com/office/drawing/2014/main" id="{3EDF81D1-BEC1-C921-344C-7B3437147BAE}"/>
              </a:ext>
            </a:extLst>
          </p:cNvPr>
          <p:cNvSpPr txBox="1"/>
          <p:nvPr/>
        </p:nvSpPr>
        <p:spPr>
          <a:xfrm>
            <a:off x="7253725" y="315879"/>
            <a:ext cx="237392" cy="248209"/>
          </a:xfrm>
          <a:prstGeom prst="rect">
            <a:avLst/>
          </a:prstGeom>
          <a:noFill/>
          <a:ln>
            <a:solidFill>
              <a:schemeClr val="tx1"/>
            </a:solidFill>
          </a:ln>
        </p:spPr>
        <p:txBody>
          <a:bodyPr wrap="square" rtlCol="0">
            <a:spAutoFit/>
          </a:bodyPr>
          <a:lstStyle/>
          <a:p>
            <a:endParaRPr lang="en-US" sz="1013" dirty="0"/>
          </a:p>
        </p:txBody>
      </p:sp>
      <p:sp>
        <p:nvSpPr>
          <p:cNvPr id="69" name="TextBox 68">
            <a:extLst>
              <a:ext uri="{FF2B5EF4-FFF2-40B4-BE49-F238E27FC236}">
                <a16:creationId xmlns:a16="http://schemas.microsoft.com/office/drawing/2014/main" id="{0A5FCA0A-115F-36FB-F12C-07D2E841872E}"/>
              </a:ext>
            </a:extLst>
          </p:cNvPr>
          <p:cNvSpPr txBox="1"/>
          <p:nvPr/>
        </p:nvSpPr>
        <p:spPr>
          <a:xfrm>
            <a:off x="7491122" y="315879"/>
            <a:ext cx="237392" cy="248209"/>
          </a:xfrm>
          <a:prstGeom prst="rect">
            <a:avLst/>
          </a:prstGeom>
          <a:noFill/>
          <a:ln>
            <a:solidFill>
              <a:schemeClr val="tx1"/>
            </a:solidFill>
          </a:ln>
        </p:spPr>
        <p:txBody>
          <a:bodyPr wrap="square" rtlCol="0">
            <a:spAutoFit/>
          </a:bodyPr>
          <a:lstStyle/>
          <a:p>
            <a:endParaRPr lang="en-US" sz="1013" dirty="0"/>
          </a:p>
        </p:txBody>
      </p:sp>
      <p:sp>
        <p:nvSpPr>
          <p:cNvPr id="75" name="TextBox 74">
            <a:extLst>
              <a:ext uri="{FF2B5EF4-FFF2-40B4-BE49-F238E27FC236}">
                <a16:creationId xmlns:a16="http://schemas.microsoft.com/office/drawing/2014/main" id="{5A933837-B370-2572-E490-37206FE3257D}"/>
              </a:ext>
            </a:extLst>
          </p:cNvPr>
          <p:cNvSpPr txBox="1"/>
          <p:nvPr/>
        </p:nvSpPr>
        <p:spPr>
          <a:xfrm>
            <a:off x="6305284" y="592878"/>
            <a:ext cx="237392" cy="248209"/>
          </a:xfrm>
          <a:prstGeom prst="rect">
            <a:avLst/>
          </a:prstGeom>
          <a:noFill/>
          <a:ln>
            <a:solidFill>
              <a:schemeClr val="tx1"/>
            </a:solidFill>
          </a:ln>
        </p:spPr>
        <p:txBody>
          <a:bodyPr wrap="square" rtlCol="0">
            <a:spAutoFit/>
          </a:bodyPr>
          <a:lstStyle/>
          <a:p>
            <a:endParaRPr lang="en-US" sz="1013" dirty="0"/>
          </a:p>
        </p:txBody>
      </p:sp>
      <p:sp>
        <p:nvSpPr>
          <p:cNvPr id="76" name="TextBox 75">
            <a:extLst>
              <a:ext uri="{FF2B5EF4-FFF2-40B4-BE49-F238E27FC236}">
                <a16:creationId xmlns:a16="http://schemas.microsoft.com/office/drawing/2014/main" id="{FED31F52-FE83-4A6A-A45F-659ADEBCEF4B}"/>
              </a:ext>
            </a:extLst>
          </p:cNvPr>
          <p:cNvSpPr txBox="1"/>
          <p:nvPr/>
        </p:nvSpPr>
        <p:spPr>
          <a:xfrm>
            <a:off x="6542676" y="592878"/>
            <a:ext cx="237392" cy="248209"/>
          </a:xfrm>
          <a:prstGeom prst="rect">
            <a:avLst/>
          </a:prstGeom>
          <a:noFill/>
          <a:ln>
            <a:solidFill>
              <a:schemeClr val="tx1"/>
            </a:solidFill>
          </a:ln>
        </p:spPr>
        <p:txBody>
          <a:bodyPr wrap="square" rtlCol="0">
            <a:spAutoFit/>
          </a:bodyPr>
          <a:lstStyle/>
          <a:p>
            <a:endParaRPr lang="en-US" sz="1013" dirty="0"/>
          </a:p>
        </p:txBody>
      </p:sp>
      <p:sp>
        <p:nvSpPr>
          <p:cNvPr id="77" name="TextBox 76">
            <a:extLst>
              <a:ext uri="{FF2B5EF4-FFF2-40B4-BE49-F238E27FC236}">
                <a16:creationId xmlns:a16="http://schemas.microsoft.com/office/drawing/2014/main" id="{7AA92F49-9727-2A9B-AC90-E628C214C7D9}"/>
              </a:ext>
            </a:extLst>
          </p:cNvPr>
          <p:cNvSpPr txBox="1"/>
          <p:nvPr/>
        </p:nvSpPr>
        <p:spPr>
          <a:xfrm>
            <a:off x="6780067" y="592878"/>
            <a:ext cx="237392" cy="248209"/>
          </a:xfrm>
          <a:prstGeom prst="rect">
            <a:avLst/>
          </a:prstGeom>
          <a:noFill/>
          <a:ln>
            <a:solidFill>
              <a:schemeClr val="tx1"/>
            </a:solidFill>
          </a:ln>
        </p:spPr>
        <p:txBody>
          <a:bodyPr wrap="square" rtlCol="0">
            <a:spAutoFit/>
          </a:bodyPr>
          <a:lstStyle/>
          <a:p>
            <a:endParaRPr lang="en-US" sz="1013" dirty="0"/>
          </a:p>
        </p:txBody>
      </p:sp>
      <p:sp>
        <p:nvSpPr>
          <p:cNvPr id="78" name="TextBox 77">
            <a:extLst>
              <a:ext uri="{FF2B5EF4-FFF2-40B4-BE49-F238E27FC236}">
                <a16:creationId xmlns:a16="http://schemas.microsoft.com/office/drawing/2014/main" id="{E31B6FD4-8748-A9D6-4426-BA75F01C2ABC}"/>
              </a:ext>
            </a:extLst>
          </p:cNvPr>
          <p:cNvSpPr txBox="1"/>
          <p:nvPr/>
        </p:nvSpPr>
        <p:spPr>
          <a:xfrm>
            <a:off x="7017458" y="592878"/>
            <a:ext cx="237392" cy="248209"/>
          </a:xfrm>
          <a:prstGeom prst="rect">
            <a:avLst/>
          </a:prstGeom>
          <a:noFill/>
          <a:ln>
            <a:solidFill>
              <a:schemeClr val="tx1"/>
            </a:solidFill>
          </a:ln>
        </p:spPr>
        <p:txBody>
          <a:bodyPr wrap="square" rtlCol="0">
            <a:spAutoFit/>
          </a:bodyPr>
          <a:lstStyle/>
          <a:p>
            <a:endParaRPr lang="en-US" sz="1013" dirty="0"/>
          </a:p>
        </p:txBody>
      </p:sp>
      <p:sp>
        <p:nvSpPr>
          <p:cNvPr id="79" name="TextBox 78">
            <a:extLst>
              <a:ext uri="{FF2B5EF4-FFF2-40B4-BE49-F238E27FC236}">
                <a16:creationId xmlns:a16="http://schemas.microsoft.com/office/drawing/2014/main" id="{81F4232F-84E3-2285-D5E1-FF957845C186}"/>
              </a:ext>
            </a:extLst>
          </p:cNvPr>
          <p:cNvSpPr txBox="1"/>
          <p:nvPr/>
        </p:nvSpPr>
        <p:spPr>
          <a:xfrm>
            <a:off x="7254850" y="592878"/>
            <a:ext cx="237392" cy="248209"/>
          </a:xfrm>
          <a:prstGeom prst="rect">
            <a:avLst/>
          </a:prstGeom>
          <a:noFill/>
          <a:ln>
            <a:solidFill>
              <a:schemeClr val="tx1"/>
            </a:solidFill>
          </a:ln>
        </p:spPr>
        <p:txBody>
          <a:bodyPr wrap="square" rtlCol="0">
            <a:spAutoFit/>
          </a:bodyPr>
          <a:lstStyle/>
          <a:p>
            <a:endParaRPr lang="en-US" sz="1013" dirty="0"/>
          </a:p>
        </p:txBody>
      </p:sp>
      <p:sp>
        <p:nvSpPr>
          <p:cNvPr id="80" name="TextBox 79">
            <a:extLst>
              <a:ext uri="{FF2B5EF4-FFF2-40B4-BE49-F238E27FC236}">
                <a16:creationId xmlns:a16="http://schemas.microsoft.com/office/drawing/2014/main" id="{708CF7FB-9E1B-D3A7-FE81-94DAC7DB7CA4}"/>
              </a:ext>
            </a:extLst>
          </p:cNvPr>
          <p:cNvSpPr txBox="1"/>
          <p:nvPr/>
        </p:nvSpPr>
        <p:spPr>
          <a:xfrm>
            <a:off x="7492246" y="592878"/>
            <a:ext cx="237392" cy="248209"/>
          </a:xfrm>
          <a:prstGeom prst="rect">
            <a:avLst/>
          </a:prstGeom>
          <a:noFill/>
          <a:ln>
            <a:solidFill>
              <a:schemeClr val="tx1"/>
            </a:solidFill>
          </a:ln>
        </p:spPr>
        <p:txBody>
          <a:bodyPr wrap="square" rtlCol="0">
            <a:spAutoFit/>
          </a:bodyPr>
          <a:lstStyle/>
          <a:p>
            <a:endParaRPr lang="en-US" sz="1013" dirty="0"/>
          </a:p>
        </p:txBody>
      </p:sp>
      <p:sp>
        <p:nvSpPr>
          <p:cNvPr id="97" name="TextBox 96">
            <a:extLst>
              <a:ext uri="{FF2B5EF4-FFF2-40B4-BE49-F238E27FC236}">
                <a16:creationId xmlns:a16="http://schemas.microsoft.com/office/drawing/2014/main" id="{8D85806B-AF49-2638-B077-466D3375FA42}"/>
              </a:ext>
            </a:extLst>
          </p:cNvPr>
          <p:cNvSpPr txBox="1"/>
          <p:nvPr/>
        </p:nvSpPr>
        <p:spPr>
          <a:xfrm>
            <a:off x="3668153" y="324881"/>
            <a:ext cx="296876" cy="623248"/>
          </a:xfrm>
          <a:prstGeom prst="rect">
            <a:avLst/>
          </a:prstGeom>
          <a:noFill/>
        </p:spPr>
        <p:txBody>
          <a:bodyPr wrap="none" rtlCol="0">
            <a:spAutoFit/>
          </a:bodyPr>
          <a:lstStyle/>
          <a:p>
            <a:r>
              <a:rPr lang="en-US" sz="1725" dirty="0"/>
              <a:t>1</a:t>
            </a:r>
          </a:p>
          <a:p>
            <a:r>
              <a:rPr lang="en-US" sz="1725" dirty="0"/>
              <a:t>2</a:t>
            </a:r>
          </a:p>
        </p:txBody>
      </p:sp>
      <p:sp>
        <p:nvSpPr>
          <p:cNvPr id="98" name="TextBox 97">
            <a:extLst>
              <a:ext uri="{FF2B5EF4-FFF2-40B4-BE49-F238E27FC236}">
                <a16:creationId xmlns:a16="http://schemas.microsoft.com/office/drawing/2014/main" id="{16DC3029-CFCA-2354-72EE-93CE2E210458}"/>
              </a:ext>
            </a:extLst>
          </p:cNvPr>
          <p:cNvSpPr txBox="1"/>
          <p:nvPr/>
        </p:nvSpPr>
        <p:spPr>
          <a:xfrm>
            <a:off x="3715213" y="1382004"/>
            <a:ext cx="312906" cy="2746906"/>
          </a:xfrm>
          <a:prstGeom prst="rect">
            <a:avLst/>
          </a:prstGeom>
          <a:noFill/>
        </p:spPr>
        <p:txBody>
          <a:bodyPr wrap="none" rtlCol="0">
            <a:spAutoFit/>
          </a:bodyPr>
          <a:lstStyle/>
          <a:p>
            <a:r>
              <a:rPr lang="en-US" sz="1725" dirty="0"/>
              <a:t>1</a:t>
            </a:r>
          </a:p>
          <a:p>
            <a:r>
              <a:rPr lang="en-US" sz="1725" dirty="0"/>
              <a:t>2</a:t>
            </a:r>
          </a:p>
          <a:p>
            <a:r>
              <a:rPr lang="en-US" sz="1725" dirty="0"/>
              <a:t>3</a:t>
            </a:r>
          </a:p>
          <a:p>
            <a:r>
              <a:rPr lang="en-US" sz="1725" dirty="0"/>
              <a:t>4</a:t>
            </a:r>
          </a:p>
          <a:p>
            <a:r>
              <a:rPr lang="en-US" sz="1725" dirty="0"/>
              <a:t>5</a:t>
            </a:r>
          </a:p>
          <a:p>
            <a:r>
              <a:rPr lang="en-US" sz="1725" dirty="0"/>
              <a:t>6</a:t>
            </a:r>
          </a:p>
          <a:p>
            <a:r>
              <a:rPr lang="en-US" sz="1725" dirty="0"/>
              <a:t>7</a:t>
            </a:r>
          </a:p>
          <a:p>
            <a:r>
              <a:rPr lang="en-US" sz="1725" dirty="0"/>
              <a:t>8</a:t>
            </a:r>
          </a:p>
          <a:p>
            <a:r>
              <a:rPr lang="en-US" sz="1725" dirty="0"/>
              <a:t>9</a:t>
            </a:r>
          </a:p>
          <a:p>
            <a:r>
              <a:rPr lang="en-US" sz="1725" dirty="0"/>
              <a:t>A</a:t>
            </a:r>
          </a:p>
        </p:txBody>
      </p:sp>
      <p:grpSp>
        <p:nvGrpSpPr>
          <p:cNvPr id="56" name="Group 55">
            <a:extLst>
              <a:ext uri="{FF2B5EF4-FFF2-40B4-BE49-F238E27FC236}">
                <a16:creationId xmlns:a16="http://schemas.microsoft.com/office/drawing/2014/main" id="{7B526223-501A-C686-B5CA-021AC4E5F419}"/>
              </a:ext>
            </a:extLst>
          </p:cNvPr>
          <p:cNvGrpSpPr/>
          <p:nvPr/>
        </p:nvGrpSpPr>
        <p:grpSpPr>
          <a:xfrm>
            <a:off x="3947877" y="976289"/>
            <a:ext cx="2373920" cy="248209"/>
            <a:chOff x="6564923" y="3335216"/>
            <a:chExt cx="3165226" cy="330945"/>
          </a:xfrm>
        </p:grpSpPr>
        <p:sp>
          <p:nvSpPr>
            <p:cNvPr id="57" name="TextBox 56">
              <a:extLst>
                <a:ext uri="{FF2B5EF4-FFF2-40B4-BE49-F238E27FC236}">
                  <a16:creationId xmlns:a16="http://schemas.microsoft.com/office/drawing/2014/main" id="{7BD723B8-7D24-85F4-C5D0-A5DA5C893ECA}"/>
                </a:ext>
              </a:extLst>
            </p:cNvPr>
            <p:cNvSpPr txBox="1"/>
            <p:nvPr/>
          </p:nvSpPr>
          <p:spPr>
            <a:xfrm>
              <a:off x="6564923" y="3335216"/>
              <a:ext cx="316523" cy="330945"/>
            </a:xfrm>
            <a:prstGeom prst="rect">
              <a:avLst/>
            </a:prstGeom>
            <a:noFill/>
            <a:ln>
              <a:noFill/>
            </a:ln>
          </p:spPr>
          <p:txBody>
            <a:bodyPr wrap="square" rtlCol="0">
              <a:spAutoFit/>
            </a:bodyPr>
            <a:lstStyle/>
            <a:p>
              <a:r>
                <a:rPr lang="en-US" sz="1013" dirty="0"/>
                <a:t>0</a:t>
              </a:r>
            </a:p>
          </p:txBody>
        </p:sp>
        <p:sp>
          <p:nvSpPr>
            <p:cNvPr id="58" name="TextBox 57">
              <a:extLst>
                <a:ext uri="{FF2B5EF4-FFF2-40B4-BE49-F238E27FC236}">
                  <a16:creationId xmlns:a16="http://schemas.microsoft.com/office/drawing/2014/main" id="{55497940-40B3-14C6-732E-FAC1592F46E8}"/>
                </a:ext>
              </a:extLst>
            </p:cNvPr>
            <p:cNvSpPr txBox="1"/>
            <p:nvPr/>
          </p:nvSpPr>
          <p:spPr>
            <a:xfrm>
              <a:off x="6881446" y="3335216"/>
              <a:ext cx="316523" cy="330945"/>
            </a:xfrm>
            <a:prstGeom prst="rect">
              <a:avLst/>
            </a:prstGeom>
            <a:noFill/>
            <a:ln>
              <a:noFill/>
            </a:ln>
          </p:spPr>
          <p:txBody>
            <a:bodyPr wrap="square" rtlCol="0">
              <a:spAutoFit/>
            </a:bodyPr>
            <a:lstStyle/>
            <a:p>
              <a:r>
                <a:rPr lang="en-US" sz="1013" dirty="0"/>
                <a:t>1</a:t>
              </a:r>
            </a:p>
          </p:txBody>
        </p:sp>
        <p:sp>
          <p:nvSpPr>
            <p:cNvPr id="59" name="TextBox 58">
              <a:extLst>
                <a:ext uri="{FF2B5EF4-FFF2-40B4-BE49-F238E27FC236}">
                  <a16:creationId xmlns:a16="http://schemas.microsoft.com/office/drawing/2014/main" id="{D38CBF89-4E60-3CFF-DA1C-A63AD59F9176}"/>
                </a:ext>
              </a:extLst>
            </p:cNvPr>
            <p:cNvSpPr txBox="1"/>
            <p:nvPr/>
          </p:nvSpPr>
          <p:spPr>
            <a:xfrm>
              <a:off x="7197966" y="3335216"/>
              <a:ext cx="316523" cy="330945"/>
            </a:xfrm>
            <a:prstGeom prst="rect">
              <a:avLst/>
            </a:prstGeom>
            <a:noFill/>
            <a:ln>
              <a:noFill/>
            </a:ln>
          </p:spPr>
          <p:txBody>
            <a:bodyPr wrap="square" rtlCol="0">
              <a:spAutoFit/>
            </a:bodyPr>
            <a:lstStyle/>
            <a:p>
              <a:r>
                <a:rPr lang="en-US" sz="1013" dirty="0"/>
                <a:t>2</a:t>
              </a:r>
            </a:p>
          </p:txBody>
        </p:sp>
        <p:sp>
          <p:nvSpPr>
            <p:cNvPr id="60" name="TextBox 59">
              <a:extLst>
                <a:ext uri="{FF2B5EF4-FFF2-40B4-BE49-F238E27FC236}">
                  <a16:creationId xmlns:a16="http://schemas.microsoft.com/office/drawing/2014/main" id="{32C01B47-18FD-8749-3F48-94C5B89F6182}"/>
                </a:ext>
              </a:extLst>
            </p:cNvPr>
            <p:cNvSpPr txBox="1"/>
            <p:nvPr/>
          </p:nvSpPr>
          <p:spPr>
            <a:xfrm>
              <a:off x="7514488" y="3335216"/>
              <a:ext cx="316523" cy="330945"/>
            </a:xfrm>
            <a:prstGeom prst="rect">
              <a:avLst/>
            </a:prstGeom>
            <a:noFill/>
            <a:ln>
              <a:noFill/>
            </a:ln>
          </p:spPr>
          <p:txBody>
            <a:bodyPr wrap="square" rtlCol="0">
              <a:spAutoFit/>
            </a:bodyPr>
            <a:lstStyle/>
            <a:p>
              <a:r>
                <a:rPr lang="en-US" sz="1013" dirty="0"/>
                <a:t>3</a:t>
              </a:r>
            </a:p>
          </p:txBody>
        </p:sp>
        <p:sp>
          <p:nvSpPr>
            <p:cNvPr id="61" name="TextBox 60">
              <a:extLst>
                <a:ext uri="{FF2B5EF4-FFF2-40B4-BE49-F238E27FC236}">
                  <a16:creationId xmlns:a16="http://schemas.microsoft.com/office/drawing/2014/main" id="{9DB72187-D873-79CA-37E3-845E5D3A2AAB}"/>
                </a:ext>
              </a:extLst>
            </p:cNvPr>
            <p:cNvSpPr txBox="1"/>
            <p:nvPr/>
          </p:nvSpPr>
          <p:spPr>
            <a:xfrm>
              <a:off x="7831009" y="3335216"/>
              <a:ext cx="316523" cy="330945"/>
            </a:xfrm>
            <a:prstGeom prst="rect">
              <a:avLst/>
            </a:prstGeom>
            <a:noFill/>
            <a:ln>
              <a:noFill/>
            </a:ln>
          </p:spPr>
          <p:txBody>
            <a:bodyPr wrap="square" rtlCol="0">
              <a:spAutoFit/>
            </a:bodyPr>
            <a:lstStyle/>
            <a:p>
              <a:r>
                <a:rPr lang="en-US" sz="1013" dirty="0"/>
                <a:t>4</a:t>
              </a:r>
            </a:p>
          </p:txBody>
        </p:sp>
        <p:sp>
          <p:nvSpPr>
            <p:cNvPr id="62" name="TextBox 61">
              <a:extLst>
                <a:ext uri="{FF2B5EF4-FFF2-40B4-BE49-F238E27FC236}">
                  <a16:creationId xmlns:a16="http://schemas.microsoft.com/office/drawing/2014/main" id="{757A6A07-A6A2-A92B-4C9E-26F48D1AE396}"/>
                </a:ext>
              </a:extLst>
            </p:cNvPr>
            <p:cNvSpPr txBox="1"/>
            <p:nvPr/>
          </p:nvSpPr>
          <p:spPr>
            <a:xfrm>
              <a:off x="8147539" y="3335216"/>
              <a:ext cx="316523" cy="330945"/>
            </a:xfrm>
            <a:prstGeom prst="rect">
              <a:avLst/>
            </a:prstGeom>
            <a:noFill/>
            <a:ln>
              <a:noFill/>
            </a:ln>
          </p:spPr>
          <p:txBody>
            <a:bodyPr wrap="square" rtlCol="0">
              <a:spAutoFit/>
            </a:bodyPr>
            <a:lstStyle/>
            <a:p>
              <a:r>
                <a:rPr lang="en-US" sz="1013" dirty="0"/>
                <a:t>5</a:t>
              </a:r>
            </a:p>
          </p:txBody>
        </p:sp>
        <p:sp>
          <p:nvSpPr>
            <p:cNvPr id="85" name="TextBox 84">
              <a:extLst>
                <a:ext uri="{FF2B5EF4-FFF2-40B4-BE49-F238E27FC236}">
                  <a16:creationId xmlns:a16="http://schemas.microsoft.com/office/drawing/2014/main" id="{DBD65908-6518-DFD0-20D0-3E64B3FAE096}"/>
                </a:ext>
              </a:extLst>
            </p:cNvPr>
            <p:cNvSpPr txBox="1"/>
            <p:nvPr/>
          </p:nvSpPr>
          <p:spPr>
            <a:xfrm>
              <a:off x="8464061" y="3335216"/>
              <a:ext cx="316523" cy="330945"/>
            </a:xfrm>
            <a:prstGeom prst="rect">
              <a:avLst/>
            </a:prstGeom>
            <a:noFill/>
            <a:ln>
              <a:noFill/>
            </a:ln>
          </p:spPr>
          <p:txBody>
            <a:bodyPr wrap="square" rtlCol="0">
              <a:spAutoFit/>
            </a:bodyPr>
            <a:lstStyle/>
            <a:p>
              <a:r>
                <a:rPr lang="en-US" sz="1013" dirty="0"/>
                <a:t>6</a:t>
              </a:r>
            </a:p>
          </p:txBody>
        </p:sp>
        <p:sp>
          <p:nvSpPr>
            <p:cNvPr id="87" name="TextBox 86">
              <a:extLst>
                <a:ext uri="{FF2B5EF4-FFF2-40B4-BE49-F238E27FC236}">
                  <a16:creationId xmlns:a16="http://schemas.microsoft.com/office/drawing/2014/main" id="{587F3703-37E7-3354-324A-8AF343AC57C6}"/>
                </a:ext>
              </a:extLst>
            </p:cNvPr>
            <p:cNvSpPr txBox="1"/>
            <p:nvPr/>
          </p:nvSpPr>
          <p:spPr>
            <a:xfrm>
              <a:off x="8780583" y="3335216"/>
              <a:ext cx="316523" cy="330945"/>
            </a:xfrm>
            <a:prstGeom prst="rect">
              <a:avLst/>
            </a:prstGeom>
            <a:noFill/>
            <a:ln>
              <a:noFill/>
            </a:ln>
          </p:spPr>
          <p:txBody>
            <a:bodyPr wrap="square" rtlCol="0">
              <a:spAutoFit/>
            </a:bodyPr>
            <a:lstStyle/>
            <a:p>
              <a:r>
                <a:rPr lang="en-US" sz="1013" dirty="0"/>
                <a:t>7</a:t>
              </a:r>
            </a:p>
          </p:txBody>
        </p:sp>
        <p:sp>
          <p:nvSpPr>
            <p:cNvPr id="88" name="TextBox 87">
              <a:extLst>
                <a:ext uri="{FF2B5EF4-FFF2-40B4-BE49-F238E27FC236}">
                  <a16:creationId xmlns:a16="http://schemas.microsoft.com/office/drawing/2014/main" id="{72301BF8-C5EC-60E1-705B-B6D47719FAEA}"/>
                </a:ext>
              </a:extLst>
            </p:cNvPr>
            <p:cNvSpPr txBox="1"/>
            <p:nvPr/>
          </p:nvSpPr>
          <p:spPr>
            <a:xfrm>
              <a:off x="9097104" y="3335216"/>
              <a:ext cx="316523" cy="330945"/>
            </a:xfrm>
            <a:prstGeom prst="rect">
              <a:avLst/>
            </a:prstGeom>
            <a:noFill/>
            <a:ln>
              <a:noFill/>
            </a:ln>
          </p:spPr>
          <p:txBody>
            <a:bodyPr wrap="square" rtlCol="0">
              <a:spAutoFit/>
            </a:bodyPr>
            <a:lstStyle/>
            <a:p>
              <a:r>
                <a:rPr lang="en-US" sz="1013" dirty="0"/>
                <a:t>8</a:t>
              </a:r>
            </a:p>
          </p:txBody>
        </p:sp>
        <p:sp>
          <p:nvSpPr>
            <p:cNvPr id="89" name="TextBox 88">
              <a:extLst>
                <a:ext uri="{FF2B5EF4-FFF2-40B4-BE49-F238E27FC236}">
                  <a16:creationId xmlns:a16="http://schemas.microsoft.com/office/drawing/2014/main" id="{5FA0079F-26DF-74CB-3DB3-07D14C38B655}"/>
                </a:ext>
              </a:extLst>
            </p:cNvPr>
            <p:cNvSpPr txBox="1"/>
            <p:nvPr/>
          </p:nvSpPr>
          <p:spPr>
            <a:xfrm>
              <a:off x="9413626" y="3335216"/>
              <a:ext cx="316523" cy="330945"/>
            </a:xfrm>
            <a:prstGeom prst="rect">
              <a:avLst/>
            </a:prstGeom>
            <a:noFill/>
            <a:ln>
              <a:noFill/>
            </a:ln>
          </p:spPr>
          <p:txBody>
            <a:bodyPr wrap="square" rtlCol="0">
              <a:spAutoFit/>
            </a:bodyPr>
            <a:lstStyle/>
            <a:p>
              <a:r>
                <a:rPr lang="en-US" sz="1013" dirty="0"/>
                <a:t>9</a:t>
              </a:r>
            </a:p>
          </p:txBody>
        </p:sp>
      </p:grpSp>
      <p:sp>
        <p:nvSpPr>
          <p:cNvPr id="90" name="TextBox 89">
            <a:extLst>
              <a:ext uri="{FF2B5EF4-FFF2-40B4-BE49-F238E27FC236}">
                <a16:creationId xmlns:a16="http://schemas.microsoft.com/office/drawing/2014/main" id="{17FFEA70-27CA-1EFA-5415-1ED908D50F8D}"/>
              </a:ext>
            </a:extLst>
          </p:cNvPr>
          <p:cNvSpPr txBox="1"/>
          <p:nvPr/>
        </p:nvSpPr>
        <p:spPr>
          <a:xfrm>
            <a:off x="6324091" y="976290"/>
            <a:ext cx="237392" cy="248209"/>
          </a:xfrm>
          <a:prstGeom prst="rect">
            <a:avLst/>
          </a:prstGeom>
          <a:noFill/>
          <a:ln>
            <a:noFill/>
          </a:ln>
        </p:spPr>
        <p:txBody>
          <a:bodyPr wrap="square" rtlCol="0">
            <a:spAutoFit/>
          </a:bodyPr>
          <a:lstStyle/>
          <a:p>
            <a:r>
              <a:rPr lang="en-US" sz="1013" dirty="0"/>
              <a:t>A</a:t>
            </a:r>
          </a:p>
        </p:txBody>
      </p:sp>
      <p:sp>
        <p:nvSpPr>
          <p:cNvPr id="91" name="TextBox 90">
            <a:extLst>
              <a:ext uri="{FF2B5EF4-FFF2-40B4-BE49-F238E27FC236}">
                <a16:creationId xmlns:a16="http://schemas.microsoft.com/office/drawing/2014/main" id="{20E9527E-C574-3A08-8C66-D0C2BB5DCC0E}"/>
              </a:ext>
            </a:extLst>
          </p:cNvPr>
          <p:cNvSpPr txBox="1"/>
          <p:nvPr/>
        </p:nvSpPr>
        <p:spPr>
          <a:xfrm>
            <a:off x="6561482" y="976290"/>
            <a:ext cx="237392" cy="248209"/>
          </a:xfrm>
          <a:prstGeom prst="rect">
            <a:avLst/>
          </a:prstGeom>
          <a:noFill/>
          <a:ln>
            <a:noFill/>
          </a:ln>
        </p:spPr>
        <p:txBody>
          <a:bodyPr wrap="square" rtlCol="0">
            <a:spAutoFit/>
          </a:bodyPr>
          <a:lstStyle/>
          <a:p>
            <a:r>
              <a:rPr lang="en-US" sz="1013" dirty="0"/>
              <a:t>B</a:t>
            </a:r>
          </a:p>
        </p:txBody>
      </p:sp>
      <p:sp>
        <p:nvSpPr>
          <p:cNvPr id="92" name="TextBox 91">
            <a:extLst>
              <a:ext uri="{FF2B5EF4-FFF2-40B4-BE49-F238E27FC236}">
                <a16:creationId xmlns:a16="http://schemas.microsoft.com/office/drawing/2014/main" id="{D75ACAFD-991B-E5ED-BE2D-5EF93A56B253}"/>
              </a:ext>
            </a:extLst>
          </p:cNvPr>
          <p:cNvSpPr txBox="1"/>
          <p:nvPr/>
        </p:nvSpPr>
        <p:spPr>
          <a:xfrm>
            <a:off x="6798873" y="976290"/>
            <a:ext cx="237392" cy="248209"/>
          </a:xfrm>
          <a:prstGeom prst="rect">
            <a:avLst/>
          </a:prstGeom>
          <a:noFill/>
          <a:ln>
            <a:noFill/>
          </a:ln>
        </p:spPr>
        <p:txBody>
          <a:bodyPr wrap="square" rtlCol="0">
            <a:spAutoFit/>
          </a:bodyPr>
          <a:lstStyle/>
          <a:p>
            <a:r>
              <a:rPr lang="en-US" sz="1013" dirty="0"/>
              <a:t>C</a:t>
            </a:r>
          </a:p>
        </p:txBody>
      </p:sp>
      <p:sp>
        <p:nvSpPr>
          <p:cNvPr id="93" name="TextBox 92">
            <a:extLst>
              <a:ext uri="{FF2B5EF4-FFF2-40B4-BE49-F238E27FC236}">
                <a16:creationId xmlns:a16="http://schemas.microsoft.com/office/drawing/2014/main" id="{FEE89900-1E11-E963-1E45-C95555A0EBAC}"/>
              </a:ext>
            </a:extLst>
          </p:cNvPr>
          <p:cNvSpPr txBox="1"/>
          <p:nvPr/>
        </p:nvSpPr>
        <p:spPr>
          <a:xfrm>
            <a:off x="7036264" y="976290"/>
            <a:ext cx="237392" cy="248209"/>
          </a:xfrm>
          <a:prstGeom prst="rect">
            <a:avLst/>
          </a:prstGeom>
          <a:noFill/>
          <a:ln>
            <a:noFill/>
          </a:ln>
        </p:spPr>
        <p:txBody>
          <a:bodyPr wrap="square" rtlCol="0">
            <a:spAutoFit/>
          </a:bodyPr>
          <a:lstStyle/>
          <a:p>
            <a:r>
              <a:rPr lang="en-US" sz="1013" dirty="0"/>
              <a:t>D</a:t>
            </a:r>
          </a:p>
        </p:txBody>
      </p:sp>
      <p:sp>
        <p:nvSpPr>
          <p:cNvPr id="94" name="TextBox 93">
            <a:extLst>
              <a:ext uri="{FF2B5EF4-FFF2-40B4-BE49-F238E27FC236}">
                <a16:creationId xmlns:a16="http://schemas.microsoft.com/office/drawing/2014/main" id="{2E63ECCE-5F70-1C18-C7FA-EAED27CB93F2}"/>
              </a:ext>
            </a:extLst>
          </p:cNvPr>
          <p:cNvSpPr txBox="1"/>
          <p:nvPr/>
        </p:nvSpPr>
        <p:spPr>
          <a:xfrm>
            <a:off x="7273656" y="976290"/>
            <a:ext cx="237392" cy="248209"/>
          </a:xfrm>
          <a:prstGeom prst="rect">
            <a:avLst/>
          </a:prstGeom>
          <a:noFill/>
          <a:ln>
            <a:noFill/>
          </a:ln>
        </p:spPr>
        <p:txBody>
          <a:bodyPr wrap="square" rtlCol="0">
            <a:spAutoFit/>
          </a:bodyPr>
          <a:lstStyle/>
          <a:p>
            <a:r>
              <a:rPr lang="en-US" sz="1013" dirty="0"/>
              <a:t>E</a:t>
            </a:r>
          </a:p>
        </p:txBody>
      </p:sp>
      <p:sp>
        <p:nvSpPr>
          <p:cNvPr id="95" name="TextBox 94">
            <a:extLst>
              <a:ext uri="{FF2B5EF4-FFF2-40B4-BE49-F238E27FC236}">
                <a16:creationId xmlns:a16="http://schemas.microsoft.com/office/drawing/2014/main" id="{77B372FE-A8F2-A022-B4CE-9D2C70460C02}"/>
              </a:ext>
            </a:extLst>
          </p:cNvPr>
          <p:cNvSpPr txBox="1"/>
          <p:nvPr/>
        </p:nvSpPr>
        <p:spPr>
          <a:xfrm>
            <a:off x="7511053" y="976290"/>
            <a:ext cx="237392" cy="248209"/>
          </a:xfrm>
          <a:prstGeom prst="rect">
            <a:avLst/>
          </a:prstGeom>
          <a:noFill/>
          <a:ln>
            <a:noFill/>
          </a:ln>
        </p:spPr>
        <p:txBody>
          <a:bodyPr wrap="square" rtlCol="0">
            <a:spAutoFit/>
          </a:bodyPr>
          <a:lstStyle/>
          <a:p>
            <a:r>
              <a:rPr lang="en-US" sz="1013" dirty="0"/>
              <a:t>F</a:t>
            </a:r>
          </a:p>
        </p:txBody>
      </p:sp>
      <p:sp>
        <p:nvSpPr>
          <p:cNvPr id="109" name="TextBox 108">
            <a:extLst>
              <a:ext uri="{FF2B5EF4-FFF2-40B4-BE49-F238E27FC236}">
                <a16:creationId xmlns:a16="http://schemas.microsoft.com/office/drawing/2014/main" id="{74099463-2B22-AACB-836A-849AB79BED79}"/>
              </a:ext>
            </a:extLst>
          </p:cNvPr>
          <p:cNvSpPr txBox="1"/>
          <p:nvPr/>
        </p:nvSpPr>
        <p:spPr>
          <a:xfrm>
            <a:off x="4585079" y="2355699"/>
            <a:ext cx="1918757"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A (10)</a:t>
            </a:r>
          </a:p>
        </p:txBody>
      </p:sp>
      <p:sp>
        <p:nvSpPr>
          <p:cNvPr id="111" name="TextBox 110">
            <a:extLst>
              <a:ext uri="{FF2B5EF4-FFF2-40B4-BE49-F238E27FC236}">
                <a16:creationId xmlns:a16="http://schemas.microsoft.com/office/drawing/2014/main" id="{803B8B09-7A94-EF27-ABDE-1933DDD5CD07}"/>
              </a:ext>
            </a:extLst>
          </p:cNvPr>
          <p:cNvSpPr txBox="1"/>
          <p:nvPr/>
        </p:nvSpPr>
        <p:spPr>
          <a:xfrm>
            <a:off x="7837868" y="359506"/>
            <a:ext cx="840774" cy="553998"/>
          </a:xfrm>
          <a:prstGeom prst="rect">
            <a:avLst/>
          </a:prstGeom>
          <a:noFill/>
        </p:spPr>
        <p:txBody>
          <a:bodyPr wrap="square" rtlCol="0">
            <a:spAutoFit/>
          </a:bodyPr>
          <a:lstStyle/>
          <a:p>
            <a:r>
              <a:rPr lang="en-US" sz="3000" dirty="0">
                <a:latin typeface="Courier New" panose="02070309020205020404" pitchFamily="49" charset="0"/>
                <a:cs typeface="Courier New" panose="02070309020205020404" pitchFamily="49" charset="0"/>
              </a:rPr>
              <a:t>32</a:t>
            </a:r>
          </a:p>
        </p:txBody>
      </p:sp>
      <p:sp>
        <p:nvSpPr>
          <p:cNvPr id="101" name="TextBox 100">
            <a:extLst>
              <a:ext uri="{FF2B5EF4-FFF2-40B4-BE49-F238E27FC236}">
                <a16:creationId xmlns:a16="http://schemas.microsoft.com/office/drawing/2014/main" id="{4622CEB9-1D36-B2A4-A29E-EA527188E79A}"/>
              </a:ext>
            </a:extLst>
          </p:cNvPr>
          <p:cNvSpPr txBox="1"/>
          <p:nvPr/>
        </p:nvSpPr>
        <p:spPr>
          <a:xfrm>
            <a:off x="3958286" y="1942020"/>
            <a:ext cx="293080" cy="244239"/>
          </a:xfrm>
          <a:prstGeom prst="rect">
            <a:avLst/>
          </a:prstGeom>
          <a:noFill/>
          <a:ln>
            <a:solidFill>
              <a:schemeClr val="tx1"/>
            </a:solidFill>
          </a:ln>
        </p:spPr>
        <p:txBody>
          <a:bodyPr wrap="square" rtlCol="0">
            <a:spAutoFit/>
          </a:bodyPr>
          <a:lstStyle/>
          <a:p>
            <a:endParaRPr lang="en-US" sz="1013" dirty="0"/>
          </a:p>
        </p:txBody>
      </p:sp>
      <p:sp>
        <p:nvSpPr>
          <p:cNvPr id="102" name="TextBox 101">
            <a:extLst>
              <a:ext uri="{FF2B5EF4-FFF2-40B4-BE49-F238E27FC236}">
                <a16:creationId xmlns:a16="http://schemas.microsoft.com/office/drawing/2014/main" id="{1917F8A0-2A36-A237-9CE8-1BA8EEE8A87E}"/>
              </a:ext>
            </a:extLst>
          </p:cNvPr>
          <p:cNvSpPr txBox="1"/>
          <p:nvPr/>
        </p:nvSpPr>
        <p:spPr>
          <a:xfrm>
            <a:off x="3958286" y="2214588"/>
            <a:ext cx="293080" cy="244239"/>
          </a:xfrm>
          <a:prstGeom prst="rect">
            <a:avLst/>
          </a:prstGeom>
          <a:noFill/>
          <a:ln>
            <a:solidFill>
              <a:schemeClr val="tx1"/>
            </a:solidFill>
          </a:ln>
        </p:spPr>
        <p:txBody>
          <a:bodyPr wrap="square" rtlCol="0">
            <a:spAutoFit/>
          </a:bodyPr>
          <a:lstStyle/>
          <a:p>
            <a:endParaRPr lang="en-US" sz="1013" dirty="0"/>
          </a:p>
        </p:txBody>
      </p:sp>
      <p:sp>
        <p:nvSpPr>
          <p:cNvPr id="103" name="TextBox 102">
            <a:extLst>
              <a:ext uri="{FF2B5EF4-FFF2-40B4-BE49-F238E27FC236}">
                <a16:creationId xmlns:a16="http://schemas.microsoft.com/office/drawing/2014/main" id="{34BFF0C2-A452-2B43-A724-C067DCA49783}"/>
              </a:ext>
            </a:extLst>
          </p:cNvPr>
          <p:cNvSpPr txBox="1"/>
          <p:nvPr/>
        </p:nvSpPr>
        <p:spPr>
          <a:xfrm>
            <a:off x="3960069" y="2490146"/>
            <a:ext cx="293080" cy="244239"/>
          </a:xfrm>
          <a:prstGeom prst="rect">
            <a:avLst/>
          </a:prstGeom>
          <a:noFill/>
          <a:ln>
            <a:solidFill>
              <a:schemeClr val="tx1"/>
            </a:solidFill>
          </a:ln>
        </p:spPr>
        <p:txBody>
          <a:bodyPr wrap="square" rtlCol="0">
            <a:spAutoFit/>
          </a:bodyPr>
          <a:lstStyle/>
          <a:p>
            <a:endParaRPr lang="en-US" sz="1013" dirty="0"/>
          </a:p>
        </p:txBody>
      </p:sp>
      <p:sp>
        <p:nvSpPr>
          <p:cNvPr id="104" name="TextBox 103">
            <a:extLst>
              <a:ext uri="{FF2B5EF4-FFF2-40B4-BE49-F238E27FC236}">
                <a16:creationId xmlns:a16="http://schemas.microsoft.com/office/drawing/2014/main" id="{F693E267-C3E4-49C8-A37F-CC512D7715E1}"/>
              </a:ext>
            </a:extLst>
          </p:cNvPr>
          <p:cNvSpPr txBox="1"/>
          <p:nvPr/>
        </p:nvSpPr>
        <p:spPr>
          <a:xfrm>
            <a:off x="3960069" y="2762715"/>
            <a:ext cx="293080" cy="244239"/>
          </a:xfrm>
          <a:prstGeom prst="rect">
            <a:avLst/>
          </a:prstGeom>
          <a:noFill/>
          <a:ln>
            <a:solidFill>
              <a:schemeClr val="tx1"/>
            </a:solidFill>
          </a:ln>
        </p:spPr>
        <p:txBody>
          <a:bodyPr wrap="square" rtlCol="0">
            <a:spAutoFit/>
          </a:bodyPr>
          <a:lstStyle/>
          <a:p>
            <a:endParaRPr lang="en-US" sz="1013" dirty="0"/>
          </a:p>
        </p:txBody>
      </p:sp>
      <p:sp>
        <p:nvSpPr>
          <p:cNvPr id="107" name="TextBox 106">
            <a:extLst>
              <a:ext uri="{FF2B5EF4-FFF2-40B4-BE49-F238E27FC236}">
                <a16:creationId xmlns:a16="http://schemas.microsoft.com/office/drawing/2014/main" id="{F5905A60-1FC5-6BE6-436D-E8DD5DE29AFD}"/>
              </a:ext>
            </a:extLst>
          </p:cNvPr>
          <p:cNvSpPr txBox="1"/>
          <p:nvPr/>
        </p:nvSpPr>
        <p:spPr>
          <a:xfrm>
            <a:off x="3960069" y="1396743"/>
            <a:ext cx="293080" cy="244239"/>
          </a:xfrm>
          <a:prstGeom prst="rect">
            <a:avLst/>
          </a:prstGeom>
          <a:noFill/>
          <a:ln>
            <a:solidFill>
              <a:schemeClr val="tx1"/>
            </a:solidFill>
          </a:ln>
        </p:spPr>
        <p:txBody>
          <a:bodyPr wrap="square" rtlCol="0">
            <a:spAutoFit/>
          </a:bodyPr>
          <a:lstStyle/>
          <a:p>
            <a:endParaRPr lang="en-US" sz="1013" dirty="0"/>
          </a:p>
        </p:txBody>
      </p:sp>
      <p:sp>
        <p:nvSpPr>
          <p:cNvPr id="108" name="TextBox 107">
            <a:extLst>
              <a:ext uri="{FF2B5EF4-FFF2-40B4-BE49-F238E27FC236}">
                <a16:creationId xmlns:a16="http://schemas.microsoft.com/office/drawing/2014/main" id="{386E6C4E-7952-AB3E-3FDD-B9EC5421A946}"/>
              </a:ext>
            </a:extLst>
          </p:cNvPr>
          <p:cNvSpPr txBox="1"/>
          <p:nvPr/>
        </p:nvSpPr>
        <p:spPr>
          <a:xfrm>
            <a:off x="3960069" y="1669312"/>
            <a:ext cx="293080" cy="244239"/>
          </a:xfrm>
          <a:prstGeom prst="rect">
            <a:avLst/>
          </a:prstGeom>
          <a:noFill/>
          <a:ln>
            <a:solidFill>
              <a:schemeClr val="tx1"/>
            </a:solidFill>
          </a:ln>
        </p:spPr>
        <p:txBody>
          <a:bodyPr wrap="square" rtlCol="0">
            <a:spAutoFit/>
          </a:bodyPr>
          <a:lstStyle/>
          <a:p>
            <a:endParaRPr lang="en-US" sz="1013" dirty="0"/>
          </a:p>
        </p:txBody>
      </p:sp>
      <p:sp>
        <p:nvSpPr>
          <p:cNvPr id="2" name="TextBox 1">
            <a:extLst>
              <a:ext uri="{FF2B5EF4-FFF2-40B4-BE49-F238E27FC236}">
                <a16:creationId xmlns:a16="http://schemas.microsoft.com/office/drawing/2014/main" id="{EEF01795-24AA-BA33-1382-B69D65FA4CD6}"/>
              </a:ext>
            </a:extLst>
          </p:cNvPr>
          <p:cNvSpPr txBox="1"/>
          <p:nvPr/>
        </p:nvSpPr>
        <p:spPr>
          <a:xfrm>
            <a:off x="3963802" y="3028533"/>
            <a:ext cx="293080" cy="244239"/>
          </a:xfrm>
          <a:prstGeom prst="rect">
            <a:avLst/>
          </a:prstGeom>
          <a:noFill/>
          <a:ln>
            <a:solidFill>
              <a:schemeClr val="tx1"/>
            </a:solidFill>
          </a:ln>
        </p:spPr>
        <p:txBody>
          <a:bodyPr wrap="square" rtlCol="0">
            <a:spAutoFit/>
          </a:bodyPr>
          <a:lstStyle/>
          <a:p>
            <a:endParaRPr lang="en-US" sz="1013" dirty="0"/>
          </a:p>
        </p:txBody>
      </p:sp>
      <p:sp>
        <p:nvSpPr>
          <p:cNvPr id="3" name="TextBox 2">
            <a:extLst>
              <a:ext uri="{FF2B5EF4-FFF2-40B4-BE49-F238E27FC236}">
                <a16:creationId xmlns:a16="http://schemas.microsoft.com/office/drawing/2014/main" id="{E6013571-5768-F2C0-55DF-EC7BE3A38878}"/>
              </a:ext>
            </a:extLst>
          </p:cNvPr>
          <p:cNvSpPr txBox="1"/>
          <p:nvPr/>
        </p:nvSpPr>
        <p:spPr>
          <a:xfrm>
            <a:off x="3963802" y="3301101"/>
            <a:ext cx="293080" cy="244239"/>
          </a:xfrm>
          <a:prstGeom prst="rect">
            <a:avLst/>
          </a:prstGeom>
          <a:noFill/>
          <a:ln>
            <a:solidFill>
              <a:schemeClr val="tx1"/>
            </a:solidFill>
          </a:ln>
        </p:spPr>
        <p:txBody>
          <a:bodyPr wrap="square" rtlCol="0">
            <a:spAutoFit/>
          </a:bodyPr>
          <a:lstStyle/>
          <a:p>
            <a:endParaRPr lang="en-US" sz="1013" dirty="0"/>
          </a:p>
        </p:txBody>
      </p:sp>
      <p:sp>
        <p:nvSpPr>
          <p:cNvPr id="30" name="TextBox 29">
            <a:extLst>
              <a:ext uri="{FF2B5EF4-FFF2-40B4-BE49-F238E27FC236}">
                <a16:creationId xmlns:a16="http://schemas.microsoft.com/office/drawing/2014/main" id="{2366EDB2-BDA9-1520-F4D6-04DBA4AAD8CE}"/>
              </a:ext>
            </a:extLst>
          </p:cNvPr>
          <p:cNvSpPr txBox="1"/>
          <p:nvPr/>
        </p:nvSpPr>
        <p:spPr>
          <a:xfrm>
            <a:off x="3965585" y="3576659"/>
            <a:ext cx="293080" cy="244239"/>
          </a:xfrm>
          <a:prstGeom prst="rect">
            <a:avLst/>
          </a:prstGeom>
          <a:noFill/>
          <a:ln>
            <a:solidFill>
              <a:schemeClr val="tx1"/>
            </a:solidFill>
          </a:ln>
        </p:spPr>
        <p:txBody>
          <a:bodyPr wrap="square" rtlCol="0">
            <a:spAutoFit/>
          </a:bodyPr>
          <a:lstStyle/>
          <a:p>
            <a:endParaRPr lang="en-US" sz="1013" dirty="0"/>
          </a:p>
        </p:txBody>
      </p:sp>
      <p:sp>
        <p:nvSpPr>
          <p:cNvPr id="31" name="TextBox 30">
            <a:extLst>
              <a:ext uri="{FF2B5EF4-FFF2-40B4-BE49-F238E27FC236}">
                <a16:creationId xmlns:a16="http://schemas.microsoft.com/office/drawing/2014/main" id="{BC988C22-B134-BF38-A5C2-48D43D2AB2AD}"/>
              </a:ext>
            </a:extLst>
          </p:cNvPr>
          <p:cNvSpPr txBox="1"/>
          <p:nvPr/>
        </p:nvSpPr>
        <p:spPr>
          <a:xfrm>
            <a:off x="3965585" y="3849228"/>
            <a:ext cx="293080" cy="244239"/>
          </a:xfrm>
          <a:prstGeom prst="rect">
            <a:avLst/>
          </a:prstGeom>
          <a:noFill/>
          <a:ln>
            <a:solidFill>
              <a:schemeClr val="tx1"/>
            </a:solidFill>
          </a:ln>
        </p:spPr>
        <p:txBody>
          <a:bodyPr wrap="square" rtlCol="0">
            <a:spAutoFit/>
          </a:bodyPr>
          <a:lstStyle/>
          <a:p>
            <a:endParaRPr lang="en-US" sz="1013" dirty="0"/>
          </a:p>
        </p:txBody>
      </p:sp>
    </p:spTree>
    <p:extLst>
      <p:ext uri="{BB962C8B-B14F-4D97-AF65-F5344CB8AC3E}">
        <p14:creationId xmlns:p14="http://schemas.microsoft.com/office/powerpoint/2010/main" val="1367631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1044</TotalTime>
  <Words>1469</Words>
  <Application>Microsoft Macintosh PowerPoint</Application>
  <PresentationFormat>On-screen Show (16:9)</PresentationFormat>
  <Paragraphs>258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Menlo</vt:lpstr>
      <vt:lpstr>Office Theme</vt:lpstr>
      <vt:lpstr>K&amp;R Chapter 2 Types, Operators, and Expressions</vt:lpstr>
      <vt:lpstr>Chapter 2 – Unique Areas</vt:lpstr>
      <vt:lpstr>Ah, Division… </vt:lpstr>
      <vt:lpstr>Python 2 to Python 3</vt:lpstr>
      <vt:lpstr>Integer Division in C</vt:lpstr>
      <vt:lpstr>A Quick Tutorial on Number Bases</vt:lpstr>
      <vt:lpstr>Place Value – Base 10</vt:lpstr>
      <vt:lpstr>Place Value – Base 8</vt:lpstr>
      <vt:lpstr>Base 16</vt:lpstr>
      <vt:lpstr>PowerPoint Presentation</vt:lpstr>
      <vt:lpstr>ASCII</vt:lpstr>
      <vt:lpstr>C and UNIX, Byte-Addressable Computers</vt:lpstr>
      <vt:lpstr>CDC-6500 Character Support</vt:lpstr>
      <vt:lpstr>Thanks Ken, Brian, and Dennis!</vt:lpstr>
      <vt:lpstr>Characters, words, and bits in C – Oh My!</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86</cp:revision>
  <cp:lastPrinted>2023-01-20T21:56:25Z</cp:lastPrinted>
  <dcterms:created xsi:type="dcterms:W3CDTF">2022-07-26T07:32:28Z</dcterms:created>
  <dcterms:modified xsi:type="dcterms:W3CDTF">2023-01-21T15:28:14Z</dcterms:modified>
</cp:coreProperties>
</file>