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291" r:id="rId3"/>
    <p:sldId id="461" r:id="rId4"/>
    <p:sldId id="289" r:id="rId5"/>
    <p:sldId id="290" r:id="rId6"/>
    <p:sldId id="288" r:id="rId7"/>
    <p:sldId id="340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353" r:id="rId20"/>
    <p:sldId id="284" r:id="rId21"/>
    <p:sldId id="445" r:id="rId22"/>
    <p:sldId id="446" r:id="rId23"/>
    <p:sldId id="447" r:id="rId24"/>
    <p:sldId id="462" r:id="rId25"/>
    <p:sldId id="444" r:id="rId26"/>
    <p:sldId id="450" r:id="rId27"/>
    <p:sldId id="455" r:id="rId28"/>
    <p:sldId id="451" r:id="rId29"/>
    <p:sldId id="453" r:id="rId30"/>
    <p:sldId id="454" r:id="rId31"/>
    <p:sldId id="456" r:id="rId32"/>
    <p:sldId id="457" r:id="rId33"/>
    <p:sldId id="458" r:id="rId34"/>
    <p:sldId id="460" r:id="rId35"/>
    <p:sldId id="459" r:id="rId36"/>
    <p:sldId id="287" r:id="rId37"/>
    <p:sldId id="339" r:id="rId38"/>
    <p:sldId id="384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7" r:id="rId50"/>
    <p:sldId id="398" r:id="rId51"/>
    <p:sldId id="385" r:id="rId52"/>
    <p:sldId id="399" r:id="rId53"/>
    <p:sldId id="401" r:id="rId54"/>
    <p:sldId id="403" r:id="rId55"/>
    <p:sldId id="402" r:id="rId56"/>
    <p:sldId id="400" r:id="rId57"/>
    <p:sldId id="404" r:id="rId58"/>
    <p:sldId id="406" r:id="rId59"/>
    <p:sldId id="407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269" r:id="rId87"/>
    <p:sldId id="409" r:id="rId88"/>
    <p:sldId id="436" r:id="rId89"/>
    <p:sldId id="437" r:id="rId90"/>
    <p:sldId id="438" r:id="rId91"/>
    <p:sldId id="439" r:id="rId92"/>
    <p:sldId id="285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>
      <p:cViewPr varScale="1">
        <p:scale>
          <a:sx n="90" d="100"/>
          <a:sy n="90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6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509-4546-8F48-B83D-D83BAC5A97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3086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r>
              <a:rPr lang="en-US" dirty="0"/>
              <a:t> (review)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MapIter</a:t>
            </a:r>
            <a:r>
              <a:rPr lang="en-US" dirty="0"/>
              <a:t> is a "related class" to it can access "protected" values in </a:t>
            </a:r>
            <a:r>
              <a:rPr lang="en-US" dirty="0" err="1"/>
              <a:t>MapEntry</a:t>
            </a:r>
            <a:r>
              <a:rPr lang="en-US" dirty="0"/>
              <a:t> without violating the abstraction.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64654-6FF4-82EF-3AC6-299F8B3139BF}"/>
              </a:ext>
            </a:extLst>
          </p:cNvPr>
          <p:cNvSpPr/>
          <p:nvPr/>
        </p:nvSpPr>
        <p:spPr>
          <a:xfrm>
            <a:off x="3575326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BD51-D35B-DFAD-DC32-8A0C69FE5A67}"/>
              </a:ext>
            </a:extLst>
          </p:cNvPr>
          <p:cNvSpPr/>
          <p:nvPr/>
        </p:nvSpPr>
        <p:spPr>
          <a:xfrm>
            <a:off x="2309157" y="5570210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1993F-C676-6FA6-5D1D-5844891813A2}"/>
              </a:ext>
            </a:extLst>
          </p:cNvPr>
          <p:cNvCxnSpPr>
            <a:cxnSpLocks/>
          </p:cNvCxnSpPr>
          <p:nvPr/>
        </p:nvCxnSpPr>
        <p:spPr>
          <a:xfrm>
            <a:off x="3085767" y="5763996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F7CA-B5F7-9746-6188-94BB0A55B94C}"/>
              </a:ext>
            </a:extLst>
          </p:cNvPr>
          <p:cNvSpPr/>
          <p:nvPr/>
        </p:nvSpPr>
        <p:spPr>
          <a:xfrm>
            <a:off x="7354333" y="557021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3553B-F074-4749-FF92-2A275F68DACA}"/>
              </a:ext>
            </a:extLst>
          </p:cNvPr>
          <p:cNvSpPr/>
          <p:nvPr/>
        </p:nvSpPr>
        <p:spPr>
          <a:xfrm>
            <a:off x="4841495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724BF2-C8E2-F691-4386-D0727EFBC586}"/>
              </a:ext>
            </a:extLst>
          </p:cNvPr>
          <p:cNvCxnSpPr>
            <a:cxnSpLocks/>
          </p:cNvCxnSpPr>
          <p:nvPr/>
        </p:nvCxnSpPr>
        <p:spPr>
          <a:xfrm flipV="1">
            <a:off x="4345138" y="5763996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57107-28F3-133F-B3EF-4B389C200BF0}"/>
              </a:ext>
            </a:extLst>
          </p:cNvPr>
          <p:cNvSpPr/>
          <p:nvPr/>
        </p:nvSpPr>
        <p:spPr>
          <a:xfrm>
            <a:off x="6107664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835555-292D-2EAF-143B-1A6DA9BCB3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01430" y="5763996"/>
            <a:ext cx="4529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F3435-34B3-9810-D61C-B3D8D27B100E}"/>
              </a:ext>
            </a:extLst>
          </p:cNvPr>
          <p:cNvCxnSpPr>
            <a:cxnSpLocks/>
          </p:cNvCxnSpPr>
          <p:nvPr/>
        </p:nvCxnSpPr>
        <p:spPr>
          <a:xfrm>
            <a:off x="5601614" y="5738124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7D7007-1388-5C56-90D6-C01F0A8DE3AD}"/>
              </a:ext>
            </a:extLst>
          </p:cNvPr>
          <p:cNvSpPr/>
          <p:nvPr/>
        </p:nvSpPr>
        <p:spPr>
          <a:xfrm>
            <a:off x="1706257" y="4420624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4BB8C8-93BD-59D1-C522-FFC4480DA0EC}"/>
              </a:ext>
            </a:extLst>
          </p:cNvPr>
          <p:cNvCxnSpPr>
            <a:cxnSpLocks/>
            <a:stCxn id="35" idx="3"/>
            <a:endCxn id="3" idx="0"/>
          </p:cNvCxnSpPr>
          <p:nvPr/>
        </p:nvCxnSpPr>
        <p:spPr>
          <a:xfrm>
            <a:off x="2962733" y="4616567"/>
            <a:ext cx="1000898" cy="96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  <a:p>
            <a:r>
              <a:rPr lang="en-US" dirty="0"/>
              <a:t>We could make key and value private in </a:t>
            </a:r>
            <a:r>
              <a:rPr lang="en-US" dirty="0" err="1"/>
              <a:t>MapEntry</a:t>
            </a:r>
            <a:r>
              <a:rPr lang="en-US" dirty="0"/>
              <a:t> – but we just keep them public to reduce code size on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4088137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5921364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13E1-01C0-BB06-FAD9-3276B5D360FF}"/>
              </a:ext>
            </a:extLst>
          </p:cNvPr>
          <p:cNvSpPr txBox="1"/>
          <p:nvPr/>
        </p:nvSpPr>
        <p:spPr>
          <a:xfrm>
            <a:off x="10463350" y="2444740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8CA1A-E65D-EF78-C51E-30CDBB2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 Iterator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A9BA-BF88-81AE-346D-BA2AD788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/>
          <a:lstStyle/>
          <a:p>
            <a:r>
              <a:rPr lang="en-US" dirty="0"/>
              <a:t>Must move through all buckets</a:t>
            </a:r>
          </a:p>
          <a:p>
            <a:r>
              <a:rPr lang="en-US" dirty="0"/>
              <a:t>Must skip empty buckets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70449-6393-B623-DC11-8AB5B31E0251}"/>
              </a:ext>
            </a:extLst>
          </p:cNvPr>
          <p:cNvSpPr txBox="1"/>
          <p:nvPr/>
        </p:nvSpPr>
        <p:spPr>
          <a:xfrm>
            <a:off x="2176430" y="3429000"/>
            <a:ext cx="75452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*__map;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(*del)(struct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3635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1644423" y="197346"/>
            <a:ext cx="89031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 the HashMap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HashMap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map)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-&gt;__map = map;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-&gt;__current = map-&gt;__heads[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683079" y="335845"/>
            <a:ext cx="108258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None)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If we are at the end of a chain and there are still more buckets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scan for a bucket that is not NULL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9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523172" y="2185250"/>
            <a:ext cx="1181131" cy="928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constructed,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first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to next()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28DE-0688-B1BE-B25E-866F514E905A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31601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>
            <a:off x="4732649" y="2185743"/>
            <a:ext cx="56692" cy="927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28DE-0688-B1BE-B25E-866F514E905A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7C4422-C988-3857-67A0-8ED7221DBBD6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>
            <a:off x="2894934" y="2206264"/>
            <a:ext cx="628238" cy="90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4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482AA-4166-14CC-AAB6-30A5B084E3B3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>
            <a:off x="2894934" y="2206264"/>
            <a:ext cx="1894407" cy="90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3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2867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1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>
          <a:xfrm flipH="1">
            <a:off x="3410104" y="2185743"/>
            <a:ext cx="1322545" cy="1457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114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 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loop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A9DCD-FF7B-038E-DAE6-65FE34B07334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618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5" idx="0"/>
          </p:cNvCxnSpPr>
          <p:nvPr/>
        </p:nvCxnSpPr>
        <p:spPr>
          <a:xfrm flipH="1">
            <a:off x="3540328" y="2185743"/>
            <a:ext cx="1192321" cy="2053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528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 out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of the while loop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212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  <p:extLst>
      <p:ext uri="{BB962C8B-B14F-4D97-AF65-F5344CB8AC3E}">
        <p14:creationId xmlns:p14="http://schemas.microsoft.com/office/powerpoint/2010/main" val="26724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4581545" y="2185743"/>
            <a:ext cx="151104" cy="2028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98349C-02B9-E083-70B0-6B2D0A909B53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>
            <a:off x="2894934" y="2206264"/>
            <a:ext cx="645394" cy="20331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Fourth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E2846-A77F-7F89-78EB-CC6EE9910D9A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>
            <a:off x="2894934" y="2206264"/>
            <a:ext cx="669039" cy="2701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6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252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Fifth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is null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496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4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47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Fifth call returns NULL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042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0D0B6A-45C6-5C68-F496-D24F7C2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more to do in our HashMap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DBE0-85E1-B86E-B8BF-97C8A5FA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some point if the linked lists from each bucket get too long performance suffers.</a:t>
            </a:r>
          </a:p>
          <a:p>
            <a:r>
              <a:rPr lang="en-US" dirty="0"/>
              <a:t>When the map reaches a certain load factor, the bucket size is increased (often doubled) and the entries are rehashed and spread across  more buckets reducing the average chain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685EC-9C75-704F-4BF0-DD39117AE4A3}"/>
              </a:ext>
            </a:extLst>
          </p:cNvPr>
          <p:cNvSpPr/>
          <p:nvPr/>
        </p:nvSpPr>
        <p:spPr>
          <a:xfrm>
            <a:off x="4737065" y="482971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30F5E-6E1A-A091-8DED-148E83F52FBB}"/>
              </a:ext>
            </a:extLst>
          </p:cNvPr>
          <p:cNvSpPr/>
          <p:nvPr/>
        </p:nvSpPr>
        <p:spPr>
          <a:xfrm>
            <a:off x="4737065" y="5211705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E583-10A0-B973-2848-49BF655C4EDB}"/>
              </a:ext>
            </a:extLst>
          </p:cNvPr>
          <p:cNvSpPr/>
          <p:nvPr/>
        </p:nvSpPr>
        <p:spPr>
          <a:xfrm>
            <a:off x="4737065" y="559369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465F02-60EF-C0D5-12D7-064DACE42C35}"/>
              </a:ext>
            </a:extLst>
          </p:cNvPr>
          <p:cNvSpPr/>
          <p:nvPr/>
        </p:nvSpPr>
        <p:spPr>
          <a:xfrm>
            <a:off x="4737065" y="60040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421-2A85-850A-6699-AA2A30E02316}"/>
              </a:ext>
            </a:extLst>
          </p:cNvPr>
          <p:cNvSpPr/>
          <p:nvPr/>
        </p:nvSpPr>
        <p:spPr>
          <a:xfrm>
            <a:off x="4737065" y="428739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D44504-36D3-4672-88CA-C2207DDC6DF5}"/>
              </a:ext>
            </a:extLst>
          </p:cNvPr>
          <p:cNvSpPr/>
          <p:nvPr/>
        </p:nvSpPr>
        <p:spPr>
          <a:xfrm>
            <a:off x="2972903" y="5140461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ABF85-2B6A-262A-D51B-31B111BF794E}"/>
              </a:ext>
            </a:extLst>
          </p:cNvPr>
          <p:cNvSpPr/>
          <p:nvPr/>
        </p:nvSpPr>
        <p:spPr>
          <a:xfrm>
            <a:off x="1716427" y="53712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4B930-7B09-B30C-BAE9-71812E92B1A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493037" y="5553506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5BF1F-7161-ADA3-D7A3-AA98B8A4B2F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135483" y="5025661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12693-F0E7-5B9A-86DF-92B70940728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135483" y="5407648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37664A-8BC4-9D55-8EB3-1FE9B8234F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35483" y="5553506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83CF7-E3FC-681D-6729-8CDE54F7AC4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135483" y="5553506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FDD5D-3404-84DA-B58A-452B1D96E06B}"/>
              </a:ext>
            </a:extLst>
          </p:cNvPr>
          <p:cNvSpPr/>
          <p:nvPr/>
        </p:nvSpPr>
        <p:spPr>
          <a:xfrm>
            <a:off x="6800759" y="638447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EB4FA-9951-3961-F370-5AE606283BE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323593" y="6200005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E1F77-A269-DA19-30EA-CD03E2529122}"/>
              </a:ext>
            </a:extLst>
          </p:cNvPr>
          <p:cNvSpPr/>
          <p:nvPr/>
        </p:nvSpPr>
        <p:spPr>
          <a:xfrm>
            <a:off x="932563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C605E-B27A-564C-6D9C-D3C88285D0E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836074" y="5989001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B201B-270A-BC6F-848C-11E352B02D58}"/>
              </a:ext>
            </a:extLst>
          </p:cNvPr>
          <p:cNvSpPr/>
          <p:nvPr/>
        </p:nvSpPr>
        <p:spPr>
          <a:xfrm>
            <a:off x="679329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560CD4-11D2-7E47-D149-CFA923FC52B1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323593" y="5789635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C3847-839B-0A76-DD12-2FF417E56A87}"/>
              </a:ext>
            </a:extLst>
          </p:cNvPr>
          <p:cNvSpPr/>
          <p:nvPr/>
        </p:nvSpPr>
        <p:spPr>
          <a:xfrm>
            <a:off x="8059464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012F1C-75F4-B3F9-63D0-7AE7B4B8EF2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569905" y="5989001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E9B8FD-0170-8563-0A20-CC9C904E252C}"/>
              </a:ext>
            </a:extLst>
          </p:cNvPr>
          <p:cNvSpPr/>
          <p:nvPr/>
        </p:nvSpPr>
        <p:spPr>
          <a:xfrm>
            <a:off x="10591806" y="578279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EED8D-0002-3055-D99A-C02D1E00CDF9}"/>
              </a:ext>
            </a:extLst>
          </p:cNvPr>
          <p:cNvCxnSpPr>
            <a:cxnSpLocks/>
          </p:cNvCxnSpPr>
          <p:nvPr/>
        </p:nvCxnSpPr>
        <p:spPr>
          <a:xfrm>
            <a:off x="10111939" y="597255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858EA-62EA-D696-5350-F615F8179456}"/>
              </a:ext>
            </a:extLst>
          </p:cNvPr>
          <p:cNvSpPr/>
          <p:nvPr/>
        </p:nvSpPr>
        <p:spPr>
          <a:xfrm>
            <a:off x="6776139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F77786-C963-561A-7E3F-ECF2CE96F9D7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323593" y="4863343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0F7BEE-51E1-9726-693C-58D3CCDC08E4}"/>
              </a:ext>
            </a:extLst>
          </p:cNvPr>
          <p:cNvSpPr/>
          <p:nvPr/>
        </p:nvSpPr>
        <p:spPr>
          <a:xfrm>
            <a:off x="8042308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F1BB64-F13A-83D5-9D59-E96D3E7FC32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52749" y="4863343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395150-5320-5592-5C19-E7DB4C800015}"/>
              </a:ext>
            </a:extLst>
          </p:cNvPr>
          <p:cNvSpPr/>
          <p:nvPr/>
        </p:nvSpPr>
        <p:spPr>
          <a:xfrm>
            <a:off x="9318874" y="4657137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6CB06-AEE9-94C6-A168-23BB595A8A5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818918" y="4846892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E693A50-3859-5398-4B1A-058573C77445}"/>
              </a:ext>
            </a:extLst>
          </p:cNvPr>
          <p:cNvSpPr/>
          <p:nvPr/>
        </p:nvSpPr>
        <p:spPr>
          <a:xfrm>
            <a:off x="6783601" y="5210540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3ED366-4AB7-6377-5E3D-F7F58479A6A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11198" y="5391950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BD461-4357-8B86-EB94-9E0416A163BD}"/>
              </a:ext>
            </a:extLst>
          </p:cNvPr>
          <p:cNvSpPr/>
          <p:nvPr/>
        </p:nvSpPr>
        <p:spPr>
          <a:xfrm>
            <a:off x="8058368" y="518790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D29AA8-F024-C766-3BD9-8CCB77ED127B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560211" y="5383844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7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0A973-0DAE-6C9E-D951-AC92E8F7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Iterator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F439-0BBE-CD53-66EA-B6C251BB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surprisingly simple</a:t>
            </a:r>
          </a:p>
          <a:p>
            <a:r>
              <a:rPr lang="en-US" dirty="0"/>
              <a:t>It is very similar to the list iterator</a:t>
            </a:r>
          </a:p>
          <a:p>
            <a:r>
              <a:rPr lang="en-US" dirty="0"/>
              <a:t>This simple HashMap iterators presents results in a pseudo-random order</a:t>
            </a:r>
          </a:p>
          <a:p>
            <a:r>
              <a:rPr lang="en-US" dirty="0"/>
              <a:t>We are at a point where we have built the the two foundational types of Python 2.0</a:t>
            </a:r>
          </a:p>
          <a:p>
            <a:endParaRPr lang="en-US" dirty="0"/>
          </a:p>
          <a:p>
            <a:r>
              <a:rPr lang="en-US" dirty="0"/>
              <a:t>Next we will explore a linked list that maintains sorted order and can be iterated in key order</a:t>
            </a:r>
          </a:p>
        </p:txBody>
      </p:sp>
    </p:spTree>
    <p:extLst>
      <p:ext uri="{BB962C8B-B14F-4D97-AF65-F5344CB8AC3E}">
        <p14:creationId xmlns:p14="http://schemas.microsoft.com/office/powerpoint/2010/main" val="281060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modern, flexible 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easily build an Iterator for a pure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likely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D1EA3EA0-160C-2E1B-4778-991F3C35C1C2}"/>
              </a:ext>
            </a:extLst>
          </p:cNvPr>
          <p:cNvSpPr/>
          <p:nvPr/>
        </p:nvSpPr>
        <p:spPr>
          <a:xfrm flipH="1" flipV="1">
            <a:off x="9462528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right != NULL &amp;&amp; right-&gt;__left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solidFill>
                  <a:srgbClr val="C65A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solidFill>
                  <a:srgbClr val="C65A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1BA26CD-3487-CD11-8575-BC02313522DF}"/>
              </a:ext>
            </a:extLst>
          </p:cNvPr>
          <p:cNvCxnSpPr>
            <a:cxnSpLocks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D5E4602-C689-68CF-FFDC-9ED0FB71C8DA}"/>
              </a:ext>
            </a:extLst>
          </p:cNvPr>
          <p:cNvCxnSpPr>
            <a:cxnSpLocks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1FF79E-4F95-C210-971B-ADDAD984C102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11106107" y="5761943"/>
            <a:ext cx="377868" cy="19580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784154" y="3460271"/>
            <a:ext cx="793550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 is really the beginning…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2A74C-23F7-C62B-4290-97E74649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dirty="0"/>
              <a:t>Data structures are cool</a:t>
            </a:r>
          </a:p>
          <a:p>
            <a:r>
              <a:rPr lang="en-US" dirty="0"/>
              <a:t>Like a recipe from a cookbook</a:t>
            </a:r>
          </a:p>
          <a:p>
            <a:r>
              <a:rPr lang="en-US" dirty="0"/>
              <a:t>You combine foundational ingredients to produce something amazing</a:t>
            </a:r>
          </a:p>
          <a:p>
            <a:r>
              <a:rPr lang="en-US" dirty="0"/>
              <a:t>Think of this course as learning how to cook your first </a:t>
            </a:r>
            <a:r>
              <a:rPr lang="en-US" dirty="0" err="1"/>
              <a:t>omelette</a:t>
            </a:r>
            <a:endParaRPr lang="en-US" dirty="0"/>
          </a:p>
          <a:p>
            <a:r>
              <a:rPr lang="en-US" dirty="0"/>
              <a:t>Your journey can continue with many great "cook" books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825625"/>
            <a:ext cx="3759200" cy="42799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11005</Words>
  <Application>Microsoft Macintosh PowerPoint</Application>
  <PresentationFormat>Widescreen</PresentationFormat>
  <Paragraphs>2234</Paragraphs>
  <Slides>92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Calibri Light</vt:lpstr>
      <vt:lpstr>Courier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PowerPoint Presentation</vt:lpstr>
      <vt:lpstr>Key/Value Implementation Alternatives</vt:lpstr>
      <vt:lpstr>Start with a good picture…</vt:lpstr>
      <vt:lpstr>Hash Map</vt:lpstr>
      <vt:lpstr>HashMap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 MapIter (review)</vt:lpstr>
      <vt:lpstr>Using an iterator</vt:lpstr>
      <vt:lpstr>Hash Map Iterator Requirements</vt:lpstr>
      <vt:lpstr>PowerPoint Presentation</vt:lpstr>
      <vt:lpstr>PowerPoint Presentation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We have more to do in our HashMap</vt:lpstr>
      <vt:lpstr>HashMap Iterator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easily build an Iterator for a pure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Test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The end  is really the beginning…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110</cp:revision>
  <dcterms:created xsi:type="dcterms:W3CDTF">2023-02-25T13:30:24Z</dcterms:created>
  <dcterms:modified xsi:type="dcterms:W3CDTF">2023-05-17T03:55:40Z</dcterms:modified>
</cp:coreProperties>
</file>