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7" r:id="rId3"/>
    <p:sldId id="294" r:id="rId4"/>
    <p:sldId id="295" r:id="rId5"/>
    <p:sldId id="296" r:id="rId6"/>
    <p:sldId id="341" r:id="rId7"/>
    <p:sldId id="342" r:id="rId8"/>
    <p:sldId id="288" r:id="rId9"/>
    <p:sldId id="293" r:id="rId10"/>
    <p:sldId id="298" r:id="rId11"/>
    <p:sldId id="297" r:id="rId12"/>
    <p:sldId id="284" r:id="rId13"/>
    <p:sldId id="28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168"/>
    <p:restoredTop sz="96327"/>
  </p:normalViewPr>
  <p:slideViewPr>
    <p:cSldViewPr snapToGrid="0" snapToObjects="1">
      <p:cViewPr varScale="1">
        <p:scale>
          <a:sx n="104" d="100"/>
          <a:sy n="104" d="100"/>
        </p:scale>
        <p:origin x="216" y="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D2460-1633-341C-3CC8-928405939B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D4C032-CA96-4ABF-ED9C-CCFBCF308A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DB96C-8F88-816C-D027-6E50EC3D5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2/18/23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C6854-78F7-2111-4EEF-FE308E2CC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C7E04-F09E-DFC4-C070-26900C1DD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879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B10F8-49BD-9DF0-4BA1-329010292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E6BDBC-29CF-5ED3-453D-F7000E32C7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1096A-1F1F-472A-02F3-A0AF01945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2/18/23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7273A-C68C-081A-67B0-3122B85DE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0D66F-72BE-B98B-9218-B22A30E04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220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B9B9B4-EAB6-E378-1644-3785D3396C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96BF26-EDD4-4726-3A5E-18D9955968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3B6C5-7BA5-C29A-3AA5-F702552AD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2/18/23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245CB-90B3-059F-6F84-804EAE59D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EA1EF-3972-7CE8-EEE7-7F48805AD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498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3E766-436C-7E66-C493-0E9F486D4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2C3B2-8A01-4A71-0BEA-ED75632F7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F7C0B-F538-3B47-4A1D-405E90B47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2/18/23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2D7DC-A689-4810-BD56-A6D5B44F3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620AD-26BD-8D73-1F87-BF6DC3BA2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489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6B7FC-F1AE-06FD-FB11-8EC7DF652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171CB2-3C0E-C223-F118-EBF495E91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26BF7-B2D5-D401-3EF9-620C7E1A7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2/18/23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E99F9-B023-378B-554E-846FA197C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B09B5-606E-C92D-CA52-4478BBEBD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685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A5818-3F27-F2AC-11F8-5FD78E730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91E87-683B-7031-2CE5-AAAFA4E542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D51C0B-7923-56A4-588E-2EC70CB0FB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F3C278-3302-DEE9-7BF9-A487E1819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2/18/23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0B8336-B700-A50E-1C9F-25661C163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0E6CC7-3ECD-6AEC-010E-420316EB0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775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06403-EDD6-84C8-5DF8-F2095D0E8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D92F63-453E-C708-C24F-2F432386A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561F98-A097-F466-F047-98D413BB98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327AD1-C706-BC6D-8001-411235498C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845390-893B-5C01-ADC8-CF5F7A669B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422938-5AD8-CC20-E631-43DE84627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2/18/23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7BDCB7-F97C-A810-DEAD-D23601570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947164-991E-A5FC-C24A-98E68D077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169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4207F-EB96-53FE-8D30-ED6E1A286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BB4068-00D1-3E34-26CA-EC5EE9FFB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2/18/23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A8C7F9-D849-37BF-DAFF-339953E50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EBFC42-A63D-D449-2CFD-6F74C4B12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032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B9479F-F3F5-1F8F-57C4-9E9730C78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2/18/23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609891-CEC3-9507-1DB1-8A952D466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EAFBE7-72D0-ACDC-B906-F9B739E15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13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FEA14-B3BC-DCE9-7139-C4E87D5E4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4F18E-1616-B225-64A9-E4FEC99BD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A7E186-2DD2-319F-88D8-CD44E72693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04E016-B993-48B2-3AB3-E3644DE78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2/18/23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EBE3AE-4187-CD14-3407-947A6AB3D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8C71A0-6FDD-802D-FB7B-ED49070F8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267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44AE2-C0F6-DA29-8D58-6AE991182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32F294-A82B-D670-A816-D859035942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D9858A-083C-9E99-B738-E7C520CFE2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77CA85-7E18-7977-09AE-3A036FCB0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2/18/23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9421CD-6091-9164-5E5E-F636C761B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1738C0-DF17-2CE9-8202-5453847F8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696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8AA03A-8F7B-3EBB-CA86-B6FF69067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FAB1F1-B30C-1EAF-D6FD-B68FB54CE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95429-C59F-1008-625C-51F2656182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A938A-C9BA-0346-A74F-83EB1631032C}" type="datetimeFigureOut">
              <a:rPr lang="en-US" smtClean="0"/>
              <a:t>2/18/23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D9D4A-1765-C901-53BC-4FE38FF51F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90406-735C-D46E-82D9-A4090C508F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460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5BD08-7DEA-A642-76EB-A25C2FB65E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K&amp;R Chapter 5</a:t>
            </a:r>
            <a:br>
              <a:rPr lang="en-US" dirty="0"/>
            </a:br>
            <a:r>
              <a:rPr lang="en-US" sz="4800" dirty="0"/>
              <a:t>Functions and Program Structure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31E4BA-302F-088B-C8D3-AEA9EACCC2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Charles R. Severance</a:t>
            </a:r>
          </a:p>
          <a:p>
            <a:r>
              <a:rPr lang="en-US" dirty="0"/>
              <a:t>www.cc4e.com</a:t>
            </a:r>
          </a:p>
        </p:txBody>
      </p:sp>
      <p:pic>
        <p:nvPicPr>
          <p:cNvPr id="4" name="Picture 6" descr="CCby.png">
            <a:extLst>
              <a:ext uri="{FF2B5EF4-FFF2-40B4-BE49-F238E27FC236}">
                <a16:creationId xmlns:a16="http://schemas.microsoft.com/office/drawing/2014/main" id="{ED146FD6-BD02-6C6F-35C4-6BF8814D9B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0772" y="6185766"/>
            <a:ext cx="1108075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7523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55DD2-F0C2-15A4-6495-86F028EDF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5.6 Void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F32A2-0F87-CABC-2824-E3BA4CC5D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29843" cy="4351338"/>
          </a:xfrm>
        </p:spPr>
        <p:txBody>
          <a:bodyPr>
            <a:normAutofit/>
          </a:bodyPr>
          <a:lstStyle/>
          <a:p>
            <a:r>
              <a:rPr lang="en-US" dirty="0"/>
              <a:t>Void pointers provided a way to return an address of memory without choosing the type of the data that would be stored in the memory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5A1B53-997B-AA8C-0052-ACBB5D10A4DC}"/>
              </a:ext>
            </a:extLst>
          </p:cNvPr>
          <p:cNvSpPr txBox="1"/>
          <p:nvPr/>
        </p:nvSpPr>
        <p:spPr>
          <a:xfrm>
            <a:off x="6757670" y="1027906"/>
            <a:ext cx="4044697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Early 1970’s: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(int *)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 the 1978 K&amp;R book: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 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(int *)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By 1979 and in modern C: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(int *)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612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BDACE-7C31-71EC-959E-1FBC550D9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Standardizing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34E98-BE7B-CC9B-992E-ACF91BB23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61847" cy="160337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Standardization of C started in 1983 in ANSI</a:t>
            </a:r>
          </a:p>
          <a:p>
            <a:r>
              <a:rPr lang="en-US" dirty="0"/>
              <a:t>C++ was in development from 1979-1983</a:t>
            </a:r>
          </a:p>
          <a:p>
            <a:r>
              <a:rPr lang="en-US" dirty="0"/>
              <a:t>The Second Edition of K&amp;R C was published in 1988</a:t>
            </a:r>
          </a:p>
          <a:p>
            <a:r>
              <a:rPr lang="en-US" dirty="0"/>
              <a:t>The “C89” standard was released in 1989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4862342F-C237-FEA9-5D7D-17A0157FD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3350" y="673100"/>
            <a:ext cx="4000500" cy="55118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3272C8-E9EE-CFEA-4262-D8ADCA645F23}"/>
              </a:ext>
            </a:extLst>
          </p:cNvPr>
          <p:cNvSpPr txBox="1"/>
          <p:nvPr/>
        </p:nvSpPr>
        <p:spPr>
          <a:xfrm>
            <a:off x="1474294" y="3599577"/>
            <a:ext cx="498965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second edition of </a:t>
            </a:r>
            <a:r>
              <a:rPr lang="en-US" i="1" dirty="0"/>
              <a:t>The C Programming Language</a:t>
            </a:r>
            <a:r>
              <a:rPr lang="en-US" dirty="0"/>
              <a:t> was published early in 1988.  At that time, the first C standard was almost complete, formalizing and codifying the precise definition of the language.</a:t>
            </a:r>
          </a:p>
          <a:p>
            <a:pPr algn="r"/>
            <a:r>
              <a:rPr lang="en-US" b="1" dirty="0"/>
              <a:t>Brian Kernighan</a:t>
            </a:r>
          </a:p>
          <a:p>
            <a:pPr algn="r"/>
            <a:r>
              <a:rPr lang="en-US" dirty="0"/>
              <a:t>Princeton, New Jersey</a:t>
            </a:r>
          </a:p>
          <a:p>
            <a:pPr algn="r"/>
            <a:r>
              <a:rPr lang="en-US" dirty="0"/>
              <a:t>November 2012</a:t>
            </a:r>
          </a:p>
          <a:p>
            <a:pPr algn="r"/>
            <a:r>
              <a:rPr lang="en-US" dirty="0"/>
              <a:t>Preface to the Digital Edition</a:t>
            </a:r>
          </a:p>
        </p:txBody>
      </p:sp>
    </p:spTree>
    <p:extLst>
      <p:ext uri="{BB962C8B-B14F-4D97-AF65-F5344CB8AC3E}">
        <p14:creationId xmlns:p14="http://schemas.microsoft.com/office/powerpoint/2010/main" val="30326510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6D5DF8A-3D98-DC7E-85E8-EAC7EDC57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0791E68-B219-7E1C-2218-042D2ED13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Pointers are where we move “below the abstraction”</a:t>
            </a:r>
          </a:p>
          <a:p>
            <a:r>
              <a:rPr lang="en-US" dirty="0"/>
              <a:t>Pointers as first-class concepts in C are why C can replace assembly language</a:t>
            </a:r>
          </a:p>
          <a:p>
            <a:r>
              <a:rPr lang="en-US" dirty="0"/>
              <a:t>Understanding pointers well enables the path to assembly language, machine language and even hardware </a:t>
            </a:r>
          </a:p>
          <a:p>
            <a:r>
              <a:rPr lang="en-US" dirty="0"/>
              <a:t>Take your time and learn this well – from now on, everything depends on understanding pointers.</a:t>
            </a:r>
          </a:p>
          <a:p>
            <a:r>
              <a:rPr lang="en-US" dirty="0"/>
              <a:t>Skim sections 5.7, 5.10 - 5.12 </a:t>
            </a:r>
            <a:r>
              <a:rPr lang="en-US"/>
              <a:t>– Lets </a:t>
            </a:r>
            <a:r>
              <a:rPr lang="en-US" dirty="0"/>
              <a:t>get to Chapter 6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165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4AE3D-C70D-220E-82A8-C1D64A900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 / Contributions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725F2C-A6DC-4096-AD36-A6A5AF1FFD40}"/>
              </a:ext>
            </a:extLst>
          </p:cNvPr>
          <p:cNvSpPr txBox="1"/>
          <p:nvPr/>
        </p:nvSpPr>
        <p:spPr>
          <a:xfrm>
            <a:off x="838201" y="1502688"/>
            <a:ext cx="505570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These slides are Copyright 2022-  Charles R. Severance (</a:t>
            </a:r>
            <a:r>
              <a:rPr lang="en-US" sz="1200" dirty="0" err="1"/>
              <a:t>online.dr-chuck.com</a:t>
            </a:r>
            <a:r>
              <a:rPr lang="en-US" sz="1200" dirty="0"/>
              <a:t>) as part of www.cc4e.com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endParaRPr lang="en-US" sz="1200" dirty="0"/>
          </a:p>
          <a:p>
            <a:r>
              <a:rPr lang="en-US" sz="1200" dirty="0"/>
              <a:t>Initial Development: Charles Severance, University of Michigan School of Information</a:t>
            </a:r>
          </a:p>
          <a:p>
            <a:endParaRPr lang="en-US" sz="1200" dirty="0"/>
          </a:p>
          <a:p>
            <a:r>
              <a:rPr lang="en-US" sz="1200" b="1" dirty="0"/>
              <a:t>Insert new Contributors and Translators here including names and dates</a:t>
            </a:r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B0D5A1-502A-F6A1-76FD-6D954B37EE94}"/>
              </a:ext>
            </a:extLst>
          </p:cNvPr>
          <p:cNvSpPr txBox="1"/>
          <p:nvPr/>
        </p:nvSpPr>
        <p:spPr>
          <a:xfrm>
            <a:off x="6298097" y="1502688"/>
            <a:ext cx="5055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Continue new Contributors and Translators here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63881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AA7E7-D961-66E7-E7CF-CB277CD72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5 – Unique Areas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63E63-AAEC-04B4-9809-5D8198075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Section 5.1 is like poetry.  It is a love letter from the creators of C to future Computer Scientists.</a:t>
            </a:r>
          </a:p>
          <a:p>
            <a:r>
              <a:rPr lang="en-US" dirty="0"/>
              <a:t>Section 5.4 – Pointer arithmetic</a:t>
            </a:r>
          </a:p>
          <a:p>
            <a:r>
              <a:rPr lang="en-US" dirty="0"/>
              <a:t>Call By Reference / Call By Value</a:t>
            </a:r>
          </a:p>
          <a:p>
            <a:r>
              <a:rPr lang="en-US"/>
              <a:t>Section </a:t>
            </a:r>
            <a:r>
              <a:rPr lang="en-US" dirty="0"/>
              <a:t>5.6 Pointers are not Integers (see void *)</a:t>
            </a:r>
          </a:p>
          <a:p>
            <a:r>
              <a:rPr lang="en-US" dirty="0"/>
              <a:t>Sections 5.7, 5.10 - 5.12 – Skim – come back to these later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645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4E45E-A607-7174-BEA6-CE84E942D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5.1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0EE503-44F9-2407-C97C-B2B07E796C38}"/>
              </a:ext>
            </a:extLst>
          </p:cNvPr>
          <p:cNvSpPr txBox="1"/>
          <p:nvPr/>
        </p:nvSpPr>
        <p:spPr>
          <a:xfrm>
            <a:off x="838200" y="1859339"/>
            <a:ext cx="459613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x, y;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int*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x = 42;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&amp;x;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y = *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("%d %p %d\n",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x,px,y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F450AB-425A-F0E8-8074-870B638192D6}"/>
              </a:ext>
            </a:extLst>
          </p:cNvPr>
          <p:cNvSpPr txBox="1"/>
          <p:nvPr/>
        </p:nvSpPr>
        <p:spPr>
          <a:xfrm>
            <a:off x="838200" y="5292546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42 0x16f5b31ec 42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421078-B14B-AF0D-20EB-3D272613A7FE}"/>
              </a:ext>
            </a:extLst>
          </p:cNvPr>
          <p:cNvSpPr txBox="1"/>
          <p:nvPr/>
        </p:nvSpPr>
        <p:spPr>
          <a:xfrm>
            <a:off x="293915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kr_05_01.c</a:t>
            </a:r>
          </a:p>
        </p:txBody>
      </p:sp>
    </p:spTree>
    <p:extLst>
      <p:ext uri="{BB962C8B-B14F-4D97-AF65-F5344CB8AC3E}">
        <p14:creationId xmlns:p14="http://schemas.microsoft.com/office/powerpoint/2010/main" val="2833068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4E45E-A607-7174-BEA6-CE84E942D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5.1 – Addresses in </a:t>
            </a:r>
            <a:r>
              <a:rPr lang="en-US" dirty="0" err="1"/>
              <a:t>CPython</a:t>
            </a:r>
            <a:r>
              <a:rPr lang="en-US" dirty="0"/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0EE503-44F9-2407-C97C-B2B07E796C38}"/>
              </a:ext>
            </a:extLst>
          </p:cNvPr>
          <p:cNvSpPr txBox="1"/>
          <p:nvPr/>
        </p:nvSpPr>
        <p:spPr>
          <a:xfrm>
            <a:off x="838200" y="1859339"/>
            <a:ext cx="459613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x, y;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int*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x = 42;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&amp;x;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y = *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("%d %p %d\n",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x,px,y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0E19C4-63E0-96FD-B081-9D713FA26B7A}"/>
              </a:ext>
            </a:extLst>
          </p:cNvPr>
          <p:cNvSpPr txBox="1"/>
          <p:nvPr/>
        </p:nvSpPr>
        <p:spPr>
          <a:xfrm>
            <a:off x="6428014" y="3526969"/>
            <a:ext cx="37689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42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id(x)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print("%d 0x%x" %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x,px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F450AB-425A-F0E8-8074-870B638192D6}"/>
              </a:ext>
            </a:extLst>
          </p:cNvPr>
          <p:cNvSpPr txBox="1"/>
          <p:nvPr/>
        </p:nvSpPr>
        <p:spPr>
          <a:xfrm>
            <a:off x="838200" y="5292546"/>
            <a:ext cx="252825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42 0x16f5b31ec 42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A7500A-184D-9754-40DA-6D85C8FDEBEB}"/>
              </a:ext>
            </a:extLst>
          </p:cNvPr>
          <p:cNvSpPr txBox="1"/>
          <p:nvPr/>
        </p:nvSpPr>
        <p:spPr>
          <a:xfrm>
            <a:off x="6428014" y="5292546"/>
            <a:ext cx="211468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42 0x1043cae50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421078-B14B-AF0D-20EB-3D272613A7FE}"/>
              </a:ext>
            </a:extLst>
          </p:cNvPr>
          <p:cNvSpPr txBox="1"/>
          <p:nvPr/>
        </p:nvSpPr>
        <p:spPr>
          <a:xfrm>
            <a:off x="293915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kr_05_01.c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0803BD-696E-A30F-DAB5-A1EDA7B6BFFE}"/>
              </a:ext>
            </a:extLst>
          </p:cNvPr>
          <p:cNvSpPr txBox="1"/>
          <p:nvPr/>
        </p:nvSpPr>
        <p:spPr>
          <a:xfrm>
            <a:off x="10515600" y="6333089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kr_05_01.py</a:t>
            </a:r>
          </a:p>
        </p:txBody>
      </p:sp>
    </p:spTree>
    <p:extLst>
      <p:ext uri="{BB962C8B-B14F-4D97-AF65-F5344CB8AC3E}">
        <p14:creationId xmlns:p14="http://schemas.microsoft.com/office/powerpoint/2010/main" val="512537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4E45E-A607-7174-BEA6-CE84E942D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Living Dangerously!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0EE503-44F9-2407-C97C-B2B07E796C38}"/>
              </a:ext>
            </a:extLst>
          </p:cNvPr>
          <p:cNvSpPr txBox="1"/>
          <p:nvPr/>
        </p:nvSpPr>
        <p:spPr>
          <a:xfrm>
            <a:off x="838200" y="1859339"/>
            <a:ext cx="459613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x, y;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int*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x = 42;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&amp;x;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y = *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("%d %p %d\n",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x,px,y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0E19C4-63E0-96FD-B081-9D713FA26B7A}"/>
              </a:ext>
            </a:extLst>
          </p:cNvPr>
          <p:cNvSpPr txBox="1"/>
          <p:nvPr/>
        </p:nvSpPr>
        <p:spPr>
          <a:xfrm>
            <a:off x="6428014" y="3526969"/>
            <a:ext cx="43204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42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id(x)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deref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print("%d 0x%x %d" %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x,px,y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F450AB-425A-F0E8-8074-870B638192D6}"/>
              </a:ext>
            </a:extLst>
          </p:cNvPr>
          <p:cNvSpPr txBox="1"/>
          <p:nvPr/>
        </p:nvSpPr>
        <p:spPr>
          <a:xfrm>
            <a:off x="838200" y="5292546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42 0x16f5b31ec 42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A7500A-184D-9754-40DA-6D85C8FDEBEB}"/>
              </a:ext>
            </a:extLst>
          </p:cNvPr>
          <p:cNvSpPr txBox="1"/>
          <p:nvPr/>
        </p:nvSpPr>
        <p:spPr>
          <a:xfrm>
            <a:off x="6428014" y="5292546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42 0x1043cae50 42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421078-B14B-AF0D-20EB-3D272613A7FE}"/>
              </a:ext>
            </a:extLst>
          </p:cNvPr>
          <p:cNvSpPr txBox="1"/>
          <p:nvPr/>
        </p:nvSpPr>
        <p:spPr>
          <a:xfrm>
            <a:off x="293915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kr_05_01.c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0803BD-696E-A30F-DAB5-A1EDA7B6BFFE}"/>
              </a:ext>
            </a:extLst>
          </p:cNvPr>
          <p:cNvSpPr txBox="1"/>
          <p:nvPr/>
        </p:nvSpPr>
        <p:spPr>
          <a:xfrm>
            <a:off x="10515600" y="6333089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kr_05_01.py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A406B5-29E0-B798-23A7-CCB0C0D6E5EF}"/>
              </a:ext>
            </a:extLst>
          </p:cNvPr>
          <p:cNvSpPr txBox="1"/>
          <p:nvPr/>
        </p:nvSpPr>
        <p:spPr>
          <a:xfrm>
            <a:off x="6428014" y="778608"/>
            <a:ext cx="547007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The python id</a:t>
            </a:r>
            <a:r>
              <a:rPr lang="en-US" sz="2000" dirty="0">
                <a:solidFill>
                  <a:srgbClr val="FF0000"/>
                </a:solidFill>
              </a:rPr>
              <a:t>() function is not intended to be dereferenceable; the fact that it is based on the memory address is a </a:t>
            </a:r>
            <a:r>
              <a:rPr lang="en-US" sz="2000" dirty="0" err="1">
                <a:solidFill>
                  <a:srgbClr val="FF0000"/>
                </a:solidFill>
              </a:rPr>
              <a:t>CPython</a:t>
            </a:r>
            <a:r>
              <a:rPr lang="en-US" sz="2000" dirty="0">
                <a:solidFill>
                  <a:srgbClr val="FF0000"/>
                </a:solidFill>
              </a:rPr>
              <a:t> implementation detail, that other Python implementations do not follow.</a:t>
            </a:r>
          </a:p>
          <a:p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>
                <a:solidFill>
                  <a:srgbClr val="FF0000"/>
                </a:solidFill>
              </a:rPr>
              <a:t>https://</a:t>
            </a:r>
            <a:r>
              <a:rPr lang="en-US" sz="2000" dirty="0" err="1">
                <a:solidFill>
                  <a:srgbClr val="FF0000"/>
                </a:solidFill>
              </a:rPr>
              <a:t>stackoverflow.com</a:t>
            </a:r>
            <a:r>
              <a:rPr lang="en-US" sz="2000" dirty="0">
                <a:solidFill>
                  <a:srgbClr val="FF0000"/>
                </a:solidFill>
              </a:rPr>
              <a:t>/a/15012814/1994792</a:t>
            </a:r>
          </a:p>
        </p:txBody>
      </p:sp>
    </p:spTree>
    <p:extLst>
      <p:ext uri="{BB962C8B-B14F-4D97-AF65-F5344CB8AC3E}">
        <p14:creationId xmlns:p14="http://schemas.microsoft.com/office/powerpoint/2010/main" val="3125630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D1F8E-FAF5-788D-9765-8FD64D4D4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5.4 Pointer Arithmetic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8DA6F4-D739-00A6-D152-CC13E5DCEB86}"/>
              </a:ext>
            </a:extLst>
          </p:cNvPr>
          <p:cNvSpPr txBox="1"/>
          <p:nvPr/>
        </p:nvSpPr>
        <p:spPr>
          <a:xfrm>
            <a:off x="948437" y="1859339"/>
            <a:ext cx="572464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char ca[10], *cp;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ia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[10], *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cp = ca + 1;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ia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+ 1;</a:t>
            </a: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("ca %p cp %p\n", ca, cp);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ia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%p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%p\n",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ia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F697DA-E06B-1892-C514-E926206AD1C4}"/>
              </a:ext>
            </a:extLst>
          </p:cNvPr>
          <p:cNvSpPr txBox="1"/>
          <p:nvPr/>
        </p:nvSpPr>
        <p:spPr>
          <a:xfrm>
            <a:off x="6096000" y="3038877"/>
            <a:ext cx="5530681" cy="83099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 0x16bc071de cp 0x16bc071df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ia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0x16bc071b4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0x16bc071b8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4FEEF7-B042-B117-23A8-38D0C4ED56C5}"/>
              </a:ext>
            </a:extLst>
          </p:cNvPr>
          <p:cNvSpPr txBox="1"/>
          <p:nvPr/>
        </p:nvSpPr>
        <p:spPr>
          <a:xfrm>
            <a:off x="10515600" y="6333089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kr_05_02.c</a:t>
            </a:r>
          </a:p>
        </p:txBody>
      </p:sp>
      <p:sp>
        <p:nvSpPr>
          <p:cNvPr id="9" name="Up Arrow 8">
            <a:extLst>
              <a:ext uri="{FF2B5EF4-FFF2-40B4-BE49-F238E27FC236}">
                <a16:creationId xmlns:a16="http://schemas.microsoft.com/office/drawing/2014/main" id="{4CCA947B-97BF-28E9-ED26-983E7A3C0FB2}"/>
              </a:ext>
            </a:extLst>
          </p:cNvPr>
          <p:cNvSpPr/>
          <p:nvPr/>
        </p:nvSpPr>
        <p:spPr>
          <a:xfrm>
            <a:off x="8523516" y="3961385"/>
            <a:ext cx="256183" cy="64715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Up Arrow 9">
            <a:extLst>
              <a:ext uri="{FF2B5EF4-FFF2-40B4-BE49-F238E27FC236}">
                <a16:creationId xmlns:a16="http://schemas.microsoft.com/office/drawing/2014/main" id="{E070FE7F-BD85-4A9B-7B5E-FC04B48C42DC}"/>
              </a:ext>
            </a:extLst>
          </p:cNvPr>
          <p:cNvSpPr/>
          <p:nvPr/>
        </p:nvSpPr>
        <p:spPr>
          <a:xfrm>
            <a:off x="11276221" y="3961385"/>
            <a:ext cx="256183" cy="64715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948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2AB51-45B2-4FAB-DF80-B2431963A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by Value / Call by 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C69E1-7789-ED8C-C21E-74ECBE5E0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languages support "call by reference" where you can change the value of a simple variable (i.e. int, long, float) passed into the function as a parameter</a:t>
            </a:r>
          </a:p>
          <a:p>
            <a:pPr lvl="1"/>
            <a:r>
              <a:rPr lang="en-US" dirty="0"/>
              <a:t>Yes – C, C++, C#, Pascal, and PHP</a:t>
            </a:r>
          </a:p>
          <a:p>
            <a:pPr lvl="1"/>
            <a:r>
              <a:rPr lang="en-US" dirty="0"/>
              <a:t>No – Python, Java, JavaScript</a:t>
            </a:r>
          </a:p>
        </p:txBody>
      </p:sp>
    </p:spTree>
    <p:extLst>
      <p:ext uri="{BB962C8B-B14F-4D97-AF65-F5344CB8AC3E}">
        <p14:creationId xmlns:p14="http://schemas.microsoft.com/office/powerpoint/2010/main" val="71152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C10CB-F825-A6A7-0F62-5C0BF4ADA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5.6 Pointers are not Integers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4AB411A-E5D9-7C62-BB35-7C27D28A3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35726"/>
            <a:ext cx="10515599" cy="42062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Recall the type length table from Chapter 2 – Lets add addresses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8A2F865-C5BE-1686-278A-DD7F4985CD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276257"/>
              </p:ext>
            </p:extLst>
          </p:nvPr>
        </p:nvGraphicFramePr>
        <p:xfrm>
          <a:off x="838200" y="2066468"/>
          <a:ext cx="10515600" cy="4035420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1658808">
                  <a:extLst>
                    <a:ext uri="{9D8B030D-6E8A-4147-A177-3AD203B41FA5}">
                      <a16:colId xmlns:a16="http://schemas.microsoft.com/office/drawing/2014/main" val="383269595"/>
                    </a:ext>
                  </a:extLst>
                </a:gridCol>
                <a:gridCol w="2214198">
                  <a:extLst>
                    <a:ext uri="{9D8B030D-6E8A-4147-A177-3AD203B41FA5}">
                      <a16:colId xmlns:a16="http://schemas.microsoft.com/office/drawing/2014/main" val="2845637907"/>
                    </a:ext>
                  </a:extLst>
                </a:gridCol>
                <a:gridCol w="2214198">
                  <a:extLst>
                    <a:ext uri="{9D8B030D-6E8A-4147-A177-3AD203B41FA5}">
                      <a16:colId xmlns:a16="http://schemas.microsoft.com/office/drawing/2014/main" val="2715547717"/>
                    </a:ext>
                  </a:extLst>
                </a:gridCol>
                <a:gridCol w="2214198">
                  <a:extLst>
                    <a:ext uri="{9D8B030D-6E8A-4147-A177-3AD203B41FA5}">
                      <a16:colId xmlns:a16="http://schemas.microsoft.com/office/drawing/2014/main" val="2036003969"/>
                    </a:ext>
                  </a:extLst>
                </a:gridCol>
                <a:gridCol w="2214198">
                  <a:extLst>
                    <a:ext uri="{9D8B030D-6E8A-4147-A177-3AD203B41FA5}">
                      <a16:colId xmlns:a16="http://schemas.microsoft.com/office/drawing/2014/main" val="2065258410"/>
                    </a:ext>
                  </a:extLst>
                </a:gridCol>
              </a:tblGrid>
              <a:tr h="448380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DEC PDP-11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Honeywell 6000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IBM 370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Interdata 8/32</a:t>
                      </a:r>
                    </a:p>
                  </a:txBody>
                  <a:tcPr marL="101904" marR="101904" marT="50952" marB="50952" anchor="ctr"/>
                </a:tc>
                <a:extLst>
                  <a:ext uri="{0D108BD9-81ED-4DB2-BD59-A6C34878D82A}">
                    <a16:rowId xmlns:a16="http://schemas.microsoft.com/office/drawing/2014/main" val="1546120785"/>
                  </a:ext>
                </a:extLst>
              </a:tr>
              <a:tr h="448380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ASCII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ASCII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EBCDIC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ASCII</a:t>
                      </a:r>
                    </a:p>
                  </a:txBody>
                  <a:tcPr marL="101904" marR="101904" marT="50952" marB="50952" anchor="ctr"/>
                </a:tc>
                <a:extLst>
                  <a:ext uri="{0D108BD9-81ED-4DB2-BD59-A6C34878D82A}">
                    <a16:rowId xmlns:a16="http://schemas.microsoft.com/office/drawing/2014/main" val="73253994"/>
                  </a:ext>
                </a:extLst>
              </a:tr>
              <a:tr h="448380">
                <a:tc>
                  <a:txBody>
                    <a:bodyPr/>
                    <a:lstStyle/>
                    <a:p>
                      <a:r>
                        <a:rPr lang="en-US" sz="2000"/>
                        <a:t>char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8 bits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9 bits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8 bits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8 bits</a:t>
                      </a:r>
                    </a:p>
                  </a:txBody>
                  <a:tcPr marL="101904" marR="101904" marT="50952" marB="50952" anchor="ctr"/>
                </a:tc>
                <a:extLst>
                  <a:ext uri="{0D108BD9-81ED-4DB2-BD59-A6C34878D82A}">
                    <a16:rowId xmlns:a16="http://schemas.microsoft.com/office/drawing/2014/main" val="2768319387"/>
                  </a:ext>
                </a:extLst>
              </a:tr>
              <a:tr h="448380">
                <a:tc>
                  <a:txBody>
                    <a:bodyPr/>
                    <a:lstStyle/>
                    <a:p>
                      <a:r>
                        <a:rPr lang="en-US" sz="2000"/>
                        <a:t>int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highlight>
                            <a:srgbClr val="FFFF00"/>
                          </a:highlight>
                        </a:rPr>
                        <a:t>16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  <a:highlight>
                            <a:srgbClr val="00FF00"/>
                          </a:highlight>
                        </a:rPr>
                        <a:t>36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  <a:highlight>
                            <a:srgbClr val="00FF00"/>
                          </a:highlight>
                        </a:rPr>
                        <a:t>32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highlight>
                            <a:srgbClr val="00FF00"/>
                          </a:highlight>
                        </a:rPr>
                        <a:t>32</a:t>
                      </a:r>
                    </a:p>
                  </a:txBody>
                  <a:tcPr marL="101904" marR="101904" marT="50952" marB="50952" anchor="ctr"/>
                </a:tc>
                <a:extLst>
                  <a:ext uri="{0D108BD9-81ED-4DB2-BD59-A6C34878D82A}">
                    <a16:rowId xmlns:a16="http://schemas.microsoft.com/office/drawing/2014/main" val="2354364131"/>
                  </a:ext>
                </a:extLst>
              </a:tr>
              <a:tr h="448380">
                <a:tc>
                  <a:txBody>
                    <a:bodyPr/>
                    <a:lstStyle/>
                    <a:p>
                      <a:r>
                        <a:rPr lang="en-US" sz="2000"/>
                        <a:t>short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16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36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16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16</a:t>
                      </a:r>
                    </a:p>
                  </a:txBody>
                  <a:tcPr marL="101904" marR="101904" marT="50952" marB="50952" anchor="ctr"/>
                </a:tc>
                <a:extLst>
                  <a:ext uri="{0D108BD9-81ED-4DB2-BD59-A6C34878D82A}">
                    <a16:rowId xmlns:a16="http://schemas.microsoft.com/office/drawing/2014/main" val="3287626214"/>
                  </a:ext>
                </a:extLst>
              </a:tr>
              <a:tr h="448380">
                <a:tc>
                  <a:txBody>
                    <a:bodyPr/>
                    <a:lstStyle/>
                    <a:p>
                      <a:r>
                        <a:rPr lang="en-US" sz="2000"/>
                        <a:t>long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32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36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32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32</a:t>
                      </a:r>
                    </a:p>
                  </a:txBody>
                  <a:tcPr marL="101904" marR="101904" marT="50952" marB="50952" anchor="ctr"/>
                </a:tc>
                <a:extLst>
                  <a:ext uri="{0D108BD9-81ED-4DB2-BD59-A6C34878D82A}">
                    <a16:rowId xmlns:a16="http://schemas.microsoft.com/office/drawing/2014/main" val="1423718317"/>
                  </a:ext>
                </a:extLst>
              </a:tr>
              <a:tr h="448380">
                <a:tc>
                  <a:txBody>
                    <a:bodyPr/>
                    <a:lstStyle/>
                    <a:p>
                      <a:r>
                        <a:rPr lang="en-US" sz="2000"/>
                        <a:t>float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32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36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32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32</a:t>
                      </a:r>
                    </a:p>
                  </a:txBody>
                  <a:tcPr marL="101904" marR="101904" marT="50952" marB="50952" anchor="ctr"/>
                </a:tc>
                <a:extLst>
                  <a:ext uri="{0D108BD9-81ED-4DB2-BD59-A6C34878D82A}">
                    <a16:rowId xmlns:a16="http://schemas.microsoft.com/office/drawing/2014/main" val="3255631178"/>
                  </a:ext>
                </a:extLst>
              </a:tr>
              <a:tr h="448380">
                <a:tc>
                  <a:txBody>
                    <a:bodyPr/>
                    <a:lstStyle/>
                    <a:p>
                      <a:r>
                        <a:rPr lang="en-US" sz="2000"/>
                        <a:t>double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64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72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64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64</a:t>
                      </a:r>
                    </a:p>
                  </a:txBody>
                  <a:tcPr marL="101904" marR="101904" marT="50952" marB="50952" anchor="ctr"/>
                </a:tc>
                <a:extLst>
                  <a:ext uri="{0D108BD9-81ED-4DB2-BD59-A6C34878D82A}">
                    <a16:rowId xmlns:a16="http://schemas.microsoft.com/office/drawing/2014/main" val="3141606515"/>
                  </a:ext>
                </a:extLst>
              </a:tr>
              <a:tr h="448380">
                <a:tc>
                  <a:txBody>
                    <a:bodyPr/>
                    <a:lstStyle/>
                    <a:p>
                      <a:r>
                        <a:rPr lang="en-US" sz="2000">
                          <a:highlight>
                            <a:srgbClr val="00FFFF"/>
                          </a:highlight>
                        </a:rPr>
                        <a:t>address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  <a:highlight>
                            <a:srgbClr val="00FFFF"/>
                          </a:highlight>
                        </a:rPr>
                        <a:t>16-32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  <a:highlight>
                            <a:srgbClr val="00FFFF"/>
                          </a:highlight>
                        </a:rPr>
                        <a:t>19-32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  <a:highlight>
                            <a:srgbClr val="00FFFF"/>
                          </a:highlight>
                        </a:rPr>
                        <a:t>24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highlight>
                            <a:srgbClr val="00FFFF"/>
                          </a:highlight>
                        </a:rPr>
                        <a:t>20</a:t>
                      </a:r>
                    </a:p>
                  </a:txBody>
                  <a:tcPr marL="101904" marR="101904" marT="50952" marB="50952" anchor="ctr"/>
                </a:tc>
                <a:extLst>
                  <a:ext uri="{0D108BD9-81ED-4DB2-BD59-A6C34878D82A}">
                    <a16:rowId xmlns:a16="http://schemas.microsoft.com/office/drawing/2014/main" val="26159746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6964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92DC934D-0061-F829-55D1-AB339AC7BE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5384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C5548AA-08DE-7F95-7D3C-C2753F35B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Treating Pointers as Integers almost works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EE96BD-70F6-B13E-4C1A-2278E1E72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Addresses are positive numbers that start from zero</a:t>
            </a:r>
          </a:p>
          <a:p>
            <a:r>
              <a:rPr lang="en-US" dirty="0"/>
              <a:t>Most computers did not come with maximum memory installed</a:t>
            </a:r>
          </a:p>
          <a:p>
            <a:r>
              <a:rPr lang="en-US" dirty="0"/>
              <a:t>These multi-user computers only gave a fraction of the installed memory to any one running application</a:t>
            </a:r>
          </a:p>
          <a:p>
            <a:r>
              <a:rPr lang="en-US" dirty="0"/>
              <a:t>Early applications made judicious use of memory because it was in short supply</a:t>
            </a:r>
          </a:p>
          <a:p>
            <a:endParaRPr lang="en-US" dirty="0"/>
          </a:p>
          <a:p>
            <a:r>
              <a:rPr lang="en-US" dirty="0"/>
              <a:t>In the 1970’s C applications could “get away” with having a function that returned an address as an integer and then it would be copied into a pointer without conversion</a:t>
            </a:r>
          </a:p>
        </p:txBody>
      </p:sp>
    </p:spTree>
    <p:extLst>
      <p:ext uri="{BB962C8B-B14F-4D97-AF65-F5344CB8AC3E}">
        <p14:creationId xmlns:p14="http://schemas.microsoft.com/office/powerpoint/2010/main" val="512740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1524</TotalTime>
  <Words>1069</Words>
  <Application>Microsoft Macintosh PowerPoint</Application>
  <PresentationFormat>Widescreen</PresentationFormat>
  <Paragraphs>180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Menlo</vt:lpstr>
      <vt:lpstr>Office Theme</vt:lpstr>
      <vt:lpstr>K&amp;R Chapter 5 Functions and Program Structure</vt:lpstr>
      <vt:lpstr>Chapter 5 – Unique Areas</vt:lpstr>
      <vt:lpstr>Section 5.1</vt:lpstr>
      <vt:lpstr>Section 5.1 – Addresses in CPython?</vt:lpstr>
      <vt:lpstr>Living Dangerously!</vt:lpstr>
      <vt:lpstr>5.4 Pointer Arithmetic</vt:lpstr>
      <vt:lpstr>Call by Value / Call by Reference</vt:lpstr>
      <vt:lpstr>5.6 Pointers are not Integers</vt:lpstr>
      <vt:lpstr>Treating Pointers as Integers almost works </vt:lpstr>
      <vt:lpstr>5.6 Void pointers</vt:lpstr>
      <vt:lpstr>Standardizing C</vt:lpstr>
      <vt:lpstr>Summary</vt:lpstr>
      <vt:lpstr>Acknowledgements / Contributions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Comparing Python and C</dc:title>
  <dc:creator>Microsoft Office User</dc:creator>
  <cp:lastModifiedBy>Severance, Charles</cp:lastModifiedBy>
  <cp:revision>98</cp:revision>
  <dcterms:created xsi:type="dcterms:W3CDTF">2022-07-26T07:32:28Z</dcterms:created>
  <dcterms:modified xsi:type="dcterms:W3CDTF">2023-02-18T22:23:59Z</dcterms:modified>
</cp:coreProperties>
</file>