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9" r:id="rId1"/>
    <p:sldMasterId id="2147483648" r:id="rId2"/>
  </p:sldMasterIdLst>
  <p:notesMasterIdLst>
    <p:notesMasterId r:id="rId37"/>
  </p:notesMasterIdLst>
  <p:handoutMasterIdLst>
    <p:handoutMasterId r:id="rId38"/>
  </p:handoutMasterIdLst>
  <p:sldIdLst>
    <p:sldId id="256" r:id="rId3"/>
    <p:sldId id="322" r:id="rId4"/>
    <p:sldId id="323" r:id="rId5"/>
    <p:sldId id="280" r:id="rId6"/>
    <p:sldId id="281" r:id="rId7"/>
    <p:sldId id="282" r:id="rId8"/>
    <p:sldId id="283" r:id="rId9"/>
    <p:sldId id="284" r:id="rId10"/>
    <p:sldId id="342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343" r:id="rId20"/>
    <p:sldId id="295" r:id="rId21"/>
    <p:sldId id="296" r:id="rId22"/>
    <p:sldId id="297" r:id="rId23"/>
    <p:sldId id="312" r:id="rId24"/>
    <p:sldId id="313" r:id="rId25"/>
    <p:sldId id="314" r:id="rId26"/>
    <p:sldId id="327" r:id="rId27"/>
    <p:sldId id="328" r:id="rId28"/>
    <p:sldId id="331" r:id="rId29"/>
    <p:sldId id="333" r:id="rId30"/>
    <p:sldId id="317" r:id="rId31"/>
    <p:sldId id="336" r:id="rId32"/>
    <p:sldId id="337" r:id="rId33"/>
    <p:sldId id="338" r:id="rId34"/>
    <p:sldId id="321" r:id="rId35"/>
    <p:sldId id="309" r:id="rId36"/>
  </p:sldIdLst>
  <p:sldSz cx="9144000" cy="5143500" type="screen16x9"/>
  <p:notesSz cx="6858000" cy="9144000"/>
  <p:defaultTextStyle>
    <a:defPPr>
      <a:defRPr lang="en-US"/>
    </a:defPPr>
    <a:lvl1pPr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1pPr>
    <a:lvl2pPr marL="128588" indent="128588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2pPr>
    <a:lvl3pPr marL="257175" indent="257175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3pPr>
    <a:lvl4pPr marL="385763" indent="385763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4pPr>
    <a:lvl5pPr marL="514350" indent="514350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5pPr>
    <a:lvl6pPr marL="22860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6pPr>
    <a:lvl7pPr marL="27432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7pPr>
    <a:lvl8pPr marL="32004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8pPr>
    <a:lvl9pPr marL="36576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/>
    <p:restoredTop sz="94422"/>
  </p:normalViewPr>
  <p:slideViewPr>
    <p:cSldViewPr>
      <p:cViewPr varScale="1">
        <p:scale>
          <a:sx n="155" d="100"/>
          <a:sy n="155" d="100"/>
        </p:scale>
        <p:origin x="88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29D7A7-B86D-50E6-A5DF-0A07E6307F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charset="0"/>
                <a:ea typeface="ＭＳ Ｐゴシック" charset="0"/>
                <a:cs typeface="ＭＳ Ｐゴシック" charset="0"/>
                <a:sym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8224F-7519-65F2-4D75-C79558C97F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charset="0"/>
                <a:ea typeface="ＭＳ Ｐゴシック" charset="-128"/>
                <a:sym typeface="Helvetica" charset="0"/>
              </a:defRPr>
            </a:lvl1pPr>
          </a:lstStyle>
          <a:p>
            <a:pPr>
              <a:defRPr/>
            </a:pPr>
            <a:fld id="{13F5C10E-A166-334E-97A5-EA92D993D996}" type="datetimeFigureOut">
              <a:rPr lang="en-US" altLang="x-none"/>
              <a:pPr>
                <a:defRPr/>
              </a:pPr>
              <a:t>7/26/22</a:t>
            </a:fld>
            <a:endParaRPr lang="en-US" alt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35AD9-33B9-440B-525F-8215311668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charset="0"/>
                <a:ea typeface="ＭＳ Ｐゴシック" charset="0"/>
                <a:cs typeface="ＭＳ Ｐゴシック" charset="0"/>
                <a:sym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58497-9D1D-47DA-C093-66A4C12F13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64CFD6-6470-F349-B73F-C6FC4BBD37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33AE2372-07EE-C80E-365B-C3BC56B43D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92AABF1-966B-C07E-1CC2-9CE0474F7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noProof="0">
                <a:sym typeface="Lucida Grande" charset="0"/>
              </a:rPr>
              <a:t>Second level</a:t>
            </a:r>
          </a:p>
          <a:p>
            <a:pPr lvl="2"/>
            <a:r>
              <a:rPr lang="en-US" noProof="0">
                <a:sym typeface="Lucida Grande" charset="0"/>
              </a:rPr>
              <a:t>Third level</a:t>
            </a:r>
          </a:p>
          <a:p>
            <a:pPr lvl="3"/>
            <a:r>
              <a:rPr lang="en-US" noProof="0">
                <a:sym typeface="Lucida Grande" charset="0"/>
              </a:rPr>
              <a:t>Fourth level</a:t>
            </a:r>
          </a:p>
          <a:p>
            <a:pPr lvl="4"/>
            <a:r>
              <a:rPr lang="en-US" noProof="0">
                <a:sym typeface="Lucida Grand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ＭＳ Ｐゴシック" charset="0"/>
        <a:cs typeface="Lucida Grande" charset="0"/>
        <a:sym typeface="Lucida Grande" panose="020B0600040502020204" pitchFamily="34" charset="0"/>
      </a:defRPr>
    </a:lvl1pPr>
    <a:lvl2pPr marL="128588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2pPr>
    <a:lvl3pPr marL="257175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3pPr>
    <a:lvl4pPr marL="385763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4pPr>
    <a:lvl5pPr marL="514350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5pPr>
    <a:lvl6pPr marL="1285875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Image Placeholder 1">
            <a:extLst>
              <a:ext uri="{FF2B5EF4-FFF2-40B4-BE49-F238E27FC236}">
                <a16:creationId xmlns:a16="http://schemas.microsoft.com/office/drawing/2014/main" id="{6B4252B9-503C-48B9-B091-A9FB807358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09F9DC-0713-1024-BF72-3A73AB5B8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07181">
              <a:defRPr/>
            </a:pPr>
            <a:r>
              <a:rPr lang="en-US" sz="1125" dirty="0">
                <a:solidFill>
                  <a:schemeClr val="tx1"/>
                </a:solidFill>
                <a:sym typeface="Lucida Grande" charset="0"/>
              </a:rPr>
              <a:t>https://</a:t>
            </a:r>
            <a:r>
              <a:rPr lang="en-US" sz="1125" dirty="0" err="1">
                <a:solidFill>
                  <a:schemeClr val="tx1"/>
                </a:solidFill>
                <a:sym typeface="Lucida Grande" charset="0"/>
              </a:rPr>
              <a:t>www.destroyallsoftware.com</a:t>
            </a:r>
            <a:r>
              <a:rPr lang="en-US" sz="1125" dirty="0">
                <a:solidFill>
                  <a:schemeClr val="tx1"/>
                </a:solidFill>
                <a:sym typeface="Lucida Grande" charset="0"/>
              </a:rPr>
              <a:t>/talks/</a:t>
            </a:r>
            <a:r>
              <a:rPr lang="en-US" sz="1125" dirty="0" err="1">
                <a:solidFill>
                  <a:schemeClr val="tx1"/>
                </a:solidFill>
                <a:sym typeface="Lucida Grande" charset="0"/>
              </a:rPr>
              <a:t>wat</a:t>
            </a:r>
            <a:endParaRPr lang="en-US" sz="1125" dirty="0">
              <a:solidFill>
                <a:schemeClr val="tx1"/>
              </a:solidFill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>
            <a:extLst>
              <a:ext uri="{FF2B5EF4-FFF2-40B4-BE49-F238E27FC236}">
                <a16:creationId xmlns:a16="http://schemas.microsoft.com/office/drawing/2014/main" id="{B66138CE-F429-622C-E91C-A0CCE490ED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8" name="Notes Placeholder 2">
            <a:extLst>
              <a:ext uri="{FF2B5EF4-FFF2-40B4-BE49-F238E27FC236}">
                <a16:creationId xmlns:a16="http://schemas.microsoft.com/office/drawing/2014/main" id="{EA5DE75E-6BFA-CDCB-D35E-01A5EEF2F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>
            <a:extLst>
              <a:ext uri="{FF2B5EF4-FFF2-40B4-BE49-F238E27FC236}">
                <a16:creationId xmlns:a16="http://schemas.microsoft.com/office/drawing/2014/main" id="{EEA3B235-E9A6-1772-5A30-438F5B1ADB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6" name="Notes Placeholder 2">
            <a:extLst>
              <a:ext uri="{FF2B5EF4-FFF2-40B4-BE49-F238E27FC236}">
                <a16:creationId xmlns:a16="http://schemas.microsoft.com/office/drawing/2014/main" id="{B1615728-90AC-47D6-5589-04B45B342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>
            <a:extLst>
              <a:ext uri="{FF2B5EF4-FFF2-40B4-BE49-F238E27FC236}">
                <a16:creationId xmlns:a16="http://schemas.microsoft.com/office/drawing/2014/main" id="{2233EB6F-CF7C-32E0-060E-AE62A8DD77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4" name="Notes Placeholder 2">
            <a:extLst>
              <a:ext uri="{FF2B5EF4-FFF2-40B4-BE49-F238E27FC236}">
                <a16:creationId xmlns:a16="http://schemas.microsoft.com/office/drawing/2014/main" id="{79D2C3BB-D6AB-BF0E-0267-255FD3C97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>
            <a:extLst>
              <a:ext uri="{FF2B5EF4-FFF2-40B4-BE49-F238E27FC236}">
                <a16:creationId xmlns:a16="http://schemas.microsoft.com/office/drawing/2014/main" id="{FC52A620-490E-BCFD-C24F-32A85E8258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2" name="Notes Placeholder 2">
            <a:extLst>
              <a:ext uri="{FF2B5EF4-FFF2-40B4-BE49-F238E27FC236}">
                <a16:creationId xmlns:a16="http://schemas.microsoft.com/office/drawing/2014/main" id="{108F346C-5480-DE22-4C59-580C0BD72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>
            <a:extLst>
              <a:ext uri="{FF2B5EF4-FFF2-40B4-BE49-F238E27FC236}">
                <a16:creationId xmlns:a16="http://schemas.microsoft.com/office/drawing/2014/main" id="{EC7118FF-5D4F-A99E-C020-FC5F1F9DA8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0" name="Notes Placeholder 2">
            <a:extLst>
              <a:ext uri="{FF2B5EF4-FFF2-40B4-BE49-F238E27FC236}">
                <a16:creationId xmlns:a16="http://schemas.microsoft.com/office/drawing/2014/main" id="{C723F5B2-1909-3D01-BD87-966A9274C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>
            <a:extLst>
              <a:ext uri="{FF2B5EF4-FFF2-40B4-BE49-F238E27FC236}">
                <a16:creationId xmlns:a16="http://schemas.microsoft.com/office/drawing/2014/main" id="{A63A7C6E-1707-FE5B-AA87-7D494D9242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8" name="Notes Placeholder 2">
            <a:extLst>
              <a:ext uri="{FF2B5EF4-FFF2-40B4-BE49-F238E27FC236}">
                <a16:creationId xmlns:a16="http://schemas.microsoft.com/office/drawing/2014/main" id="{2FE89879-40F9-0CCF-4174-1516A7FF9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>
            <a:extLst>
              <a:ext uri="{FF2B5EF4-FFF2-40B4-BE49-F238E27FC236}">
                <a16:creationId xmlns:a16="http://schemas.microsoft.com/office/drawing/2014/main" id="{75FDDECB-098C-C060-F7BB-A060502A3D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0" name="Notes Placeholder 2">
            <a:extLst>
              <a:ext uri="{FF2B5EF4-FFF2-40B4-BE49-F238E27FC236}">
                <a16:creationId xmlns:a16="http://schemas.microsoft.com/office/drawing/2014/main" id="{AB1E3E24-B6DC-5130-E31B-B5FD9CC8E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>
            <a:extLst>
              <a:ext uri="{FF2B5EF4-FFF2-40B4-BE49-F238E27FC236}">
                <a16:creationId xmlns:a16="http://schemas.microsoft.com/office/drawing/2014/main" id="{CC80B0B7-5BA1-896F-DD77-08274C292A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8" name="Notes Placeholder 2">
            <a:extLst>
              <a:ext uri="{FF2B5EF4-FFF2-40B4-BE49-F238E27FC236}">
                <a16:creationId xmlns:a16="http://schemas.microsoft.com/office/drawing/2014/main" id="{F1DD4C02-6C21-C1E0-149F-53F8A99A8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>
            <a:extLst>
              <a:ext uri="{FF2B5EF4-FFF2-40B4-BE49-F238E27FC236}">
                <a16:creationId xmlns:a16="http://schemas.microsoft.com/office/drawing/2014/main" id="{62E0E392-A582-B0EC-30B2-0527B71CC2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6" name="Notes Placeholder 2">
            <a:extLst>
              <a:ext uri="{FF2B5EF4-FFF2-40B4-BE49-F238E27FC236}">
                <a16:creationId xmlns:a16="http://schemas.microsoft.com/office/drawing/2014/main" id="{FF04B999-ADB9-89B7-5D48-CBD1436D5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>
            <a:extLst>
              <a:ext uri="{FF2B5EF4-FFF2-40B4-BE49-F238E27FC236}">
                <a16:creationId xmlns:a16="http://schemas.microsoft.com/office/drawing/2014/main" id="{C9C2009D-D51F-30F1-7915-E4D56F686A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6" name="Notes Placeholder 2">
            <a:extLst>
              <a:ext uri="{FF2B5EF4-FFF2-40B4-BE49-F238E27FC236}">
                <a16:creationId xmlns:a16="http://schemas.microsoft.com/office/drawing/2014/main" id="{1713C04C-E595-2F18-B417-2F95C6B8F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>
            <a:extLst>
              <a:ext uri="{FF2B5EF4-FFF2-40B4-BE49-F238E27FC236}">
                <a16:creationId xmlns:a16="http://schemas.microsoft.com/office/drawing/2014/main" id="{7662807B-E9A4-712D-EF02-5E71775A47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>
            <a:extLst>
              <a:ext uri="{FF2B5EF4-FFF2-40B4-BE49-F238E27FC236}">
                <a16:creationId xmlns:a16="http://schemas.microsoft.com/office/drawing/2014/main" id="{EA6EE39A-77BA-540A-F608-5A17F5AFF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>
            <a:extLst>
              <a:ext uri="{FF2B5EF4-FFF2-40B4-BE49-F238E27FC236}">
                <a16:creationId xmlns:a16="http://schemas.microsoft.com/office/drawing/2014/main" id="{3DDE26AE-EC13-B6AC-20B4-24EBB4DB96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4" name="Notes Placeholder 2">
            <a:extLst>
              <a:ext uri="{FF2B5EF4-FFF2-40B4-BE49-F238E27FC236}">
                <a16:creationId xmlns:a16="http://schemas.microsoft.com/office/drawing/2014/main" id="{5C94C3E4-10AC-C64B-EDE0-1371B7F9C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>
            <a:extLst>
              <a:ext uri="{FF2B5EF4-FFF2-40B4-BE49-F238E27FC236}">
                <a16:creationId xmlns:a16="http://schemas.microsoft.com/office/drawing/2014/main" id="{C74404A9-B019-1795-A662-B9FDC70A96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2" name="Notes Placeholder 2">
            <a:extLst>
              <a:ext uri="{FF2B5EF4-FFF2-40B4-BE49-F238E27FC236}">
                <a16:creationId xmlns:a16="http://schemas.microsoft.com/office/drawing/2014/main" id="{14144289-5D6D-86AE-E616-13A75599B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>
            <a:extLst>
              <a:ext uri="{FF2B5EF4-FFF2-40B4-BE49-F238E27FC236}">
                <a16:creationId xmlns:a16="http://schemas.microsoft.com/office/drawing/2014/main" id="{EE6BA428-2950-299A-EA18-9F4EBAAB92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0" name="Notes Placeholder 2">
            <a:extLst>
              <a:ext uri="{FF2B5EF4-FFF2-40B4-BE49-F238E27FC236}">
                <a16:creationId xmlns:a16="http://schemas.microsoft.com/office/drawing/2014/main" id="{A245542D-138A-DB96-B06F-20B4A8EB3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>
            <a:extLst>
              <a:ext uri="{FF2B5EF4-FFF2-40B4-BE49-F238E27FC236}">
                <a16:creationId xmlns:a16="http://schemas.microsoft.com/office/drawing/2014/main" id="{FEA95E31-B948-A6D7-B7C0-8F481776BF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2" name="Notes Placeholder 2">
            <a:extLst>
              <a:ext uri="{FF2B5EF4-FFF2-40B4-BE49-F238E27FC236}">
                <a16:creationId xmlns:a16="http://schemas.microsoft.com/office/drawing/2014/main" id="{1546C72A-A71A-A983-9CE5-86A78800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>
            <a:extLst>
              <a:ext uri="{FF2B5EF4-FFF2-40B4-BE49-F238E27FC236}">
                <a16:creationId xmlns:a16="http://schemas.microsoft.com/office/drawing/2014/main" id="{059542E9-FE82-67CC-195A-8D68F168FE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0" name="Notes Placeholder 2">
            <a:extLst>
              <a:ext uri="{FF2B5EF4-FFF2-40B4-BE49-F238E27FC236}">
                <a16:creationId xmlns:a16="http://schemas.microsoft.com/office/drawing/2014/main" id="{79659918-0B7D-88D7-0BA8-ABEC48A37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>
            <a:extLst>
              <a:ext uri="{FF2B5EF4-FFF2-40B4-BE49-F238E27FC236}">
                <a16:creationId xmlns:a16="http://schemas.microsoft.com/office/drawing/2014/main" id="{1A2710CD-9B55-E94A-C4F0-92785AF124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1378" name="Notes Placeholder 2">
            <a:extLst>
              <a:ext uri="{FF2B5EF4-FFF2-40B4-BE49-F238E27FC236}">
                <a16:creationId xmlns:a16="http://schemas.microsoft.com/office/drawing/2014/main" id="{20F8124A-EB1B-D250-9B17-FF367817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>
            <a:extLst>
              <a:ext uri="{FF2B5EF4-FFF2-40B4-BE49-F238E27FC236}">
                <a16:creationId xmlns:a16="http://schemas.microsoft.com/office/drawing/2014/main" id="{738FF870-2D96-008B-2F8E-64E8ECDECA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8C50D002-E76F-BC0C-AC96-F1E8FBD411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07181" eaLnBrk="1" hangingPunct="1">
              <a:defRPr/>
            </a:pPr>
            <a:r>
              <a:rPr lang="en-US" sz="1125">
                <a:latin typeface="Calibri" charset="0"/>
                <a:sym typeface="Lucida Grande" charset="0"/>
              </a:rPr>
              <a:t>Note from Chuck.   Please retain and maintain this page as you remix and republish these materials.  Please add any of your own improvements or contributions.  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>
            <a:extLst>
              <a:ext uri="{FF2B5EF4-FFF2-40B4-BE49-F238E27FC236}">
                <a16:creationId xmlns:a16="http://schemas.microsoft.com/office/drawing/2014/main" id="{5740C558-744A-DF1B-F84F-C7264D5545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2" name="Notes Placeholder 2">
            <a:extLst>
              <a:ext uri="{FF2B5EF4-FFF2-40B4-BE49-F238E27FC236}">
                <a16:creationId xmlns:a16="http://schemas.microsoft.com/office/drawing/2014/main" id="{1BD3E1E8-7CC2-839D-9A9F-74475DAE7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77D1A502-9014-E039-6EE6-1BFCE5E0AB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72207C75-AF0A-CDC8-F104-E5D9E3126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EB1305E6-3148-44C5-54A9-31C5402241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27C6F308-E0C3-AB72-8D52-6238E246F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1ED76788-3E51-E55C-C46C-88F819897F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6BB7DFDA-73AD-A7A4-3475-BC6488171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>
            <a:extLst>
              <a:ext uri="{FF2B5EF4-FFF2-40B4-BE49-F238E27FC236}">
                <a16:creationId xmlns:a16="http://schemas.microsoft.com/office/drawing/2014/main" id="{C6DA66EA-C31D-B112-4C09-BEE369F037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4" name="Notes Placeholder 2">
            <a:extLst>
              <a:ext uri="{FF2B5EF4-FFF2-40B4-BE49-F238E27FC236}">
                <a16:creationId xmlns:a16="http://schemas.microsoft.com/office/drawing/2014/main" id="{CAB6CB9D-309C-4550-2E38-54C13EE04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>
            <a:extLst>
              <a:ext uri="{FF2B5EF4-FFF2-40B4-BE49-F238E27FC236}">
                <a16:creationId xmlns:a16="http://schemas.microsoft.com/office/drawing/2014/main" id="{C56BCECC-5656-F69A-976C-99A68AA6B8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2" name="Notes Placeholder 2">
            <a:extLst>
              <a:ext uri="{FF2B5EF4-FFF2-40B4-BE49-F238E27FC236}">
                <a16:creationId xmlns:a16="http://schemas.microsoft.com/office/drawing/2014/main" id="{49E60F36-F83A-2E21-40B1-DDE4AD159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>
            <a:extLst>
              <a:ext uri="{FF2B5EF4-FFF2-40B4-BE49-F238E27FC236}">
                <a16:creationId xmlns:a16="http://schemas.microsoft.com/office/drawing/2014/main" id="{D4D94FF0-7C71-5927-3A33-2489BCF528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0" name="Notes Placeholder 2">
            <a:extLst>
              <a:ext uri="{FF2B5EF4-FFF2-40B4-BE49-F238E27FC236}">
                <a16:creationId xmlns:a16="http://schemas.microsoft.com/office/drawing/2014/main" id="{E2A552AF-4923-24F8-82B6-CFCB24104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521"/>
            <a:ext cx="7772400" cy="11028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2078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67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88" y="361950"/>
            <a:ext cx="7837487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629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88" y="361950"/>
            <a:ext cx="7837487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732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88" y="361950"/>
            <a:ext cx="7837487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37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17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521"/>
            <a:ext cx="7772400" cy="11028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4029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B87A4814-FE6C-79B9-81A0-8064CA3AF20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49313" y="134938"/>
            <a:ext cx="74453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panose="020B0502020104020203" pitchFamily="34" charset="-79"/>
              </a:rPr>
              <a:t>Click to edit Master title style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8E944D6B-135F-CB2C-2B20-A08A401AEA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49313" y="1457325"/>
            <a:ext cx="7445375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panose="020B0502020104020203" pitchFamily="34" charset="-79"/>
              </a:rPr>
              <a:t>Click to edit Master text styles</a:t>
            </a:r>
          </a:p>
          <a:p>
            <a:pPr lvl="1"/>
            <a:r>
              <a:rPr lang="en-US" altLang="en-US">
                <a:sym typeface="Gill Sans" panose="020B0502020104020203" pitchFamily="34" charset="-79"/>
              </a:rPr>
              <a:t>Second level</a:t>
            </a:r>
          </a:p>
          <a:p>
            <a:pPr lvl="2"/>
            <a:r>
              <a:rPr lang="en-US" altLang="en-US">
                <a:sym typeface="Gill Sans" panose="020B0502020104020203" pitchFamily="34" charset="-79"/>
              </a:rPr>
              <a:t>Third level</a:t>
            </a:r>
          </a:p>
          <a:p>
            <a:pPr lvl="3"/>
            <a:r>
              <a:rPr lang="en-US" altLang="en-US">
                <a:sym typeface="Gill Sans" panose="020B0502020104020203" pitchFamily="34" charset="-79"/>
              </a:rPr>
              <a:t>Fourth level</a:t>
            </a:r>
          </a:p>
          <a:p>
            <a:pPr lvl="4"/>
            <a:r>
              <a:rPr lang="en-US" altLang="en-US">
                <a:sym typeface="Gill Sans" panose="020B0502020104020203" pitchFamily="34" charset="-79"/>
              </a:rPr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9BB7A01-F7BA-AAD0-66FD-DDC3598862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361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ctr" eaLnBrk="1" hangingPunct="1">
              <a:defRPr/>
            </a:pPr>
            <a:endParaRPr lang="x-none" altLang="x-none" sz="3600">
              <a:solidFill>
                <a:srgbClr val="FFFFFF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1029" name="Rectangle 4">
            <a:extLst>
              <a:ext uri="{FF2B5EF4-FFF2-40B4-BE49-F238E27FC236}">
                <a16:creationId xmlns:a16="http://schemas.microsoft.com/office/drawing/2014/main" id="{411B4FCA-4DE3-D335-CA22-821C0203A6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3175" y="4776788"/>
            <a:ext cx="9144000" cy="361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ctr" eaLnBrk="1" hangingPunct="1">
              <a:defRPr/>
            </a:pPr>
            <a:endParaRPr lang="x-none" altLang="x-none" sz="3600">
              <a:solidFill>
                <a:srgbClr val="FFFFFF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ctr" defTabSz="306388" rtl="0" eaLnBrk="0" fontAlgn="base" hangingPunct="0">
        <a:spcBef>
          <a:spcPct val="0"/>
        </a:spcBef>
        <a:spcAft>
          <a:spcPct val="0"/>
        </a:spcAft>
        <a:defRPr sz="4100">
          <a:solidFill>
            <a:srgbClr val="FFFFFF"/>
          </a:solidFill>
          <a:latin typeface="+mj-lt"/>
          <a:ea typeface="+mj-ea"/>
          <a:cs typeface="+mj-cs"/>
          <a:sym typeface="Gill Sans" panose="020B0502020104020203" pitchFamily="34" charset="-79"/>
        </a:defRPr>
      </a:lvl1pPr>
      <a:lvl2pPr algn="ctr" defTabSz="306388" rtl="0" eaLnBrk="0" fontAlgn="base" hangingPunct="0">
        <a:spcBef>
          <a:spcPct val="0"/>
        </a:spcBef>
        <a:spcAft>
          <a:spcPct val="0"/>
        </a:spcAft>
        <a:defRPr sz="41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2pPr>
      <a:lvl3pPr algn="ctr" defTabSz="306388" rtl="0" eaLnBrk="0" fontAlgn="base" hangingPunct="0">
        <a:spcBef>
          <a:spcPct val="0"/>
        </a:spcBef>
        <a:spcAft>
          <a:spcPct val="0"/>
        </a:spcAft>
        <a:defRPr sz="41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3pPr>
      <a:lvl4pPr algn="ctr" defTabSz="306388" rtl="0" eaLnBrk="0" fontAlgn="base" hangingPunct="0">
        <a:spcBef>
          <a:spcPct val="0"/>
        </a:spcBef>
        <a:spcAft>
          <a:spcPct val="0"/>
        </a:spcAft>
        <a:defRPr sz="41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4pPr>
      <a:lvl5pPr algn="ctr" defTabSz="306388" rtl="0" eaLnBrk="0" fontAlgn="base" hangingPunct="0">
        <a:spcBef>
          <a:spcPct val="0"/>
        </a:spcBef>
        <a:spcAft>
          <a:spcPct val="0"/>
        </a:spcAft>
        <a:defRPr sz="41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5pPr>
      <a:lvl6pPr marL="257175" algn="ctr" defTabSz="307181" rtl="0" fontAlgn="base" hangingPunct="0">
        <a:spcBef>
          <a:spcPct val="0"/>
        </a:spcBef>
        <a:spcAft>
          <a:spcPct val="0"/>
        </a:spcAft>
        <a:defRPr sz="4163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6pPr>
      <a:lvl7pPr marL="514350" algn="ctr" defTabSz="307181" rtl="0" fontAlgn="base" hangingPunct="0">
        <a:spcBef>
          <a:spcPct val="0"/>
        </a:spcBef>
        <a:spcAft>
          <a:spcPct val="0"/>
        </a:spcAft>
        <a:defRPr sz="4163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7pPr>
      <a:lvl8pPr marL="771525" algn="ctr" defTabSz="307181" rtl="0" fontAlgn="base" hangingPunct="0">
        <a:spcBef>
          <a:spcPct val="0"/>
        </a:spcBef>
        <a:spcAft>
          <a:spcPct val="0"/>
        </a:spcAft>
        <a:defRPr sz="4163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8pPr>
      <a:lvl9pPr marL="1028700" algn="ctr" defTabSz="307181" rtl="0" fontAlgn="base" hangingPunct="0">
        <a:spcBef>
          <a:spcPct val="0"/>
        </a:spcBef>
        <a:spcAft>
          <a:spcPct val="0"/>
        </a:spcAft>
        <a:defRPr sz="4163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9pPr>
    </p:titleStyle>
    <p:bodyStyle>
      <a:lvl1pPr marL="192088" indent="-1920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+mn-ea"/>
          <a:cs typeface="+mn-cs"/>
          <a:sym typeface="Gill Sans" panose="020B0502020104020203" pitchFamily="34" charset="-79"/>
        </a:defRPr>
      </a:lvl1pPr>
      <a:lvl2pPr marL="417513" indent="-16033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2pPr>
      <a:lvl3pPr marL="642938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3pPr>
      <a:lvl4pPr marL="900113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4pPr>
      <a:lvl5pPr marL="1157288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5pPr>
      <a:lvl6pPr marL="257175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6pPr>
      <a:lvl7pPr marL="514350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7pPr>
      <a:lvl8pPr marL="771525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8pPr>
      <a:lvl9pPr marL="1028700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B663E3B2-99F9-769C-CC83-766695EBEAE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49288" y="134938"/>
            <a:ext cx="7837487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panose="020B0502020104020203" pitchFamily="34" charset="-79"/>
              </a:rPr>
              <a:t>Click to edit Master title style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39F42C7F-477A-5327-56F3-F4AEEBA0C2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49288" y="1465263"/>
            <a:ext cx="7837487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panose="020B0502020104020203" pitchFamily="34" charset="-79"/>
              </a:rPr>
              <a:t>Click to edit Master text styles</a:t>
            </a:r>
          </a:p>
          <a:p>
            <a:pPr lvl="1"/>
            <a:r>
              <a:rPr lang="en-US" altLang="en-US">
                <a:sym typeface="Gill Sans" panose="020B0502020104020203" pitchFamily="34" charset="-79"/>
              </a:rPr>
              <a:t>Second level</a:t>
            </a:r>
          </a:p>
          <a:p>
            <a:pPr lvl="2"/>
            <a:r>
              <a:rPr lang="en-US" altLang="en-US">
                <a:sym typeface="Gill Sans" panose="020B0502020104020203" pitchFamily="34" charset="-79"/>
              </a:rPr>
              <a:t>Third level</a:t>
            </a:r>
          </a:p>
          <a:p>
            <a:pPr lvl="3"/>
            <a:r>
              <a:rPr lang="en-US" altLang="en-US">
                <a:sym typeface="Gill Sans" panose="020B0502020104020203" pitchFamily="34" charset="-79"/>
              </a:rPr>
              <a:t>Fourth level</a:t>
            </a:r>
          </a:p>
          <a:p>
            <a:pPr lvl="4"/>
            <a:r>
              <a:rPr lang="en-US" altLang="en-US">
                <a:sym typeface="Gill Sans" panose="020B0502020104020203" pitchFamily="34" charset="-79"/>
              </a:rPr>
              <a:t>Fifth level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B8349009-3D54-7727-CDDE-152B1C882A6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361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ctr" eaLnBrk="1" hangingPunct="1">
              <a:defRPr/>
            </a:pPr>
            <a:endParaRPr lang="x-none" altLang="x-none" sz="3600">
              <a:solidFill>
                <a:srgbClr val="FFFFFF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2651339D-2B37-88BC-4136-A13DBE30A1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3175" y="4776788"/>
            <a:ext cx="9144000" cy="361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ctr" eaLnBrk="1" hangingPunct="1">
              <a:defRPr/>
            </a:pPr>
            <a:endParaRPr lang="x-none" altLang="x-none" sz="3600">
              <a:solidFill>
                <a:srgbClr val="FFFFFF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</p:sldLayoutIdLst>
  <p:txStyles>
    <p:titleStyle>
      <a:lvl1pPr algn="ctr" defTabSz="306388" rtl="0" eaLnBrk="0" fontAlgn="base" hangingPunct="0">
        <a:spcBef>
          <a:spcPct val="0"/>
        </a:spcBef>
        <a:spcAft>
          <a:spcPct val="0"/>
        </a:spcAft>
        <a:defRPr sz="4100">
          <a:solidFill>
            <a:srgbClr val="FFFFFF"/>
          </a:solidFill>
          <a:latin typeface="+mj-lt"/>
          <a:ea typeface="+mj-ea"/>
          <a:cs typeface="+mj-cs"/>
          <a:sym typeface="Gill Sans" panose="020B0502020104020203" pitchFamily="34" charset="-79"/>
        </a:defRPr>
      </a:lvl1pPr>
      <a:lvl2pPr algn="ctr" defTabSz="306388" rtl="0" eaLnBrk="0" fontAlgn="base" hangingPunct="0">
        <a:spcBef>
          <a:spcPct val="0"/>
        </a:spcBef>
        <a:spcAft>
          <a:spcPct val="0"/>
        </a:spcAft>
        <a:defRPr sz="41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2pPr>
      <a:lvl3pPr algn="ctr" defTabSz="306388" rtl="0" eaLnBrk="0" fontAlgn="base" hangingPunct="0">
        <a:spcBef>
          <a:spcPct val="0"/>
        </a:spcBef>
        <a:spcAft>
          <a:spcPct val="0"/>
        </a:spcAft>
        <a:defRPr sz="41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3pPr>
      <a:lvl4pPr algn="ctr" defTabSz="306388" rtl="0" eaLnBrk="0" fontAlgn="base" hangingPunct="0">
        <a:spcBef>
          <a:spcPct val="0"/>
        </a:spcBef>
        <a:spcAft>
          <a:spcPct val="0"/>
        </a:spcAft>
        <a:defRPr sz="41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4pPr>
      <a:lvl5pPr algn="ctr" defTabSz="306388" rtl="0" eaLnBrk="0" fontAlgn="base" hangingPunct="0">
        <a:spcBef>
          <a:spcPct val="0"/>
        </a:spcBef>
        <a:spcAft>
          <a:spcPct val="0"/>
        </a:spcAft>
        <a:defRPr sz="41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5pPr>
      <a:lvl6pPr marL="257175" algn="ctr" defTabSz="307181" rtl="0" fontAlgn="base" hangingPunct="0">
        <a:spcBef>
          <a:spcPct val="0"/>
        </a:spcBef>
        <a:spcAft>
          <a:spcPct val="0"/>
        </a:spcAft>
        <a:defRPr sz="4163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6pPr>
      <a:lvl7pPr marL="514350" algn="ctr" defTabSz="307181" rtl="0" fontAlgn="base" hangingPunct="0">
        <a:spcBef>
          <a:spcPct val="0"/>
        </a:spcBef>
        <a:spcAft>
          <a:spcPct val="0"/>
        </a:spcAft>
        <a:defRPr sz="4163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7pPr>
      <a:lvl8pPr marL="771525" algn="ctr" defTabSz="307181" rtl="0" fontAlgn="base" hangingPunct="0">
        <a:spcBef>
          <a:spcPct val="0"/>
        </a:spcBef>
        <a:spcAft>
          <a:spcPct val="0"/>
        </a:spcAft>
        <a:defRPr sz="4163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8pPr>
      <a:lvl9pPr marL="1028700" algn="ctr" defTabSz="307181" rtl="0" fontAlgn="base" hangingPunct="0">
        <a:spcBef>
          <a:spcPct val="0"/>
        </a:spcBef>
        <a:spcAft>
          <a:spcPct val="0"/>
        </a:spcAft>
        <a:defRPr sz="4163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9pPr>
    </p:titleStyle>
    <p:bodyStyle>
      <a:lvl1pPr marL="192088" indent="-1920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+mn-ea"/>
          <a:cs typeface="+mn-cs"/>
          <a:sym typeface="Gill Sans" panose="020B0502020104020203" pitchFamily="34" charset="-79"/>
        </a:defRPr>
      </a:lvl1pPr>
      <a:lvl2pPr marL="417513" indent="-16033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2pPr>
      <a:lvl3pPr marL="642938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3pPr>
      <a:lvl4pPr marL="900113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4pPr>
      <a:lvl5pPr marL="1157288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5pPr>
      <a:lvl6pPr marL="257175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6pPr>
      <a:lvl7pPr marL="514350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7pPr>
      <a:lvl8pPr marL="771525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8pPr>
      <a:lvl9pPr marL="1028700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6766D6AE-D125-5BF1-DDB9-8C624A14EF7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97025"/>
            <a:ext cx="7772400" cy="1103313"/>
          </a:xfrm>
        </p:spPr>
        <p:txBody>
          <a:bodyPr/>
          <a:lstStyle/>
          <a:p>
            <a:pPr eaLnBrk="1"/>
            <a:r>
              <a:rPr lang="en-US" altLang="en-US" sz="5400" dirty="0">
                <a:solidFill>
                  <a:srgbClr val="FFCC66"/>
                </a:solidFill>
              </a:rPr>
              <a:t>C Programming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7079D4CF-5701-AF4E-ADE1-DAA5673FEB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76550"/>
            <a:ext cx="6400800" cy="1314450"/>
          </a:xfrm>
        </p:spPr>
        <p:txBody>
          <a:bodyPr/>
          <a:lstStyle/>
          <a:p>
            <a:pPr eaLnBrk="1"/>
            <a:r>
              <a:rPr lang="en-US" altLang="en-US" sz="2700" dirty="0"/>
              <a:t>Dr. Charles Severance</a:t>
            </a:r>
          </a:p>
          <a:p>
            <a:pPr eaLnBrk="1"/>
            <a:r>
              <a:rPr lang="en-US" altLang="en-US" sz="1800" dirty="0"/>
              <a:t>www.cc4e.com</a:t>
            </a:r>
            <a:endParaRPr lang="en-US" altLang="en-US" dirty="0"/>
          </a:p>
          <a:p>
            <a:pPr eaLnBrk="1"/>
            <a:endParaRPr lang="en-US" altLang="en-US" dirty="0"/>
          </a:p>
        </p:txBody>
      </p:sp>
      <p:pic>
        <p:nvPicPr>
          <p:cNvPr id="5123" name="Picture 6" descr="CCby.png">
            <a:extLst>
              <a:ext uri="{FF2B5EF4-FFF2-40B4-BE49-F238E27FC236}">
                <a16:creationId xmlns:a16="http://schemas.microsoft.com/office/drawing/2014/main" id="{5F41DDD9-3E97-83A0-DEE5-B97B3335E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0" y="4232275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Box 1">
            <a:extLst>
              <a:ext uri="{FF2B5EF4-FFF2-40B4-BE49-F238E27FC236}">
                <a16:creationId xmlns:a16="http://schemas.microsoft.com/office/drawing/2014/main" id="{4876ADD6-014B-57EB-8856-8D83227C3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88" y="3038475"/>
            <a:ext cx="185737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endParaRPr lang="en-US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1893C388-37EA-3686-C884-4FE15E411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9288" y="361950"/>
            <a:ext cx="4151312" cy="866775"/>
          </a:xfrm>
        </p:spPr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Operators</a:t>
            </a:r>
          </a:p>
        </p:txBody>
      </p:sp>
      <p:sp>
        <p:nvSpPr>
          <p:cNvPr id="60418" name="AutoShape 4">
            <a:extLst>
              <a:ext uri="{FF2B5EF4-FFF2-40B4-BE49-F238E27FC236}">
                <a16:creationId xmlns:a16="http://schemas.microsoft.com/office/drawing/2014/main" id="{2D31F8FE-F206-D584-F4C0-0BECA597C8EC}"/>
              </a:ext>
            </a:extLst>
          </p:cNvPr>
          <p:cNvSpPr>
            <a:spLocks/>
          </p:cNvSpPr>
          <p:nvPr/>
        </p:nvSpPr>
        <p:spPr bwMode="auto">
          <a:xfrm>
            <a:off x="1066800" y="1228725"/>
            <a:ext cx="3352800" cy="32829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 1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1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 j + 1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2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 j - 5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-3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 j * 5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-9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 j / 5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-4.5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 Math.trunc(j)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-4</a:t>
            </a:r>
          </a:p>
        </p:txBody>
      </p:sp>
      <p:pic>
        <p:nvPicPr>
          <p:cNvPr id="60419" name="Picture 7" descr="Untitled.png">
            <a:extLst>
              <a:ext uri="{FF2B5EF4-FFF2-40B4-BE49-F238E27FC236}">
                <a16:creationId xmlns:a16="http://schemas.microsoft.com/office/drawing/2014/main" id="{7DFB3F92-DF24-86C5-E538-3CD025237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00"/>
          <a:stretch>
            <a:fillRect/>
          </a:stretch>
        </p:blipFill>
        <p:spPr bwMode="auto">
          <a:xfrm>
            <a:off x="5218113" y="393700"/>
            <a:ext cx="3544887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9274D005-BE30-C030-3019-EA5D35B2F8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9288" y="361950"/>
            <a:ext cx="7837487" cy="838200"/>
          </a:xfrm>
        </p:spPr>
        <p:txBody>
          <a:bodyPr/>
          <a:lstStyle/>
          <a:p>
            <a:pPr eaLnBrk="1"/>
            <a:r>
              <a:rPr lang="en-US" altLang="en-US" sz="4000">
                <a:solidFill>
                  <a:srgbClr val="FFCC66"/>
                </a:solidFill>
              </a:rPr>
              <a:t>More Operators</a:t>
            </a:r>
          </a:p>
        </p:txBody>
      </p:sp>
      <p:sp>
        <p:nvSpPr>
          <p:cNvPr id="62466" name="AutoShape 4">
            <a:extLst>
              <a:ext uri="{FF2B5EF4-FFF2-40B4-BE49-F238E27FC236}">
                <a16:creationId xmlns:a16="http://schemas.microsoft.com/office/drawing/2014/main" id="{2653C5D6-B72A-E52C-0150-197012025DCD}"/>
              </a:ext>
            </a:extLst>
          </p:cNvPr>
          <p:cNvSpPr>
            <a:spLocks/>
          </p:cNvSpPr>
          <p:nvPr/>
        </p:nvSpPr>
        <p:spPr bwMode="auto">
          <a:xfrm>
            <a:off x="5095875" y="1276350"/>
            <a:ext cx="3352800" cy="32829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 10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10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+= 5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15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-= 3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12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*= 2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24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/= 4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6</a:t>
            </a:r>
          </a:p>
        </p:txBody>
      </p:sp>
      <p:sp>
        <p:nvSpPr>
          <p:cNvPr id="62467" name="AutoShape 4">
            <a:extLst>
              <a:ext uri="{FF2B5EF4-FFF2-40B4-BE49-F238E27FC236}">
                <a16:creationId xmlns:a16="http://schemas.microsoft.com/office/drawing/2014/main" id="{00514187-77F1-564F-53A0-125D47C94E01}"/>
              </a:ext>
            </a:extLst>
          </p:cNvPr>
          <p:cNvSpPr>
            <a:spLocks/>
          </p:cNvSpPr>
          <p:nvPr/>
        </p:nvSpPr>
        <p:spPr bwMode="auto">
          <a:xfrm>
            <a:off x="1214438" y="1352550"/>
            <a:ext cx="3352800" cy="32829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 45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45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k = j % 7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3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k++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3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k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4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--k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3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k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495CFB02-34C6-6C05-722E-CAFC2F612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Comparison Operators</a:t>
            </a:r>
          </a:p>
        </p:txBody>
      </p:sp>
      <p:sp>
        <p:nvSpPr>
          <p:cNvPr id="64514" name="AutoShape 4">
            <a:extLst>
              <a:ext uri="{FF2B5EF4-FFF2-40B4-BE49-F238E27FC236}">
                <a16:creationId xmlns:a16="http://schemas.microsoft.com/office/drawing/2014/main" id="{00043C91-7E4A-E4FA-102A-F6D084521BFD}"/>
              </a:ext>
            </a:extLst>
          </p:cNvPr>
          <p:cNvSpPr>
            <a:spLocks/>
          </p:cNvSpPr>
          <p:nvPr/>
        </p:nvSpPr>
        <p:spPr bwMode="auto">
          <a:xfrm>
            <a:off x="1214438" y="1352550"/>
            <a:ext cx="3352800" cy="32829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 10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10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== 10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true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!= 17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true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&lt; 43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true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&gt; 42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false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&lt;= 10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true</a:t>
            </a:r>
          </a:p>
        </p:txBody>
      </p:sp>
      <p:sp>
        <p:nvSpPr>
          <p:cNvPr id="64515" name="AutoShape 4">
            <a:extLst>
              <a:ext uri="{FF2B5EF4-FFF2-40B4-BE49-F238E27FC236}">
                <a16:creationId xmlns:a16="http://schemas.microsoft.com/office/drawing/2014/main" id="{3DE22A21-7F43-5E34-CCCE-C7F415A7FCD1}"/>
              </a:ext>
            </a:extLst>
          </p:cNvPr>
          <p:cNvSpPr>
            <a:spLocks/>
          </p:cNvSpPr>
          <p:nvPr/>
        </p:nvSpPr>
        <p:spPr bwMode="auto">
          <a:xfrm>
            <a:off x="4851400" y="1295400"/>
            <a:ext cx="3352800" cy="32829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 false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false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== 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true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=== 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false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!== false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true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!== true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true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854E2AA9-3D2F-D1F6-6684-6D8803629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9288" y="361950"/>
            <a:ext cx="5065712" cy="1066800"/>
          </a:xfrm>
        </p:spPr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Logical Operators</a:t>
            </a:r>
          </a:p>
        </p:txBody>
      </p:sp>
      <p:pic>
        <p:nvPicPr>
          <p:cNvPr id="66562" name="Picture 1" descr="Untitled.png">
            <a:extLst>
              <a:ext uri="{FF2B5EF4-FFF2-40B4-BE49-F238E27FC236}">
                <a16:creationId xmlns:a16="http://schemas.microsoft.com/office/drawing/2014/main" id="{1E9D965A-0CE1-CC73-E0C0-EFAEA28C3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81"/>
          <a:stretch>
            <a:fillRect/>
          </a:stretch>
        </p:blipFill>
        <p:spPr bwMode="auto">
          <a:xfrm>
            <a:off x="5562600" y="889000"/>
            <a:ext cx="31242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AutoShape 4">
            <a:extLst>
              <a:ext uri="{FF2B5EF4-FFF2-40B4-BE49-F238E27FC236}">
                <a16:creationId xmlns:a16="http://schemas.microsoft.com/office/drawing/2014/main" id="{75C5EDB2-BE55-001C-DFAC-1BE241BC0319}"/>
              </a:ext>
            </a:extLst>
          </p:cNvPr>
          <p:cNvSpPr>
            <a:spLocks/>
          </p:cNvSpPr>
          <p:nvPr/>
        </p:nvSpPr>
        <p:spPr bwMode="auto">
          <a:xfrm>
            <a:off x="1506538" y="1231900"/>
            <a:ext cx="3352800" cy="32829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k = 5; j = 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k &gt; 1 &amp;&amp; j &lt; 10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true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k &gt; 10 &amp;&amp; j &gt; 10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false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k &gt; 10 || j &gt; 10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false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k &gt; 10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false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! ( k &gt; 10 ) 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true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FB9C87C5-2D89-AFA7-A8F6-64001A3E2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String Concatenation</a:t>
            </a: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70BA1148-80D6-DB42-8880-7A7E30F1C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457325"/>
            <a:ext cx="7445375" cy="1038225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>
                <a:solidFill>
                  <a:schemeClr val="tx1"/>
                </a:solidFill>
              </a:rPr>
              <a:t>JavaScript string concatenation is like Python except that it does </a:t>
            </a:r>
            <a:r>
              <a:rPr lang="en-US" altLang="en-US" sz="2100">
                <a:solidFill>
                  <a:srgbClr val="FFFF00"/>
                </a:solidFill>
              </a:rPr>
              <a:t>implicit</a:t>
            </a:r>
            <a:r>
              <a:rPr lang="en-US" altLang="en-US" sz="2100">
                <a:solidFill>
                  <a:schemeClr val="tx1"/>
                </a:solidFill>
              </a:rPr>
              <a:t> conversion from integer to string</a:t>
            </a:r>
          </a:p>
        </p:txBody>
      </p:sp>
      <p:sp>
        <p:nvSpPr>
          <p:cNvPr id="68611" name="AutoShape 4">
            <a:extLst>
              <a:ext uri="{FF2B5EF4-FFF2-40B4-BE49-F238E27FC236}">
                <a16:creationId xmlns:a16="http://schemas.microsoft.com/office/drawing/2014/main" id="{ABFA75A3-A0AB-E7EC-F331-91D3439303D3}"/>
              </a:ext>
            </a:extLst>
          </p:cNvPr>
          <p:cNvSpPr>
            <a:spLocks/>
          </p:cNvSpPr>
          <p:nvPr/>
        </p:nvSpPr>
        <p:spPr bwMode="auto">
          <a:xfrm>
            <a:off x="2133600" y="2647950"/>
            <a:ext cx="4200525" cy="12287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x = 12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12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y = 'Hello ' + x + ' people'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"Hello 12 people"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F9748D9D-B028-983B-4BEF-7270D8D6E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Variable Typing</a:t>
            </a: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F99C73C8-5580-DB89-127D-A79D9182CD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9288" y="1465263"/>
            <a:ext cx="7837487" cy="1030287"/>
          </a:xfrm>
        </p:spPr>
        <p:txBody>
          <a:bodyPr/>
          <a:lstStyle/>
          <a:p>
            <a:pPr marL="177800" indent="0" algn="l" eaLnBrk="1">
              <a:spcBef>
                <a:spcPts val="1300"/>
              </a:spcBef>
              <a:buSzPct val="171000"/>
            </a:pPr>
            <a:r>
              <a:rPr lang="en-US" altLang="en-US" sz="2100"/>
              <a:t>JavaScript is a loosely typed language and does automatic type conversion when evaluating expressions.  It does not trace back when arithmetic is confusing.</a:t>
            </a:r>
            <a:endParaRPr lang="en-US" altLang="en-US"/>
          </a:p>
        </p:txBody>
      </p:sp>
      <p:pic>
        <p:nvPicPr>
          <p:cNvPr id="70659" name="Picture 1" descr="Untitled.png">
            <a:extLst>
              <a:ext uri="{FF2B5EF4-FFF2-40B4-BE49-F238E27FC236}">
                <a16:creationId xmlns:a16="http://schemas.microsoft.com/office/drawing/2014/main" id="{C6167B72-8747-B3C5-7F30-9D540BEA3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37"/>
          <a:stretch>
            <a:fillRect/>
          </a:stretch>
        </p:blipFill>
        <p:spPr bwMode="auto">
          <a:xfrm>
            <a:off x="6048375" y="2647950"/>
            <a:ext cx="24384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AutoShape 4">
            <a:extLst>
              <a:ext uri="{FF2B5EF4-FFF2-40B4-BE49-F238E27FC236}">
                <a16:creationId xmlns:a16="http://schemas.microsoft.com/office/drawing/2014/main" id="{98CBB829-251F-2163-CAAD-D12B3CC0B0AE}"/>
              </a:ext>
            </a:extLst>
          </p:cNvPr>
          <p:cNvSpPr>
            <a:spLocks/>
          </p:cNvSpPr>
          <p:nvPr/>
        </p:nvSpPr>
        <p:spPr bwMode="auto">
          <a:xfrm>
            <a:off x="1371600" y="2647950"/>
            <a:ext cx="4200525" cy="1905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x = "123" + 10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"12310"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x = ("123" * 1) + 10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133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x = ("fred" * 1) + 10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NaN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x = x + 1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NaN</a:t>
            </a:r>
          </a:p>
          <a:p>
            <a:pPr algn="l" eaLnBrk="1"/>
            <a:endParaRPr lang="en-US" altLang="en-US" sz="1400">
              <a:solidFill>
                <a:schemeClr val="tx1"/>
              </a:solidFill>
              <a:latin typeface="Courier" pitchFamily="2" charset="0"/>
              <a:sym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8FA6F8FB-D260-F4BC-E3EE-9D5682382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Variable Conversion</a:t>
            </a: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AC37953C-D379-1BF6-F268-DD84458FCD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428750"/>
            <a:ext cx="4090988" cy="2743200"/>
          </a:xfrm>
        </p:spPr>
        <p:txBody>
          <a:bodyPr/>
          <a:lstStyle/>
          <a:p>
            <a:pPr marL="177800" indent="0" algn="l" eaLnBrk="1">
              <a:spcBef>
                <a:spcPts val="1300"/>
              </a:spcBef>
              <a:buSzPct val="171000"/>
            </a:pPr>
            <a:r>
              <a:rPr lang="en-US" altLang="en-US" sz="2100"/>
              <a:t>If a string cannot be converted to a number, you end up with “Not a Number” or “NaN”.  It is a value, but it is sticky - all operations with NaN as a operand end up with NaN.</a:t>
            </a:r>
            <a:endParaRPr lang="en-US" altLang="en-US"/>
          </a:p>
        </p:txBody>
      </p:sp>
      <p:sp>
        <p:nvSpPr>
          <p:cNvPr id="72707" name="AutoShape 4">
            <a:extLst>
              <a:ext uri="{FF2B5EF4-FFF2-40B4-BE49-F238E27FC236}">
                <a16:creationId xmlns:a16="http://schemas.microsoft.com/office/drawing/2014/main" id="{3CBCA6DC-B939-D320-3358-8ACCCA15D720}"/>
              </a:ext>
            </a:extLst>
          </p:cNvPr>
          <p:cNvSpPr>
            <a:spLocks/>
          </p:cNvSpPr>
          <p:nvPr/>
        </p:nvSpPr>
        <p:spPr bwMode="auto">
          <a:xfrm>
            <a:off x="6254750" y="1200150"/>
            <a:ext cx="2584450" cy="29718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x = "fred" + 1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NaN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isNaN(x)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true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x = x + 1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NaN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y = 42 / 0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Infinity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isNaN(y)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false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isFinite(y)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false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41FE902A-7511-21A4-0593-01164E114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Determining Type</a:t>
            </a: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82398B5D-25D0-0092-0015-1667A5DDFA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9288" y="1465263"/>
            <a:ext cx="2322512" cy="2935287"/>
          </a:xfrm>
        </p:spPr>
        <p:txBody>
          <a:bodyPr/>
          <a:lstStyle/>
          <a:p>
            <a:pPr marL="177800" indent="0" algn="l" eaLnBrk="1">
              <a:spcBef>
                <a:spcPts val="1300"/>
              </a:spcBef>
              <a:buSzPct val="171000"/>
            </a:pPr>
            <a:r>
              <a:rPr lang="en-US" altLang="en-US" sz="2100"/>
              <a:t>JavaScript provides a unary </a:t>
            </a:r>
            <a:r>
              <a:rPr lang="en-US" altLang="en-US" sz="2100">
                <a:solidFill>
                  <a:srgbClr val="00FF00"/>
                </a:solidFill>
              </a:rPr>
              <a:t>typeof </a:t>
            </a:r>
            <a:r>
              <a:rPr lang="en-US" altLang="en-US" sz="2100"/>
              <a:t>operator that returns the type of a variable or constant as a string.</a:t>
            </a:r>
            <a:endParaRPr lang="en-US" altLang="en-US"/>
          </a:p>
        </p:txBody>
      </p:sp>
      <p:pic>
        <p:nvPicPr>
          <p:cNvPr id="74755" name="Picture 1" descr="Untitled.png">
            <a:extLst>
              <a:ext uri="{FF2B5EF4-FFF2-40B4-BE49-F238E27FC236}">
                <a16:creationId xmlns:a16="http://schemas.microsoft.com/office/drawing/2014/main" id="{5AAA4301-4AC2-E9DB-427D-CCA5BA14F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12"/>
          <a:stretch>
            <a:fillRect/>
          </a:stretch>
        </p:blipFill>
        <p:spPr bwMode="auto">
          <a:xfrm>
            <a:off x="6553200" y="1657350"/>
            <a:ext cx="22447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AutoShape 4">
            <a:extLst>
              <a:ext uri="{FF2B5EF4-FFF2-40B4-BE49-F238E27FC236}">
                <a16:creationId xmlns:a16="http://schemas.microsoft.com/office/drawing/2014/main" id="{0040E5C3-4617-4CFE-0F50-25B273D46CB8}"/>
              </a:ext>
            </a:extLst>
          </p:cNvPr>
          <p:cNvSpPr>
            <a:spLocks/>
          </p:cNvSpPr>
          <p:nvPr/>
        </p:nvSpPr>
        <p:spPr bwMode="auto">
          <a:xfrm>
            <a:off x="3657600" y="1497013"/>
            <a:ext cx="2584450" cy="29718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x = 25</a:t>
            </a:r>
            <a:endParaRPr lang="en-US" altLang="en-US" sz="1800">
              <a:solidFill>
                <a:schemeClr val="tx1"/>
              </a:solidFill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typeof x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"number"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y = "Why?"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"Why?"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typeof y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"string"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typeof z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"undefined"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3">
            <a:extLst>
              <a:ext uri="{FF2B5EF4-FFF2-40B4-BE49-F238E27FC236}">
                <a16:creationId xmlns:a16="http://schemas.microsoft.com/office/drawing/2014/main" id="{C7F563F7-F920-6C20-4E48-7687BC8B7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620000" cy="1103313"/>
          </a:xfrm>
        </p:spPr>
        <p:txBody>
          <a:bodyPr/>
          <a:lstStyle/>
          <a:p>
            <a:r>
              <a:rPr lang="en-US" altLang="en-US" sz="4400">
                <a:solidFill>
                  <a:srgbClr val="FFCC66"/>
                </a:solidFill>
              </a:rPr>
              <a:t>Functions and Arrays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D110AAC0-CE61-1F78-877A-86FCF7A35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Functions</a:t>
            </a: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A1A88767-F9B8-B310-6ED4-4D29FDB9D5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52550"/>
            <a:ext cx="7837488" cy="1257300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Functions use a typical syntax and are indicated using the </a:t>
            </a:r>
            <a:r>
              <a:rPr lang="en-US" altLang="en-US" sz="2100">
                <a:solidFill>
                  <a:srgbClr val="00F900"/>
                </a:solidFill>
              </a:rPr>
              <a:t>function</a:t>
            </a:r>
            <a:r>
              <a:rPr lang="en-US" altLang="en-US" sz="2100"/>
              <a:t> keyword.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The </a:t>
            </a:r>
            <a:r>
              <a:rPr lang="en-US" altLang="en-US" sz="2100">
                <a:solidFill>
                  <a:srgbClr val="00F900"/>
                </a:solidFill>
              </a:rPr>
              <a:t>return</a:t>
            </a:r>
            <a:r>
              <a:rPr lang="en-US" altLang="en-US" sz="2100"/>
              <a:t> keyword functions as expected.</a:t>
            </a:r>
            <a:endParaRPr lang="en-US" altLang="en-US"/>
          </a:p>
        </p:txBody>
      </p:sp>
      <p:sp>
        <p:nvSpPr>
          <p:cNvPr id="77827" name="AutoShape 4">
            <a:extLst>
              <a:ext uri="{FF2B5EF4-FFF2-40B4-BE49-F238E27FC236}">
                <a16:creationId xmlns:a16="http://schemas.microsoft.com/office/drawing/2014/main" id="{D94FBE00-85DA-0F0C-BBDD-4DCAAE464C6C}"/>
              </a:ext>
            </a:extLst>
          </p:cNvPr>
          <p:cNvSpPr>
            <a:spLocks/>
          </p:cNvSpPr>
          <p:nvPr/>
        </p:nvSpPr>
        <p:spPr bwMode="auto">
          <a:xfrm>
            <a:off x="7756525" y="361950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js-09.htm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77828" name="TextBox 2">
            <a:extLst>
              <a:ext uri="{FF2B5EF4-FFF2-40B4-BE49-F238E27FC236}">
                <a16:creationId xmlns:a16="http://schemas.microsoft.com/office/drawing/2014/main" id="{A55936A7-3ACB-B48A-2953-EE45D1586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749550"/>
            <a:ext cx="514826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r>
              <a:rPr lang="en-US" altLang="en-US" sz="1800">
                <a:solidFill>
                  <a:srgbClr val="FFFF00"/>
                </a:solidFill>
                <a:latin typeface="Courier" pitchFamily="2" charset="0"/>
              </a:rPr>
              <a:t>&lt;script type="text/javascript"&gt; </a:t>
            </a:r>
          </a:p>
          <a:p>
            <a:pPr eaLnBrk="1"/>
            <a:r>
              <a:rPr lang="en-US" altLang="en-US" sz="1800">
                <a:solidFill>
                  <a:srgbClr val="FFFF00"/>
                </a:solidFill>
                <a:latin typeface="Courier" pitchFamily="2" charset="0"/>
              </a:rPr>
              <a:t>function product(a,b) {</a:t>
            </a:r>
          </a:p>
          <a:p>
            <a:pPr eaLnBrk="1"/>
            <a:r>
              <a:rPr lang="en-US" altLang="en-US" sz="1800">
                <a:solidFill>
                  <a:srgbClr val="FFFF00"/>
                </a:solidFill>
                <a:latin typeface="Courier" pitchFamily="2" charset="0"/>
              </a:rPr>
              <a:t>   value = a + b;</a:t>
            </a:r>
          </a:p>
          <a:p>
            <a:pPr eaLnBrk="1"/>
            <a:r>
              <a:rPr lang="en-US" altLang="en-US" sz="1800">
                <a:solidFill>
                  <a:srgbClr val="FFFF00"/>
                </a:solidFill>
                <a:latin typeface="Courier" pitchFamily="2" charset="0"/>
              </a:rPr>
              <a:t>   return value;</a:t>
            </a:r>
          </a:p>
          <a:p>
            <a:pPr eaLnBrk="1"/>
            <a:r>
              <a:rPr lang="en-US" altLang="en-US" sz="1800">
                <a:solidFill>
                  <a:srgbClr val="FFFF00"/>
                </a:solidFill>
                <a:latin typeface="Courier" pitchFamily="2" charset="0"/>
              </a:rPr>
              <a:t>}</a:t>
            </a:r>
          </a:p>
          <a:p>
            <a:pPr eaLnBrk="1"/>
            <a:r>
              <a:rPr lang="en-US" altLang="en-US" sz="1800">
                <a:solidFill>
                  <a:srgbClr val="FFFF00"/>
                </a:solidFill>
                <a:latin typeface="Courier" pitchFamily="2" charset="0"/>
              </a:rPr>
              <a:t>console.log("Prod = "+product(4,5));</a:t>
            </a:r>
          </a:p>
          <a:p>
            <a:pPr eaLnBrk="1"/>
            <a:r>
              <a:rPr lang="en-US" altLang="en-US" sz="1800">
                <a:solidFill>
                  <a:srgbClr val="FFFF00"/>
                </a:solidFill>
                <a:latin typeface="Courier" pitchFamily="2" charset="0"/>
              </a:rPr>
              <a:t>&lt;/script&gt; </a:t>
            </a:r>
          </a:p>
        </p:txBody>
      </p:sp>
      <p:pic>
        <p:nvPicPr>
          <p:cNvPr id="72709" name="Picture 4" descr="Prod = 9" title="Computer output">
            <a:extLst>
              <a:ext uri="{FF2B5EF4-FFF2-40B4-BE49-F238E27FC236}">
                <a16:creationId xmlns:a16="http://schemas.microsoft.com/office/drawing/2014/main" id="{95AC6829-AFDA-8243-938C-721A5A220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3343275"/>
            <a:ext cx="39306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>
            <a:extLst>
              <a:ext uri="{FF2B5EF4-FFF2-40B4-BE49-F238E27FC236}">
                <a16:creationId xmlns:a16="http://schemas.microsoft.com/office/drawing/2014/main" id="{B86076BE-B553-6808-8276-7280C6C4AC3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218612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2" name="Picture 2">
            <a:extLst>
              <a:ext uri="{FF2B5EF4-FFF2-40B4-BE49-F238E27FC236}">
                <a16:creationId xmlns:a16="http://schemas.microsoft.com/office/drawing/2014/main" id="{35E038C8-9179-3091-2061-96F55424EE1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36750"/>
            <a:ext cx="1509713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>
            <a:extLst>
              <a:ext uri="{FF2B5EF4-FFF2-40B4-BE49-F238E27FC236}">
                <a16:creationId xmlns:a16="http://schemas.microsoft.com/office/drawing/2014/main" id="{E8FF298E-AE80-F33F-963E-77C26D03AEA4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779463"/>
            <a:ext cx="2119312" cy="661987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1882612F-56B6-94ED-71B7-69EC26CD7C97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1346200"/>
            <a:ext cx="8794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>
            <a:extLst>
              <a:ext uri="{FF2B5EF4-FFF2-40B4-BE49-F238E27FC236}">
                <a16:creationId xmlns:a16="http://schemas.microsoft.com/office/drawing/2014/main" id="{3BFEB423-3D46-FF62-EC41-7B35C89E84A1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939925"/>
            <a:ext cx="1069975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6">
            <a:extLst>
              <a:ext uri="{FF2B5EF4-FFF2-40B4-BE49-F238E27FC236}">
                <a16:creationId xmlns:a16="http://schemas.microsoft.com/office/drawing/2014/main" id="{B378AFF4-00CF-ABD9-91BF-D3DFF43D3802}"/>
              </a:ext>
            </a:extLst>
          </p:cNvPr>
          <p:cNvSpPr>
            <a:spLocks/>
          </p:cNvSpPr>
          <p:nvPr/>
        </p:nvSpPr>
        <p:spPr bwMode="auto">
          <a:xfrm>
            <a:off x="1590675" y="539750"/>
            <a:ext cx="1492250" cy="222250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1575">
                <a:solidFill>
                  <a:srgbClr val="66FF66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Science Calculations</a:t>
            </a:r>
          </a:p>
        </p:txBody>
      </p:sp>
      <p:pic>
        <p:nvPicPr>
          <p:cNvPr id="11271" name="Picture 7">
            <a:extLst>
              <a:ext uri="{FF2B5EF4-FFF2-40B4-BE49-F238E27FC236}">
                <a16:creationId xmlns:a16="http://schemas.microsoft.com/office/drawing/2014/main" id="{6E6DF7EF-6817-11C6-575F-161A532A7E18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2225675"/>
            <a:ext cx="5064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8">
            <a:extLst>
              <a:ext uri="{FF2B5EF4-FFF2-40B4-BE49-F238E27FC236}">
                <a16:creationId xmlns:a16="http://schemas.microsoft.com/office/drawing/2014/main" id="{994C44A0-FC3A-795A-C411-4256E320AD93}"/>
              </a:ext>
            </a:extLst>
          </p:cNvPr>
          <p:cNvSpPr>
            <a:spLocks/>
          </p:cNvSpPr>
          <p:nvPr/>
        </p:nvSpPr>
        <p:spPr bwMode="auto">
          <a:xfrm>
            <a:off x="2332038" y="1704975"/>
            <a:ext cx="549275" cy="220663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1575">
                <a:solidFill>
                  <a:srgbClr val="FFFF66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System</a:t>
            </a:r>
          </a:p>
        </p:txBody>
      </p:sp>
      <p:pic>
        <p:nvPicPr>
          <p:cNvPr id="25609" name="Picture 9">
            <a:extLst>
              <a:ext uri="{FF2B5EF4-FFF2-40B4-BE49-F238E27FC236}">
                <a16:creationId xmlns:a16="http://schemas.microsoft.com/office/drawing/2014/main" id="{45D46725-9C2A-F678-69C6-BBF8137304F6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3257550"/>
            <a:ext cx="1390650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10">
            <a:extLst>
              <a:ext uri="{FF2B5EF4-FFF2-40B4-BE49-F238E27FC236}">
                <a16:creationId xmlns:a16="http://schemas.microsoft.com/office/drawing/2014/main" id="{00AF745E-835F-9B1F-F390-A8061914D0E3}"/>
              </a:ext>
            </a:extLst>
          </p:cNvPr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8" y="3824288"/>
            <a:ext cx="1752600" cy="661987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5" name="Rectangle 11">
            <a:extLst>
              <a:ext uri="{FF2B5EF4-FFF2-40B4-BE49-F238E27FC236}">
                <a16:creationId xmlns:a16="http://schemas.microsoft.com/office/drawing/2014/main" id="{425A3382-8E41-C50B-E663-AE22A4C06B72}"/>
              </a:ext>
            </a:extLst>
          </p:cNvPr>
          <p:cNvSpPr>
            <a:spLocks/>
          </p:cNvSpPr>
          <p:nvPr/>
        </p:nvSpPr>
        <p:spPr bwMode="auto">
          <a:xfrm>
            <a:off x="228600" y="4619625"/>
            <a:ext cx="56388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2571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2571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2571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2571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http://en.wikipedia.org/wiki/History_of_programming_languages</a:t>
            </a:r>
          </a:p>
        </p:txBody>
      </p:sp>
      <p:pic>
        <p:nvPicPr>
          <p:cNvPr id="25612" name="Picture 12">
            <a:extLst>
              <a:ext uri="{FF2B5EF4-FFF2-40B4-BE49-F238E27FC236}">
                <a16:creationId xmlns:a16="http://schemas.microsoft.com/office/drawing/2014/main" id="{2A1AD560-B7A1-AEE4-F107-9B0B7F9D2C43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39925"/>
            <a:ext cx="1306513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13">
            <a:extLst>
              <a:ext uri="{FF2B5EF4-FFF2-40B4-BE49-F238E27FC236}">
                <a16:creationId xmlns:a16="http://schemas.microsoft.com/office/drawing/2014/main" id="{6738C7EB-1DCE-2530-2647-7A4357949A95}"/>
              </a:ext>
            </a:extLst>
          </p:cNvPr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63" y="2260600"/>
            <a:ext cx="6096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4" name="Picture 14">
            <a:extLst>
              <a:ext uri="{FF2B5EF4-FFF2-40B4-BE49-F238E27FC236}">
                <a16:creationId xmlns:a16="http://schemas.microsoft.com/office/drawing/2014/main" id="{820C006B-EE3F-D935-AA0C-89F2940AB65C}"/>
              </a:ext>
            </a:extLst>
          </p:cNvPr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3" y="1177925"/>
            <a:ext cx="1497012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5" name="Picture 15">
            <a:extLst>
              <a:ext uri="{FF2B5EF4-FFF2-40B4-BE49-F238E27FC236}">
                <a16:creationId xmlns:a16="http://schemas.microsoft.com/office/drawing/2014/main" id="{BCB69915-07C5-CF85-0A7D-CA406784D287}"/>
              </a:ext>
            </a:extLst>
          </p:cNvPr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725" y="285750"/>
            <a:ext cx="2173288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6" name="Picture 16">
            <a:extLst>
              <a:ext uri="{FF2B5EF4-FFF2-40B4-BE49-F238E27FC236}">
                <a16:creationId xmlns:a16="http://schemas.microsoft.com/office/drawing/2014/main" id="{F0586842-AEBC-0E65-1D9E-1F57D1380584}"/>
              </a:ext>
            </a:extLst>
          </p:cNvPr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3" y="3362325"/>
            <a:ext cx="1339850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7" name="Picture 17">
            <a:extLst>
              <a:ext uri="{FF2B5EF4-FFF2-40B4-BE49-F238E27FC236}">
                <a16:creationId xmlns:a16="http://schemas.microsoft.com/office/drawing/2014/main" id="{3F9B2333-C9E8-4B5F-FB57-3FD609877962}"/>
              </a:ext>
            </a:extLst>
          </p:cNvPr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1639888"/>
            <a:ext cx="1193800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8" name="Rectangle 18">
            <a:extLst>
              <a:ext uri="{FF2B5EF4-FFF2-40B4-BE49-F238E27FC236}">
                <a16:creationId xmlns:a16="http://schemas.microsoft.com/office/drawing/2014/main" id="{C5EE2111-8455-42A2-DE7A-50E32CF43226}"/>
              </a:ext>
            </a:extLst>
          </p:cNvPr>
          <p:cNvSpPr>
            <a:spLocks/>
          </p:cNvSpPr>
          <p:nvPr/>
        </p:nvSpPr>
        <p:spPr bwMode="auto">
          <a:xfrm>
            <a:off x="4084638" y="1271588"/>
            <a:ext cx="550862" cy="222250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1575">
                <a:solidFill>
                  <a:srgbClr val="FFFF66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System</a:t>
            </a:r>
          </a:p>
        </p:txBody>
      </p:sp>
      <p:sp>
        <p:nvSpPr>
          <p:cNvPr id="25619" name="Rectangle 19">
            <a:extLst>
              <a:ext uri="{FF2B5EF4-FFF2-40B4-BE49-F238E27FC236}">
                <a16:creationId xmlns:a16="http://schemas.microsoft.com/office/drawing/2014/main" id="{C23C52E6-2354-057E-6951-9898708A2BDA}"/>
              </a:ext>
            </a:extLst>
          </p:cNvPr>
          <p:cNvSpPr>
            <a:spLocks/>
          </p:cNvSpPr>
          <p:nvPr/>
        </p:nvSpPr>
        <p:spPr bwMode="auto">
          <a:xfrm>
            <a:off x="7673975" y="4113213"/>
            <a:ext cx="860425" cy="444500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1575">
                <a:solidFill>
                  <a:srgbClr val="FF6666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Scripting/</a:t>
            </a:r>
          </a:p>
          <a:p>
            <a:pPr algn="ctr" eaLnBrk="1" hangingPunct="1">
              <a:defRPr/>
            </a:pPr>
            <a:r>
              <a:rPr lang="en-US" sz="1575" dirty="0">
                <a:solidFill>
                  <a:srgbClr val="FF6666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Interpreted</a:t>
            </a:r>
          </a:p>
        </p:txBody>
      </p:sp>
      <p:pic>
        <p:nvPicPr>
          <p:cNvPr id="11284" name="Picture 20">
            <a:extLst>
              <a:ext uri="{FF2B5EF4-FFF2-40B4-BE49-F238E27FC236}">
                <a16:creationId xmlns:a16="http://schemas.microsoft.com/office/drawing/2014/main" id="{8B3AA729-B2DA-3AAB-BCC9-7D9A328DC748}"/>
              </a:ext>
            </a:extLst>
          </p:cNvPr>
          <p:cNvPicPr>
            <a:picLocks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25" y="731838"/>
            <a:ext cx="1371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5" name="Picture 21">
            <a:extLst>
              <a:ext uri="{FF2B5EF4-FFF2-40B4-BE49-F238E27FC236}">
                <a16:creationId xmlns:a16="http://schemas.microsoft.com/office/drawing/2014/main" id="{95DE7D35-4576-DE62-0773-38C55FB9CFCF}"/>
              </a:ext>
            </a:extLst>
          </p:cNvPr>
          <p:cNvPicPr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949325"/>
            <a:ext cx="66675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6" name="Picture 22">
            <a:extLst>
              <a:ext uri="{FF2B5EF4-FFF2-40B4-BE49-F238E27FC236}">
                <a16:creationId xmlns:a16="http://schemas.microsoft.com/office/drawing/2014/main" id="{D806B0BB-3551-DE16-1AFB-CABD734F4E0A}"/>
              </a:ext>
            </a:extLst>
          </p:cNvPr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2184400"/>
            <a:ext cx="241935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7" name="Picture 23">
            <a:extLst>
              <a:ext uri="{FF2B5EF4-FFF2-40B4-BE49-F238E27FC236}">
                <a16:creationId xmlns:a16="http://schemas.microsoft.com/office/drawing/2014/main" id="{949682A7-324F-919A-F749-9FF2F4274C93}"/>
              </a:ext>
            </a:extLst>
          </p:cNvPr>
          <p:cNvPicPr>
            <a:picLocks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1477963"/>
            <a:ext cx="827087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8" name="Picture 24">
            <a:extLst>
              <a:ext uri="{FF2B5EF4-FFF2-40B4-BE49-F238E27FC236}">
                <a16:creationId xmlns:a16="http://schemas.microsoft.com/office/drawing/2014/main" id="{1E14EE05-48CE-CA1E-63E7-715765614AA6}"/>
              </a:ext>
            </a:extLst>
          </p:cNvPr>
          <p:cNvPicPr>
            <a:picLocks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1458913"/>
            <a:ext cx="237013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9" name="Picture 25">
            <a:extLst>
              <a:ext uri="{FF2B5EF4-FFF2-40B4-BE49-F238E27FC236}">
                <a16:creationId xmlns:a16="http://schemas.microsoft.com/office/drawing/2014/main" id="{68CB7281-00B9-DB4E-024C-480C91526DC5}"/>
              </a:ext>
            </a:extLst>
          </p:cNvPr>
          <p:cNvPicPr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725" y="1489075"/>
            <a:ext cx="7620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0" name="Picture 26">
            <a:extLst>
              <a:ext uri="{FF2B5EF4-FFF2-40B4-BE49-F238E27FC236}">
                <a16:creationId xmlns:a16="http://schemas.microsoft.com/office/drawing/2014/main" id="{F1C8AAED-EE85-0C61-1896-91BEEBABE8A6}"/>
              </a:ext>
            </a:extLst>
          </p:cNvPr>
          <p:cNvPicPr>
            <a:picLocks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75" y="2522538"/>
            <a:ext cx="11271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1" name="Picture 27">
            <a:extLst>
              <a:ext uri="{FF2B5EF4-FFF2-40B4-BE49-F238E27FC236}">
                <a16:creationId xmlns:a16="http://schemas.microsoft.com/office/drawing/2014/main" id="{37297984-D36F-C704-81A9-4782648224DF}"/>
              </a:ext>
            </a:extLst>
          </p:cNvPr>
          <p:cNvPicPr>
            <a:picLocks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2513013"/>
            <a:ext cx="3057525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2" name="Picture 28">
            <a:extLst>
              <a:ext uri="{FF2B5EF4-FFF2-40B4-BE49-F238E27FC236}">
                <a16:creationId xmlns:a16="http://schemas.microsoft.com/office/drawing/2014/main" id="{5A61A008-A3A5-18BD-2F38-3E3889F0968F}"/>
              </a:ext>
            </a:extLst>
          </p:cNvPr>
          <p:cNvPicPr>
            <a:picLocks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2513013"/>
            <a:ext cx="1938338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3" name="Picture 29">
            <a:extLst>
              <a:ext uri="{FF2B5EF4-FFF2-40B4-BE49-F238E27FC236}">
                <a16:creationId xmlns:a16="http://schemas.microsoft.com/office/drawing/2014/main" id="{21673D42-5527-8A56-B03E-AD2A329BD594}"/>
              </a:ext>
            </a:extLst>
          </p:cNvPr>
          <p:cNvPicPr>
            <a:picLocks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3565525"/>
            <a:ext cx="2381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0" name="Picture 30">
            <a:extLst>
              <a:ext uri="{FF2B5EF4-FFF2-40B4-BE49-F238E27FC236}">
                <a16:creationId xmlns:a16="http://schemas.microsoft.com/office/drawing/2014/main" id="{0EB5F707-8C5C-E51A-D99D-953E89612348}"/>
              </a:ext>
            </a:extLst>
          </p:cNvPr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388" y="2479675"/>
            <a:ext cx="2263775" cy="661988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5" name="Picture 31">
            <a:extLst>
              <a:ext uri="{FF2B5EF4-FFF2-40B4-BE49-F238E27FC236}">
                <a16:creationId xmlns:a16="http://schemas.microsoft.com/office/drawing/2014/main" id="{C51B16A7-2A35-DB12-8E6A-13818CB4BC9E}"/>
              </a:ext>
            </a:extLst>
          </p:cNvPr>
          <p:cNvPicPr>
            <a:picLocks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2501900"/>
            <a:ext cx="2270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32" name="Rectangle 32">
            <a:extLst>
              <a:ext uri="{FF2B5EF4-FFF2-40B4-BE49-F238E27FC236}">
                <a16:creationId xmlns:a16="http://schemas.microsoft.com/office/drawing/2014/main" id="{07A1D27C-E25A-2D38-8858-681C926514BE}"/>
              </a:ext>
            </a:extLst>
          </p:cNvPr>
          <p:cNvSpPr>
            <a:spLocks/>
          </p:cNvSpPr>
          <p:nvPr/>
        </p:nvSpPr>
        <p:spPr bwMode="auto">
          <a:xfrm>
            <a:off x="1006475" y="3141663"/>
            <a:ext cx="1365250" cy="642937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575">
                <a:solidFill>
                  <a:srgbClr val="FF8000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C uses curly braces { } for code blocks.</a:t>
            </a:r>
          </a:p>
        </p:txBody>
      </p:sp>
      <p:pic>
        <p:nvPicPr>
          <p:cNvPr id="11297" name="Picture 33">
            <a:extLst>
              <a:ext uri="{FF2B5EF4-FFF2-40B4-BE49-F238E27FC236}">
                <a16:creationId xmlns:a16="http://schemas.microsoft.com/office/drawing/2014/main" id="{1610D30F-529D-63D5-3C6D-21BA1C00FC4B}"/>
              </a:ext>
            </a:extLst>
          </p:cNvPr>
          <p:cNvPicPr>
            <a:picLocks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3852863"/>
            <a:ext cx="1028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19">
            <a:extLst>
              <a:ext uri="{FF2B5EF4-FFF2-40B4-BE49-F238E27FC236}">
                <a16:creationId xmlns:a16="http://schemas.microsoft.com/office/drawing/2014/main" id="{AD8480CF-EEB9-3632-3799-D8E59BBB175E}"/>
              </a:ext>
            </a:extLst>
          </p:cNvPr>
          <p:cNvSpPr>
            <a:spLocks/>
          </p:cNvSpPr>
          <p:nvPr/>
        </p:nvSpPr>
        <p:spPr bwMode="auto">
          <a:xfrm>
            <a:off x="2673350" y="2847975"/>
            <a:ext cx="944563" cy="306388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807B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bash (79)</a:t>
            </a:r>
          </a:p>
        </p:txBody>
      </p:sp>
      <p:pic>
        <p:nvPicPr>
          <p:cNvPr id="11299" name="Picture 26">
            <a:extLst>
              <a:ext uri="{FF2B5EF4-FFF2-40B4-BE49-F238E27FC236}">
                <a16:creationId xmlns:a16="http://schemas.microsoft.com/office/drawing/2014/main" id="{A2EC332F-4842-EC7C-BED2-3BCC950AF74B}"/>
              </a:ext>
            </a:extLst>
          </p:cNvPr>
          <p:cNvPicPr>
            <a:picLocks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082925"/>
            <a:ext cx="300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659D8769-6293-8210-AC6D-33A437111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Scope - Global (default)</a:t>
            </a: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AA3B3FC3-7D57-92E6-5FAC-150CBE8611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52550"/>
            <a:ext cx="7656513" cy="1241425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Variables defined outside a function that are referenced inside of a function have global scope.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This is a little different than what we expect.</a:t>
            </a:r>
            <a:endParaRPr lang="en-US" altLang="en-US"/>
          </a:p>
        </p:txBody>
      </p:sp>
      <p:sp>
        <p:nvSpPr>
          <p:cNvPr id="79875" name="AutoShape 4">
            <a:extLst>
              <a:ext uri="{FF2B5EF4-FFF2-40B4-BE49-F238E27FC236}">
                <a16:creationId xmlns:a16="http://schemas.microsoft.com/office/drawing/2014/main" id="{3C5256CF-6B0A-D18B-801E-A1DBCE3183DF}"/>
              </a:ext>
            </a:extLst>
          </p:cNvPr>
          <p:cNvSpPr>
            <a:spLocks/>
          </p:cNvSpPr>
          <p:nvPr/>
        </p:nvSpPr>
        <p:spPr bwMode="auto">
          <a:xfrm>
            <a:off x="7786688" y="361950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js-10.htm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79876" name="TextBox 5">
            <a:extLst>
              <a:ext uri="{FF2B5EF4-FFF2-40B4-BE49-F238E27FC236}">
                <a16:creationId xmlns:a16="http://schemas.microsoft.com/office/drawing/2014/main" id="{828D2F8A-FB21-3AB6-87EE-189534AB9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24150"/>
            <a:ext cx="40116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r>
              <a:rPr lang="en-US" altLang="en-US" sz="1600" b="1">
                <a:solidFill>
                  <a:srgbClr val="FFFF00"/>
                </a:solidFill>
                <a:latin typeface="Courier" pitchFamily="2" charset="0"/>
              </a:rPr>
              <a:t>&lt;script type="text/javascript"&gt;</a:t>
            </a:r>
          </a:p>
          <a:p>
            <a:pPr eaLnBrk="1"/>
            <a:r>
              <a:rPr lang="en-US" altLang="en-US" sz="1600" b="1">
                <a:solidFill>
                  <a:srgbClr val="FFFF00"/>
                </a:solidFill>
                <a:latin typeface="Courier" pitchFamily="2" charset="0"/>
              </a:rPr>
              <a:t>gl = 123;</a:t>
            </a:r>
          </a:p>
          <a:p>
            <a:pPr eaLnBrk="1"/>
            <a:r>
              <a:rPr lang="en-US" altLang="en-US" sz="1600" b="1">
                <a:solidFill>
                  <a:srgbClr val="FFFF00"/>
                </a:solidFill>
                <a:latin typeface="Courier" pitchFamily="2" charset="0"/>
              </a:rPr>
              <a:t>function check() {</a:t>
            </a:r>
          </a:p>
          <a:p>
            <a:pPr eaLnBrk="1"/>
            <a:r>
              <a:rPr lang="en-US" altLang="en-US" sz="1600" b="1">
                <a:solidFill>
                  <a:srgbClr val="FFFF00"/>
                </a:solidFill>
                <a:latin typeface="Courier" pitchFamily="2" charset="0"/>
              </a:rPr>
              <a:t>   gl = 456;</a:t>
            </a:r>
          </a:p>
          <a:p>
            <a:pPr eaLnBrk="1"/>
            <a:r>
              <a:rPr lang="en-US" altLang="en-US" sz="1600" b="1">
                <a:solidFill>
                  <a:srgbClr val="FFFF00"/>
                </a:solidFill>
                <a:latin typeface="Courier" pitchFamily="2" charset="0"/>
              </a:rPr>
              <a:t>}</a:t>
            </a:r>
          </a:p>
          <a:p>
            <a:pPr eaLnBrk="1"/>
            <a:r>
              <a:rPr lang="en-US" altLang="en-US" sz="1600" b="1">
                <a:solidFill>
                  <a:srgbClr val="FFFF00"/>
                </a:solidFill>
                <a:latin typeface="Courier" pitchFamily="2" charset="0"/>
              </a:rPr>
              <a:t>check();</a:t>
            </a:r>
          </a:p>
          <a:p>
            <a:pPr eaLnBrk="1"/>
            <a:r>
              <a:rPr lang="en-US" altLang="en-US" sz="1600" b="1">
                <a:solidFill>
                  <a:srgbClr val="FFFF00"/>
                </a:solidFill>
                <a:latin typeface="Courier" pitchFamily="2" charset="0"/>
              </a:rPr>
              <a:t>console.log("GL = "+gl);</a:t>
            </a:r>
          </a:p>
          <a:p>
            <a:pPr eaLnBrk="1"/>
            <a:r>
              <a:rPr lang="en-US" altLang="en-US" sz="1600" b="1">
                <a:solidFill>
                  <a:srgbClr val="FFFF00"/>
                </a:solidFill>
                <a:latin typeface="Courier" pitchFamily="2" charset="0"/>
              </a:rPr>
              <a:t>&lt;/script&gt; </a:t>
            </a:r>
          </a:p>
        </p:txBody>
      </p:sp>
      <p:pic>
        <p:nvPicPr>
          <p:cNvPr id="74757" name="Picture 6" descr="GL = 456" title="Computer output">
            <a:extLst>
              <a:ext uri="{FF2B5EF4-FFF2-40B4-BE49-F238E27FC236}">
                <a16:creationId xmlns:a16="http://schemas.microsoft.com/office/drawing/2014/main" id="{7581522B-00CA-A83D-8CA8-9C0058CBE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316288"/>
            <a:ext cx="4659313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5701EBED-E2B9-FF7B-2DE5-C73A3A405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Making a Variable Local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067BDB76-1573-76E7-3DA9-D60B0C62C6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504950"/>
            <a:ext cx="7837488" cy="1030288"/>
          </a:xfrm>
        </p:spPr>
        <p:txBody>
          <a:bodyPr/>
          <a:lstStyle/>
          <a:p>
            <a:pPr marL="177800" indent="0" algn="l" eaLnBrk="1">
              <a:spcBef>
                <a:spcPts val="1300"/>
              </a:spcBef>
              <a:buSzPct val="171000"/>
            </a:pPr>
            <a:r>
              <a:rPr lang="en-US" altLang="en-US" sz="2100"/>
              <a:t>In a function, the parameters (formal arguments) are local and any variables we mark with the </a:t>
            </a:r>
            <a:r>
              <a:rPr lang="en-US" altLang="en-US" sz="2100">
                <a:solidFill>
                  <a:srgbClr val="FF40FF"/>
                </a:solidFill>
              </a:rPr>
              <a:t>var</a:t>
            </a:r>
            <a:r>
              <a:rPr lang="en-US" altLang="en-US" sz="2100"/>
              <a:t> keyword are local too.</a:t>
            </a:r>
            <a:endParaRPr lang="en-US" altLang="en-US"/>
          </a:p>
        </p:txBody>
      </p:sp>
      <p:sp>
        <p:nvSpPr>
          <p:cNvPr id="81923" name="AutoShape 4">
            <a:extLst>
              <a:ext uri="{FF2B5EF4-FFF2-40B4-BE49-F238E27FC236}">
                <a16:creationId xmlns:a16="http://schemas.microsoft.com/office/drawing/2014/main" id="{AFFC2181-5EEC-16D4-8FD0-5E544AADBBD1}"/>
              </a:ext>
            </a:extLst>
          </p:cNvPr>
          <p:cNvSpPr>
            <a:spLocks/>
          </p:cNvSpPr>
          <p:nvPr/>
        </p:nvSpPr>
        <p:spPr bwMode="auto">
          <a:xfrm>
            <a:off x="7772400" y="361950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js-11.htm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81924" name="TextBox 6">
            <a:extLst>
              <a:ext uri="{FF2B5EF4-FFF2-40B4-BE49-F238E27FC236}">
                <a16:creationId xmlns:a16="http://schemas.microsoft.com/office/drawing/2014/main" id="{1722A559-6121-4E5B-2D2A-582E59646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2614613"/>
            <a:ext cx="4011612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&lt;script type="text/javascript"&gt;</a:t>
            </a:r>
          </a:p>
          <a:p>
            <a:pPr eaLnBrk="1"/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gl = 123;</a:t>
            </a:r>
          </a:p>
          <a:p>
            <a:pPr eaLnBrk="1"/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function check() {</a:t>
            </a:r>
          </a:p>
          <a:p>
            <a:pPr eaLnBrk="1"/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   </a:t>
            </a:r>
            <a:r>
              <a:rPr lang="en-US" altLang="en-US" sz="1600">
                <a:solidFill>
                  <a:srgbClr val="FF00FF"/>
                </a:solidFill>
                <a:latin typeface="Courier" pitchFamily="2" charset="0"/>
              </a:rPr>
              <a:t>var </a:t>
            </a:r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gl = 456;</a:t>
            </a:r>
          </a:p>
          <a:p>
            <a:pPr eaLnBrk="1"/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}</a:t>
            </a:r>
          </a:p>
          <a:p>
            <a:pPr eaLnBrk="1"/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check();</a:t>
            </a:r>
          </a:p>
          <a:p>
            <a:pPr eaLnBrk="1"/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console.log("GL = "+gl);</a:t>
            </a:r>
          </a:p>
          <a:p>
            <a:pPr eaLnBrk="1"/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&lt;/script&gt;</a:t>
            </a:r>
          </a:p>
        </p:txBody>
      </p:sp>
      <p:pic>
        <p:nvPicPr>
          <p:cNvPr id="76805" name="Picture 1" descr="GL = 123" title="Computer Output">
            <a:extLst>
              <a:ext uri="{FF2B5EF4-FFF2-40B4-BE49-F238E27FC236}">
                <a16:creationId xmlns:a16="http://schemas.microsoft.com/office/drawing/2014/main" id="{A7719E3D-5690-45AE-2B72-B3A35BF47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3028950"/>
            <a:ext cx="4189413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DF980B6E-5764-A759-351B-1A5078107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Arrays in JavaScript</a:t>
            </a: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C28D8FF1-CC4C-DF54-80EB-C9AD7DE72A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9288" y="1465263"/>
            <a:ext cx="8189912" cy="725487"/>
          </a:xfrm>
        </p:spPr>
        <p:txBody>
          <a:bodyPr/>
          <a:lstStyle/>
          <a:p>
            <a:pPr marL="177800" indent="0" algn="l" eaLnBrk="1">
              <a:spcBef>
                <a:spcPts val="1300"/>
              </a:spcBef>
              <a:buSzPct val="171000"/>
            </a:pPr>
            <a:r>
              <a:rPr lang="en-US" altLang="en-US" sz="2100"/>
              <a:t>JavaScript supports both linear arrays and associative structures, but the associative structures are actually objects.</a:t>
            </a:r>
            <a:endParaRPr lang="en-US" altLang="en-US"/>
          </a:p>
        </p:txBody>
      </p:sp>
      <p:sp>
        <p:nvSpPr>
          <p:cNvPr id="83971" name="AutoShape 4">
            <a:extLst>
              <a:ext uri="{FF2B5EF4-FFF2-40B4-BE49-F238E27FC236}">
                <a16:creationId xmlns:a16="http://schemas.microsoft.com/office/drawing/2014/main" id="{6327C799-D53E-3336-23A0-28268E1648E0}"/>
              </a:ext>
            </a:extLst>
          </p:cNvPr>
          <p:cNvSpPr>
            <a:spLocks/>
          </p:cNvSpPr>
          <p:nvPr/>
        </p:nvSpPr>
        <p:spPr bwMode="auto">
          <a:xfrm>
            <a:off x="914400" y="2343150"/>
            <a:ext cx="7924800" cy="25511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 = ["x", "y", "z"]</a:t>
            </a:r>
            <a:endParaRPr lang="en-US" altLang="en-US" sz="1800">
              <a:solidFill>
                <a:schemeClr val="tx1"/>
              </a:solidFill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["x", "y", "z"]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b = {"name":"chuck", "class":"dj4e"}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Object {"name":"chuck", "class":"dj4e"}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a[0]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"x"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b['name']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"chuck"</a:t>
            </a:r>
          </a:p>
          <a:p>
            <a:pPr algn="l" eaLnBrk="1"/>
            <a:endParaRPr lang="en-US" altLang="en-US" sz="1800">
              <a:solidFill>
                <a:schemeClr val="tx1"/>
              </a:solidFill>
              <a:latin typeface="Courier" pitchFamily="2" charset="0"/>
              <a:sym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3F8BE869-EB51-BF8B-8F41-1C2B36A9F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Linear Arrays</a:t>
            </a:r>
          </a:p>
        </p:txBody>
      </p:sp>
      <p:sp>
        <p:nvSpPr>
          <p:cNvPr id="84994" name="AutoShape 4">
            <a:extLst>
              <a:ext uri="{FF2B5EF4-FFF2-40B4-BE49-F238E27FC236}">
                <a16:creationId xmlns:a16="http://schemas.microsoft.com/office/drawing/2014/main" id="{730D5937-BAFD-05DC-EA34-1E047B52AF05}"/>
              </a:ext>
            </a:extLst>
          </p:cNvPr>
          <p:cNvSpPr>
            <a:spLocks/>
          </p:cNvSpPr>
          <p:nvPr/>
        </p:nvSpPr>
        <p:spPr bwMode="auto">
          <a:xfrm>
            <a:off x="5257800" y="1458913"/>
            <a:ext cx="3190875" cy="29718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arr = Array()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[]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arr[0] = 'first'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"first"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arr[1] = 'second'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"second"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arr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["first", "second"]</a:t>
            </a:r>
          </a:p>
        </p:txBody>
      </p:sp>
      <p:sp>
        <p:nvSpPr>
          <p:cNvPr id="84995" name="AutoShape 4">
            <a:extLst>
              <a:ext uri="{FF2B5EF4-FFF2-40B4-BE49-F238E27FC236}">
                <a16:creationId xmlns:a16="http://schemas.microsoft.com/office/drawing/2014/main" id="{E01CA79F-86C4-E4FA-2D85-BC329B927503}"/>
              </a:ext>
            </a:extLst>
          </p:cNvPr>
          <p:cNvSpPr>
            <a:spLocks/>
          </p:cNvSpPr>
          <p:nvPr/>
        </p:nvSpPr>
        <p:spPr bwMode="auto">
          <a:xfrm>
            <a:off x="823913" y="1458913"/>
            <a:ext cx="3190875" cy="29718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arr = Array()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[]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arr.push('first')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1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arr.push('second')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2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arr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["first", "second"]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07F97B44-8398-7A4D-C6B3-9ED91CED5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Array Constructor / Constants</a:t>
            </a:r>
          </a:p>
        </p:txBody>
      </p:sp>
      <p:pic>
        <p:nvPicPr>
          <p:cNvPr id="86018" name="Picture 1" descr="Untitled.png">
            <a:extLst>
              <a:ext uri="{FF2B5EF4-FFF2-40B4-BE49-F238E27FC236}">
                <a16:creationId xmlns:a16="http://schemas.microsoft.com/office/drawing/2014/main" id="{CBA57872-686C-50B9-8105-ED33BA575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21"/>
          <a:stretch>
            <a:fillRect/>
          </a:stretch>
        </p:blipFill>
        <p:spPr bwMode="auto">
          <a:xfrm>
            <a:off x="5791200" y="1781175"/>
            <a:ext cx="32670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AutoShape 4">
            <a:extLst>
              <a:ext uri="{FF2B5EF4-FFF2-40B4-BE49-F238E27FC236}">
                <a16:creationId xmlns:a16="http://schemas.microsoft.com/office/drawing/2014/main" id="{C12F03D1-5B9D-0281-6485-0572DFC60EE1}"/>
              </a:ext>
            </a:extLst>
          </p:cNvPr>
          <p:cNvSpPr>
            <a:spLocks/>
          </p:cNvSpPr>
          <p:nvPr/>
        </p:nvSpPr>
        <p:spPr bwMode="auto">
          <a:xfrm>
            <a:off x="533400" y="1428750"/>
            <a:ext cx="4967288" cy="2819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arr = Array('first', 'second')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["first", "second"]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zzz </a:t>
            </a:r>
            <a:r>
              <a:rPr lang="en-US" altLang="en-US" sz="1800">
                <a:solidFill>
                  <a:srgbClr val="00FF00"/>
                </a:solidFill>
                <a:latin typeface="Courier" pitchFamily="2" charset="0"/>
                <a:sym typeface="Courier New" panose="02070309020205020404" pitchFamily="49" charset="0"/>
              </a:rPr>
              <a:t>= ["first", "second"]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["first", "second"]</a:t>
            </a:r>
            <a:endParaRPr lang="en-US" altLang="en-US" sz="1800">
              <a:solidFill>
                <a:srgbClr val="00F900"/>
              </a:solidFill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endParaRPr lang="en-US" altLang="en-US" sz="1800">
              <a:solidFill>
                <a:srgbClr val="00F900"/>
              </a:solidFill>
              <a:latin typeface="Courier" pitchFamily="2" charset="0"/>
              <a:sym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BE774D7B-7CE9-76FA-FE03-7B3EA5FE7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428750"/>
            <a:ext cx="7837488" cy="1149350"/>
          </a:xfrm>
        </p:spPr>
        <p:txBody>
          <a:bodyPr/>
          <a:lstStyle/>
          <a:p>
            <a:pPr eaLnBrk="1"/>
            <a:r>
              <a:rPr lang="en-US" altLang="en-US" sz="4400">
                <a:solidFill>
                  <a:srgbClr val="FFCC66"/>
                </a:solidFill>
              </a:rPr>
              <a:t>Control Structures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0186949C-8A76-25EA-0E3B-6AFD14595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Conditional - if</a:t>
            </a: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690D099B-F0E3-8BE7-6BCC-E034A1D89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200150"/>
            <a:ext cx="7445375" cy="1114425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Logical operators ( ==  !=  &lt;  &gt;  &lt;=  &gt;=  &amp;&amp; ||  !  === !==) 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Curly braces</a:t>
            </a:r>
            <a:endParaRPr lang="en-US" altLang="en-US"/>
          </a:p>
        </p:txBody>
      </p:sp>
      <p:sp>
        <p:nvSpPr>
          <p:cNvPr id="89091" name="AutoShape 3">
            <a:extLst>
              <a:ext uri="{FF2B5EF4-FFF2-40B4-BE49-F238E27FC236}">
                <a16:creationId xmlns:a16="http://schemas.microsoft.com/office/drawing/2014/main" id="{CCC611E3-3860-E733-370E-76588C23A8F4}"/>
              </a:ext>
            </a:extLst>
          </p:cNvPr>
          <p:cNvSpPr>
            <a:spLocks/>
          </p:cNvSpPr>
          <p:nvPr/>
        </p:nvSpPr>
        <p:spPr bwMode="auto">
          <a:xfrm>
            <a:off x="1006475" y="2419350"/>
            <a:ext cx="5851525" cy="23431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&lt;script type="text/javascript"&gt; 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    var ans = 42;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    if (ans == 42 ) {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       console.log("Hello world!");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    } else {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       console.log("Wrong answer");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    }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&lt;/script&gt;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89092" name="AutoShape 4">
            <a:extLst>
              <a:ext uri="{FF2B5EF4-FFF2-40B4-BE49-F238E27FC236}">
                <a16:creationId xmlns:a16="http://schemas.microsoft.com/office/drawing/2014/main" id="{F0437B5F-C9D1-F0FC-12E6-5D03AF736C43}"/>
              </a:ext>
            </a:extLst>
          </p:cNvPr>
          <p:cNvSpPr>
            <a:spLocks/>
          </p:cNvSpPr>
          <p:nvPr/>
        </p:nvSpPr>
        <p:spPr bwMode="auto">
          <a:xfrm>
            <a:off x="6923088" y="3257550"/>
            <a:ext cx="1933575" cy="4492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000">
                <a:solidFill>
                  <a:srgbClr val="FF40FF"/>
                </a:solidFill>
                <a:latin typeface="Courier" pitchFamily="2" charset="0"/>
                <a:sym typeface="Courier" pitchFamily="2" charset="0"/>
              </a:rPr>
              <a:t>Hello World!</a:t>
            </a:r>
            <a:endParaRPr lang="en-US" altLang="en-US" sz="20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E93C8A8E-7E46-AC07-2170-AA8D9E364D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3486150"/>
            <a:ext cx="777875" cy="9525"/>
          </a:xfrm>
          <a:prstGeom prst="line">
            <a:avLst/>
          </a:prstGeom>
          <a:noFill/>
          <a:ln w="76200" cap="flat" cmpd="sng">
            <a:solidFill>
              <a:srgbClr val="FF40FF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9094" name="AutoShape 4">
            <a:extLst>
              <a:ext uri="{FF2B5EF4-FFF2-40B4-BE49-F238E27FC236}">
                <a16:creationId xmlns:a16="http://schemas.microsoft.com/office/drawing/2014/main" id="{A752A644-8C31-5299-79D1-59060EB485DE}"/>
              </a:ext>
            </a:extLst>
          </p:cNvPr>
          <p:cNvSpPr>
            <a:spLocks/>
          </p:cNvSpPr>
          <p:nvPr/>
        </p:nvSpPr>
        <p:spPr bwMode="auto">
          <a:xfrm>
            <a:off x="7772400" y="361950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js-12.htm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22152D33-0049-86BB-BCC8-909E8796A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Multi-way Ifs</a:t>
            </a:r>
            <a:endParaRPr lang="en-US" altLang="en-US" sz="4300">
              <a:solidFill>
                <a:srgbClr val="FFCC66"/>
              </a:solidFill>
            </a:endParaRPr>
          </a:p>
        </p:txBody>
      </p:sp>
      <p:sp>
        <p:nvSpPr>
          <p:cNvPr id="91138" name="AutoShape 2">
            <a:extLst>
              <a:ext uri="{FF2B5EF4-FFF2-40B4-BE49-F238E27FC236}">
                <a16:creationId xmlns:a16="http://schemas.microsoft.com/office/drawing/2014/main" id="{F98C588F-8BBB-F1C3-CB84-841C14F1ADC8}"/>
              </a:ext>
            </a:extLst>
          </p:cNvPr>
          <p:cNvSpPr>
            <a:spLocks/>
          </p:cNvSpPr>
          <p:nvPr/>
        </p:nvSpPr>
        <p:spPr bwMode="auto">
          <a:xfrm>
            <a:off x="2895600" y="1428750"/>
            <a:ext cx="4300538" cy="27289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var x = 7;</a:t>
            </a:r>
          </a:p>
          <a:p>
            <a:pPr algn="l" eaLnBrk="1"/>
            <a:endParaRPr lang="en-US" altLang="en-US"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if</a:t>
            </a:r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 ( x &lt; 2 ) {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    </a:t>
            </a:r>
            <a:r>
              <a:rPr lang="en-US" altLang="en-US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console.log(</a:t>
            </a:r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"Small");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} </a:t>
            </a:r>
            <a:r>
              <a:rPr lang="en-US" altLang="en-US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else if</a:t>
            </a:r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 ( x &lt; 10 ) {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    </a:t>
            </a:r>
            <a:r>
              <a:rPr lang="en-US" altLang="en-US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console.log(</a:t>
            </a:r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"Medium");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} </a:t>
            </a:r>
            <a:r>
              <a:rPr lang="en-US" altLang="en-US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else</a:t>
            </a:r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 {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    </a:t>
            </a:r>
            <a:r>
              <a:rPr lang="en-US" altLang="en-US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console.log(</a:t>
            </a:r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"LARGE");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}</a:t>
            </a:r>
          </a:p>
          <a:p>
            <a:pPr algn="l" eaLnBrk="1"/>
            <a:endParaRPr lang="en-US" altLang="en-US"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console.log(</a:t>
            </a:r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"All done")</a:t>
            </a:r>
            <a:r>
              <a:rPr lang="en-US" altLang="en-US" b="1">
                <a:latin typeface="Courier New" panose="02070309020205020404" pitchFamily="49" charset="0"/>
                <a:sym typeface="Courier New" panose="02070309020205020404" pitchFamily="49" charset="0"/>
              </a:rPr>
              <a:t>;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91139" name="AutoShape 4">
            <a:extLst>
              <a:ext uri="{FF2B5EF4-FFF2-40B4-BE49-F238E27FC236}">
                <a16:creationId xmlns:a16="http://schemas.microsoft.com/office/drawing/2014/main" id="{BC453C8E-79A8-92F4-2079-EEDC2D9D750A}"/>
              </a:ext>
            </a:extLst>
          </p:cNvPr>
          <p:cNvSpPr>
            <a:spLocks/>
          </p:cNvSpPr>
          <p:nvPr/>
        </p:nvSpPr>
        <p:spPr bwMode="auto">
          <a:xfrm>
            <a:off x="7772400" y="361950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js-13.htm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AutoShape 1">
            <a:extLst>
              <a:ext uri="{FF2B5EF4-FFF2-40B4-BE49-F238E27FC236}">
                <a16:creationId xmlns:a16="http://schemas.microsoft.com/office/drawing/2014/main" id="{386868AA-B67F-6A5F-07A7-19C7974D539A}"/>
              </a:ext>
            </a:extLst>
          </p:cNvPr>
          <p:cNvSpPr>
            <a:spLocks/>
          </p:cNvSpPr>
          <p:nvPr/>
        </p:nvSpPr>
        <p:spPr bwMode="auto">
          <a:xfrm>
            <a:off x="984250" y="560388"/>
            <a:ext cx="5873750" cy="15938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28575" tIns="28575" rIns="28575" bIns="28575" anchor="ctr"/>
          <a:lstStyle/>
          <a:p>
            <a:pPr defTabSz="307181" eaLnBrk="1">
              <a:defRPr/>
            </a:pPr>
            <a:r>
              <a:rPr lang="en-US" sz="2025" dirty="0" err="1">
                <a:solidFill>
                  <a:srgbClr val="FF4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var</a:t>
            </a:r>
            <a:r>
              <a:rPr lang="en-US" sz="2025" dirty="0">
                <a:solidFill>
                  <a:srgbClr val="FF4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fuel</a:t>
            </a:r>
            <a:r>
              <a:rPr lang="en-US" sz="2025" dirty="0">
                <a:solidFill>
                  <a:srgbClr val="FFFB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= 10;</a:t>
            </a:r>
          </a:p>
          <a:p>
            <a:pPr defTabSz="307181" eaLnBrk="1">
              <a:defRPr/>
            </a:pPr>
            <a:r>
              <a:rPr lang="en-US" sz="2025" dirty="0">
                <a:solidFill>
                  <a:srgbClr val="FFFB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while (</a:t>
            </a:r>
            <a:r>
              <a:rPr lang="en-US" sz="2025" dirty="0">
                <a:solidFill>
                  <a:srgbClr val="FF4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fuel</a:t>
            </a:r>
            <a:r>
              <a:rPr lang="en-US" sz="2025" dirty="0">
                <a:solidFill>
                  <a:srgbClr val="FFFB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&gt; 1) {</a:t>
            </a:r>
          </a:p>
          <a:p>
            <a:pPr defTabSz="307181" eaLnBrk="1">
              <a:defRPr/>
            </a:pPr>
            <a:r>
              <a:rPr lang="en-US" sz="2025" dirty="0">
                <a:solidFill>
                  <a:srgbClr val="FFFB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  </a:t>
            </a:r>
            <a:r>
              <a:rPr lang="en-US" sz="2025" dirty="0" err="1">
                <a:solidFill>
                  <a:srgbClr val="FFFB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console.log</a:t>
            </a:r>
            <a:r>
              <a:rPr lang="en-US" sz="2025" dirty="0">
                <a:solidFill>
                  <a:srgbClr val="FFFB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("Vroom");</a:t>
            </a:r>
          </a:p>
          <a:p>
            <a:pPr defTabSz="307181" eaLnBrk="1">
              <a:defRPr/>
            </a:pPr>
            <a:r>
              <a:rPr lang="en-US" sz="2025" dirty="0">
                <a:solidFill>
                  <a:srgbClr val="FFFB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}</a:t>
            </a:r>
          </a:p>
        </p:txBody>
      </p:sp>
      <p:sp>
        <p:nvSpPr>
          <p:cNvPr id="25602" name="AutoShape 2">
            <a:extLst>
              <a:ext uri="{FF2B5EF4-FFF2-40B4-BE49-F238E27FC236}">
                <a16:creationId xmlns:a16="http://schemas.microsoft.com/office/drawing/2014/main" id="{F82618B0-35EE-2D89-1C52-E24C1833D1B9}"/>
              </a:ext>
            </a:extLst>
          </p:cNvPr>
          <p:cNvSpPr>
            <a:spLocks/>
          </p:cNvSpPr>
          <p:nvPr/>
        </p:nvSpPr>
        <p:spPr bwMode="auto">
          <a:xfrm>
            <a:off x="4648200" y="2571750"/>
            <a:ext cx="4230688" cy="19002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28575" tIns="28575" rIns="28575" bIns="28575" anchor="ctr"/>
          <a:lstStyle/>
          <a:p>
            <a:pPr defTabSz="307181" eaLnBrk="1">
              <a:defRPr/>
            </a:pPr>
            <a:r>
              <a:rPr lang="en-US" sz="2025" dirty="0" err="1">
                <a:solidFill>
                  <a:srgbClr val="FF4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var</a:t>
            </a:r>
            <a:r>
              <a:rPr lang="en-US" sz="2025" dirty="0">
                <a:solidFill>
                  <a:srgbClr val="FF4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fuel</a:t>
            </a:r>
            <a:r>
              <a:rPr lang="en-US" sz="2025" dirty="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= 10;</a:t>
            </a:r>
          </a:p>
          <a:p>
            <a:pPr defTabSz="307181" eaLnBrk="1">
              <a:defRPr/>
            </a:pPr>
            <a:r>
              <a:rPr lang="en-US" sz="2025" dirty="0">
                <a:solidFill>
                  <a:srgbClr val="FFFB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while</a:t>
            </a:r>
            <a:r>
              <a:rPr lang="en-US" sz="2025" dirty="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(</a:t>
            </a:r>
            <a:r>
              <a:rPr lang="en-US" sz="2025" dirty="0">
                <a:solidFill>
                  <a:srgbClr val="FF4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fuel</a:t>
            </a:r>
            <a:r>
              <a:rPr lang="en-US" sz="2025" dirty="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&gt; 1) {</a:t>
            </a:r>
          </a:p>
          <a:p>
            <a:pPr defTabSz="307181" eaLnBrk="1">
              <a:defRPr/>
            </a:pPr>
            <a:r>
              <a:rPr lang="en-US" sz="2025" dirty="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  </a:t>
            </a:r>
            <a:r>
              <a:rPr lang="en-US" sz="2025" dirty="0" err="1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console.log</a:t>
            </a:r>
            <a:r>
              <a:rPr lang="en-US" sz="2025" dirty="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("Vroom");</a:t>
            </a:r>
          </a:p>
          <a:p>
            <a:pPr defTabSz="307181" eaLnBrk="1">
              <a:defRPr/>
            </a:pPr>
            <a:r>
              <a:rPr lang="en-US" sz="2025" dirty="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  </a:t>
            </a:r>
            <a:r>
              <a:rPr lang="en-US" sz="2025" dirty="0">
                <a:solidFill>
                  <a:srgbClr val="FF4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fuel</a:t>
            </a:r>
            <a:r>
              <a:rPr lang="en-US" sz="2025" dirty="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= </a:t>
            </a:r>
            <a:r>
              <a:rPr lang="en-US" sz="2025" dirty="0">
                <a:solidFill>
                  <a:srgbClr val="FF4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fuel</a:t>
            </a:r>
            <a:r>
              <a:rPr lang="en-US" sz="2025" dirty="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- 1;</a:t>
            </a:r>
          </a:p>
          <a:p>
            <a:pPr defTabSz="307181" eaLnBrk="1">
              <a:defRPr/>
            </a:pPr>
            <a:r>
              <a:rPr lang="en-US" sz="2025" dirty="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}</a:t>
            </a:r>
          </a:p>
        </p:txBody>
      </p:sp>
      <p:sp>
        <p:nvSpPr>
          <p:cNvPr id="93187" name="AutoShape 3">
            <a:extLst>
              <a:ext uri="{FF2B5EF4-FFF2-40B4-BE49-F238E27FC236}">
                <a16:creationId xmlns:a16="http://schemas.microsoft.com/office/drawing/2014/main" id="{92EA8C85-4266-DBA0-9041-7340A1CD0895}"/>
              </a:ext>
            </a:extLst>
          </p:cNvPr>
          <p:cNvSpPr>
            <a:spLocks/>
          </p:cNvSpPr>
          <p:nvPr/>
        </p:nvSpPr>
        <p:spPr bwMode="auto">
          <a:xfrm>
            <a:off x="550863" y="2514600"/>
            <a:ext cx="3411537" cy="19431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100"/>
              <a:t>A </a:t>
            </a:r>
            <a:r>
              <a:rPr lang="en-US" altLang="en-US" sz="2100">
                <a:solidFill>
                  <a:srgbClr val="FFFB00"/>
                </a:solidFill>
              </a:rPr>
              <a:t>while</a:t>
            </a:r>
            <a:r>
              <a:rPr lang="en-US" altLang="en-US" sz="2100"/>
              <a:t> loop is a “zero-trip” loop with the test at the top before the first iteration starts.  We hand construct the </a:t>
            </a:r>
            <a:r>
              <a:rPr lang="en-US" altLang="en-US" sz="2100">
                <a:solidFill>
                  <a:srgbClr val="FF40FF"/>
                </a:solidFill>
              </a:rPr>
              <a:t>iteration variable </a:t>
            </a:r>
            <a:r>
              <a:rPr lang="en-US" altLang="en-US" sz="2100"/>
              <a:t>to implement a counted loop.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93188" name="AutoShape 4">
            <a:extLst>
              <a:ext uri="{FF2B5EF4-FFF2-40B4-BE49-F238E27FC236}">
                <a16:creationId xmlns:a16="http://schemas.microsoft.com/office/drawing/2014/main" id="{3A7738D4-A3CA-76F6-80F5-3B3E37167692}"/>
              </a:ext>
            </a:extLst>
          </p:cNvPr>
          <p:cNvSpPr>
            <a:spLocks/>
          </p:cNvSpPr>
          <p:nvPr/>
        </p:nvSpPr>
        <p:spPr bwMode="auto">
          <a:xfrm>
            <a:off x="7772400" y="361950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js-14.htm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>
            <a:extLst>
              <a:ext uri="{FF2B5EF4-FFF2-40B4-BE49-F238E27FC236}">
                <a16:creationId xmlns:a16="http://schemas.microsoft.com/office/drawing/2014/main" id="{0871E8EB-0E2F-1E6E-E5BF-0E5B0C657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Definite Loops (for)</a:t>
            </a:r>
          </a:p>
        </p:txBody>
      </p:sp>
      <p:sp>
        <p:nvSpPr>
          <p:cNvPr id="95234" name="AutoShape 2">
            <a:extLst>
              <a:ext uri="{FF2B5EF4-FFF2-40B4-BE49-F238E27FC236}">
                <a16:creationId xmlns:a16="http://schemas.microsoft.com/office/drawing/2014/main" id="{58D81A92-A2C6-0888-C308-C2BDEC674DD9}"/>
              </a:ext>
            </a:extLst>
          </p:cNvPr>
          <p:cNvSpPr>
            <a:spLocks/>
          </p:cNvSpPr>
          <p:nvPr/>
        </p:nvSpPr>
        <p:spPr bwMode="auto">
          <a:xfrm>
            <a:off x="762000" y="1657350"/>
            <a:ext cx="5895975" cy="19573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balls = {"golf": "Golf balls",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    "tennis": "Tennis balls", 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    "ping": "Ping Pong balls"};</a:t>
            </a:r>
          </a:p>
          <a:p>
            <a:pPr algn="l" eaLnBrk="1"/>
            <a:endParaRPr lang="en-US" altLang="en-US" sz="1800"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for (ball in balls) {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   console.log(ball+' = '+balls[ball]);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}</a:t>
            </a:r>
            <a:endParaRPr lang="en-US" altLang="en-US" sz="20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95235" name="AutoShape 4">
            <a:extLst>
              <a:ext uri="{FF2B5EF4-FFF2-40B4-BE49-F238E27FC236}">
                <a16:creationId xmlns:a16="http://schemas.microsoft.com/office/drawing/2014/main" id="{12BE5AE6-6C5B-1E3C-672A-4862C9E6AF2F}"/>
              </a:ext>
            </a:extLst>
          </p:cNvPr>
          <p:cNvSpPr>
            <a:spLocks/>
          </p:cNvSpPr>
          <p:nvPr/>
        </p:nvSpPr>
        <p:spPr bwMode="auto">
          <a:xfrm>
            <a:off x="266700" y="4410075"/>
            <a:ext cx="1562100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100">
                <a:solidFill>
                  <a:srgbClr val="00FFFF"/>
                </a:solidFill>
              </a:rPr>
              <a:t>js-12.htm</a:t>
            </a:r>
            <a:endParaRPr lang="en-US" altLang="en-US" sz="300">
              <a:solidFill>
                <a:srgbClr val="00FFFF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95236" name="AutoShape 4">
            <a:extLst>
              <a:ext uri="{FF2B5EF4-FFF2-40B4-BE49-F238E27FC236}">
                <a16:creationId xmlns:a16="http://schemas.microsoft.com/office/drawing/2014/main" id="{4F23E8E6-4F18-A8E1-0FE2-62FFB2C434EA}"/>
              </a:ext>
            </a:extLst>
          </p:cNvPr>
          <p:cNvSpPr>
            <a:spLocks/>
          </p:cNvSpPr>
          <p:nvPr/>
        </p:nvSpPr>
        <p:spPr bwMode="auto">
          <a:xfrm>
            <a:off x="7772400" y="361950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js-15.htm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38107F04-2079-CD7A-42B8-3ED53161B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FF00"/>
                </a:solidFill>
              </a:rPr>
              <a:t>Language Syntax (like C/Java)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DD006BA5-B884-148F-C904-425EA4EE0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0588" y="1420813"/>
            <a:ext cx="7072312" cy="1362075"/>
          </a:xfrm>
        </p:spPr>
        <p:txBody>
          <a:bodyPr/>
          <a:lstStyle/>
          <a:p>
            <a:pPr marL="425450" eaLnBrk="1" hangingPunct="1"/>
            <a:r>
              <a:rPr lang="en-US" altLang="en-US" sz="2400"/>
              <a:t>Whitespace does not matter - spaces and new lines</a:t>
            </a:r>
          </a:p>
          <a:p>
            <a:pPr marL="425450" eaLnBrk="1" hangingPunct="1"/>
            <a:r>
              <a:rPr lang="en-US" altLang="en-US" sz="2400"/>
              <a:t>Begin and end of blocks are </a:t>
            </a:r>
            <a:r>
              <a:rPr lang="en-US" altLang="en-US" sz="2400">
                <a:solidFill>
                  <a:srgbClr val="FF00FF"/>
                </a:solidFill>
              </a:rPr>
              <a:t>curly braces</a:t>
            </a:r>
            <a:endParaRPr lang="en-US" altLang="en-US" sz="2400"/>
          </a:p>
          <a:p>
            <a:pPr marL="425450" eaLnBrk="1" hangingPunct="1"/>
            <a:r>
              <a:rPr lang="en-US" altLang="en-US" sz="2400"/>
              <a:t>Statements must end in </a:t>
            </a:r>
            <a:r>
              <a:rPr lang="en-US" altLang="en-US" sz="2400">
                <a:solidFill>
                  <a:srgbClr val="00FF00"/>
                </a:solidFill>
              </a:rPr>
              <a:t>semicolons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8B0BE04-2B63-2CA8-FE23-C3C456877BD5}"/>
              </a:ext>
            </a:extLst>
          </p:cNvPr>
          <p:cNvSpPr>
            <a:spLocks/>
          </p:cNvSpPr>
          <p:nvPr/>
        </p:nvSpPr>
        <p:spPr bwMode="auto">
          <a:xfrm>
            <a:off x="1455738" y="3254375"/>
            <a:ext cx="6507162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en-US" altLang="x-none" sz="2160">
                <a:solidFill>
                  <a:srgbClr val="FFFF00"/>
                </a:solidFill>
              </a:rPr>
              <a:t>function message()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en-US" altLang="x-none" sz="2160">
                <a:solidFill>
                  <a:srgbClr val="FF00FF"/>
                </a:solidFill>
              </a:rPr>
              <a:t>{</a:t>
            </a:r>
            <a:endParaRPr lang="en-US" altLang="x-none" sz="2160">
              <a:solidFill>
                <a:srgbClr val="FFFF00"/>
              </a:solidFill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en-US" altLang="x-none" sz="2160">
                <a:solidFill>
                  <a:srgbClr val="FFFF00"/>
                </a:solidFill>
              </a:rPr>
              <a:t>   alert("This alert box was called with the onload event")</a:t>
            </a:r>
            <a:r>
              <a:rPr lang="en-US" altLang="x-none" sz="2160">
                <a:solidFill>
                  <a:srgbClr val="00FF00"/>
                </a:solidFill>
              </a:rPr>
              <a:t>;</a:t>
            </a:r>
            <a:endParaRPr lang="en-US" altLang="x-none" sz="2160">
              <a:solidFill>
                <a:srgbClr val="FFFF00"/>
              </a:solidFill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en-US" altLang="x-none" sz="2160">
                <a:solidFill>
                  <a:srgbClr val="FF00FF"/>
                </a:solidFill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AutoShape 2">
            <a:extLst>
              <a:ext uri="{FF2B5EF4-FFF2-40B4-BE49-F238E27FC236}">
                <a16:creationId xmlns:a16="http://schemas.microsoft.com/office/drawing/2014/main" id="{49306729-FC05-7861-A5B0-C1F82C150897}"/>
              </a:ext>
            </a:extLst>
          </p:cNvPr>
          <p:cNvSpPr>
            <a:spLocks/>
          </p:cNvSpPr>
          <p:nvPr/>
        </p:nvSpPr>
        <p:spPr bwMode="auto">
          <a:xfrm>
            <a:off x="6172200" y="2630488"/>
            <a:ext cx="2533650" cy="190023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1 times 6 is 6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2 times 6 is 12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3 times 6 is 18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4 times 6 is 24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5 times 6 is 30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6 times 6 is 36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96258" name="AutoShape 3">
            <a:extLst>
              <a:ext uri="{FF2B5EF4-FFF2-40B4-BE49-F238E27FC236}">
                <a16:creationId xmlns:a16="http://schemas.microsoft.com/office/drawing/2014/main" id="{3E77EC63-0473-B1BC-6045-62B548DA4EC6}"/>
              </a:ext>
            </a:extLst>
          </p:cNvPr>
          <p:cNvSpPr>
            <a:spLocks/>
          </p:cNvSpPr>
          <p:nvPr/>
        </p:nvSpPr>
        <p:spPr bwMode="auto">
          <a:xfrm>
            <a:off x="990600" y="3579813"/>
            <a:ext cx="3343275" cy="6858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100"/>
              <a:t>A </a:t>
            </a:r>
            <a:r>
              <a:rPr lang="en-US" altLang="en-US" sz="2100">
                <a:solidFill>
                  <a:srgbClr val="FFFB00"/>
                </a:solidFill>
              </a:rPr>
              <a:t>for </a:t>
            </a:r>
            <a:r>
              <a:rPr lang="en-US" altLang="en-US" sz="2100"/>
              <a:t>loop is the simplest way to construct a </a:t>
            </a:r>
            <a:r>
              <a:rPr lang="en-US" altLang="en-US" sz="2100" i="1"/>
              <a:t>counted</a:t>
            </a:r>
            <a:r>
              <a:rPr lang="en-US" altLang="en-US" sz="2100"/>
              <a:t> loop.  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96259" name="AutoShape 4">
            <a:extLst>
              <a:ext uri="{FF2B5EF4-FFF2-40B4-BE49-F238E27FC236}">
                <a16:creationId xmlns:a16="http://schemas.microsoft.com/office/drawing/2014/main" id="{F101526E-FBDF-7D1D-5FFE-EA193170D870}"/>
              </a:ext>
            </a:extLst>
          </p:cNvPr>
          <p:cNvSpPr>
            <a:spLocks/>
          </p:cNvSpPr>
          <p:nvPr/>
        </p:nvSpPr>
        <p:spPr bwMode="auto">
          <a:xfrm>
            <a:off x="298450" y="922338"/>
            <a:ext cx="2058988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100">
                <a:solidFill>
                  <a:srgbClr val="FF40FF"/>
                </a:solidFill>
              </a:rPr>
              <a:t>Before loop starts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96260" name="AutoShape 5">
            <a:extLst>
              <a:ext uri="{FF2B5EF4-FFF2-40B4-BE49-F238E27FC236}">
                <a16:creationId xmlns:a16="http://schemas.microsoft.com/office/drawing/2014/main" id="{FC5DFDE6-4BA4-5F36-8D17-5067094A9678}"/>
              </a:ext>
            </a:extLst>
          </p:cNvPr>
          <p:cNvSpPr>
            <a:spLocks/>
          </p:cNvSpPr>
          <p:nvPr/>
        </p:nvSpPr>
        <p:spPr bwMode="auto">
          <a:xfrm>
            <a:off x="2132013" y="477838"/>
            <a:ext cx="3665537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100">
                <a:solidFill>
                  <a:srgbClr val="FF9300"/>
                </a:solidFill>
              </a:rPr>
              <a:t>Loop runs while TRUE (top-test)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96261" name="AutoShape 6">
            <a:extLst>
              <a:ext uri="{FF2B5EF4-FFF2-40B4-BE49-F238E27FC236}">
                <a16:creationId xmlns:a16="http://schemas.microsoft.com/office/drawing/2014/main" id="{778494BF-67A0-73FF-250B-76B36CA47C14}"/>
              </a:ext>
            </a:extLst>
          </p:cNvPr>
          <p:cNvSpPr>
            <a:spLocks/>
          </p:cNvSpPr>
          <p:nvPr/>
        </p:nvSpPr>
        <p:spPr bwMode="auto">
          <a:xfrm>
            <a:off x="5572125" y="792163"/>
            <a:ext cx="2735263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100">
                <a:solidFill>
                  <a:srgbClr val="00FDFF"/>
                </a:solidFill>
              </a:rPr>
              <a:t>Run after each iteration.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CC429111-DC9F-541A-B49B-CEBB670B04C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25575" y="1290638"/>
            <a:ext cx="311150" cy="357187"/>
          </a:xfrm>
          <a:prstGeom prst="line">
            <a:avLst/>
          </a:prstGeom>
          <a:noFill/>
          <a:ln w="88900" cap="flat" cmpd="sng">
            <a:solidFill>
              <a:srgbClr val="FF40FF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28680" name="Line 8">
            <a:extLst>
              <a:ext uri="{FF2B5EF4-FFF2-40B4-BE49-F238E27FC236}">
                <a16:creationId xmlns:a16="http://schemas.microsoft.com/office/drawing/2014/main" id="{008F27FC-F831-ACD9-B867-B5CCC395C9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2363" y="922338"/>
            <a:ext cx="147637" cy="727075"/>
          </a:xfrm>
          <a:prstGeom prst="line">
            <a:avLst/>
          </a:prstGeom>
          <a:noFill/>
          <a:ln w="88900" cap="flat" cmpd="sng">
            <a:solidFill>
              <a:srgbClr val="FF9300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28681" name="Line 9">
            <a:extLst>
              <a:ext uri="{FF2B5EF4-FFF2-40B4-BE49-F238E27FC236}">
                <a16:creationId xmlns:a16="http://schemas.microsoft.com/office/drawing/2014/main" id="{F21C5564-6F8C-B306-155B-3ADE7561AB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68938" y="1158875"/>
            <a:ext cx="1179512" cy="455613"/>
          </a:xfrm>
          <a:prstGeom prst="line">
            <a:avLst/>
          </a:prstGeom>
          <a:noFill/>
          <a:ln w="88900" cap="flat" cmpd="sng">
            <a:solidFill>
              <a:srgbClr val="00FDFF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96265" name="AutoShape 1">
            <a:extLst>
              <a:ext uri="{FF2B5EF4-FFF2-40B4-BE49-F238E27FC236}">
                <a16:creationId xmlns:a16="http://schemas.microsoft.com/office/drawing/2014/main" id="{820918DC-DAEA-9902-9162-0B1CD7B9AE94}"/>
              </a:ext>
            </a:extLst>
          </p:cNvPr>
          <p:cNvSpPr>
            <a:spLocks/>
          </p:cNvSpPr>
          <p:nvPr/>
        </p:nvSpPr>
        <p:spPr bwMode="auto">
          <a:xfrm>
            <a:off x="762000" y="1495425"/>
            <a:ext cx="8158163" cy="1285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for(</a:t>
            </a:r>
            <a:r>
              <a:rPr lang="en-US" altLang="en-US" sz="2000">
                <a:solidFill>
                  <a:srgbClr val="FF40FF"/>
                </a:solidFill>
                <a:latin typeface="Courier" pitchFamily="2" charset="0"/>
                <a:sym typeface="Courier" pitchFamily="2" charset="0"/>
              </a:rPr>
              <a:t>var count=1</a:t>
            </a:r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; </a:t>
            </a:r>
            <a:r>
              <a:rPr lang="en-US" altLang="en-US" sz="2000">
                <a:solidFill>
                  <a:srgbClr val="FF9300"/>
                </a:solidFill>
                <a:latin typeface="Courier" pitchFamily="2" charset="0"/>
                <a:sym typeface="Courier" pitchFamily="2" charset="0"/>
              </a:rPr>
              <a:t>count&lt;=6</a:t>
            </a:r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; </a:t>
            </a:r>
            <a:r>
              <a:rPr lang="en-US" altLang="en-US" sz="2000">
                <a:solidFill>
                  <a:srgbClr val="00FDFF"/>
                </a:solidFill>
                <a:latin typeface="Courier" pitchFamily="2" charset="0"/>
                <a:sym typeface="Courier" pitchFamily="2" charset="0"/>
              </a:rPr>
              <a:t>count++</a:t>
            </a:r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 ) {</a:t>
            </a:r>
          </a:p>
          <a:p>
            <a:pPr algn="l" eaLnBrk="1"/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  console.log(count, 'times 6 is', count * 6);</a:t>
            </a:r>
          </a:p>
          <a:p>
            <a:pPr algn="l" eaLnBrk="1"/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} 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96266" name="AutoShape 4">
            <a:extLst>
              <a:ext uri="{FF2B5EF4-FFF2-40B4-BE49-F238E27FC236}">
                <a16:creationId xmlns:a16="http://schemas.microsoft.com/office/drawing/2014/main" id="{484D19B6-42A6-10D9-88E8-4CFDDD9B85F1}"/>
              </a:ext>
            </a:extLst>
          </p:cNvPr>
          <p:cNvSpPr>
            <a:spLocks/>
          </p:cNvSpPr>
          <p:nvPr/>
        </p:nvSpPr>
        <p:spPr bwMode="auto">
          <a:xfrm>
            <a:off x="7772400" y="361950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js-16.htm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AutoShape 1">
            <a:extLst>
              <a:ext uri="{FF2B5EF4-FFF2-40B4-BE49-F238E27FC236}">
                <a16:creationId xmlns:a16="http://schemas.microsoft.com/office/drawing/2014/main" id="{C4F77D29-3A92-C2EF-68EE-B51B16E17BAC}"/>
              </a:ext>
            </a:extLst>
          </p:cNvPr>
          <p:cNvSpPr>
            <a:spLocks/>
          </p:cNvSpPr>
          <p:nvPr/>
        </p:nvSpPr>
        <p:spPr bwMode="auto">
          <a:xfrm>
            <a:off x="676275" y="3036888"/>
            <a:ext cx="8158163" cy="15922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000">
                <a:latin typeface="Courier" pitchFamily="2" charset="0"/>
                <a:sym typeface="Courier" pitchFamily="2" charset="0"/>
              </a:rPr>
              <a:t>for(var count=1; count&lt;=600; count++ ) {</a:t>
            </a:r>
          </a:p>
          <a:p>
            <a:pPr algn="l" eaLnBrk="1"/>
            <a:r>
              <a:rPr lang="en-US" altLang="en-US" sz="2000">
                <a:latin typeface="Courier" pitchFamily="2" charset="0"/>
                <a:sym typeface="Courier" pitchFamily="2" charset="0"/>
              </a:rPr>
              <a:t>  if ( count == 5 ) </a:t>
            </a:r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break</a:t>
            </a:r>
            <a:r>
              <a:rPr lang="en-US" altLang="en-US" sz="2000">
                <a:latin typeface="Courier" pitchFamily="2" charset="0"/>
                <a:sym typeface="Courier" pitchFamily="2" charset="0"/>
              </a:rPr>
              <a:t>;</a:t>
            </a:r>
          </a:p>
          <a:p>
            <a:pPr algn="l" eaLnBrk="1"/>
            <a:r>
              <a:rPr lang="en-US" altLang="en-US" sz="2000">
                <a:latin typeface="Courier" pitchFamily="2" charset="0"/>
                <a:sym typeface="Courier" pitchFamily="2" charset="0"/>
              </a:rPr>
              <a:t>  console.log('Count:', count);</a:t>
            </a:r>
          </a:p>
          <a:p>
            <a:pPr algn="l" eaLnBrk="1"/>
            <a:r>
              <a:rPr lang="en-US" altLang="en-US" sz="2000">
                <a:latin typeface="Courier" pitchFamily="2" charset="0"/>
                <a:sym typeface="Courier" pitchFamily="2" charset="0"/>
              </a:rPr>
              <a:t>} </a:t>
            </a:r>
          </a:p>
          <a:p>
            <a:pPr algn="l" eaLnBrk="1"/>
            <a:r>
              <a:rPr lang="en-US" altLang="en-US" sz="2000">
                <a:latin typeface="Courier" pitchFamily="2" charset="0"/>
                <a:sym typeface="Courier" pitchFamily="2" charset="0"/>
              </a:rPr>
              <a:t>console.log("Done");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ADE6FCA3-B2F0-C475-1DAF-AA07A0E91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Breaking Out of a Loop</a:t>
            </a:r>
            <a:endParaRPr lang="en-US" altLang="en-US" sz="4300">
              <a:solidFill>
                <a:srgbClr val="FFCC66"/>
              </a:solidFill>
            </a:endParaRP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7A2370E4-3CCB-035A-4612-B3FB5B025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2313" y="1257300"/>
            <a:ext cx="7915275" cy="1077913"/>
          </a:xfrm>
        </p:spPr>
        <p:txBody>
          <a:bodyPr/>
          <a:lstStyle/>
          <a:p>
            <a:pPr marL="420688" indent="-300038" algn="l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 sz="2000"/>
              <a:t>The </a:t>
            </a:r>
            <a:r>
              <a:rPr lang="en-US" altLang="en-US" sz="2000">
                <a:solidFill>
                  <a:srgbClr val="FFFB00"/>
                </a:solidFill>
              </a:rPr>
              <a:t>break</a:t>
            </a:r>
            <a:r>
              <a:rPr lang="en-US" altLang="en-US" sz="2000"/>
              <a:t> statement ends the current loop and jumps to the statement immediately following the loop.</a:t>
            </a:r>
          </a:p>
        </p:txBody>
      </p:sp>
      <p:sp>
        <p:nvSpPr>
          <p:cNvPr id="33796" name="Line 4">
            <a:extLst>
              <a:ext uri="{FF2B5EF4-FFF2-40B4-BE49-F238E27FC236}">
                <a16:creationId xmlns:a16="http://schemas.microsoft.com/office/drawing/2014/main" id="{9FA5B885-D3ED-E3E3-7BB0-2C2A8B9C7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3943350"/>
            <a:ext cx="2590800" cy="530225"/>
          </a:xfrm>
          <a:prstGeom prst="line">
            <a:avLst/>
          </a:prstGeom>
          <a:noFill/>
          <a:ln w="50800" cap="flat" cmpd="sng">
            <a:solidFill>
              <a:srgbClr val="FFFB00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33797" name="Line 5">
            <a:extLst>
              <a:ext uri="{FF2B5EF4-FFF2-40B4-BE49-F238E27FC236}">
                <a16:creationId xmlns:a16="http://schemas.microsoft.com/office/drawing/2014/main" id="{C8674CF1-F9BB-D0ED-4829-360D99659F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578225"/>
            <a:ext cx="1752600" cy="288925"/>
          </a:xfrm>
          <a:prstGeom prst="line">
            <a:avLst/>
          </a:prstGeom>
          <a:noFill/>
          <a:ln w="50800" cap="flat" cmpd="sng">
            <a:solidFill>
              <a:srgbClr val="FFFB00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98310" name="AutoShape 6">
            <a:extLst>
              <a:ext uri="{FF2B5EF4-FFF2-40B4-BE49-F238E27FC236}">
                <a16:creationId xmlns:a16="http://schemas.microsoft.com/office/drawing/2014/main" id="{1514EE03-AF8A-3B4B-60B2-FFED59936CEC}"/>
              </a:ext>
            </a:extLst>
          </p:cNvPr>
          <p:cNvSpPr>
            <a:spLocks/>
          </p:cNvSpPr>
          <p:nvPr/>
        </p:nvSpPr>
        <p:spPr bwMode="auto">
          <a:xfrm>
            <a:off x="7381875" y="3111500"/>
            <a:ext cx="1452563" cy="15938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Count: 1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Count: 2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Count: 3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Count: 4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Done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98311" name="AutoShape 4">
            <a:extLst>
              <a:ext uri="{FF2B5EF4-FFF2-40B4-BE49-F238E27FC236}">
                <a16:creationId xmlns:a16="http://schemas.microsoft.com/office/drawing/2014/main" id="{10AD44B6-EE0C-36D7-DC36-F42B8BA3E072}"/>
              </a:ext>
            </a:extLst>
          </p:cNvPr>
          <p:cNvSpPr>
            <a:spLocks/>
          </p:cNvSpPr>
          <p:nvPr/>
        </p:nvSpPr>
        <p:spPr bwMode="auto">
          <a:xfrm>
            <a:off x="7772400" y="361950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js-17.htm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FBCA1CB2-010D-C62C-B64A-84B8EBA08B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13" y="438150"/>
            <a:ext cx="7445375" cy="819150"/>
          </a:xfrm>
        </p:spPr>
        <p:txBody>
          <a:bodyPr/>
          <a:lstStyle/>
          <a:p>
            <a:pPr eaLnBrk="1"/>
            <a:r>
              <a:rPr lang="en-US" altLang="en-US" sz="4000">
                <a:solidFill>
                  <a:srgbClr val="FFCC66"/>
                </a:solidFill>
              </a:rPr>
              <a:t>Finishing an Iteration with </a:t>
            </a:r>
            <a:r>
              <a:rPr lang="en-US" altLang="en-US" sz="4000">
                <a:solidFill>
                  <a:srgbClr val="FFFB00"/>
                </a:solidFill>
              </a:rPr>
              <a:t>continue</a:t>
            </a:r>
            <a:endParaRPr lang="en-US" altLang="en-US" sz="4000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C4983593-F774-248F-0C8F-B2ED91E6E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2313" y="1341438"/>
            <a:ext cx="7915275" cy="952500"/>
          </a:xfrm>
        </p:spPr>
        <p:txBody>
          <a:bodyPr/>
          <a:lstStyle/>
          <a:p>
            <a:pPr marL="120650" indent="0" algn="l" eaLnBrk="1">
              <a:spcBef>
                <a:spcPts val="1975"/>
              </a:spcBef>
              <a:buSzPct val="171000"/>
            </a:pPr>
            <a:r>
              <a:rPr lang="en-US" altLang="en-US" sz="2000"/>
              <a:t>The </a:t>
            </a:r>
            <a:r>
              <a:rPr lang="en-US" altLang="en-US" sz="2000">
                <a:solidFill>
                  <a:srgbClr val="FFFB00"/>
                </a:solidFill>
              </a:rPr>
              <a:t>continue</a:t>
            </a:r>
            <a:r>
              <a:rPr lang="en-US" altLang="en-US" sz="2000"/>
              <a:t> statement ends the current iteration and jumps to the top of the loop, and starts the next iteration.</a:t>
            </a:r>
            <a:endParaRPr lang="en-US" altLang="en-US"/>
          </a:p>
        </p:txBody>
      </p:sp>
      <p:sp>
        <p:nvSpPr>
          <p:cNvPr id="100355" name="AutoShape 3">
            <a:extLst>
              <a:ext uri="{FF2B5EF4-FFF2-40B4-BE49-F238E27FC236}">
                <a16:creationId xmlns:a16="http://schemas.microsoft.com/office/drawing/2014/main" id="{9914DB4E-6C11-88B9-7A6A-5D420084B7A0}"/>
              </a:ext>
            </a:extLst>
          </p:cNvPr>
          <p:cNvSpPr>
            <a:spLocks/>
          </p:cNvSpPr>
          <p:nvPr/>
        </p:nvSpPr>
        <p:spPr bwMode="auto">
          <a:xfrm>
            <a:off x="676275" y="2647950"/>
            <a:ext cx="8158163" cy="18176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000">
                <a:latin typeface="Courier" pitchFamily="2" charset="0"/>
                <a:sym typeface="Courier" pitchFamily="2" charset="0"/>
              </a:rPr>
              <a:t>for(var count=1; count&lt;=10; count++ ) {</a:t>
            </a:r>
          </a:p>
          <a:p>
            <a:pPr algn="l" eaLnBrk="1"/>
            <a:r>
              <a:rPr lang="en-US" altLang="en-US" sz="2000">
                <a:latin typeface="Courier" pitchFamily="2" charset="0"/>
                <a:sym typeface="Courier" pitchFamily="2" charset="0"/>
              </a:rPr>
              <a:t>  if ( (count % 2) == 0 ) </a:t>
            </a:r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continue</a:t>
            </a:r>
            <a:r>
              <a:rPr lang="en-US" altLang="en-US" sz="2000">
                <a:latin typeface="Courier" pitchFamily="2" charset="0"/>
                <a:sym typeface="Courier" pitchFamily="2" charset="0"/>
              </a:rPr>
              <a:t>;</a:t>
            </a:r>
          </a:p>
          <a:p>
            <a:pPr algn="l" eaLnBrk="1"/>
            <a:r>
              <a:rPr lang="en-US" altLang="en-US" sz="2000">
                <a:latin typeface="Courier" pitchFamily="2" charset="0"/>
                <a:sym typeface="Courier" pitchFamily="2" charset="0"/>
              </a:rPr>
              <a:t>  console.log('Count:', count);</a:t>
            </a:r>
          </a:p>
          <a:p>
            <a:pPr algn="l" eaLnBrk="1"/>
            <a:r>
              <a:rPr lang="en-US" altLang="en-US" sz="2000">
                <a:latin typeface="Courier" pitchFamily="2" charset="0"/>
                <a:sym typeface="Courier" pitchFamily="2" charset="0"/>
              </a:rPr>
              <a:t>} </a:t>
            </a:r>
          </a:p>
          <a:p>
            <a:pPr algn="l" eaLnBrk="1"/>
            <a:r>
              <a:rPr lang="en-US" altLang="en-US" sz="2000">
                <a:latin typeface="Courier" pitchFamily="2" charset="0"/>
                <a:sym typeface="Courier" pitchFamily="2" charset="0"/>
              </a:rPr>
              <a:t>console.log("Done");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34820" name="Line 4">
            <a:extLst>
              <a:ext uri="{FF2B5EF4-FFF2-40B4-BE49-F238E27FC236}">
                <a16:creationId xmlns:a16="http://schemas.microsoft.com/office/drawing/2014/main" id="{235EF967-C3F7-0592-5333-65BE1F4006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2500" y="3270250"/>
            <a:ext cx="368300" cy="20638"/>
          </a:xfrm>
          <a:prstGeom prst="line">
            <a:avLst/>
          </a:prstGeom>
          <a:noFill/>
          <a:ln w="50800" cap="flat" cmpd="sng">
            <a:solidFill>
              <a:srgbClr val="FFFB00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34821" name="Line 5">
            <a:extLst>
              <a:ext uri="{FF2B5EF4-FFF2-40B4-BE49-F238E27FC236}">
                <a16:creationId xmlns:a16="http://schemas.microsoft.com/office/drawing/2014/main" id="{66DC171E-003C-17BE-0C87-EB29B3287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0738" y="3052763"/>
            <a:ext cx="571500" cy="217487"/>
          </a:xfrm>
          <a:prstGeom prst="line">
            <a:avLst/>
          </a:prstGeom>
          <a:noFill/>
          <a:ln w="50800" cap="flat" cmpd="sng">
            <a:solidFill>
              <a:srgbClr val="FFFB00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100358" name="AutoShape 6">
            <a:extLst>
              <a:ext uri="{FF2B5EF4-FFF2-40B4-BE49-F238E27FC236}">
                <a16:creationId xmlns:a16="http://schemas.microsoft.com/office/drawing/2014/main" id="{3FF7A43C-67C3-8B7A-3BAF-BCBCF9B65E97}"/>
              </a:ext>
            </a:extLst>
          </p:cNvPr>
          <p:cNvSpPr>
            <a:spLocks/>
          </p:cNvSpPr>
          <p:nvPr/>
        </p:nvSpPr>
        <p:spPr bwMode="auto">
          <a:xfrm>
            <a:off x="7381875" y="2551113"/>
            <a:ext cx="1452563" cy="190023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Count: 1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Count: 3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Count: 5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Count: 7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Count: 9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Done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34823" name="Line 7">
            <a:extLst>
              <a:ext uri="{FF2B5EF4-FFF2-40B4-BE49-F238E27FC236}">
                <a16:creationId xmlns:a16="http://schemas.microsoft.com/office/drawing/2014/main" id="{A2195B12-8283-1A78-2CAC-0CCFE17067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100" y="2551113"/>
            <a:ext cx="5016500" cy="242887"/>
          </a:xfrm>
          <a:prstGeom prst="line">
            <a:avLst/>
          </a:prstGeom>
          <a:noFill/>
          <a:ln w="50800" cap="flat" cmpd="sng">
            <a:solidFill>
              <a:srgbClr val="FFFB00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34824" name="Line 8">
            <a:extLst>
              <a:ext uri="{FF2B5EF4-FFF2-40B4-BE49-F238E27FC236}">
                <a16:creationId xmlns:a16="http://schemas.microsoft.com/office/drawing/2014/main" id="{6F5D8159-772F-7458-C394-CA12A9C242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3875" y="2566988"/>
            <a:ext cx="44450" cy="533400"/>
          </a:xfrm>
          <a:prstGeom prst="line">
            <a:avLst/>
          </a:prstGeom>
          <a:noFill/>
          <a:ln w="50800" cap="flat" cmpd="sng">
            <a:solidFill>
              <a:srgbClr val="FFFB00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34825" name="Line 9">
            <a:extLst>
              <a:ext uri="{FF2B5EF4-FFF2-40B4-BE49-F238E27FC236}">
                <a16:creationId xmlns:a16="http://schemas.microsoft.com/office/drawing/2014/main" id="{9ABF1F76-A5C2-0B2A-1738-DD7789BBD8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8000" y="3114675"/>
            <a:ext cx="406400" cy="203200"/>
          </a:xfrm>
          <a:prstGeom prst="line">
            <a:avLst/>
          </a:prstGeom>
          <a:noFill/>
          <a:ln w="50800" cap="flat" cmpd="sng">
            <a:solidFill>
              <a:srgbClr val="FFFB00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100362" name="AutoShape 4">
            <a:extLst>
              <a:ext uri="{FF2B5EF4-FFF2-40B4-BE49-F238E27FC236}">
                <a16:creationId xmlns:a16="http://schemas.microsoft.com/office/drawing/2014/main" id="{913DB384-59E9-B26A-E664-F9F2BEF27922}"/>
              </a:ext>
            </a:extLst>
          </p:cNvPr>
          <p:cNvSpPr>
            <a:spLocks/>
          </p:cNvSpPr>
          <p:nvPr/>
        </p:nvSpPr>
        <p:spPr bwMode="auto">
          <a:xfrm>
            <a:off x="5500688" y="4094163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js-18.htm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>
            <a:extLst>
              <a:ext uri="{FF2B5EF4-FFF2-40B4-BE49-F238E27FC236}">
                <a16:creationId xmlns:a16="http://schemas.microsoft.com/office/drawing/2014/main" id="{9229089B-2E68-9437-E3D9-8F99D3ED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1950"/>
            <a:ext cx="7275513" cy="1066800"/>
          </a:xfrm>
        </p:spPr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DBDAF-6521-7223-F1CF-BDAD73D37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13" y="1614488"/>
            <a:ext cx="3417887" cy="3014662"/>
          </a:xfrm>
        </p:spPr>
        <p:txBody>
          <a:bodyPr anchor="t"/>
          <a:lstStyle/>
          <a:p>
            <a:pPr marL="585788" indent="-442913" algn="l" defTabSz="914400">
              <a:spcBef>
                <a:spcPts val="1300"/>
              </a:spcBef>
              <a:buSzPct val="171000"/>
              <a:buFont typeface="Gill Sans" charset="0"/>
              <a:buChar char="•"/>
              <a:defRPr/>
            </a:pPr>
            <a:r>
              <a:rPr lang="en-US" sz="2100">
                <a:ea typeface="ヒラギノ角ゴ ProN W3" charset="0"/>
                <a:cs typeface="ヒラギノ角ゴ ProN W3" charset="0"/>
                <a:sym typeface="Gill Sans" charset="0"/>
              </a:rPr>
              <a:t>Using JavaScript</a:t>
            </a:r>
          </a:p>
          <a:p>
            <a:pPr marL="585788" indent="-442913" algn="l" defTabSz="914400">
              <a:spcBef>
                <a:spcPts val="1300"/>
              </a:spcBef>
              <a:buSzPct val="171000"/>
              <a:buFont typeface="Gill Sans" charset="0"/>
              <a:buChar char="•"/>
              <a:defRPr/>
            </a:pPr>
            <a:r>
              <a:rPr lang="en-US" sz="2100">
                <a:ea typeface="ヒラギノ角ゴ ProN W3" charset="0"/>
                <a:cs typeface="ヒラギノ角ゴ ProN W3" charset="0"/>
                <a:sym typeface="Gill Sans" charset="0"/>
              </a:rPr>
              <a:t>Syntax errors</a:t>
            </a:r>
          </a:p>
          <a:p>
            <a:pPr marL="585788" indent="-442913" algn="l" defTabSz="914400">
              <a:spcBef>
                <a:spcPts val="1300"/>
              </a:spcBef>
              <a:buSzPct val="171000"/>
              <a:buFont typeface="Gill Sans" charset="0"/>
              <a:buChar char="•"/>
              <a:defRPr/>
            </a:pPr>
            <a:r>
              <a:rPr lang="en-US" sz="2100">
                <a:ea typeface="ヒラギノ角ゴ ProN W3" charset="0"/>
                <a:cs typeface="ヒラギノ角ゴ ProN W3" charset="0"/>
                <a:sym typeface="Gill Sans" charset="0"/>
              </a:rPr>
              <a:t>Debugging</a:t>
            </a:r>
          </a:p>
          <a:p>
            <a:pPr marL="585788" indent="-442913" algn="l" defTabSz="914400">
              <a:spcBef>
                <a:spcPts val="1300"/>
              </a:spcBef>
              <a:buSzPct val="171000"/>
              <a:buFont typeface="Gill Sans" charset="0"/>
              <a:buChar char="•"/>
              <a:defRPr/>
            </a:pPr>
            <a:r>
              <a:rPr lang="en-US" sz="2100">
                <a:ea typeface="ヒラギノ角ゴ ProN W3" charset="0"/>
                <a:cs typeface="ヒラギノ角ゴ ProN W3" charset="0"/>
                <a:sym typeface="Gill Sans" charset="0"/>
              </a:rPr>
              <a:t>Language features</a:t>
            </a:r>
          </a:p>
          <a:p>
            <a:pPr marL="585788" indent="-442913" algn="l" defTabSz="914400">
              <a:spcBef>
                <a:spcPts val="1300"/>
              </a:spcBef>
              <a:buSzPct val="171000"/>
              <a:buFont typeface="Gill Sans" charset="0"/>
              <a:buChar char="•"/>
              <a:defRPr/>
            </a:pPr>
            <a:r>
              <a:rPr lang="en-US" sz="2100">
                <a:ea typeface="ヒラギノ角ゴ ProN W3" charset="0"/>
                <a:cs typeface="ヒラギノ角ゴ ProN W3" charset="0"/>
                <a:sym typeface="Gill Sans" charset="0"/>
              </a:rPr>
              <a:t>Global and local scope</a:t>
            </a:r>
          </a:p>
          <a:p>
            <a:pPr marL="585788" indent="-442913" algn="l" defTabSz="914400">
              <a:spcBef>
                <a:spcPts val="1300"/>
              </a:spcBef>
              <a:buSzPct val="171000"/>
              <a:buFont typeface="Gill Sans" charset="0"/>
              <a:buChar char="•"/>
              <a:defRPr/>
            </a:pPr>
            <a:endParaRPr lang="en-US" sz="2100"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342900" indent="-342900" algn="l">
              <a:buFont typeface="Arial"/>
              <a:buChar char="•"/>
              <a:defRPr/>
            </a:pPr>
            <a:endParaRPr lang="en-US" sz="2400"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4451" name="Content Placeholder 3">
            <a:extLst>
              <a:ext uri="{FF2B5EF4-FFF2-40B4-BE49-F238E27FC236}">
                <a16:creationId xmlns:a16="http://schemas.microsoft.com/office/drawing/2014/main" id="{DEE9392A-1A10-97E5-C72E-6717A505B54F}"/>
              </a:ext>
            </a:extLst>
          </p:cNvPr>
          <p:cNvSpPr txBox="1">
            <a:spLocks/>
          </p:cNvSpPr>
          <p:nvPr/>
        </p:nvSpPr>
        <p:spPr bwMode="auto">
          <a:xfrm>
            <a:off x="4724400" y="1657350"/>
            <a:ext cx="3417888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marL="585788" indent="-442913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defTabSz="914400">
              <a:spcBef>
                <a:spcPts val="1300"/>
              </a:spcBef>
              <a:buSzPct val="171000"/>
              <a:buFont typeface="Gill Sans" panose="020B0502020104020203" pitchFamily="34" charset="-79"/>
              <a:buChar char="•"/>
            </a:pPr>
            <a:r>
              <a:rPr lang="en-US" altLang="en-US" sz="21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Arrays</a:t>
            </a:r>
          </a:p>
          <a:p>
            <a:pPr defTabSz="914400">
              <a:spcBef>
                <a:spcPts val="1300"/>
              </a:spcBef>
              <a:buSzPct val="171000"/>
              <a:buFont typeface="Gill Sans" panose="020B0502020104020203" pitchFamily="34" charset="-79"/>
              <a:buChar char="•"/>
            </a:pPr>
            <a:r>
              <a:rPr lang="en-US" altLang="en-US" sz="21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Control structures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>
            <a:extLst>
              <a:ext uri="{FF2B5EF4-FFF2-40B4-BE49-F238E27FC236}">
                <a16:creationId xmlns:a16="http://schemas.microsoft.com/office/drawing/2014/main" id="{F308AC0E-20EC-CE94-9E97-351C6170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700">
                <a:solidFill>
                  <a:srgbClr val="FFCC66"/>
                </a:solidFill>
              </a:rPr>
              <a:t>Acknowledgements / Contributions</a:t>
            </a:r>
          </a:p>
        </p:txBody>
      </p:sp>
      <p:pic>
        <p:nvPicPr>
          <p:cNvPr id="105474" name="Picture 6" descr="CCby.png">
            <a:extLst>
              <a:ext uri="{FF2B5EF4-FFF2-40B4-BE49-F238E27FC236}">
                <a16:creationId xmlns:a16="http://schemas.microsoft.com/office/drawing/2014/main" id="{88482D14-A502-D540-6DE6-A443826DE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3" y="544513"/>
            <a:ext cx="110807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TextBox 4">
            <a:extLst>
              <a:ext uri="{FF2B5EF4-FFF2-40B4-BE49-F238E27FC236}">
                <a16:creationId xmlns:a16="http://schemas.microsoft.com/office/drawing/2014/main" id="{E363B910-7822-C690-A828-0C38F0DDC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1144588"/>
            <a:ext cx="40290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r>
              <a:rPr lang="en-US" altLang="en-US" sz="1100">
                <a:solidFill>
                  <a:schemeClr val="tx1"/>
                </a:solidFill>
              </a:rPr>
              <a:t>These slides are Copyright 2010-  Charles R. Severance (www.dr-chuck.com)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/>
            <a:endParaRPr lang="en-US" altLang="en-US" sz="1100">
              <a:solidFill>
                <a:schemeClr val="tx1"/>
              </a:solidFill>
            </a:endParaRPr>
          </a:p>
          <a:p>
            <a:pPr eaLnBrk="1"/>
            <a:r>
              <a:rPr lang="en-US" altLang="en-US" sz="110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/>
            <a:endParaRPr lang="en-US" altLang="en-US" sz="1100">
              <a:solidFill>
                <a:schemeClr val="tx1"/>
              </a:solidFill>
            </a:endParaRPr>
          </a:p>
          <a:p>
            <a:pPr eaLnBrk="1"/>
            <a:r>
              <a:rPr lang="en-US" altLang="en-US" sz="110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/>
            <a:endParaRPr lang="en-US" altLang="en-US" sz="1100">
              <a:solidFill>
                <a:srgbClr val="1FFF66"/>
              </a:solidFill>
            </a:endParaRPr>
          </a:p>
          <a:p>
            <a:pPr eaLnBrk="1"/>
            <a:endParaRPr lang="en-US" altLang="en-US" sz="1100">
              <a:solidFill>
                <a:srgbClr val="1FFF66"/>
              </a:solidFill>
            </a:endParaRPr>
          </a:p>
          <a:p>
            <a:pPr eaLnBrk="1"/>
            <a:endParaRPr lang="en-US" altLang="en-US" sz="1100">
              <a:solidFill>
                <a:srgbClr val="1FFF66"/>
              </a:solidFill>
            </a:endParaRPr>
          </a:p>
          <a:p>
            <a:pPr eaLnBrk="1"/>
            <a:endParaRPr lang="en-US" altLang="en-US" sz="1100">
              <a:solidFill>
                <a:srgbClr val="1FFF66"/>
              </a:solidFill>
            </a:endParaRPr>
          </a:p>
          <a:p>
            <a:pPr eaLnBrk="1"/>
            <a:endParaRPr lang="en-US" altLang="en-US" sz="1100">
              <a:solidFill>
                <a:schemeClr val="tx1"/>
              </a:solidFill>
            </a:endParaRPr>
          </a:p>
        </p:txBody>
      </p:sp>
      <p:sp>
        <p:nvSpPr>
          <p:cNvPr id="105476" name="TextBox 5">
            <a:extLst>
              <a:ext uri="{FF2B5EF4-FFF2-40B4-BE49-F238E27FC236}">
                <a16:creationId xmlns:a16="http://schemas.microsoft.com/office/drawing/2014/main" id="{BE707D99-9674-FE42-096A-4984526CB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1095375"/>
            <a:ext cx="40290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 hangingPunct="1"/>
            <a:r>
              <a:rPr lang="en-US" altLang="en-US" sz="1100">
                <a:solidFill>
                  <a:srgbClr val="FFCC66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Continue new Contributors and Translators here</a:t>
            </a: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FFAAAC76-1FBF-06B6-6F46-C282FBE95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000" dirty="0">
                <a:solidFill>
                  <a:srgbClr val="FFCC66"/>
                </a:solidFill>
              </a:rPr>
              <a:t>Comments</a:t>
            </a:r>
          </a:p>
        </p:txBody>
      </p:sp>
      <p:sp>
        <p:nvSpPr>
          <p:cNvPr id="48130" name="AutoShape 2">
            <a:extLst>
              <a:ext uri="{FF2B5EF4-FFF2-40B4-BE49-F238E27FC236}">
                <a16:creationId xmlns:a16="http://schemas.microsoft.com/office/drawing/2014/main" id="{65FDD715-A740-6033-7949-176A8B487043}"/>
              </a:ext>
            </a:extLst>
          </p:cNvPr>
          <p:cNvSpPr>
            <a:spLocks/>
          </p:cNvSpPr>
          <p:nvPr/>
        </p:nvSpPr>
        <p:spPr bwMode="auto">
          <a:xfrm>
            <a:off x="1249363" y="2114550"/>
            <a:ext cx="6637337" cy="17002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300" dirty="0">
                <a:latin typeface="Courier" pitchFamily="2" charset="0"/>
                <a:sym typeface="Courier New" panose="02070309020205020404" pitchFamily="49" charset="0"/>
              </a:rPr>
              <a:t>/* This is a section of </a:t>
            </a:r>
          </a:p>
          <a:p>
            <a:pPr algn="l" eaLnBrk="1"/>
            <a:r>
              <a:rPr lang="en-US" altLang="en-US" sz="2300" dirty="0">
                <a:latin typeface="Courier" pitchFamily="2" charset="0"/>
                <a:sym typeface="Courier New" panose="02070309020205020404" pitchFamily="49" charset="0"/>
              </a:rPr>
              <a:t>   multiline comments that will </a:t>
            </a:r>
          </a:p>
          <a:p>
            <a:pPr algn="l" eaLnBrk="1"/>
            <a:r>
              <a:rPr lang="en-US" altLang="en-US" sz="2300" dirty="0">
                <a:latin typeface="Courier" pitchFamily="2" charset="0"/>
                <a:sym typeface="Courier New" panose="02070309020205020404" pitchFamily="49" charset="0"/>
              </a:rPr>
              <a:t>   not be interpreted */</a:t>
            </a:r>
            <a:endParaRPr lang="en-US" altLang="en-US" sz="300" dirty="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4CC07C38-6DD6-EE3E-8214-854755C3D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Statements</a:t>
            </a: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A374556A-1CCE-3747-DD88-EC0BE763AA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9288" y="1352550"/>
            <a:ext cx="7837487" cy="2554288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 dirty="0"/>
              <a:t>White space and newlines do not matter.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 dirty="0"/>
              <a:t>Statements end with a semicolon </a:t>
            </a:r>
            <a:r>
              <a:rPr lang="en-US" altLang="en-US" sz="2100" dirty="0">
                <a:solidFill>
                  <a:srgbClr val="FFFF00"/>
                </a:solidFill>
              </a:rPr>
              <a:t>;</a:t>
            </a:r>
            <a:r>
              <a:rPr lang="en-US" altLang="en-US" sz="2100" dirty="0"/>
              <a:t>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AutoShape 1">
            <a:extLst>
              <a:ext uri="{FF2B5EF4-FFF2-40B4-BE49-F238E27FC236}">
                <a16:creationId xmlns:a16="http://schemas.microsoft.com/office/drawing/2014/main" id="{64DA3FE8-2FFA-2158-3CD0-F34E10F6121C}"/>
              </a:ext>
            </a:extLst>
          </p:cNvPr>
          <p:cNvSpPr>
            <a:spLocks/>
          </p:cNvSpPr>
          <p:nvPr/>
        </p:nvSpPr>
        <p:spPr bwMode="auto">
          <a:xfrm>
            <a:off x="334963" y="361950"/>
            <a:ext cx="6637337" cy="24812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000">
                <a:latin typeface="Courier" pitchFamily="2" charset="0"/>
                <a:sym typeface="Courier New" panose="02070309020205020404" pitchFamily="49" charset="0"/>
              </a:rPr>
              <a:t>&lt;p&gt;One Paragraph&lt;/p&gt;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type="text/javascript"&gt; </a:t>
            </a:r>
          </a:p>
          <a:p>
            <a:pPr algn="l" eaLnBrk="1"/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   x = 3 + </a:t>
            </a:r>
          </a:p>
          <a:p>
            <a:pPr algn="l" eaLnBrk="1"/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      5 * 4; </a:t>
            </a:r>
            <a:r>
              <a:rPr lang="en-US" altLang="en-US" sz="2000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console.log(</a:t>
            </a:r>
          </a:p>
          <a:p>
            <a:pPr algn="l" eaLnBrk="1"/>
            <a:r>
              <a:rPr lang="en-US" altLang="en-US" sz="2000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x);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&lt;/script&gt; </a:t>
            </a:r>
          </a:p>
          <a:p>
            <a:pPr algn="l" eaLnBrk="1"/>
            <a:r>
              <a:rPr lang="en-US" altLang="en-US" sz="2000">
                <a:latin typeface="Courier" pitchFamily="2" charset="0"/>
                <a:sym typeface="Courier New" panose="02070309020205020404" pitchFamily="49" charset="0"/>
              </a:rPr>
              <a:t>&lt;p&gt;Second Paragraph&lt;/p&gt;</a:t>
            </a:r>
          </a:p>
        </p:txBody>
      </p:sp>
      <p:sp>
        <p:nvSpPr>
          <p:cNvPr id="52226" name="AutoShape 3">
            <a:extLst>
              <a:ext uri="{FF2B5EF4-FFF2-40B4-BE49-F238E27FC236}">
                <a16:creationId xmlns:a16="http://schemas.microsoft.com/office/drawing/2014/main" id="{7DCD3F13-8D15-0DA9-71B7-A497DE33D644}"/>
              </a:ext>
            </a:extLst>
          </p:cNvPr>
          <p:cNvSpPr>
            <a:spLocks/>
          </p:cNvSpPr>
          <p:nvPr/>
        </p:nvSpPr>
        <p:spPr bwMode="auto">
          <a:xfrm>
            <a:off x="7831138" y="285750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js-07.htm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52227" name="Picture 1">
            <a:extLst>
              <a:ext uri="{FF2B5EF4-FFF2-40B4-BE49-F238E27FC236}">
                <a16:creationId xmlns:a16="http://schemas.microsoft.com/office/drawing/2014/main" id="{99BCE6D4-B616-1155-04AD-DE0C0230E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76350"/>
            <a:ext cx="4106863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F7FB71DD-A141-C0B3-5688-246B7F2EB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Variable Names	</a:t>
            </a: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E12F3821-251F-728C-9C00-07A23516D4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9288" y="1465263"/>
            <a:ext cx="7837487" cy="2325687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 dirty="0"/>
              <a:t>Valid Characters:  a-z,  A-Z,  0-9,  _ and $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 dirty="0"/>
              <a:t>Must not start with a number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 dirty="0"/>
              <a:t>Names are case sensitive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DC586F4B-554E-983F-1DC1-19C382E76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String Constants</a:t>
            </a: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A3CE9497-DF0B-BAEF-C46E-336EAA5EF5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9288" y="1465263"/>
            <a:ext cx="7837487" cy="1944687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 dirty="0"/>
              <a:t>Double Quotes - Single quotes are used typically in JavaScript and we let HTML use double quotes to keep our minds a little sane.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 dirty="0">
                <a:solidFill>
                  <a:srgbClr val="FF40FF"/>
                </a:solidFill>
              </a:rPr>
              <a:t>Character Escaping</a:t>
            </a:r>
            <a:r>
              <a:rPr lang="en-US" altLang="en-US" sz="2100" dirty="0"/>
              <a:t> - done using the backslash character</a:t>
            </a:r>
            <a:endParaRPr lang="en-US" altLang="en-US" dirty="0"/>
          </a:p>
        </p:txBody>
      </p:sp>
      <p:sp>
        <p:nvSpPr>
          <p:cNvPr id="56323" name="AutoShape 4">
            <a:extLst>
              <a:ext uri="{FF2B5EF4-FFF2-40B4-BE49-F238E27FC236}">
                <a16:creationId xmlns:a16="http://schemas.microsoft.com/office/drawing/2014/main" id="{7CB940CE-2DAA-DAED-0480-9712AEFC1191}"/>
              </a:ext>
            </a:extLst>
          </p:cNvPr>
          <p:cNvSpPr>
            <a:spLocks/>
          </p:cNvSpPr>
          <p:nvPr/>
        </p:nvSpPr>
        <p:spPr bwMode="auto">
          <a:xfrm>
            <a:off x="609600" y="3543300"/>
            <a:ext cx="4906963" cy="8509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type="text/javascript"&gt; 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alert(</a:t>
            </a:r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'One line</a:t>
            </a:r>
            <a:r>
              <a:rPr lang="en-US" altLang="en-US" sz="1800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\n</a:t>
            </a:r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TwoLine'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);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&lt;/script&gt; </a:t>
            </a:r>
            <a:endParaRPr lang="en-US" altLang="en-US" sz="30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56324" name="AutoShape 5">
            <a:extLst>
              <a:ext uri="{FF2B5EF4-FFF2-40B4-BE49-F238E27FC236}">
                <a16:creationId xmlns:a16="http://schemas.microsoft.com/office/drawing/2014/main" id="{2BBE4C14-0270-EAAE-4EFF-BB584833EB4F}"/>
              </a:ext>
            </a:extLst>
          </p:cNvPr>
          <p:cNvSpPr>
            <a:spLocks/>
          </p:cNvSpPr>
          <p:nvPr/>
        </p:nvSpPr>
        <p:spPr bwMode="auto">
          <a:xfrm>
            <a:off x="7754938" y="285750"/>
            <a:ext cx="1079500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js-08.htm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56325" name="Picture 1">
            <a:extLst>
              <a:ext uri="{FF2B5EF4-FFF2-40B4-BE49-F238E27FC236}">
                <a16:creationId xmlns:a16="http://schemas.microsoft.com/office/drawing/2014/main" id="{6FCD13E6-B409-340F-F3CC-080282048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178175"/>
            <a:ext cx="33623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6D51C845-19AF-1840-9453-163DE50C6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Numeric Constants</a:t>
            </a: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51B593A8-1FF5-E233-A98B-8F82F77AEA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9288" y="1465263"/>
            <a:ext cx="7837487" cy="1411287"/>
          </a:xfrm>
        </p:spPr>
        <p:txBody>
          <a:bodyPr/>
          <a:lstStyle/>
          <a:p>
            <a:pPr marL="520700" indent="-342900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Constant syntax is like most other languages</a:t>
            </a:r>
          </a:p>
          <a:p>
            <a:pPr marL="520700" indent="-342900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Weirdness </a:t>
            </a:r>
            <a:r>
              <a:rPr lang="mr-IN" altLang="en-US" sz="2100"/>
              <a:t>–</a:t>
            </a:r>
            <a:r>
              <a:rPr lang="en-US" altLang="en-US" sz="2100"/>
              <a:t> One number type (no int or float)</a:t>
            </a:r>
            <a:endParaRPr lang="en-US" altLang="en-US"/>
          </a:p>
        </p:txBody>
      </p:sp>
      <p:sp>
        <p:nvSpPr>
          <p:cNvPr id="58371" name="AutoShape 4">
            <a:extLst>
              <a:ext uri="{FF2B5EF4-FFF2-40B4-BE49-F238E27FC236}">
                <a16:creationId xmlns:a16="http://schemas.microsoft.com/office/drawing/2014/main" id="{3711FB31-294A-D2B8-D905-90580E8CA1C1}"/>
              </a:ext>
            </a:extLst>
          </p:cNvPr>
          <p:cNvSpPr>
            <a:spLocks/>
          </p:cNvSpPr>
          <p:nvPr/>
        </p:nvSpPr>
        <p:spPr bwMode="auto">
          <a:xfrm>
            <a:off x="1828800" y="2876550"/>
            <a:ext cx="4906963" cy="12382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</a:t>
            </a:r>
            <a:r>
              <a:rPr lang="mr-IN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x = 5/3;</a:t>
            </a:r>
            <a:endParaRPr lang="en-US" altLang="en-US" sz="1800">
              <a:solidFill>
                <a:srgbClr val="00F900"/>
              </a:solidFill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mr-IN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1.6666666666666667</a:t>
            </a:r>
            <a:endParaRPr lang="en-US" altLang="en-US" sz="1800">
              <a:solidFill>
                <a:schemeClr val="tx1"/>
              </a:solidFill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 </a:t>
            </a:r>
            <a:r>
              <a:rPr lang="mr-IN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x = Math.trunc(x)</a:t>
            </a:r>
            <a:endParaRPr lang="en-US" altLang="en-US" sz="1800">
              <a:solidFill>
                <a:srgbClr val="00F900"/>
              </a:solidFill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mr-IN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1</a:t>
            </a:r>
            <a:endParaRPr lang="en-US" altLang="en-US" sz="300">
              <a:solidFill>
                <a:schemeClr val="tx1"/>
              </a:solidFill>
              <a:latin typeface="Courier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 Theme">
  <a:themeElements>
    <a:clrScheme name="">
      <a:dk1>
        <a:srgbClr val="53585F"/>
      </a:dk1>
      <a:lt1>
        <a:srgbClr val="FFFFFF"/>
      </a:lt1>
      <a:dk2>
        <a:srgbClr val="000000"/>
      </a:dk2>
      <a:lt2>
        <a:srgbClr val="DCDEE0"/>
      </a:lt2>
      <a:accent1>
        <a:srgbClr val="0365C0"/>
      </a:accent1>
      <a:accent2>
        <a:srgbClr val="00882B"/>
      </a:accent2>
      <a:accent3>
        <a:srgbClr val="AAAAAA"/>
      </a:accent3>
      <a:accent4>
        <a:srgbClr val="DADADA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Gill Sans"/>
        <a:ea typeface="ＭＳ Ｐゴシック"/>
        <a:cs typeface="Gill Sans"/>
      </a:majorFont>
      <a:minorFont>
        <a:latin typeface="Gill Sans"/>
        <a:ea typeface="ＭＳ Ｐゴシック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  <a:cs typeface="Helvetica" charset="0"/>
            <a:sym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  <a:cs typeface="Helvetica" charset="0"/>
            <a:sym typeface="Helvetica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53585F"/>
      </a:dk1>
      <a:lt1>
        <a:srgbClr val="FFFFFF"/>
      </a:lt1>
      <a:dk2>
        <a:srgbClr val="000000"/>
      </a:dk2>
      <a:lt2>
        <a:srgbClr val="DCDEE0"/>
      </a:lt2>
      <a:accent1>
        <a:srgbClr val="0365C0"/>
      </a:accent1>
      <a:accent2>
        <a:srgbClr val="00882B"/>
      </a:accent2>
      <a:accent3>
        <a:srgbClr val="AAAAAA"/>
      </a:accent3>
      <a:accent4>
        <a:srgbClr val="DADADA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Gill Sans"/>
        <a:ea typeface="ＭＳ Ｐゴシック"/>
        <a:cs typeface="Gill Sans"/>
      </a:majorFont>
      <a:minorFont>
        <a:latin typeface="Gill Sans"/>
        <a:ea typeface="ＭＳ Ｐゴシック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  <a:cs typeface="Helvetica" charset="0"/>
            <a:sym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  <a:cs typeface="Helvetica" charset="0"/>
            <a:sym typeface="Helvetica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1844</Words>
  <Application>Microsoft Macintosh PowerPoint</Application>
  <PresentationFormat>On-screen Show (16:9)</PresentationFormat>
  <Paragraphs>358</Paragraphs>
  <Slides>34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Courier</vt:lpstr>
      <vt:lpstr>Courier New</vt:lpstr>
      <vt:lpstr>Gill Sans</vt:lpstr>
      <vt:lpstr>Helvetica</vt:lpstr>
      <vt:lpstr>Lucida Grande</vt:lpstr>
      <vt:lpstr>Marker Felt</vt:lpstr>
      <vt:lpstr>1_Office Theme</vt:lpstr>
      <vt:lpstr>Office Theme</vt:lpstr>
      <vt:lpstr>C Programming</vt:lpstr>
      <vt:lpstr>PowerPoint Presentation</vt:lpstr>
      <vt:lpstr>Language Syntax (like C/Java)</vt:lpstr>
      <vt:lpstr>Comments</vt:lpstr>
      <vt:lpstr>Statements</vt:lpstr>
      <vt:lpstr>PowerPoint Presentation</vt:lpstr>
      <vt:lpstr>Variable Names </vt:lpstr>
      <vt:lpstr>String Constants</vt:lpstr>
      <vt:lpstr>Numeric Constants</vt:lpstr>
      <vt:lpstr>Operators</vt:lpstr>
      <vt:lpstr>More Operators</vt:lpstr>
      <vt:lpstr>Comparison Operators</vt:lpstr>
      <vt:lpstr>Logical Operators</vt:lpstr>
      <vt:lpstr>String Concatenation</vt:lpstr>
      <vt:lpstr>Variable Typing</vt:lpstr>
      <vt:lpstr>Variable Conversion</vt:lpstr>
      <vt:lpstr>Determining Type</vt:lpstr>
      <vt:lpstr>Functions and Arrays</vt:lpstr>
      <vt:lpstr>Functions</vt:lpstr>
      <vt:lpstr>Scope - Global (default)</vt:lpstr>
      <vt:lpstr>Making a Variable Local</vt:lpstr>
      <vt:lpstr>Arrays in JavaScript</vt:lpstr>
      <vt:lpstr>Linear Arrays</vt:lpstr>
      <vt:lpstr>Array Constructor / Constants</vt:lpstr>
      <vt:lpstr>Control Structures</vt:lpstr>
      <vt:lpstr>Conditional - if</vt:lpstr>
      <vt:lpstr>Multi-way Ifs</vt:lpstr>
      <vt:lpstr>PowerPoint Presentation</vt:lpstr>
      <vt:lpstr>Definite Loops (for)</vt:lpstr>
      <vt:lpstr>PowerPoint Presentation</vt:lpstr>
      <vt:lpstr>Breaking Out of a Loop</vt:lpstr>
      <vt:lpstr>Finishing an Iteration with continue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JavaScript</dc:title>
  <cp:lastModifiedBy>Microsoft Office User</cp:lastModifiedBy>
  <cp:revision>152</cp:revision>
  <dcterms:modified xsi:type="dcterms:W3CDTF">2022-07-26T07:19:42Z</dcterms:modified>
</cp:coreProperties>
</file>