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sldIdLst>
    <p:sldId id="256" r:id="rId2"/>
    <p:sldId id="289" r:id="rId3"/>
    <p:sldId id="288" r:id="rId4"/>
    <p:sldId id="290" r:id="rId5"/>
    <p:sldId id="291" r:id="rId6"/>
    <p:sldId id="287" r:id="rId7"/>
    <p:sldId id="292" r:id="rId8"/>
    <p:sldId id="323" r:id="rId9"/>
    <p:sldId id="293" r:id="rId10"/>
    <p:sldId id="324" r:id="rId11"/>
    <p:sldId id="294" r:id="rId12"/>
    <p:sldId id="295" r:id="rId13"/>
    <p:sldId id="297" r:id="rId14"/>
    <p:sldId id="299" r:id="rId15"/>
    <p:sldId id="298" r:id="rId16"/>
    <p:sldId id="302" r:id="rId17"/>
    <p:sldId id="303" r:id="rId18"/>
    <p:sldId id="304" r:id="rId19"/>
    <p:sldId id="306" r:id="rId20"/>
    <p:sldId id="307" r:id="rId21"/>
    <p:sldId id="308" r:id="rId22"/>
    <p:sldId id="309" r:id="rId23"/>
    <p:sldId id="310" r:id="rId24"/>
    <p:sldId id="301" r:id="rId25"/>
    <p:sldId id="311" r:id="rId26"/>
    <p:sldId id="312" r:id="rId27"/>
    <p:sldId id="313" r:id="rId28"/>
    <p:sldId id="314" r:id="rId29"/>
    <p:sldId id="315" r:id="rId30"/>
    <p:sldId id="316" r:id="rId31"/>
    <p:sldId id="296" r:id="rId32"/>
    <p:sldId id="322" r:id="rId33"/>
    <p:sldId id="300" r:id="rId34"/>
    <p:sldId id="318" r:id="rId35"/>
    <p:sldId id="319" r:id="rId36"/>
    <p:sldId id="320" r:id="rId37"/>
    <p:sldId id="321" r:id="rId38"/>
    <p:sldId id="325" r:id="rId39"/>
    <p:sldId id="326" r:id="rId40"/>
    <p:sldId id="327" r:id="rId41"/>
    <p:sldId id="330" r:id="rId42"/>
    <p:sldId id="329" r:id="rId43"/>
    <p:sldId id="328" r:id="rId44"/>
    <p:sldId id="331" r:id="rId45"/>
    <p:sldId id="332" r:id="rId46"/>
    <p:sldId id="284" r:id="rId47"/>
    <p:sldId id="285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031"/>
    <p:restoredTop sz="96327"/>
  </p:normalViewPr>
  <p:slideViewPr>
    <p:cSldViewPr snapToGrid="0" snapToObjects="1">
      <p:cViewPr varScale="1">
        <p:scale>
          <a:sx n="112" d="100"/>
          <a:sy n="112" d="100"/>
        </p:scale>
        <p:origin x="200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49DA63-EE37-B548-8435-3B914CF04F8F}" type="datetimeFigureOut">
              <a:rPr lang="en-US" smtClean="0"/>
              <a:t>2/23/23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7E4B27-158B-1840-8CA3-211E21B1E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04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E4B27-158B-1840-8CA3-211E21B1E2A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42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2460-1633-341C-3CC8-928405939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4C032-CA96-4ABF-ED9C-CCFBCF30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DB96C-8F88-816C-D027-6E50EC3D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C6854-78F7-2111-4EEF-FE308E2C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C7E04-F09E-DFC4-C070-26900C1D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7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10F8-49BD-9DF0-4BA1-32901029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6BDBC-29CF-5ED3-453D-F7000E32C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1096A-1F1F-472A-02F3-A0AF0194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7273A-C68C-081A-67B0-3122B85D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0D66F-72BE-B98B-9218-B22A30E0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2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B9B9B4-EAB6-E378-1644-3785D3396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6BF26-EDD4-4726-3A5E-18D995596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3B6C5-7BA5-C29A-3AA5-F702552AD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245CB-90B3-059F-6F84-804EAE59D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EA1EF-3972-7CE8-EEE7-7F48805A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9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E766-436C-7E66-C493-0E9F486D4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2C3B2-8A01-4A71-0BEA-ED75632F7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F7C0B-F538-3B47-4A1D-405E90B4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2D7DC-A689-4810-BD56-A6D5B44F3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620AD-26BD-8D73-1F87-BF6DC3BA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8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B7FC-F1AE-06FD-FB11-8EC7DF652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71CB2-3C0E-C223-F118-EBF495E91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26BF7-B2D5-D401-3EF9-620C7E1A7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E99F9-B023-378B-554E-846FA197C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B09B5-606E-C92D-CA52-4478BBEB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8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5818-3F27-F2AC-11F8-5FD78E73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1E87-683B-7031-2CE5-AAAFA4E54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51C0B-7923-56A4-588E-2EC70CB0F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3C278-3302-DEE9-7BF9-A487E181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B8336-B700-A50E-1C9F-25661C16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E6CC7-3ECD-6AEC-010E-420316EB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7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6403-EDD6-84C8-5DF8-F2095D0E8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92F63-453E-C708-C24F-2F432386A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61F98-A097-F466-F047-98D413BB9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327AD1-C706-BC6D-8001-411235498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45390-893B-5C01-ADC8-CF5F7A669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422938-5AD8-CC20-E631-43DE8462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7BDCB7-F97C-A810-DEAD-D23601570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947164-991E-A5FC-C24A-98E68D07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6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4207F-EB96-53FE-8D30-ED6E1A28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BB4068-00D1-3E34-26CA-EC5EE9FFB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8C7F9-D849-37BF-DAFF-339953E50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BFC42-A63D-D449-2CFD-6F74C4B1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3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9479F-F3F5-1F8F-57C4-9E9730C7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09891-CEC3-9507-1DB1-8A952D466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AFBE7-72D0-ACDC-B906-F9B739E1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1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EA14-B3BC-DCE9-7139-C4E87D5E4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4F18E-1616-B225-64A9-E4FEC99BD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7E186-2DD2-319F-88D8-CD44E7269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4E016-B993-48B2-3AB3-E3644DE78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BE3AE-4187-CD14-3407-947A6AB3D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C71A0-6FDD-802D-FB7B-ED49070F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6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4AE2-C0F6-DA29-8D58-6AE991182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2F294-A82B-D670-A816-D859035942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9858A-083C-9E99-B738-E7C520CFE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7CA85-7E18-7977-09AE-3A036FCB0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421CD-6091-9164-5E5E-F636C761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738C0-DF17-2CE9-8202-5453847F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8AA03A-8F7B-3EBB-CA86-B6FF69067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AB1F1-B30C-1EAF-D6FD-B68FB54CE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95429-C59F-1008-625C-51F265618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A938A-C9BA-0346-A74F-83EB1631032C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D9D4A-1765-C901-53BC-4FE38FF51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90406-735C-D46E-82D9-A4090C508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6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BD08-7DEA-A642-76EB-A25C2FB65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K&amp;R Chapter 6</a:t>
            </a:r>
            <a:br>
              <a:rPr lang="en-US" dirty="0"/>
            </a:br>
            <a:r>
              <a:rPr lang="en-US" sz="4800" dirty="0"/>
              <a:t>Structures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1E4BA-302F-088B-C8D3-AEA9EACCC2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Charles R. Severance</a:t>
            </a:r>
          </a:p>
          <a:p>
            <a:r>
              <a:rPr lang="en-US" dirty="0"/>
              <a:t>www.cc4e.com</a:t>
            </a:r>
          </a:p>
        </p:txBody>
      </p:sp>
      <p:pic>
        <p:nvPicPr>
          <p:cNvPr id="4" name="Picture 6" descr="CCby.png">
            <a:extLst>
              <a:ext uri="{FF2B5EF4-FFF2-40B4-BE49-F238E27FC236}">
                <a16:creationId xmlns:a16="http://schemas.microsoft.com/office/drawing/2014/main" id="{ED146FD6-BD02-6C6F-35C4-6BF8814D9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772" y="6185766"/>
            <a:ext cx="11080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7523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86B13F-C193-2AEF-7437-B94887C7F53E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kr_06_04.c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3D056D-B3A2-0C0D-6A94-3D4B555F1826}"/>
              </a:ext>
            </a:extLst>
          </p:cNvPr>
          <p:cNvSpPr txBox="1"/>
          <p:nvPr/>
        </p:nvSpPr>
        <p:spPr>
          <a:xfrm>
            <a:off x="626938" y="289679"/>
            <a:ext cx="5245347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point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y;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(pp)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*pp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pp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9.0;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pp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8.0;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%f %f\n", pp-&gt;x, pp-&gt;y);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pm;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pm.x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3.0;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pm.y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4.0;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%f %f\n",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pm.x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pm.y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&amp;pm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("back %f %f\n",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pm.x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pm.y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AF5775-2288-E7DB-CE42-71A0D518E544}"/>
              </a:ext>
            </a:extLst>
          </p:cNvPr>
          <p:cNvSpPr txBox="1"/>
          <p:nvPr/>
        </p:nvSpPr>
        <p:spPr>
          <a:xfrm>
            <a:off x="7354540" y="5005001"/>
            <a:ext cx="3217547" cy="9233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3.000000 4.000000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9.000000 8.000000</a:t>
            </a:r>
          </a:p>
          <a:p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 9.000000 8.000000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263285-8FCC-6E17-9187-C743A62D3857}"/>
              </a:ext>
            </a:extLst>
          </p:cNvPr>
          <p:cNvSpPr/>
          <p:nvPr/>
        </p:nvSpPr>
        <p:spPr>
          <a:xfrm>
            <a:off x="7157905" y="929669"/>
            <a:ext cx="1395538" cy="340386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9C649D-1AE8-21D3-BFBB-4D9D0B994667}"/>
              </a:ext>
            </a:extLst>
          </p:cNvPr>
          <p:cNvSpPr/>
          <p:nvPr/>
        </p:nvSpPr>
        <p:spPr>
          <a:xfrm>
            <a:off x="7160621" y="3487350"/>
            <a:ext cx="1392821" cy="85181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6D830E-6C94-291D-7BE4-2CCB1F222FED}"/>
              </a:ext>
            </a:extLst>
          </p:cNvPr>
          <p:cNvSpPr/>
          <p:nvPr/>
        </p:nvSpPr>
        <p:spPr>
          <a:xfrm>
            <a:off x="7624435" y="3906455"/>
            <a:ext cx="789019" cy="43270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43B0AF-410C-CE5D-608D-C5F5CA9AC26F}"/>
              </a:ext>
            </a:extLst>
          </p:cNvPr>
          <p:cNvSpPr/>
          <p:nvPr/>
        </p:nvSpPr>
        <p:spPr>
          <a:xfrm>
            <a:off x="8061996" y="3906455"/>
            <a:ext cx="479729" cy="43270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4.0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9EA6A6-7012-9565-B067-6C98E6AC1BAD}"/>
              </a:ext>
            </a:extLst>
          </p:cNvPr>
          <p:cNvSpPr/>
          <p:nvPr/>
        </p:nvSpPr>
        <p:spPr>
          <a:xfrm>
            <a:off x="7623266" y="3487351"/>
            <a:ext cx="783771" cy="43270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E5864F-E203-8063-9F14-1F267529CA6D}"/>
              </a:ext>
            </a:extLst>
          </p:cNvPr>
          <p:cNvSpPr/>
          <p:nvPr/>
        </p:nvSpPr>
        <p:spPr>
          <a:xfrm>
            <a:off x="8068464" y="3487351"/>
            <a:ext cx="484978" cy="43270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3.0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A1C132-6435-F536-B246-2FCE0539330C}"/>
              </a:ext>
            </a:extLst>
          </p:cNvPr>
          <p:cNvSpPr txBox="1"/>
          <p:nvPr/>
        </p:nvSpPr>
        <p:spPr>
          <a:xfrm>
            <a:off x="11322416" y="2337717"/>
            <a:ext cx="800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  <a:p>
            <a:r>
              <a:rPr lang="en-US" dirty="0"/>
              <a:t>frame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9A18220D-B5F5-147C-E5A4-0EDCB7C4C4EB}"/>
              </a:ext>
            </a:extLst>
          </p:cNvPr>
          <p:cNvSpPr/>
          <p:nvPr/>
        </p:nvSpPr>
        <p:spPr>
          <a:xfrm flipH="1">
            <a:off x="10627987" y="2364417"/>
            <a:ext cx="765232" cy="646332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340EA0-223A-6FF8-9EC1-B61D82C2DE9B}"/>
              </a:ext>
            </a:extLst>
          </p:cNvPr>
          <p:cNvSpPr/>
          <p:nvPr/>
        </p:nvSpPr>
        <p:spPr>
          <a:xfrm>
            <a:off x="9230397" y="929669"/>
            <a:ext cx="1395538" cy="340386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596C39-4A4E-0567-1754-5018B5FFF3B0}"/>
              </a:ext>
            </a:extLst>
          </p:cNvPr>
          <p:cNvSpPr/>
          <p:nvPr/>
        </p:nvSpPr>
        <p:spPr>
          <a:xfrm>
            <a:off x="9233113" y="3487350"/>
            <a:ext cx="1392821" cy="85181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F14CAB-65B6-D55C-BDE9-AD757687B2D0}"/>
              </a:ext>
            </a:extLst>
          </p:cNvPr>
          <p:cNvSpPr/>
          <p:nvPr/>
        </p:nvSpPr>
        <p:spPr>
          <a:xfrm>
            <a:off x="9696927" y="3906455"/>
            <a:ext cx="789019" cy="43270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2DF54C-5887-749F-7A6F-E5DEC04395C4}"/>
              </a:ext>
            </a:extLst>
          </p:cNvPr>
          <p:cNvSpPr/>
          <p:nvPr/>
        </p:nvSpPr>
        <p:spPr>
          <a:xfrm>
            <a:off x="10134488" y="3906455"/>
            <a:ext cx="479729" cy="43270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4.0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0849DE-4DA1-7525-06E0-B5F06B47AEAE}"/>
              </a:ext>
            </a:extLst>
          </p:cNvPr>
          <p:cNvSpPr/>
          <p:nvPr/>
        </p:nvSpPr>
        <p:spPr>
          <a:xfrm>
            <a:off x="9695758" y="3487351"/>
            <a:ext cx="783771" cy="43270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A5F7D1-D37C-5895-228D-EBDA5D4984EB}"/>
              </a:ext>
            </a:extLst>
          </p:cNvPr>
          <p:cNvSpPr/>
          <p:nvPr/>
        </p:nvSpPr>
        <p:spPr>
          <a:xfrm>
            <a:off x="10140956" y="3487351"/>
            <a:ext cx="484978" cy="43270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3.0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88F82F-08C9-BB06-40BE-B529810EA5C8}"/>
              </a:ext>
            </a:extLst>
          </p:cNvPr>
          <p:cNvSpPr/>
          <p:nvPr/>
        </p:nvSpPr>
        <p:spPr>
          <a:xfrm>
            <a:off x="9228345" y="2468171"/>
            <a:ext cx="1392821" cy="43270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0D13D1-2FCA-FF31-E703-06CE2D5D3256}"/>
              </a:ext>
            </a:extLst>
          </p:cNvPr>
          <p:cNvSpPr/>
          <p:nvPr/>
        </p:nvSpPr>
        <p:spPr>
          <a:xfrm>
            <a:off x="9695758" y="2468172"/>
            <a:ext cx="925408" cy="43270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48FC94EE-9515-7FBB-0FB1-2AD40733374D}"/>
              </a:ext>
            </a:extLst>
          </p:cNvPr>
          <p:cNvCxnSpPr>
            <a:cxnSpLocks/>
            <a:endCxn id="16" idx="1"/>
          </p:cNvCxnSpPr>
          <p:nvPr/>
        </p:nvCxnSpPr>
        <p:spPr>
          <a:xfrm rot="5400000">
            <a:off x="9066283" y="2838583"/>
            <a:ext cx="1241504" cy="907843"/>
          </a:xfrm>
          <a:prstGeom prst="curvedConnector4">
            <a:avLst>
              <a:gd name="adj1" fmla="val 32847"/>
              <a:gd name="adj2" fmla="val 1251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7D2236E-CD95-1CB1-029F-C63B651E7327}"/>
              </a:ext>
            </a:extLst>
          </p:cNvPr>
          <p:cNvSpPr txBox="1"/>
          <p:nvPr/>
        </p:nvSpPr>
        <p:spPr>
          <a:xfrm>
            <a:off x="9844850" y="3016723"/>
            <a:ext cx="677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</a:t>
            </a:r>
          </a:p>
        </p:txBody>
      </p:sp>
    </p:spTree>
    <p:extLst>
      <p:ext uri="{BB962C8B-B14F-4D97-AF65-F5344CB8AC3E}">
        <p14:creationId xmlns:p14="http://schemas.microsoft.com/office/powerpoint/2010/main" val="1661675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19E79-ADA1-907B-5FAD-AB37B5CD2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6.2 Storage Allocation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015EDA-9B8C-EE59-2415-3FA4045D99D8}"/>
              </a:ext>
            </a:extLst>
          </p:cNvPr>
          <p:cNvSpPr txBox="1"/>
          <p:nvPr/>
        </p:nvSpPr>
        <p:spPr>
          <a:xfrm>
            <a:off x="610005" y="2049471"/>
            <a:ext cx="762901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x;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y;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*pp;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\n",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pp 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\n",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(pp));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point 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\n",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point));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306DA0-8C37-4809-6BE7-F28971E49EA5}"/>
              </a:ext>
            </a:extLst>
          </p:cNvPr>
          <p:cNvSpPr txBox="1"/>
          <p:nvPr/>
        </p:nvSpPr>
        <p:spPr>
          <a:xfrm>
            <a:off x="7978824" y="3858296"/>
            <a:ext cx="2252540" cy="9233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16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pp 8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point 16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556274-5FAB-FA80-D5BC-7FB8B7B8096A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kr_06_05.c</a:t>
            </a:r>
          </a:p>
        </p:txBody>
      </p:sp>
    </p:spTree>
    <p:extLst>
      <p:ext uri="{BB962C8B-B14F-4D97-AF65-F5344CB8AC3E}">
        <p14:creationId xmlns:p14="http://schemas.microsoft.com/office/powerpoint/2010/main" val="2880641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19E79-ADA1-907B-5FAD-AB37B5CD2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6.2 Dynamic Memory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015EDA-9B8C-EE59-2415-3FA4045D99D8}"/>
              </a:ext>
            </a:extLst>
          </p:cNvPr>
          <p:cNvSpPr txBox="1"/>
          <p:nvPr/>
        </p:nvSpPr>
        <p:spPr>
          <a:xfrm>
            <a:off x="570205" y="1350011"/>
            <a:ext cx="776687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x;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y;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*pp;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pp = (struct point *) malloc(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point));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pp-&gt;x = 3.0;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(*pp).y = 4.0;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("%p %f %f\n", pp, (*pp).x, pp-&gt;y);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306DA0-8C37-4809-6BE7-F28971E49EA5}"/>
              </a:ext>
            </a:extLst>
          </p:cNvPr>
          <p:cNvSpPr txBox="1"/>
          <p:nvPr/>
        </p:nvSpPr>
        <p:spPr>
          <a:xfrm>
            <a:off x="5888767" y="3059668"/>
            <a:ext cx="4596130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0x600002a0c030 3.000000 4.000000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556274-5FAB-FA80-D5BC-7FB8B7B8096A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kr_06_06.c</a:t>
            </a:r>
          </a:p>
        </p:txBody>
      </p:sp>
    </p:spTree>
    <p:extLst>
      <p:ext uri="{BB962C8B-B14F-4D97-AF65-F5344CB8AC3E}">
        <p14:creationId xmlns:p14="http://schemas.microsoft.com/office/powerpoint/2010/main" val="616043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5DF8A-3D98-DC7E-85E8-EAC7EDC5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6.5.1 A list of strings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6765470" y="1120676"/>
            <a:ext cx="44582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lines = list()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hand = open('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romeo.txt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hand: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lines.append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line.rstrip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lines: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print(line)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A87C7A-C86F-14DD-A5D7-835A6A5EB87D}"/>
              </a:ext>
            </a:extLst>
          </p:cNvPr>
          <p:cNvSpPr txBox="1"/>
          <p:nvPr/>
        </p:nvSpPr>
        <p:spPr>
          <a:xfrm>
            <a:off x="990599" y="4184551"/>
            <a:ext cx="6801862" cy="120032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Who is already sick and pale with grief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Arise fair sun and kill the envious moon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It is the east and Juliet is the sun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But soft what light through yonder window breaks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CEE615-6E88-59C7-B52C-69A36B4941C2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kr_06_07.py</a:t>
            </a:r>
          </a:p>
        </p:txBody>
      </p:sp>
    </p:spTree>
    <p:extLst>
      <p:ext uri="{BB962C8B-B14F-4D97-AF65-F5344CB8AC3E}">
        <p14:creationId xmlns:p14="http://schemas.microsoft.com/office/powerpoint/2010/main" val="2878373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5DF8A-3D98-DC7E-85E8-EAC7EDC5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6.5.1 Self Referential Structures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791E68-B219-7E1C-2218-042D2ED13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2158546"/>
          </a:xfrm>
        </p:spPr>
        <p:txBody>
          <a:bodyPr/>
          <a:lstStyle/>
          <a:p>
            <a:r>
              <a:rPr lang="en-US" dirty="0"/>
              <a:t>In C we need to create build a list() structure before we can use it</a:t>
            </a:r>
          </a:p>
          <a:p>
            <a:r>
              <a:rPr lang="en-US" dirty="0"/>
              <a:t>The entries in the list will be stored in dynamically allocated memory</a:t>
            </a:r>
          </a:p>
          <a:p>
            <a:r>
              <a:rPr lang="en-US" dirty="0"/>
              <a:t>Each list entry contains some data and links to other members of the list using pointers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2275114" y="4233408"/>
            <a:ext cx="33554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*text;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*next;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7772400" y="378822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7772400" y="418829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019977" y="3886202"/>
            <a:ext cx="484414" cy="1477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095015" y="398417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BDD812B-55BA-FD06-32C9-F4393A774684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</p:spTree>
    <p:extLst>
      <p:ext uri="{BB962C8B-B14F-4D97-AF65-F5344CB8AC3E}">
        <p14:creationId xmlns:p14="http://schemas.microsoft.com/office/powerpoint/2010/main" val="2218402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931869" y="1775262"/>
            <a:ext cx="335540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*text;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*next;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*head;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*tail;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F8EC7DA5-A779-EAC6-319B-732976F5BDEB}"/>
              </a:ext>
            </a:extLst>
          </p:cNvPr>
          <p:cNvCxnSpPr>
            <a:cxnSpLocks/>
            <a:stCxn id="12" idx="3"/>
            <a:endCxn id="37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8DD47E8-5CAC-0CDF-1BF1-63CF8E5F1ABE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482826-6A09-3D56-7B56-459516A9A700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EA855E-E882-E047-3D63-A3277035B1D5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8DB0138E-F509-D49B-1B24-C258939B3366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9579110" y="483928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&quot;No&quot; Symbol 41">
            <a:extLst>
              <a:ext uri="{FF2B5EF4-FFF2-40B4-BE49-F238E27FC236}">
                <a16:creationId xmlns:a16="http://schemas.microsoft.com/office/drawing/2014/main" id="{8CEC0717-A90E-92A5-595B-8548B8B4AB6D}"/>
              </a:ext>
            </a:extLst>
          </p:cNvPr>
          <p:cNvSpPr/>
          <p:nvPr/>
        </p:nvSpPr>
        <p:spPr>
          <a:xfrm>
            <a:off x="9819913" y="583341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FEE19ED4-6842-54A7-68A4-2A3086C50547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>
            <a:off x="9579110" y="5223014"/>
            <a:ext cx="472044" cy="610398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886575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37" idx="0"/>
          </p:cNvCxnSpPr>
          <p:nvPr/>
        </p:nvCxnSpPr>
        <p:spPr>
          <a:xfrm>
            <a:off x="7058035" y="4082518"/>
            <a:ext cx="1859768" cy="560820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itle 63">
            <a:extLst>
              <a:ext uri="{FF2B5EF4-FFF2-40B4-BE49-F238E27FC236}">
                <a16:creationId xmlns:a16="http://schemas.microsoft.com/office/drawing/2014/main" id="{0D10120B-E0F0-A4B2-3F3D-DBB7234C3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011386" cy="1325563"/>
          </a:xfrm>
        </p:spPr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29505F8-2879-AA28-A51A-A8F3C1AEE682}"/>
              </a:ext>
            </a:extLst>
          </p:cNvPr>
          <p:cNvSpPr txBox="1"/>
          <p:nvPr/>
        </p:nvSpPr>
        <p:spPr>
          <a:xfrm>
            <a:off x="2934169" y="4915223"/>
            <a:ext cx="598241" cy="9233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53DC1C2-37EB-C247-3C47-F8285798CF22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</p:spTree>
    <p:extLst>
      <p:ext uri="{BB962C8B-B14F-4D97-AF65-F5344CB8AC3E}">
        <p14:creationId xmlns:p14="http://schemas.microsoft.com/office/powerpoint/2010/main" val="3667099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231976" y="559505"/>
            <a:ext cx="56621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while(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(line, MAXLINE, stdin) != NULL)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*save = (char *)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(line)+1);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(save, line);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*new = 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tail != NULL ) tail-&gt;next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new-&gt;text = save;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new-&gt;next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tail = new;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head == NULL ) 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37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9" idx="0"/>
          </p:cNvCxnSpPr>
          <p:nvPr/>
        </p:nvCxnSpPr>
        <p:spPr>
          <a:xfrm flipV="1">
            <a:off x="7058035" y="2890153"/>
            <a:ext cx="1859768" cy="604527"/>
          </a:xfrm>
          <a:prstGeom prst="curvedConnector4">
            <a:avLst>
              <a:gd name="adj1" fmla="val 32221"/>
              <a:gd name="adj2" fmla="val 13781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sp>
        <p:nvSpPr>
          <p:cNvPr id="6" name="&quot;No&quot; Symbol 5">
            <a:extLst>
              <a:ext uri="{FF2B5EF4-FFF2-40B4-BE49-F238E27FC236}">
                <a16:creationId xmlns:a16="http://schemas.microsoft.com/office/drawing/2014/main" id="{FB300C0D-9BD2-F9DC-17B9-14FC7460CAE8}"/>
              </a:ext>
            </a:extLst>
          </p:cNvPr>
          <p:cNvSpPr/>
          <p:nvPr/>
        </p:nvSpPr>
        <p:spPr>
          <a:xfrm>
            <a:off x="9819913" y="380972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5503138-01A2-5EF2-CC9D-84C589F79D41}"/>
              </a:ext>
            </a:extLst>
          </p:cNvPr>
          <p:cNvCxnSpPr>
            <a:cxnSpLocks/>
            <a:stCxn id="12" idx="3"/>
            <a:endCxn id="6" idx="0"/>
          </p:cNvCxnSpPr>
          <p:nvPr/>
        </p:nvCxnSpPr>
        <p:spPr>
          <a:xfrm>
            <a:off x="9579110" y="3469829"/>
            <a:ext cx="472044" cy="339893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B676422-5B44-64D9-1AB0-B96E304596C5}"/>
              </a:ext>
            </a:extLst>
          </p:cNvPr>
          <p:cNvSpPr txBox="1"/>
          <p:nvPr/>
        </p:nvSpPr>
        <p:spPr>
          <a:xfrm>
            <a:off x="800100" y="4653641"/>
            <a:ext cx="3575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Lets read a new line and append it to the end of the linked list.</a:t>
            </a:r>
          </a:p>
        </p:txBody>
      </p:sp>
    </p:spTree>
    <p:extLst>
      <p:ext uri="{BB962C8B-B14F-4D97-AF65-F5344CB8AC3E}">
        <p14:creationId xmlns:p14="http://schemas.microsoft.com/office/powerpoint/2010/main" val="3963929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231976" y="559505"/>
            <a:ext cx="56621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while(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(line, MAXLINE, stdin) != NULL)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*save = (char *)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(line)+1);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(save, line);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*new = 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tail != NULL ) tail-&gt;next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new-&gt;text = save;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new-&gt;next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tail = new;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head == NULL ) 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9" idx="0"/>
          </p:cNvCxnSpPr>
          <p:nvPr/>
        </p:nvCxnSpPr>
        <p:spPr>
          <a:xfrm flipV="1">
            <a:off x="7058035" y="2890153"/>
            <a:ext cx="1859768" cy="604529"/>
          </a:xfrm>
          <a:prstGeom prst="curvedConnector4">
            <a:avLst>
              <a:gd name="adj1" fmla="val 32221"/>
              <a:gd name="adj2" fmla="val 13781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sp>
        <p:nvSpPr>
          <p:cNvPr id="6" name="&quot;No&quot; Symbol 5">
            <a:extLst>
              <a:ext uri="{FF2B5EF4-FFF2-40B4-BE49-F238E27FC236}">
                <a16:creationId xmlns:a16="http://schemas.microsoft.com/office/drawing/2014/main" id="{FB300C0D-9BD2-F9DC-17B9-14FC7460CAE8}"/>
              </a:ext>
            </a:extLst>
          </p:cNvPr>
          <p:cNvSpPr/>
          <p:nvPr/>
        </p:nvSpPr>
        <p:spPr>
          <a:xfrm>
            <a:off x="9819913" y="380972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5503138-01A2-5EF2-CC9D-84C589F79D41}"/>
              </a:ext>
            </a:extLst>
          </p:cNvPr>
          <p:cNvCxnSpPr>
            <a:cxnSpLocks/>
            <a:stCxn id="12" idx="3"/>
            <a:endCxn id="6" idx="0"/>
          </p:cNvCxnSpPr>
          <p:nvPr/>
        </p:nvCxnSpPr>
        <p:spPr>
          <a:xfrm>
            <a:off x="9579110" y="3469829"/>
            <a:ext cx="472044" cy="339893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A83ED14-A336-B215-224B-9812289AA712}"/>
              </a:ext>
            </a:extLst>
          </p:cNvPr>
          <p:cNvSpPr/>
          <p:nvPr/>
        </p:nvSpPr>
        <p:spPr>
          <a:xfrm>
            <a:off x="7571805" y="5061939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7B56CC-4882-62D3-CA69-2DF143DE2E87}"/>
              </a:ext>
            </a:extLst>
          </p:cNvPr>
          <p:cNvSpPr/>
          <p:nvPr/>
        </p:nvSpPr>
        <p:spPr>
          <a:xfrm>
            <a:off x="5712280" y="50619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line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F2CB9648-0B80-4192-6786-38A8DB56EB0D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034895" y="5257882"/>
            <a:ext cx="524116" cy="1270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73BCB66-2BC9-6BD6-53A1-E2D6C93B276F}"/>
              </a:ext>
            </a:extLst>
          </p:cNvPr>
          <p:cNvSpPr txBox="1"/>
          <p:nvPr/>
        </p:nvSpPr>
        <p:spPr>
          <a:xfrm>
            <a:off x="800100" y="4653641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Read the line into an automatic character array variable (max 1000 characters).</a:t>
            </a:r>
          </a:p>
        </p:txBody>
      </p:sp>
    </p:spTree>
    <p:extLst>
      <p:ext uri="{BB962C8B-B14F-4D97-AF65-F5344CB8AC3E}">
        <p14:creationId xmlns:p14="http://schemas.microsoft.com/office/powerpoint/2010/main" val="2204659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231976" y="559505"/>
            <a:ext cx="56621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while(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(line, MAXLINE, stdin) != NULL) {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char *save = (char *) malloc(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(line)+1);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(save, line);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*new = 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tail != NULL ) tail-&gt;next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new-&gt;text = save;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new-&gt;next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tail = new;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head == NULL ) 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9" idx="0"/>
          </p:cNvCxnSpPr>
          <p:nvPr/>
        </p:nvCxnSpPr>
        <p:spPr>
          <a:xfrm flipV="1">
            <a:off x="7058035" y="2890153"/>
            <a:ext cx="1859768" cy="604529"/>
          </a:xfrm>
          <a:prstGeom prst="curvedConnector4">
            <a:avLst>
              <a:gd name="adj1" fmla="val 32221"/>
              <a:gd name="adj2" fmla="val 13781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sp>
        <p:nvSpPr>
          <p:cNvPr id="6" name="&quot;No&quot; Symbol 5">
            <a:extLst>
              <a:ext uri="{FF2B5EF4-FFF2-40B4-BE49-F238E27FC236}">
                <a16:creationId xmlns:a16="http://schemas.microsoft.com/office/drawing/2014/main" id="{FB300C0D-9BD2-F9DC-17B9-14FC7460CAE8}"/>
              </a:ext>
            </a:extLst>
          </p:cNvPr>
          <p:cNvSpPr/>
          <p:nvPr/>
        </p:nvSpPr>
        <p:spPr>
          <a:xfrm>
            <a:off x="9819913" y="380972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5503138-01A2-5EF2-CC9D-84C589F79D41}"/>
              </a:ext>
            </a:extLst>
          </p:cNvPr>
          <p:cNvCxnSpPr>
            <a:cxnSpLocks/>
            <a:stCxn id="12" idx="3"/>
            <a:endCxn id="6" idx="0"/>
          </p:cNvCxnSpPr>
          <p:nvPr/>
        </p:nvCxnSpPr>
        <p:spPr>
          <a:xfrm>
            <a:off x="9579110" y="3469829"/>
            <a:ext cx="472044" cy="339893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A83ED14-A336-B215-224B-9812289AA712}"/>
              </a:ext>
            </a:extLst>
          </p:cNvPr>
          <p:cNvSpPr/>
          <p:nvPr/>
        </p:nvSpPr>
        <p:spPr>
          <a:xfrm>
            <a:off x="7571805" y="5061939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7B56CC-4882-62D3-CA69-2DF143DE2E87}"/>
              </a:ext>
            </a:extLst>
          </p:cNvPr>
          <p:cNvSpPr/>
          <p:nvPr/>
        </p:nvSpPr>
        <p:spPr>
          <a:xfrm>
            <a:off x="5712280" y="50619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line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F2CB9648-0B80-4192-6786-38A8DB56EB0D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034895" y="5257882"/>
            <a:ext cx="524116" cy="1270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B9CE2B1-D928-9441-839A-3940E6B45F7B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C6684A-B4CC-99F5-3CED-0EE0EB4F04F9}"/>
              </a:ext>
            </a:extLst>
          </p:cNvPr>
          <p:cNvSpPr/>
          <p:nvPr/>
        </p:nvSpPr>
        <p:spPr>
          <a:xfrm>
            <a:off x="10988487" y="4187685"/>
            <a:ext cx="898714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</a:t>
            </a: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6E86EE89-9899-6183-E2CC-6A27B43B672D}"/>
              </a:ext>
            </a:extLst>
          </p:cNvPr>
          <p:cNvCxnSpPr>
            <a:cxnSpLocks/>
            <a:stCxn id="21" idx="1"/>
            <a:endCxn id="20" idx="0"/>
          </p:cNvCxnSpPr>
          <p:nvPr/>
        </p:nvCxnSpPr>
        <p:spPr>
          <a:xfrm rot="10800000" flipV="1">
            <a:off x="10746279" y="4383628"/>
            <a:ext cx="242208" cy="357684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2F174D3-AAFD-A282-EBB7-1FC37359EA92}"/>
              </a:ext>
            </a:extLst>
          </p:cNvPr>
          <p:cNvSpPr txBox="1"/>
          <p:nvPr/>
        </p:nvSpPr>
        <p:spPr>
          <a:xfrm>
            <a:off x="800100" y="4653641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Allocate memory for the new line and copy the contents from line to save.</a:t>
            </a:r>
          </a:p>
        </p:txBody>
      </p:sp>
    </p:spTree>
    <p:extLst>
      <p:ext uri="{BB962C8B-B14F-4D97-AF65-F5344CB8AC3E}">
        <p14:creationId xmlns:p14="http://schemas.microsoft.com/office/powerpoint/2010/main" val="1262627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231976" y="559505"/>
            <a:ext cx="56621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while(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(line, MAXLINE, stdin) != NULL)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*save = (char *)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(line)+1);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(save, line);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struct 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*new = (struct 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malloc(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tail != NULL ) tail-&gt;next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new-&gt;text = save;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new-&gt;next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tail = new;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head == NULL ) 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9" idx="0"/>
          </p:cNvCxnSpPr>
          <p:nvPr/>
        </p:nvCxnSpPr>
        <p:spPr>
          <a:xfrm flipV="1">
            <a:off x="7058035" y="2890153"/>
            <a:ext cx="1859768" cy="604529"/>
          </a:xfrm>
          <a:prstGeom prst="curvedConnector4">
            <a:avLst>
              <a:gd name="adj1" fmla="val 32221"/>
              <a:gd name="adj2" fmla="val 13781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sp>
        <p:nvSpPr>
          <p:cNvPr id="6" name="&quot;No&quot; Symbol 5">
            <a:extLst>
              <a:ext uri="{FF2B5EF4-FFF2-40B4-BE49-F238E27FC236}">
                <a16:creationId xmlns:a16="http://schemas.microsoft.com/office/drawing/2014/main" id="{FB300C0D-9BD2-F9DC-17B9-14FC7460CAE8}"/>
              </a:ext>
            </a:extLst>
          </p:cNvPr>
          <p:cNvSpPr/>
          <p:nvPr/>
        </p:nvSpPr>
        <p:spPr>
          <a:xfrm>
            <a:off x="9819913" y="380972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5503138-01A2-5EF2-CC9D-84C589F79D41}"/>
              </a:ext>
            </a:extLst>
          </p:cNvPr>
          <p:cNvCxnSpPr>
            <a:cxnSpLocks/>
            <a:stCxn id="12" idx="3"/>
            <a:endCxn id="6" idx="0"/>
          </p:cNvCxnSpPr>
          <p:nvPr/>
        </p:nvCxnSpPr>
        <p:spPr>
          <a:xfrm>
            <a:off x="9579110" y="3469829"/>
            <a:ext cx="472044" cy="339893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97B56CC-4882-62D3-CA69-2DF143DE2E87}"/>
              </a:ext>
            </a:extLst>
          </p:cNvPr>
          <p:cNvSpPr/>
          <p:nvPr/>
        </p:nvSpPr>
        <p:spPr>
          <a:xfrm>
            <a:off x="5712279" y="400169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9CE2B1-D928-9441-839A-3940E6B45F7B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C6684A-B4CC-99F5-3CED-0EE0EB4F04F9}"/>
              </a:ext>
            </a:extLst>
          </p:cNvPr>
          <p:cNvSpPr/>
          <p:nvPr/>
        </p:nvSpPr>
        <p:spPr>
          <a:xfrm>
            <a:off x="10988487" y="4187685"/>
            <a:ext cx="898714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</a:t>
            </a: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6E86EE89-9899-6183-E2CC-6A27B43B672D}"/>
              </a:ext>
            </a:extLst>
          </p:cNvPr>
          <p:cNvCxnSpPr>
            <a:cxnSpLocks/>
            <a:stCxn id="21" idx="1"/>
            <a:endCxn id="20" idx="0"/>
          </p:cNvCxnSpPr>
          <p:nvPr/>
        </p:nvCxnSpPr>
        <p:spPr>
          <a:xfrm rot="10800000" flipV="1">
            <a:off x="10746279" y="4383628"/>
            <a:ext cx="242208" cy="357684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0D60AC2-C956-1184-6EDB-9D03E6521B71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9023D3-2A03-CD75-6550-DD574D5A9C25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5A71E555-3DC9-7CAC-A236-D0582C0D1E37}"/>
              </a:ext>
            </a:extLst>
          </p:cNvPr>
          <p:cNvCxnSpPr>
            <a:cxnSpLocks/>
            <a:stCxn id="16" idx="3"/>
            <a:endCxn id="18" idx="0"/>
          </p:cNvCxnSpPr>
          <p:nvPr/>
        </p:nvCxnSpPr>
        <p:spPr>
          <a:xfrm>
            <a:off x="7034894" y="4197635"/>
            <a:ext cx="1882909" cy="445703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C1A7914-E652-61BF-F86F-5E67A408D5A6}"/>
              </a:ext>
            </a:extLst>
          </p:cNvPr>
          <p:cNvSpPr txBox="1"/>
          <p:nvPr/>
        </p:nvSpPr>
        <p:spPr>
          <a:xfrm>
            <a:off x="800100" y="4653641"/>
            <a:ext cx="422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Allocate memory for a new struct </a:t>
            </a:r>
            <a:r>
              <a:rPr lang="en-US" dirty="0" err="1">
                <a:solidFill>
                  <a:schemeClr val="accent1"/>
                </a:solidFill>
              </a:rPr>
              <a:t>lnode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7665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0D539-40B6-0353-D2DC-CF3A5D495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Bit of Poetry – Robert Frost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901B9-66AF-3228-61E8-D9BCC2A5C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09757" cy="3056618"/>
          </a:xfrm>
        </p:spPr>
        <p:txBody>
          <a:bodyPr/>
          <a:lstStyle/>
          <a:p>
            <a:r>
              <a:rPr lang="en-US" dirty="0"/>
              <a:t>Taught at the University of Michigan 1921-1927</a:t>
            </a:r>
          </a:p>
          <a:p>
            <a:r>
              <a:rPr lang="en-US" dirty="0"/>
              <a:t>Consultant in Poetry to the US Library of Congress 1958-1959</a:t>
            </a:r>
          </a:p>
          <a:p>
            <a:r>
              <a:rPr lang="en-US" dirty="0"/>
              <a:t>His grandson Bob Frost was a colleague of mine at the University of Michigan for many years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1570B3-BA99-897C-5C83-8D6AAB736867}"/>
              </a:ext>
            </a:extLst>
          </p:cNvPr>
          <p:cNvSpPr txBox="1"/>
          <p:nvPr/>
        </p:nvSpPr>
        <p:spPr>
          <a:xfrm>
            <a:off x="838200" y="5809683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Robert_Frost</a:t>
            </a:r>
            <a:endParaRPr lang="en-US" dirty="0"/>
          </a:p>
        </p:txBody>
      </p:sp>
      <p:pic>
        <p:nvPicPr>
          <p:cNvPr id="7" name="Picture 6" descr="A Picture of Robert Frost taken around 1910, from Wikipedia.">
            <a:extLst>
              <a:ext uri="{FF2B5EF4-FFF2-40B4-BE49-F238E27FC236}">
                <a16:creationId xmlns:a16="http://schemas.microsoft.com/office/drawing/2014/main" id="{248AF269-AB34-F3C9-3BBD-3B9E9803F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6788" y="631552"/>
            <a:ext cx="1987012" cy="2810895"/>
          </a:xfrm>
          <a:prstGeom prst="rect">
            <a:avLst/>
          </a:prstGeom>
        </p:spPr>
      </p:pic>
      <p:pic>
        <p:nvPicPr>
          <p:cNvPr id="9" name="Picture 8" descr="A picture of Bob Frost (Robert Frost's grandson)">
            <a:extLst>
              <a:ext uri="{FF2B5EF4-FFF2-40B4-BE49-F238E27FC236}">
                <a16:creationId xmlns:a16="http://schemas.microsoft.com/office/drawing/2014/main" id="{DF3E40A9-F9D8-DA27-BF8E-65D48E665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7492" y="4212851"/>
            <a:ext cx="2516308" cy="167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833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231976" y="559505"/>
            <a:ext cx="56621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while(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(line, MAXLINE, stdin) != NULL)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*save = (char *)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(line)+1);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(save, line);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*new = 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 tail != NULL ) tail-&gt;next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new-&gt;text = save;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new-&gt;next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tail = new;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head == NULL ) 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9" idx="0"/>
          </p:cNvCxnSpPr>
          <p:nvPr/>
        </p:nvCxnSpPr>
        <p:spPr>
          <a:xfrm flipV="1">
            <a:off x="7058035" y="2890153"/>
            <a:ext cx="1859768" cy="604529"/>
          </a:xfrm>
          <a:prstGeom prst="curvedConnector4">
            <a:avLst>
              <a:gd name="adj1" fmla="val 32221"/>
              <a:gd name="adj2" fmla="val 13781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5503138-01A2-5EF2-CC9D-84C589F79D41}"/>
              </a:ext>
            </a:extLst>
          </p:cNvPr>
          <p:cNvCxnSpPr>
            <a:cxnSpLocks/>
            <a:stCxn id="12" idx="3"/>
            <a:endCxn id="18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97B56CC-4882-62D3-CA69-2DF143DE2E87}"/>
              </a:ext>
            </a:extLst>
          </p:cNvPr>
          <p:cNvSpPr/>
          <p:nvPr/>
        </p:nvSpPr>
        <p:spPr>
          <a:xfrm>
            <a:off x="5712279" y="400169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9CE2B1-D928-9441-839A-3940E6B45F7B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C6684A-B4CC-99F5-3CED-0EE0EB4F04F9}"/>
              </a:ext>
            </a:extLst>
          </p:cNvPr>
          <p:cNvSpPr/>
          <p:nvPr/>
        </p:nvSpPr>
        <p:spPr>
          <a:xfrm>
            <a:off x="10988487" y="4187685"/>
            <a:ext cx="898714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</a:t>
            </a: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6E86EE89-9899-6183-E2CC-6A27B43B672D}"/>
              </a:ext>
            </a:extLst>
          </p:cNvPr>
          <p:cNvCxnSpPr>
            <a:cxnSpLocks/>
            <a:stCxn id="21" idx="1"/>
            <a:endCxn id="20" idx="0"/>
          </p:cNvCxnSpPr>
          <p:nvPr/>
        </p:nvCxnSpPr>
        <p:spPr>
          <a:xfrm rot="10800000" flipV="1">
            <a:off x="10746279" y="4383628"/>
            <a:ext cx="242208" cy="357684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0D60AC2-C956-1184-6EDB-9D03E6521B71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9023D3-2A03-CD75-6550-DD574D5A9C25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5A71E555-3DC9-7CAC-A236-D0582C0D1E37}"/>
              </a:ext>
            </a:extLst>
          </p:cNvPr>
          <p:cNvCxnSpPr>
            <a:cxnSpLocks/>
            <a:stCxn id="16" idx="3"/>
            <a:endCxn id="18" idx="0"/>
          </p:cNvCxnSpPr>
          <p:nvPr/>
        </p:nvCxnSpPr>
        <p:spPr>
          <a:xfrm>
            <a:off x="7034894" y="4197635"/>
            <a:ext cx="1882909" cy="445703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766D3AD-3813-DB1C-A582-1BB0F96D6655}"/>
              </a:ext>
            </a:extLst>
          </p:cNvPr>
          <p:cNvSpPr txBox="1"/>
          <p:nvPr/>
        </p:nvSpPr>
        <p:spPr>
          <a:xfrm>
            <a:off x="800100" y="4653641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Append the new node to the end of the linked list.</a:t>
            </a:r>
          </a:p>
        </p:txBody>
      </p:sp>
    </p:spTree>
    <p:extLst>
      <p:ext uri="{BB962C8B-B14F-4D97-AF65-F5344CB8AC3E}">
        <p14:creationId xmlns:p14="http://schemas.microsoft.com/office/powerpoint/2010/main" val="3837511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231976" y="559505"/>
            <a:ext cx="56621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while(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(line, MAXLINE, stdin) != NULL)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*save = (char *)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(line)+1);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(save, line);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*new = 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tail != NULL ) tail-&gt;next = new;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new-&gt;text = save;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new-&gt;next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tail = new;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head == NULL ) 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9" idx="0"/>
          </p:cNvCxnSpPr>
          <p:nvPr/>
        </p:nvCxnSpPr>
        <p:spPr>
          <a:xfrm flipV="1">
            <a:off x="7058035" y="2890153"/>
            <a:ext cx="1859768" cy="604529"/>
          </a:xfrm>
          <a:prstGeom prst="curvedConnector4">
            <a:avLst>
              <a:gd name="adj1" fmla="val 32221"/>
              <a:gd name="adj2" fmla="val 13781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5503138-01A2-5EF2-CC9D-84C589F79D41}"/>
              </a:ext>
            </a:extLst>
          </p:cNvPr>
          <p:cNvCxnSpPr>
            <a:cxnSpLocks/>
            <a:stCxn id="12" idx="3"/>
            <a:endCxn id="18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97B56CC-4882-62D3-CA69-2DF143DE2E87}"/>
              </a:ext>
            </a:extLst>
          </p:cNvPr>
          <p:cNvSpPr/>
          <p:nvPr/>
        </p:nvSpPr>
        <p:spPr>
          <a:xfrm>
            <a:off x="5712279" y="400169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9CE2B1-D928-9441-839A-3940E6B45F7B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C6684A-B4CC-99F5-3CED-0EE0EB4F04F9}"/>
              </a:ext>
            </a:extLst>
          </p:cNvPr>
          <p:cNvSpPr/>
          <p:nvPr/>
        </p:nvSpPr>
        <p:spPr>
          <a:xfrm>
            <a:off x="10988487" y="4187685"/>
            <a:ext cx="898714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</a:t>
            </a: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6E86EE89-9899-6183-E2CC-6A27B43B672D}"/>
              </a:ext>
            </a:extLst>
          </p:cNvPr>
          <p:cNvCxnSpPr>
            <a:cxnSpLocks/>
            <a:stCxn id="21" idx="1"/>
            <a:endCxn id="20" idx="0"/>
          </p:cNvCxnSpPr>
          <p:nvPr/>
        </p:nvCxnSpPr>
        <p:spPr>
          <a:xfrm rot="10800000" flipV="1">
            <a:off x="10746279" y="4383628"/>
            <a:ext cx="242208" cy="357684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0D60AC2-C956-1184-6EDB-9D03E6521B71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9023D3-2A03-CD75-6550-DD574D5A9C25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5A71E555-3DC9-7CAC-A236-D0582C0D1E37}"/>
              </a:ext>
            </a:extLst>
          </p:cNvPr>
          <p:cNvCxnSpPr>
            <a:cxnSpLocks/>
            <a:stCxn id="16" idx="3"/>
            <a:endCxn id="18" idx="0"/>
          </p:cNvCxnSpPr>
          <p:nvPr/>
        </p:nvCxnSpPr>
        <p:spPr>
          <a:xfrm>
            <a:off x="7034894" y="4197635"/>
            <a:ext cx="1882909" cy="445703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7BA873D3-DD14-7C2E-5108-1D41320D4C9A}"/>
              </a:ext>
            </a:extLst>
          </p:cNvPr>
          <p:cNvCxnSpPr>
            <a:cxnSpLocks/>
          </p:cNvCxnSpPr>
          <p:nvPr/>
        </p:nvCxnSpPr>
        <p:spPr>
          <a:xfrm>
            <a:off x="9579110" y="483928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99D639A-5365-473E-CD0A-7BD54A1FE72F}"/>
              </a:ext>
            </a:extLst>
          </p:cNvPr>
          <p:cNvSpPr txBox="1"/>
          <p:nvPr/>
        </p:nvSpPr>
        <p:spPr>
          <a:xfrm>
            <a:off x="800100" y="4653641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Point the text pointer in the </a:t>
            </a:r>
            <a:r>
              <a:rPr lang="en-US" dirty="0" err="1">
                <a:solidFill>
                  <a:schemeClr val="accent1"/>
                </a:solidFill>
              </a:rPr>
              <a:t>lnode</a:t>
            </a:r>
            <a:r>
              <a:rPr lang="en-US" dirty="0">
                <a:solidFill>
                  <a:schemeClr val="accent1"/>
                </a:solidFill>
              </a:rPr>
              <a:t> to the recently allocated copy of line.</a:t>
            </a:r>
          </a:p>
        </p:txBody>
      </p:sp>
    </p:spTree>
    <p:extLst>
      <p:ext uri="{BB962C8B-B14F-4D97-AF65-F5344CB8AC3E}">
        <p14:creationId xmlns:p14="http://schemas.microsoft.com/office/powerpoint/2010/main" val="2227655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231976" y="559505"/>
            <a:ext cx="56621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while(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(line, MAXLINE, stdin) != NULL)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*save = (char *)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(line)+1);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(save, line);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*new = 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tail != NULL ) tail-&gt;next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new-&gt;text = save;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new-&gt;next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tail = new;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head == NULL ) 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9" idx="0"/>
          </p:cNvCxnSpPr>
          <p:nvPr/>
        </p:nvCxnSpPr>
        <p:spPr>
          <a:xfrm flipV="1">
            <a:off x="7058035" y="2890153"/>
            <a:ext cx="1859768" cy="604529"/>
          </a:xfrm>
          <a:prstGeom prst="curvedConnector4">
            <a:avLst>
              <a:gd name="adj1" fmla="val 32221"/>
              <a:gd name="adj2" fmla="val 13781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5503138-01A2-5EF2-CC9D-84C589F79D41}"/>
              </a:ext>
            </a:extLst>
          </p:cNvPr>
          <p:cNvCxnSpPr>
            <a:cxnSpLocks/>
            <a:stCxn id="12" idx="3"/>
            <a:endCxn id="18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97B56CC-4882-62D3-CA69-2DF143DE2E87}"/>
              </a:ext>
            </a:extLst>
          </p:cNvPr>
          <p:cNvSpPr/>
          <p:nvPr/>
        </p:nvSpPr>
        <p:spPr>
          <a:xfrm>
            <a:off x="5712279" y="400169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9CE2B1-D928-9441-839A-3940E6B45F7B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D60AC2-C956-1184-6EDB-9D03E6521B71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9023D3-2A03-CD75-6550-DD574D5A9C25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5A71E555-3DC9-7CAC-A236-D0582C0D1E37}"/>
              </a:ext>
            </a:extLst>
          </p:cNvPr>
          <p:cNvCxnSpPr>
            <a:cxnSpLocks/>
            <a:stCxn id="16" idx="3"/>
            <a:endCxn id="18" idx="0"/>
          </p:cNvCxnSpPr>
          <p:nvPr/>
        </p:nvCxnSpPr>
        <p:spPr>
          <a:xfrm>
            <a:off x="7034894" y="4197635"/>
            <a:ext cx="1882909" cy="445703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7BA873D3-DD14-7C2E-5108-1D41320D4C9A}"/>
              </a:ext>
            </a:extLst>
          </p:cNvPr>
          <p:cNvCxnSpPr>
            <a:cxnSpLocks/>
          </p:cNvCxnSpPr>
          <p:nvPr/>
        </p:nvCxnSpPr>
        <p:spPr>
          <a:xfrm>
            <a:off x="9579110" y="483928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&quot;No&quot; Symbol 5">
            <a:extLst>
              <a:ext uri="{FF2B5EF4-FFF2-40B4-BE49-F238E27FC236}">
                <a16:creationId xmlns:a16="http://schemas.microsoft.com/office/drawing/2014/main" id="{2B3A5F25-3EF9-367F-D174-ED40FBCBE82A}"/>
              </a:ext>
            </a:extLst>
          </p:cNvPr>
          <p:cNvSpPr/>
          <p:nvPr/>
        </p:nvSpPr>
        <p:spPr>
          <a:xfrm>
            <a:off x="9819913" y="583341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82C54398-8CA2-B9BF-4C9F-19DFA75C9492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9579110" y="5223014"/>
            <a:ext cx="472044" cy="610398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FC06853-34E3-F942-E6B1-B7342292CB32}"/>
              </a:ext>
            </a:extLst>
          </p:cNvPr>
          <p:cNvSpPr txBox="1"/>
          <p:nvPr/>
        </p:nvSpPr>
        <p:spPr>
          <a:xfrm>
            <a:off x="800100" y="4653641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Mark the newly allocated struct </a:t>
            </a:r>
            <a:r>
              <a:rPr lang="en-US" dirty="0" err="1">
                <a:solidFill>
                  <a:schemeClr val="accent1"/>
                </a:solidFill>
              </a:rPr>
              <a:t>lnode</a:t>
            </a:r>
            <a:r>
              <a:rPr lang="en-US" dirty="0">
                <a:solidFill>
                  <a:schemeClr val="accent1"/>
                </a:solidFill>
              </a:rPr>
              <a:t> as the last item in the lost using NULL.</a:t>
            </a:r>
          </a:p>
        </p:txBody>
      </p:sp>
    </p:spTree>
    <p:extLst>
      <p:ext uri="{BB962C8B-B14F-4D97-AF65-F5344CB8AC3E}">
        <p14:creationId xmlns:p14="http://schemas.microsoft.com/office/powerpoint/2010/main" val="1684877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231976" y="559505"/>
            <a:ext cx="56621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while(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(line, MAXLINE, stdin) != NULL)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*save = (char *)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(line)+1);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(save, line);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*new = 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tail != NULL ) tail-&gt;next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new-&gt;text = save;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new-&gt;next = NULL;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tail = new;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head == NULL ) 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18" idx="0"/>
          </p:cNvCxnSpPr>
          <p:nvPr/>
        </p:nvCxnSpPr>
        <p:spPr>
          <a:xfrm>
            <a:off x="7058035" y="3494682"/>
            <a:ext cx="1859768" cy="1148656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5503138-01A2-5EF2-CC9D-84C589F79D41}"/>
              </a:ext>
            </a:extLst>
          </p:cNvPr>
          <p:cNvCxnSpPr>
            <a:cxnSpLocks/>
            <a:stCxn id="12" idx="3"/>
            <a:endCxn id="18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97B56CC-4882-62D3-CA69-2DF143DE2E87}"/>
              </a:ext>
            </a:extLst>
          </p:cNvPr>
          <p:cNvSpPr/>
          <p:nvPr/>
        </p:nvSpPr>
        <p:spPr>
          <a:xfrm>
            <a:off x="5712279" y="400169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9CE2B1-D928-9441-839A-3940E6B45F7B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D60AC2-C956-1184-6EDB-9D03E6521B71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9023D3-2A03-CD75-6550-DD574D5A9C25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5A71E555-3DC9-7CAC-A236-D0582C0D1E37}"/>
              </a:ext>
            </a:extLst>
          </p:cNvPr>
          <p:cNvCxnSpPr>
            <a:cxnSpLocks/>
            <a:stCxn id="16" idx="3"/>
            <a:endCxn id="18" idx="0"/>
          </p:cNvCxnSpPr>
          <p:nvPr/>
        </p:nvCxnSpPr>
        <p:spPr>
          <a:xfrm>
            <a:off x="7034894" y="4197635"/>
            <a:ext cx="1882909" cy="445703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7BA873D3-DD14-7C2E-5108-1D41320D4C9A}"/>
              </a:ext>
            </a:extLst>
          </p:cNvPr>
          <p:cNvCxnSpPr>
            <a:cxnSpLocks/>
          </p:cNvCxnSpPr>
          <p:nvPr/>
        </p:nvCxnSpPr>
        <p:spPr>
          <a:xfrm>
            <a:off x="9579110" y="483928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&quot;No&quot; Symbol 5">
            <a:extLst>
              <a:ext uri="{FF2B5EF4-FFF2-40B4-BE49-F238E27FC236}">
                <a16:creationId xmlns:a16="http://schemas.microsoft.com/office/drawing/2014/main" id="{2B3A5F25-3EF9-367F-D174-ED40FBCBE82A}"/>
              </a:ext>
            </a:extLst>
          </p:cNvPr>
          <p:cNvSpPr/>
          <p:nvPr/>
        </p:nvSpPr>
        <p:spPr>
          <a:xfrm>
            <a:off x="9819913" y="583341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82C54398-8CA2-B9BF-4C9F-19DFA75C9492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9579110" y="5223014"/>
            <a:ext cx="472044" cy="610398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9960E9C-847E-F042-17C0-90678267C6D2}"/>
              </a:ext>
            </a:extLst>
          </p:cNvPr>
          <p:cNvSpPr txBox="1"/>
          <p:nvPr/>
        </p:nvSpPr>
        <p:spPr>
          <a:xfrm>
            <a:off x="800100" y="4653641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Update tail to point to the newly allocated the “last item” in the list.</a:t>
            </a:r>
          </a:p>
        </p:txBody>
      </p:sp>
    </p:spTree>
    <p:extLst>
      <p:ext uri="{BB962C8B-B14F-4D97-AF65-F5344CB8AC3E}">
        <p14:creationId xmlns:p14="http://schemas.microsoft.com/office/powerpoint/2010/main" val="1450331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231976" y="559505"/>
            <a:ext cx="56621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while(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(line, MAXLINE, stdin) != NULL)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*save = (char *)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(line)+1);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(save, line);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*new = 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tail != NULL ) tail-&gt;next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new-&gt;text = save;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new-&gt;next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tail = new;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head == NULL ) 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F8EC7DA5-A779-EAC6-319B-732976F5BDEB}"/>
              </a:ext>
            </a:extLst>
          </p:cNvPr>
          <p:cNvCxnSpPr>
            <a:cxnSpLocks/>
            <a:stCxn id="12" idx="3"/>
            <a:endCxn id="37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8DD47E8-5CAC-0CDF-1BF1-63CF8E5F1ABE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482826-6A09-3D56-7B56-459516A9A700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EA855E-E882-E047-3D63-A3277035B1D5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8DB0138E-F509-D49B-1B24-C258939B3366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9579110" y="483928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&quot;No&quot; Symbol 41">
            <a:extLst>
              <a:ext uri="{FF2B5EF4-FFF2-40B4-BE49-F238E27FC236}">
                <a16:creationId xmlns:a16="http://schemas.microsoft.com/office/drawing/2014/main" id="{8CEC0717-A90E-92A5-595B-8548B8B4AB6D}"/>
              </a:ext>
            </a:extLst>
          </p:cNvPr>
          <p:cNvSpPr/>
          <p:nvPr/>
        </p:nvSpPr>
        <p:spPr>
          <a:xfrm>
            <a:off x="9819913" y="583341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FEE19ED4-6842-54A7-68A4-2A3086C50547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>
            <a:off x="9579110" y="5223014"/>
            <a:ext cx="472044" cy="610398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4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37" idx="0"/>
          </p:cNvCxnSpPr>
          <p:nvPr/>
        </p:nvCxnSpPr>
        <p:spPr>
          <a:xfrm>
            <a:off x="7058035" y="3494686"/>
            <a:ext cx="1859768" cy="1148652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BF227C-7C91-D3B3-EB88-4EB06E7533D1}"/>
              </a:ext>
            </a:extLst>
          </p:cNvPr>
          <p:cNvSpPr txBox="1"/>
          <p:nvPr/>
        </p:nvSpPr>
        <p:spPr>
          <a:xfrm>
            <a:off x="800100" y="4653641"/>
            <a:ext cx="4229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Voila!  Our list now has three entries with everything properly linked and we can read the next line!</a:t>
            </a:r>
          </a:p>
        </p:txBody>
      </p:sp>
    </p:spTree>
    <p:extLst>
      <p:ext uri="{BB962C8B-B14F-4D97-AF65-F5344CB8AC3E}">
        <p14:creationId xmlns:p14="http://schemas.microsoft.com/office/powerpoint/2010/main" val="3449128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F8EC7DA5-A779-EAC6-319B-732976F5BDEB}"/>
              </a:ext>
            </a:extLst>
          </p:cNvPr>
          <p:cNvCxnSpPr>
            <a:cxnSpLocks/>
            <a:stCxn id="12" idx="3"/>
            <a:endCxn id="37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8DD47E8-5CAC-0CDF-1BF1-63CF8E5F1ABE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482826-6A09-3D56-7B56-459516A9A700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EA855E-E882-E047-3D63-A3277035B1D5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8DB0138E-F509-D49B-1B24-C258939B3366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9579110" y="483928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&quot;No&quot; Symbol 41">
            <a:extLst>
              <a:ext uri="{FF2B5EF4-FFF2-40B4-BE49-F238E27FC236}">
                <a16:creationId xmlns:a16="http://schemas.microsoft.com/office/drawing/2014/main" id="{8CEC0717-A90E-92A5-595B-8548B8B4AB6D}"/>
              </a:ext>
            </a:extLst>
          </p:cNvPr>
          <p:cNvSpPr/>
          <p:nvPr/>
        </p:nvSpPr>
        <p:spPr>
          <a:xfrm>
            <a:off x="9819913" y="583341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FEE19ED4-6842-54A7-68A4-2A3086C50547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>
            <a:off x="9579110" y="5223014"/>
            <a:ext cx="472044" cy="610398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4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37" idx="0"/>
          </p:cNvCxnSpPr>
          <p:nvPr/>
        </p:nvCxnSpPr>
        <p:spPr>
          <a:xfrm>
            <a:off x="7058035" y="3494686"/>
            <a:ext cx="1859768" cy="1148652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3CC66C-A82D-D767-22CE-9B33F53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a linked 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D0E0F-0282-EA07-B4BD-57224E01DD86}"/>
              </a:ext>
            </a:extLst>
          </p:cNvPr>
          <p:cNvSpPr txBox="1"/>
          <p:nvPr/>
        </p:nvSpPr>
        <p:spPr>
          <a:xfrm>
            <a:off x="821873" y="2313817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To traverse a list, we start at head and walk through the series of next pointers.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052DAC-C71A-A69B-4CBE-397C1B0D60E6}"/>
              </a:ext>
            </a:extLst>
          </p:cNvPr>
          <p:cNvSpPr txBox="1"/>
          <p:nvPr/>
        </p:nvSpPr>
        <p:spPr>
          <a:xfrm>
            <a:off x="530432" y="4864138"/>
            <a:ext cx="72731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(current = head; current != NULL; current = current-&gt;next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current-&gt;text);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D2C032-F518-5211-5FBB-098A77D02D5A}"/>
              </a:ext>
            </a:extLst>
          </p:cNvPr>
          <p:cNvSpPr/>
          <p:nvPr/>
        </p:nvSpPr>
        <p:spPr>
          <a:xfrm>
            <a:off x="5735419" y="180056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CF5F2A-0DD3-52EA-BAAE-41FC8818DBB1}"/>
              </a:ext>
            </a:extLst>
          </p:cNvPr>
          <p:cNvSpPr txBox="1"/>
          <p:nvPr/>
        </p:nvSpPr>
        <p:spPr>
          <a:xfrm>
            <a:off x="1500890" y="3514603"/>
            <a:ext cx="2666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lines: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print(line)</a:t>
            </a:r>
          </a:p>
        </p:txBody>
      </p:sp>
    </p:spTree>
    <p:extLst>
      <p:ext uri="{BB962C8B-B14F-4D97-AF65-F5344CB8AC3E}">
        <p14:creationId xmlns:p14="http://schemas.microsoft.com/office/powerpoint/2010/main" val="86320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F8EC7DA5-A779-EAC6-319B-732976F5BDEB}"/>
              </a:ext>
            </a:extLst>
          </p:cNvPr>
          <p:cNvCxnSpPr>
            <a:cxnSpLocks/>
            <a:stCxn id="12" idx="3"/>
            <a:endCxn id="37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8DD47E8-5CAC-0CDF-1BF1-63CF8E5F1ABE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482826-6A09-3D56-7B56-459516A9A700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EA855E-E882-E047-3D63-A3277035B1D5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8DB0138E-F509-D49B-1B24-C258939B3366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9579110" y="483928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&quot;No&quot; Symbol 41">
            <a:extLst>
              <a:ext uri="{FF2B5EF4-FFF2-40B4-BE49-F238E27FC236}">
                <a16:creationId xmlns:a16="http://schemas.microsoft.com/office/drawing/2014/main" id="{8CEC0717-A90E-92A5-595B-8548B8B4AB6D}"/>
              </a:ext>
            </a:extLst>
          </p:cNvPr>
          <p:cNvSpPr/>
          <p:nvPr/>
        </p:nvSpPr>
        <p:spPr>
          <a:xfrm>
            <a:off x="9819913" y="583341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FEE19ED4-6842-54A7-68A4-2A3086C50547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>
            <a:off x="9579110" y="5223014"/>
            <a:ext cx="472044" cy="610398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4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37" idx="0"/>
          </p:cNvCxnSpPr>
          <p:nvPr/>
        </p:nvCxnSpPr>
        <p:spPr>
          <a:xfrm>
            <a:off x="7058035" y="3494686"/>
            <a:ext cx="1859768" cy="1148652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3CC66C-A82D-D767-22CE-9B33F53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a linked 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D0E0F-0282-EA07-B4BD-57224E01DD86}"/>
              </a:ext>
            </a:extLst>
          </p:cNvPr>
          <p:cNvSpPr txBox="1"/>
          <p:nvPr/>
        </p:nvSpPr>
        <p:spPr>
          <a:xfrm>
            <a:off x="821873" y="2313817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To traverse a list, we start at head and walk through the series of next pointers.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FB9CD7-42DB-6871-4AAA-578451DC8F64}"/>
              </a:ext>
            </a:extLst>
          </p:cNvPr>
          <p:cNvSpPr/>
          <p:nvPr/>
        </p:nvSpPr>
        <p:spPr>
          <a:xfrm>
            <a:off x="5735419" y="180056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F9EF477C-012E-5689-FAE9-C4D75E494F58}"/>
              </a:ext>
            </a:extLst>
          </p:cNvPr>
          <p:cNvCxnSpPr>
            <a:cxnSpLocks/>
            <a:stCxn id="11" idx="3"/>
            <a:endCxn id="5" idx="0"/>
          </p:cNvCxnSpPr>
          <p:nvPr/>
        </p:nvCxnSpPr>
        <p:spPr>
          <a:xfrm flipV="1">
            <a:off x="7058034" y="1236629"/>
            <a:ext cx="1859769" cy="759877"/>
          </a:xfrm>
          <a:prstGeom prst="curvedConnector4">
            <a:avLst>
              <a:gd name="adj1" fmla="val 14661"/>
              <a:gd name="adj2" fmla="val 130084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B1F43D8-06E0-CC89-0D2C-B6F634BA2114}"/>
              </a:ext>
            </a:extLst>
          </p:cNvPr>
          <p:cNvSpPr txBox="1"/>
          <p:nvPr/>
        </p:nvSpPr>
        <p:spPr>
          <a:xfrm>
            <a:off x="530432" y="4864138"/>
            <a:ext cx="72731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(current = head; current != NULL; current = current-&gt;next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current-&gt;text);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4714903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F8EC7DA5-A779-EAC6-319B-732976F5BDEB}"/>
              </a:ext>
            </a:extLst>
          </p:cNvPr>
          <p:cNvCxnSpPr>
            <a:cxnSpLocks/>
            <a:stCxn id="12" idx="3"/>
            <a:endCxn id="37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8DD47E8-5CAC-0CDF-1BF1-63CF8E5F1ABE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482826-6A09-3D56-7B56-459516A9A700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EA855E-E882-E047-3D63-A3277035B1D5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8DB0138E-F509-D49B-1B24-C258939B3366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9579110" y="483928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&quot;No&quot; Symbol 41">
            <a:extLst>
              <a:ext uri="{FF2B5EF4-FFF2-40B4-BE49-F238E27FC236}">
                <a16:creationId xmlns:a16="http://schemas.microsoft.com/office/drawing/2014/main" id="{8CEC0717-A90E-92A5-595B-8548B8B4AB6D}"/>
              </a:ext>
            </a:extLst>
          </p:cNvPr>
          <p:cNvSpPr/>
          <p:nvPr/>
        </p:nvSpPr>
        <p:spPr>
          <a:xfrm>
            <a:off x="9819913" y="583341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FEE19ED4-6842-54A7-68A4-2A3086C50547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>
            <a:off x="9579110" y="5223014"/>
            <a:ext cx="472044" cy="610398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4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37" idx="0"/>
          </p:cNvCxnSpPr>
          <p:nvPr/>
        </p:nvCxnSpPr>
        <p:spPr>
          <a:xfrm>
            <a:off x="7058035" y="3494686"/>
            <a:ext cx="1859768" cy="1148652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3CC66C-A82D-D767-22CE-9B33F53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a linked 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D0E0F-0282-EA07-B4BD-57224E01DD86}"/>
              </a:ext>
            </a:extLst>
          </p:cNvPr>
          <p:cNvSpPr txBox="1"/>
          <p:nvPr/>
        </p:nvSpPr>
        <p:spPr>
          <a:xfrm>
            <a:off x="821873" y="2313817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To traverse a list, we start at head and walk through the series of next pointers.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FB9CD7-42DB-6871-4AAA-578451DC8F64}"/>
              </a:ext>
            </a:extLst>
          </p:cNvPr>
          <p:cNvSpPr/>
          <p:nvPr/>
        </p:nvSpPr>
        <p:spPr>
          <a:xfrm>
            <a:off x="5735419" y="180056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F9EF477C-012E-5689-FAE9-C4D75E494F58}"/>
              </a:ext>
            </a:extLst>
          </p:cNvPr>
          <p:cNvCxnSpPr>
            <a:cxnSpLocks/>
            <a:stCxn id="11" idx="3"/>
            <a:endCxn id="9" idx="0"/>
          </p:cNvCxnSpPr>
          <p:nvPr/>
        </p:nvCxnSpPr>
        <p:spPr>
          <a:xfrm>
            <a:off x="7058034" y="1996506"/>
            <a:ext cx="1859769" cy="893647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D1869FD-907D-A242-BF80-B0A70D17A547}"/>
              </a:ext>
            </a:extLst>
          </p:cNvPr>
          <p:cNvSpPr txBox="1"/>
          <p:nvPr/>
        </p:nvSpPr>
        <p:spPr>
          <a:xfrm>
            <a:off x="530432" y="4864138"/>
            <a:ext cx="72731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(current = head; current != NULL; current = current-&gt;next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current-&gt;text);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8144982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F8EC7DA5-A779-EAC6-319B-732976F5BDEB}"/>
              </a:ext>
            </a:extLst>
          </p:cNvPr>
          <p:cNvCxnSpPr>
            <a:cxnSpLocks/>
            <a:stCxn id="12" idx="3"/>
            <a:endCxn id="37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8DD47E8-5CAC-0CDF-1BF1-63CF8E5F1ABE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482826-6A09-3D56-7B56-459516A9A700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EA855E-E882-E047-3D63-A3277035B1D5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8DB0138E-F509-D49B-1B24-C258939B3366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9579110" y="483928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&quot;No&quot; Symbol 41">
            <a:extLst>
              <a:ext uri="{FF2B5EF4-FFF2-40B4-BE49-F238E27FC236}">
                <a16:creationId xmlns:a16="http://schemas.microsoft.com/office/drawing/2014/main" id="{8CEC0717-A90E-92A5-595B-8548B8B4AB6D}"/>
              </a:ext>
            </a:extLst>
          </p:cNvPr>
          <p:cNvSpPr/>
          <p:nvPr/>
        </p:nvSpPr>
        <p:spPr>
          <a:xfrm>
            <a:off x="9819913" y="583341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FEE19ED4-6842-54A7-68A4-2A3086C50547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>
            <a:off x="9579110" y="5223014"/>
            <a:ext cx="472044" cy="610398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4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37" idx="0"/>
          </p:cNvCxnSpPr>
          <p:nvPr/>
        </p:nvCxnSpPr>
        <p:spPr>
          <a:xfrm>
            <a:off x="7058035" y="3494686"/>
            <a:ext cx="1859768" cy="1148652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3CC66C-A82D-D767-22CE-9B33F53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a linked 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D0E0F-0282-EA07-B4BD-57224E01DD86}"/>
              </a:ext>
            </a:extLst>
          </p:cNvPr>
          <p:cNvSpPr txBox="1"/>
          <p:nvPr/>
        </p:nvSpPr>
        <p:spPr>
          <a:xfrm>
            <a:off x="821873" y="2313817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To traverse a list, we start at head and walk through the series of next pointers.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FB9CD7-42DB-6871-4AAA-578451DC8F64}"/>
              </a:ext>
            </a:extLst>
          </p:cNvPr>
          <p:cNvSpPr/>
          <p:nvPr/>
        </p:nvSpPr>
        <p:spPr>
          <a:xfrm>
            <a:off x="5735419" y="180056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F9EF477C-012E-5689-FAE9-C4D75E494F58}"/>
              </a:ext>
            </a:extLst>
          </p:cNvPr>
          <p:cNvCxnSpPr>
            <a:cxnSpLocks/>
            <a:stCxn id="11" idx="3"/>
            <a:endCxn id="37" idx="0"/>
          </p:cNvCxnSpPr>
          <p:nvPr/>
        </p:nvCxnSpPr>
        <p:spPr>
          <a:xfrm>
            <a:off x="7058034" y="1996506"/>
            <a:ext cx="1859769" cy="2646832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698E696-B555-7EA8-4F78-9BF044CBF014}"/>
              </a:ext>
            </a:extLst>
          </p:cNvPr>
          <p:cNvSpPr txBox="1"/>
          <p:nvPr/>
        </p:nvSpPr>
        <p:spPr>
          <a:xfrm>
            <a:off x="530432" y="4864138"/>
            <a:ext cx="72731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(current = head; current != NULL; current = current-&gt;next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current-&gt;text);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6246959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530432" y="4864138"/>
            <a:ext cx="72731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(current = head; current != NULL; current = current-&gt;next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current-&gt;text);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F8EC7DA5-A779-EAC6-319B-732976F5BDEB}"/>
              </a:ext>
            </a:extLst>
          </p:cNvPr>
          <p:cNvCxnSpPr>
            <a:cxnSpLocks/>
            <a:stCxn id="12" idx="3"/>
            <a:endCxn id="37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8DD47E8-5CAC-0CDF-1BF1-63CF8E5F1ABE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482826-6A09-3D56-7B56-459516A9A700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EA855E-E882-E047-3D63-A3277035B1D5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8DB0138E-F509-D49B-1B24-C258939B3366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9579110" y="483928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&quot;No&quot; Symbol 41">
            <a:extLst>
              <a:ext uri="{FF2B5EF4-FFF2-40B4-BE49-F238E27FC236}">
                <a16:creationId xmlns:a16="http://schemas.microsoft.com/office/drawing/2014/main" id="{8CEC0717-A90E-92A5-595B-8548B8B4AB6D}"/>
              </a:ext>
            </a:extLst>
          </p:cNvPr>
          <p:cNvSpPr/>
          <p:nvPr/>
        </p:nvSpPr>
        <p:spPr>
          <a:xfrm>
            <a:off x="9819913" y="583341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FEE19ED4-6842-54A7-68A4-2A3086C50547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>
            <a:off x="9579110" y="5223014"/>
            <a:ext cx="472044" cy="610398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4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37" idx="0"/>
          </p:cNvCxnSpPr>
          <p:nvPr/>
        </p:nvCxnSpPr>
        <p:spPr>
          <a:xfrm>
            <a:off x="7058035" y="3494686"/>
            <a:ext cx="1859768" cy="1148652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3CC66C-A82D-D767-22CE-9B33F53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a linked 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D0E0F-0282-EA07-B4BD-57224E01DD86}"/>
              </a:ext>
            </a:extLst>
          </p:cNvPr>
          <p:cNvSpPr txBox="1"/>
          <p:nvPr/>
        </p:nvSpPr>
        <p:spPr>
          <a:xfrm>
            <a:off x="821873" y="2313817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To traverse a list, we start at head and walk through the series of next pointers.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FB9CD7-42DB-6871-4AAA-578451DC8F64}"/>
              </a:ext>
            </a:extLst>
          </p:cNvPr>
          <p:cNvSpPr/>
          <p:nvPr/>
        </p:nvSpPr>
        <p:spPr>
          <a:xfrm>
            <a:off x="5735419" y="180056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F9EF477C-012E-5689-FAE9-C4D75E494F58}"/>
              </a:ext>
            </a:extLst>
          </p:cNvPr>
          <p:cNvCxnSpPr>
            <a:cxnSpLocks/>
            <a:stCxn id="11" idx="3"/>
            <a:endCxn id="42" idx="0"/>
          </p:cNvCxnSpPr>
          <p:nvPr/>
        </p:nvCxnSpPr>
        <p:spPr>
          <a:xfrm>
            <a:off x="7058034" y="1996506"/>
            <a:ext cx="2993120" cy="3836906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754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0D539-40B6-0353-D2DC-CF3A5D495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“The Road Not Taken”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1570B3-BA99-897C-5C83-8D6AAB736867}"/>
              </a:ext>
            </a:extLst>
          </p:cNvPr>
          <p:cNvSpPr txBox="1"/>
          <p:nvPr/>
        </p:nvSpPr>
        <p:spPr>
          <a:xfrm>
            <a:off x="962478" y="5809683"/>
            <a:ext cx="5974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en.wikipedia.org</a:t>
            </a:r>
            <a:r>
              <a:rPr lang="en-US" sz="1400" dirty="0"/>
              <a:t>/wiki/</a:t>
            </a:r>
            <a:r>
              <a:rPr lang="en-US" sz="1400" dirty="0" err="1"/>
              <a:t>Wikipedia:Taking_the_road_less_traveled</a:t>
            </a:r>
            <a:endParaRPr lang="en-US" sz="1400" dirty="0"/>
          </a:p>
        </p:txBody>
      </p:sp>
      <p:pic>
        <p:nvPicPr>
          <p:cNvPr id="7" name="Picture 6" descr="A Picture of Robert Frost taken around 1910, from Wikipedia.">
            <a:extLst>
              <a:ext uri="{FF2B5EF4-FFF2-40B4-BE49-F238E27FC236}">
                <a16:creationId xmlns:a16="http://schemas.microsoft.com/office/drawing/2014/main" id="{248AF269-AB34-F3C9-3BBD-3B9E9803F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108" y="2023552"/>
            <a:ext cx="1987012" cy="28108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7F4740-D7B1-132B-BE51-8AE92023F4CD}"/>
              </a:ext>
            </a:extLst>
          </p:cNvPr>
          <p:cNvSpPr txBox="1"/>
          <p:nvPr/>
        </p:nvSpPr>
        <p:spPr>
          <a:xfrm>
            <a:off x="7083877" y="267026"/>
            <a:ext cx="3933897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 roads diverged in a yellow wood,</a:t>
            </a:r>
            <a:br>
              <a:rPr lang="en-US" dirty="0"/>
            </a:br>
            <a:r>
              <a:rPr lang="en-US" dirty="0"/>
              <a:t>And sorry I could not travel both</a:t>
            </a:r>
            <a:br>
              <a:rPr lang="en-US" dirty="0"/>
            </a:br>
            <a:r>
              <a:rPr lang="en-US" dirty="0"/>
              <a:t>And be one traveler, long I stood</a:t>
            </a:r>
            <a:br>
              <a:rPr lang="en-US" dirty="0"/>
            </a:br>
            <a:r>
              <a:rPr lang="en-US" dirty="0"/>
              <a:t>And looked down one as far as I could</a:t>
            </a:r>
            <a:br>
              <a:rPr lang="en-US" dirty="0"/>
            </a:br>
            <a:r>
              <a:rPr lang="en-US" dirty="0"/>
              <a:t>To where it bent in the undergrowth;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Then took the other, as just as fair,</a:t>
            </a:r>
            <a:br>
              <a:rPr lang="en-US" dirty="0"/>
            </a:br>
            <a:r>
              <a:rPr lang="en-US" dirty="0"/>
              <a:t>And having perhaps the better claim,</a:t>
            </a:r>
            <a:br>
              <a:rPr lang="en-US" dirty="0"/>
            </a:br>
            <a:r>
              <a:rPr lang="en-US" dirty="0"/>
              <a:t>Because it was grassy and wanted wear;</a:t>
            </a:r>
            <a:br>
              <a:rPr lang="en-US" dirty="0"/>
            </a:br>
            <a:r>
              <a:rPr lang="en-US" dirty="0"/>
              <a:t>Though as for that the passing there</a:t>
            </a:r>
            <a:br>
              <a:rPr lang="en-US" dirty="0"/>
            </a:br>
            <a:r>
              <a:rPr lang="en-US" dirty="0"/>
              <a:t>Had worn them really about the same,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And both that morning equally lay</a:t>
            </a:r>
            <a:br>
              <a:rPr lang="en-US" dirty="0"/>
            </a:br>
            <a:r>
              <a:rPr lang="en-US" dirty="0"/>
              <a:t>In leaves no step had trodden black.</a:t>
            </a:r>
            <a:br>
              <a:rPr lang="en-US" dirty="0"/>
            </a:br>
            <a:r>
              <a:rPr lang="en-US" dirty="0"/>
              <a:t>Oh, I kept the first for another day!</a:t>
            </a:r>
            <a:br>
              <a:rPr lang="en-US" dirty="0"/>
            </a:br>
            <a:r>
              <a:rPr lang="en-US" dirty="0"/>
              <a:t>Yet knowing how way leads on to way,</a:t>
            </a:r>
            <a:br>
              <a:rPr lang="en-US" dirty="0"/>
            </a:br>
            <a:r>
              <a:rPr lang="en-US" dirty="0"/>
              <a:t>I doubted if I should ever come back.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 shall be telling this with a sigh</a:t>
            </a:r>
            <a:br>
              <a:rPr lang="en-US" dirty="0"/>
            </a:br>
            <a:r>
              <a:rPr lang="en-US" dirty="0"/>
              <a:t>Somewhere ages and ages hence:</a:t>
            </a:r>
            <a:br>
              <a:rPr lang="en-US" dirty="0"/>
            </a:br>
            <a:r>
              <a:rPr lang="en-US" dirty="0"/>
              <a:t>Two roads diverged in a wood, and I—</a:t>
            </a:r>
            <a:br>
              <a:rPr lang="en-US" dirty="0"/>
            </a:br>
            <a:r>
              <a:rPr lang="en-US" dirty="0"/>
              <a:t>I took the one less traveled by,</a:t>
            </a:r>
            <a:br>
              <a:rPr lang="en-US" dirty="0"/>
            </a:br>
            <a:r>
              <a:rPr lang="en-US" dirty="0"/>
              <a:t>And that has made all the difference. </a:t>
            </a:r>
          </a:p>
        </p:txBody>
      </p:sp>
    </p:spTree>
    <p:extLst>
      <p:ext uri="{BB962C8B-B14F-4D97-AF65-F5344CB8AC3E}">
        <p14:creationId xmlns:p14="http://schemas.microsoft.com/office/powerpoint/2010/main" val="36297707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5DF8A-3D98-DC7E-85E8-EAC7EDC5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6.5.1 Reverse a List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B0CDA9-285B-6666-E638-938A9819F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96467" cy="2052108"/>
          </a:xfrm>
        </p:spPr>
        <p:txBody>
          <a:bodyPr/>
          <a:lstStyle/>
          <a:p>
            <a:r>
              <a:rPr lang="en-US" dirty="0"/>
              <a:t>It is simple in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6765470" y="1120676"/>
            <a:ext cx="445827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lines = list()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hand = open('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romeo.txt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hand: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lines.append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line.rstrip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lines.reverse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lines: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print(line)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A87C7A-C86F-14DD-A5D7-835A6A5EB87D}"/>
              </a:ext>
            </a:extLst>
          </p:cNvPr>
          <p:cNvSpPr txBox="1"/>
          <p:nvPr/>
        </p:nvSpPr>
        <p:spPr>
          <a:xfrm>
            <a:off x="990599" y="4184551"/>
            <a:ext cx="6801862" cy="120032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Who is already sick and pale with grief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Arise fair sun and kill the envious moon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It is the east and Juliet is the sun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But soft what light through yonder window breaks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CEE615-6E88-59C7-B52C-69A36B4941C2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kr_06_08.py</a:t>
            </a:r>
          </a:p>
        </p:txBody>
      </p:sp>
      <p:sp>
        <p:nvSpPr>
          <p:cNvPr id="2" name="Up Arrow 1">
            <a:extLst>
              <a:ext uri="{FF2B5EF4-FFF2-40B4-BE49-F238E27FC236}">
                <a16:creationId xmlns:a16="http://schemas.microsoft.com/office/drawing/2014/main" id="{2044A326-1CD9-705B-18D4-BA40E797A97E}"/>
              </a:ext>
            </a:extLst>
          </p:cNvPr>
          <p:cNvSpPr/>
          <p:nvPr/>
        </p:nvSpPr>
        <p:spPr>
          <a:xfrm>
            <a:off x="7874106" y="4168222"/>
            <a:ext cx="277586" cy="12003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646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5DF8A-3D98-DC7E-85E8-EAC7EDC5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6.5.1 Doubly Linked List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791E68-B219-7E1C-2218-042D2ED13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2158546"/>
          </a:xfrm>
        </p:spPr>
        <p:txBody>
          <a:bodyPr/>
          <a:lstStyle/>
          <a:p>
            <a:r>
              <a:rPr lang="en-US" dirty="0"/>
              <a:t>To scan a linked list in reverse, we need a “previous” entry in addition to the “next” entry</a:t>
            </a:r>
          </a:p>
          <a:p>
            <a:r>
              <a:rPr lang="en-US" dirty="0"/>
              <a:t>We call this a “doubly linked list” because it simultaneously maintains forward and backward chains of pointers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1748291" y="4336995"/>
            <a:ext cx="34932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*text;</a:t>
            </a:r>
          </a:p>
          <a:p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*next;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7450668" y="4336995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7948A-B7EE-A7AB-4BBD-202925FF7DA4}"/>
              </a:ext>
            </a:extLst>
          </p:cNvPr>
          <p:cNvSpPr/>
          <p:nvPr/>
        </p:nvSpPr>
        <p:spPr>
          <a:xfrm>
            <a:off x="7450668" y="473318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prev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7450668" y="51289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9698245" y="4434969"/>
            <a:ext cx="484414" cy="1477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</p:cNvCxnSpPr>
          <p:nvPr/>
        </p:nvCxnSpPr>
        <p:spPr>
          <a:xfrm>
            <a:off x="8397725" y="4528527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9EAD357-5BE9-4485-B750-2498DF904973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kr_06_08.c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08E82844-B183-40D5-F199-8B42EF7BD2B7}"/>
              </a:ext>
            </a:extLst>
          </p:cNvPr>
          <p:cNvCxnSpPr>
            <a:cxnSpLocks/>
            <a:stCxn id="6" idx="1"/>
            <a:endCxn id="19" idx="2"/>
          </p:cNvCxnSpPr>
          <p:nvPr/>
        </p:nvCxnSpPr>
        <p:spPr>
          <a:xfrm rot="10800000">
            <a:off x="6819268" y="4377730"/>
            <a:ext cx="631401" cy="551402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E8862841-29A7-BFF6-96D0-DDE90078D4E8}"/>
              </a:ext>
            </a:extLst>
          </p:cNvPr>
          <p:cNvCxnSpPr>
            <a:cxnSpLocks/>
            <a:stCxn id="7" idx="3"/>
            <a:endCxn id="20" idx="0"/>
          </p:cNvCxnSpPr>
          <p:nvPr/>
        </p:nvCxnSpPr>
        <p:spPr>
          <a:xfrm>
            <a:off x="8773283" y="5324896"/>
            <a:ext cx="535214" cy="675424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47CEE3D-F078-7DA6-B72C-3B49BB04EBC3}"/>
              </a:ext>
            </a:extLst>
          </p:cNvPr>
          <p:cNvSpPr/>
          <p:nvPr/>
        </p:nvSpPr>
        <p:spPr>
          <a:xfrm>
            <a:off x="6664145" y="4020066"/>
            <a:ext cx="310243" cy="3576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88EBD0-08FD-D5E5-3A4E-02C29DEFE8E7}"/>
              </a:ext>
            </a:extLst>
          </p:cNvPr>
          <p:cNvSpPr/>
          <p:nvPr/>
        </p:nvSpPr>
        <p:spPr>
          <a:xfrm>
            <a:off x="9153375" y="6000320"/>
            <a:ext cx="310243" cy="3576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5440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5DF8A-3D98-DC7E-85E8-EAC7EDC5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6.5.1 Doubly Linked List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719666" y="49209"/>
            <a:ext cx="7917552" cy="6771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*text;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*next;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*head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*tail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*current;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char line[MAXLINE];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while(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(line, MAXLINE, stdin) != NULL)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*save = (char *)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(line)+1);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(save, line);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*new = 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tail != NULL ) tail-&gt;next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new-&gt;text = save;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new-&gt;next = NULL;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new-&gt;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tail;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tail = new;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head == NULL ) 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(current = 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current != NULL; current = current-&gt;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current-&gt;text);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EAD357-5BE9-4485-B750-2498DF904973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kr_06_08.c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960A17-0B75-9F42-E42E-4A3C853F8BC8}"/>
              </a:ext>
            </a:extLst>
          </p:cNvPr>
          <p:cNvSpPr/>
          <p:nvPr/>
        </p:nvSpPr>
        <p:spPr>
          <a:xfrm>
            <a:off x="8826228" y="217113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91522A-2F5C-45AC-132C-C6C9E7B1D275}"/>
              </a:ext>
            </a:extLst>
          </p:cNvPr>
          <p:cNvSpPr/>
          <p:nvPr/>
        </p:nvSpPr>
        <p:spPr>
          <a:xfrm>
            <a:off x="8826228" y="256733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prev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8B029D-4765-294D-7D24-930332581B11}"/>
              </a:ext>
            </a:extLst>
          </p:cNvPr>
          <p:cNvSpPr/>
          <p:nvPr/>
        </p:nvSpPr>
        <p:spPr>
          <a:xfrm>
            <a:off x="8826228" y="296309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82D11D-ADD3-E53B-6180-33DB99FBCF74}"/>
              </a:ext>
            </a:extLst>
          </p:cNvPr>
          <p:cNvSpPr/>
          <p:nvPr/>
        </p:nvSpPr>
        <p:spPr>
          <a:xfrm>
            <a:off x="11073805" y="2269110"/>
            <a:ext cx="484414" cy="1477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B1916CE0-15D1-375D-90B5-8701EF49C539}"/>
              </a:ext>
            </a:extLst>
          </p:cNvPr>
          <p:cNvCxnSpPr>
            <a:cxnSpLocks/>
          </p:cNvCxnSpPr>
          <p:nvPr/>
        </p:nvCxnSpPr>
        <p:spPr>
          <a:xfrm>
            <a:off x="9773285" y="2362668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3D8CB811-E275-6FA9-2EF3-56B73825059A}"/>
              </a:ext>
            </a:extLst>
          </p:cNvPr>
          <p:cNvCxnSpPr>
            <a:cxnSpLocks/>
            <a:stCxn id="11" idx="1"/>
            <a:endCxn id="22" idx="2"/>
          </p:cNvCxnSpPr>
          <p:nvPr/>
        </p:nvCxnSpPr>
        <p:spPr>
          <a:xfrm rot="10800000">
            <a:off x="8194828" y="2211871"/>
            <a:ext cx="631401" cy="551402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2B628680-5EF3-DAE9-A9B5-CB1C5E329396}"/>
              </a:ext>
            </a:extLst>
          </p:cNvPr>
          <p:cNvCxnSpPr>
            <a:cxnSpLocks/>
            <a:stCxn id="14" idx="3"/>
            <a:endCxn id="23" idx="0"/>
          </p:cNvCxnSpPr>
          <p:nvPr/>
        </p:nvCxnSpPr>
        <p:spPr>
          <a:xfrm>
            <a:off x="10148843" y="3159037"/>
            <a:ext cx="535214" cy="675424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DEF53A1-0BCC-78CD-DE00-1E2EB115ADCC}"/>
              </a:ext>
            </a:extLst>
          </p:cNvPr>
          <p:cNvSpPr/>
          <p:nvPr/>
        </p:nvSpPr>
        <p:spPr>
          <a:xfrm>
            <a:off x="8039705" y="1854207"/>
            <a:ext cx="310243" cy="3576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F86EBB-9716-6BA3-E3DA-230C16A04A82}"/>
              </a:ext>
            </a:extLst>
          </p:cNvPr>
          <p:cNvSpPr/>
          <p:nvPr/>
        </p:nvSpPr>
        <p:spPr>
          <a:xfrm>
            <a:off x="10528935" y="3834461"/>
            <a:ext cx="310243" cy="3576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2973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931869" y="1775262"/>
            <a:ext cx="349326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*text;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*next;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*head;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*tail;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387545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7948A-B7EE-A7AB-4BBD-202925FF7DA4}"/>
              </a:ext>
            </a:extLst>
          </p:cNvPr>
          <p:cNvSpPr/>
          <p:nvPr/>
        </p:nvSpPr>
        <p:spPr>
          <a:xfrm>
            <a:off x="8256495" y="7837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17950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485520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</p:cNvCxnSpPr>
          <p:nvPr/>
        </p:nvCxnSpPr>
        <p:spPr>
          <a:xfrm>
            <a:off x="9203552" y="579077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B1E55C-CE68-6D95-1F70-081EB40A3FC6}"/>
              </a:ext>
            </a:extLst>
          </p:cNvPr>
          <p:cNvSpPr/>
          <p:nvPr/>
        </p:nvSpPr>
        <p:spPr>
          <a:xfrm>
            <a:off x="8256495" y="3286347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68211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</p:cNvCxnSpPr>
          <p:nvPr/>
        </p:nvCxnSpPr>
        <p:spPr>
          <a:xfrm>
            <a:off x="9203552" y="3081685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375445"/>
            <a:ext cx="661308" cy="1514707"/>
          </a:xfrm>
          <a:prstGeom prst="curvedConnector4">
            <a:avLst>
              <a:gd name="adj1" fmla="val -34568"/>
              <a:gd name="adj2" fmla="val 56468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E5FB48BD-FA1D-8F05-510F-B39D83678613}"/>
              </a:ext>
            </a:extLst>
          </p:cNvPr>
          <p:cNvCxnSpPr>
            <a:cxnSpLocks/>
            <a:stCxn id="11" idx="1"/>
            <a:endCxn id="5" idx="0"/>
          </p:cNvCxnSpPr>
          <p:nvPr/>
        </p:nvCxnSpPr>
        <p:spPr>
          <a:xfrm rot="10800000" flipH="1">
            <a:off x="8256495" y="387546"/>
            <a:ext cx="661308" cy="3094745"/>
          </a:xfrm>
          <a:prstGeom prst="curvedConnector4">
            <a:avLst>
              <a:gd name="adj1" fmla="val -98765"/>
              <a:gd name="adj2" fmla="val 107387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&quot;No&quot; Symbol 27">
            <a:extLst>
              <a:ext uri="{FF2B5EF4-FFF2-40B4-BE49-F238E27FC236}">
                <a16:creationId xmlns:a16="http://schemas.microsoft.com/office/drawing/2014/main" id="{223C2B50-89D7-DB62-F3F6-75924029E2EB}"/>
              </a:ext>
            </a:extLst>
          </p:cNvPr>
          <p:cNvSpPr/>
          <p:nvPr/>
        </p:nvSpPr>
        <p:spPr>
          <a:xfrm>
            <a:off x="9836242" y="1511907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F8EC7DA5-A779-EAC6-319B-732976F5BDEB}"/>
              </a:ext>
            </a:extLst>
          </p:cNvPr>
          <p:cNvCxnSpPr>
            <a:cxnSpLocks/>
            <a:stCxn id="12" idx="3"/>
            <a:endCxn id="37" idx="0"/>
          </p:cNvCxnSpPr>
          <p:nvPr/>
        </p:nvCxnSpPr>
        <p:spPr>
          <a:xfrm flipH="1">
            <a:off x="8917803" y="3878054"/>
            <a:ext cx="661307" cy="977561"/>
          </a:xfrm>
          <a:prstGeom prst="curvedConnector4">
            <a:avLst>
              <a:gd name="adj1" fmla="val -34568"/>
              <a:gd name="adj2" fmla="val 60022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ABB81811-25C7-4A4E-5CC3-689D45EB42FF}"/>
              </a:ext>
            </a:extLst>
          </p:cNvPr>
          <p:cNvCxnSpPr>
            <a:cxnSpLocks/>
            <a:stCxn id="6" idx="3"/>
            <a:endCxn id="28" idx="0"/>
          </p:cNvCxnSpPr>
          <p:nvPr/>
        </p:nvCxnSpPr>
        <p:spPr>
          <a:xfrm>
            <a:off x="9579110" y="979682"/>
            <a:ext cx="488373" cy="532225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8DD47E8-5CAC-0CDF-1BF1-63CF8E5F1ABE}"/>
              </a:ext>
            </a:extLst>
          </p:cNvPr>
          <p:cNvSpPr/>
          <p:nvPr/>
        </p:nvSpPr>
        <p:spPr>
          <a:xfrm>
            <a:off x="8256495" y="4855615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D38D1B6-CAE8-EB52-FA95-0E379A0796A4}"/>
              </a:ext>
            </a:extLst>
          </p:cNvPr>
          <p:cNvSpPr/>
          <p:nvPr/>
        </p:nvSpPr>
        <p:spPr>
          <a:xfrm>
            <a:off x="8256495" y="525180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482826-6A09-3D56-7B56-459516A9A700}"/>
              </a:ext>
            </a:extLst>
          </p:cNvPr>
          <p:cNvSpPr/>
          <p:nvPr/>
        </p:nvSpPr>
        <p:spPr>
          <a:xfrm>
            <a:off x="8256495" y="564757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EA855E-E882-E047-3D63-A3277035B1D5}"/>
              </a:ext>
            </a:extLst>
          </p:cNvPr>
          <p:cNvSpPr/>
          <p:nvPr/>
        </p:nvSpPr>
        <p:spPr>
          <a:xfrm>
            <a:off x="10504072" y="4953589"/>
            <a:ext cx="484414" cy="14099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8DB0138E-F509-D49B-1B24-C258939B3366}"/>
              </a:ext>
            </a:extLst>
          </p:cNvPr>
          <p:cNvCxnSpPr>
            <a:cxnSpLocks/>
          </p:cNvCxnSpPr>
          <p:nvPr/>
        </p:nvCxnSpPr>
        <p:spPr>
          <a:xfrm>
            <a:off x="9203552" y="5047147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&quot;No&quot; Symbol 41">
            <a:extLst>
              <a:ext uri="{FF2B5EF4-FFF2-40B4-BE49-F238E27FC236}">
                <a16:creationId xmlns:a16="http://schemas.microsoft.com/office/drawing/2014/main" id="{8CEC0717-A90E-92A5-595B-8548B8B4AB6D}"/>
              </a:ext>
            </a:extLst>
          </p:cNvPr>
          <p:cNvSpPr/>
          <p:nvPr/>
        </p:nvSpPr>
        <p:spPr>
          <a:xfrm>
            <a:off x="9836242" y="6257966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FEE19ED4-6842-54A7-68A4-2A3086C50547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>
            <a:off x="9579110" y="5843516"/>
            <a:ext cx="488373" cy="414450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D7F9B40B-3433-0796-7C65-A7FDD6B46CF6}"/>
              </a:ext>
            </a:extLst>
          </p:cNvPr>
          <p:cNvCxnSpPr>
            <a:cxnSpLocks/>
            <a:stCxn id="38" idx="1"/>
            <a:endCxn id="9" idx="0"/>
          </p:cNvCxnSpPr>
          <p:nvPr/>
        </p:nvCxnSpPr>
        <p:spPr>
          <a:xfrm rot="10800000" flipH="1">
            <a:off x="8256495" y="2890154"/>
            <a:ext cx="661308" cy="2557599"/>
          </a:xfrm>
          <a:prstGeom prst="curvedConnector4">
            <a:avLst>
              <a:gd name="adj1" fmla="val -93828"/>
              <a:gd name="adj2" fmla="val 108938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886575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387545"/>
            <a:ext cx="1882908" cy="2387937"/>
          </a:xfrm>
          <a:prstGeom prst="curvedConnector4">
            <a:avLst>
              <a:gd name="adj1" fmla="val 32439"/>
              <a:gd name="adj2" fmla="val 109573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37" idx="0"/>
          </p:cNvCxnSpPr>
          <p:nvPr/>
        </p:nvCxnSpPr>
        <p:spPr>
          <a:xfrm>
            <a:off x="7058035" y="4082518"/>
            <a:ext cx="1859768" cy="773097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itle 63">
            <a:extLst>
              <a:ext uri="{FF2B5EF4-FFF2-40B4-BE49-F238E27FC236}">
                <a16:creationId xmlns:a16="http://schemas.microsoft.com/office/drawing/2014/main" id="{0D10120B-E0F0-A4B2-3F3D-DBB7234C3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 Linked List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FF9E0C-C906-A0E0-27FA-9921D7280EF8}"/>
              </a:ext>
            </a:extLst>
          </p:cNvPr>
          <p:cNvSpPr txBox="1"/>
          <p:nvPr/>
        </p:nvSpPr>
        <p:spPr>
          <a:xfrm>
            <a:off x="240626" y="625796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kr_06_08.c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67F84E-34AE-BF31-4726-96D867D1CF85}"/>
              </a:ext>
            </a:extLst>
          </p:cNvPr>
          <p:cNvSpPr txBox="1"/>
          <p:nvPr/>
        </p:nvSpPr>
        <p:spPr>
          <a:xfrm>
            <a:off x="838200" y="4741092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Section 6.5.1 walks through the doubly linked list example in some detail.</a:t>
            </a:r>
          </a:p>
        </p:txBody>
      </p:sp>
    </p:spTree>
    <p:extLst>
      <p:ext uri="{BB962C8B-B14F-4D97-AF65-F5344CB8AC3E}">
        <p14:creationId xmlns:p14="http://schemas.microsoft.com/office/powerpoint/2010/main" val="40475319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3CC66C-A82D-D767-22CE-9B33F53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a list backwards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D0E0F-0282-EA07-B4BD-57224E01DD86}"/>
              </a:ext>
            </a:extLst>
          </p:cNvPr>
          <p:cNvSpPr txBox="1"/>
          <p:nvPr/>
        </p:nvSpPr>
        <p:spPr>
          <a:xfrm>
            <a:off x="821873" y="2313817"/>
            <a:ext cx="4229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To traverse a list backwards, we start at tail and walk through the series of </a:t>
            </a:r>
            <a:r>
              <a:rPr lang="en-US" dirty="0" err="1">
                <a:solidFill>
                  <a:schemeClr val="accent1"/>
                </a:solidFill>
              </a:rPr>
              <a:t>prev</a:t>
            </a:r>
            <a:r>
              <a:rPr lang="en-US" dirty="0">
                <a:solidFill>
                  <a:schemeClr val="accent1"/>
                </a:solidFill>
              </a:rPr>
              <a:t> pointers.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1F43D8-06E0-CC89-0D2C-B6F634BA2114}"/>
              </a:ext>
            </a:extLst>
          </p:cNvPr>
          <p:cNvSpPr txBox="1"/>
          <p:nvPr/>
        </p:nvSpPr>
        <p:spPr>
          <a:xfrm>
            <a:off x="530432" y="4864138"/>
            <a:ext cx="72731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(current = 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current != NULL; current = current-&gt;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current-&gt;text);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DE2A76-113B-1DAC-F6A2-791F4151E161}"/>
              </a:ext>
            </a:extLst>
          </p:cNvPr>
          <p:cNvSpPr txBox="1"/>
          <p:nvPr/>
        </p:nvSpPr>
        <p:spPr>
          <a:xfrm>
            <a:off x="240626" y="625796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kr_06_08.c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EB02C8-6839-43C2-58F5-C7AEC4A1AA54}"/>
              </a:ext>
            </a:extLst>
          </p:cNvPr>
          <p:cNvSpPr/>
          <p:nvPr/>
        </p:nvSpPr>
        <p:spPr>
          <a:xfrm>
            <a:off x="9086227" y="43834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41D024-8CE8-C1D9-2040-6B9DE758F617}"/>
              </a:ext>
            </a:extLst>
          </p:cNvPr>
          <p:cNvSpPr/>
          <p:nvPr/>
        </p:nvSpPr>
        <p:spPr>
          <a:xfrm>
            <a:off x="9086227" y="8345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94D5F0-B778-3E52-4488-48A5EA117EB8}"/>
              </a:ext>
            </a:extLst>
          </p:cNvPr>
          <p:cNvSpPr/>
          <p:nvPr/>
        </p:nvSpPr>
        <p:spPr>
          <a:xfrm>
            <a:off x="9086227" y="123030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AB6C25-4E22-A5B6-232C-B1B5BB248510}"/>
              </a:ext>
            </a:extLst>
          </p:cNvPr>
          <p:cNvSpPr/>
          <p:nvPr/>
        </p:nvSpPr>
        <p:spPr>
          <a:xfrm>
            <a:off x="11333804" y="536319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ED2F76FF-191C-E497-67D1-CBA26B77DB6C}"/>
              </a:ext>
            </a:extLst>
          </p:cNvPr>
          <p:cNvCxnSpPr>
            <a:cxnSpLocks/>
          </p:cNvCxnSpPr>
          <p:nvPr/>
        </p:nvCxnSpPr>
        <p:spPr>
          <a:xfrm>
            <a:off x="10033284" y="629876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566E82E-0185-C822-03EE-32694D2F2CC1}"/>
              </a:ext>
            </a:extLst>
          </p:cNvPr>
          <p:cNvSpPr/>
          <p:nvPr/>
        </p:nvSpPr>
        <p:spPr>
          <a:xfrm>
            <a:off x="9086227" y="294095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02290D-A00A-BF23-95FB-DE183C745840}"/>
              </a:ext>
            </a:extLst>
          </p:cNvPr>
          <p:cNvSpPr/>
          <p:nvPr/>
        </p:nvSpPr>
        <p:spPr>
          <a:xfrm>
            <a:off x="9086227" y="333714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5DCED1-EEE5-52F5-E1FE-9838AF531791}"/>
              </a:ext>
            </a:extLst>
          </p:cNvPr>
          <p:cNvSpPr/>
          <p:nvPr/>
        </p:nvSpPr>
        <p:spPr>
          <a:xfrm>
            <a:off x="9086227" y="373291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C7718E-B211-4974-A356-BDA672FD4250}"/>
              </a:ext>
            </a:extLst>
          </p:cNvPr>
          <p:cNvSpPr/>
          <p:nvPr/>
        </p:nvSpPr>
        <p:spPr>
          <a:xfrm>
            <a:off x="11333804" y="3038926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4791A4B3-BD00-B2EB-7814-DC4C6A2211D5}"/>
              </a:ext>
            </a:extLst>
          </p:cNvPr>
          <p:cNvCxnSpPr>
            <a:cxnSpLocks/>
          </p:cNvCxnSpPr>
          <p:nvPr/>
        </p:nvCxnSpPr>
        <p:spPr>
          <a:xfrm>
            <a:off x="10033284" y="3132484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8E9A4AC8-C2F5-5F46-5746-36C4D04EC9F2}"/>
              </a:ext>
            </a:extLst>
          </p:cNvPr>
          <p:cNvCxnSpPr>
            <a:cxnSpLocks/>
            <a:stCxn id="18" idx="1"/>
            <a:endCxn id="22" idx="0"/>
          </p:cNvCxnSpPr>
          <p:nvPr/>
        </p:nvCxnSpPr>
        <p:spPr>
          <a:xfrm rot="10800000" flipH="1" flipV="1">
            <a:off x="9086227" y="1426244"/>
            <a:ext cx="661308" cy="1514707"/>
          </a:xfrm>
          <a:prstGeom prst="curvedConnector4">
            <a:avLst>
              <a:gd name="adj1" fmla="val -34568"/>
              <a:gd name="adj2" fmla="val 56468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599B4050-C1D8-B1F5-4CBA-B1E67C9876F1}"/>
              </a:ext>
            </a:extLst>
          </p:cNvPr>
          <p:cNvCxnSpPr>
            <a:cxnSpLocks/>
            <a:stCxn id="23" idx="1"/>
            <a:endCxn id="2" idx="0"/>
          </p:cNvCxnSpPr>
          <p:nvPr/>
        </p:nvCxnSpPr>
        <p:spPr>
          <a:xfrm rot="10800000" flipH="1">
            <a:off x="9086227" y="438345"/>
            <a:ext cx="661308" cy="3094745"/>
          </a:xfrm>
          <a:prstGeom prst="curvedConnector4">
            <a:avLst>
              <a:gd name="adj1" fmla="val -98765"/>
              <a:gd name="adj2" fmla="val 107387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&quot;No&quot; Symbol 29">
            <a:extLst>
              <a:ext uri="{FF2B5EF4-FFF2-40B4-BE49-F238E27FC236}">
                <a16:creationId xmlns:a16="http://schemas.microsoft.com/office/drawing/2014/main" id="{08D79BD3-004D-AEFD-F451-45147BF29124}"/>
              </a:ext>
            </a:extLst>
          </p:cNvPr>
          <p:cNvSpPr/>
          <p:nvPr/>
        </p:nvSpPr>
        <p:spPr>
          <a:xfrm>
            <a:off x="10665974" y="1562706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F9E54053-6CB7-1F41-A1F3-4948CE0E21E7}"/>
              </a:ext>
            </a:extLst>
          </p:cNvPr>
          <p:cNvCxnSpPr>
            <a:cxnSpLocks/>
            <a:stCxn id="24" idx="3"/>
            <a:endCxn id="33" idx="0"/>
          </p:cNvCxnSpPr>
          <p:nvPr/>
        </p:nvCxnSpPr>
        <p:spPr>
          <a:xfrm flipH="1">
            <a:off x="9747535" y="3928853"/>
            <a:ext cx="661307" cy="977561"/>
          </a:xfrm>
          <a:prstGeom prst="curvedConnector4">
            <a:avLst>
              <a:gd name="adj1" fmla="val -34568"/>
              <a:gd name="adj2" fmla="val 60022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E5643E62-60D4-EC94-1515-8B4461166CF3}"/>
              </a:ext>
            </a:extLst>
          </p:cNvPr>
          <p:cNvCxnSpPr>
            <a:cxnSpLocks/>
            <a:stCxn id="4" idx="3"/>
            <a:endCxn id="30" idx="0"/>
          </p:cNvCxnSpPr>
          <p:nvPr/>
        </p:nvCxnSpPr>
        <p:spPr>
          <a:xfrm>
            <a:off x="10408842" y="1030481"/>
            <a:ext cx="488373" cy="532225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23FB43A-CDAA-60E7-01D8-27CC66C0B547}"/>
              </a:ext>
            </a:extLst>
          </p:cNvPr>
          <p:cNvSpPr/>
          <p:nvPr/>
        </p:nvSpPr>
        <p:spPr>
          <a:xfrm>
            <a:off x="9086227" y="490641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903786-F6D7-8D7D-DD4F-087DDA3016FE}"/>
              </a:ext>
            </a:extLst>
          </p:cNvPr>
          <p:cNvSpPr/>
          <p:nvPr/>
        </p:nvSpPr>
        <p:spPr>
          <a:xfrm>
            <a:off x="9086227" y="530260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941F43C-1756-54C8-D1BC-E04855CB70F1}"/>
              </a:ext>
            </a:extLst>
          </p:cNvPr>
          <p:cNvSpPr/>
          <p:nvPr/>
        </p:nvSpPr>
        <p:spPr>
          <a:xfrm>
            <a:off x="9086227" y="569837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EE49E13-41B3-7B11-E375-6B64A2D1DF10}"/>
              </a:ext>
            </a:extLst>
          </p:cNvPr>
          <p:cNvSpPr/>
          <p:nvPr/>
        </p:nvSpPr>
        <p:spPr>
          <a:xfrm>
            <a:off x="11333804" y="5004388"/>
            <a:ext cx="484414" cy="14099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BE6FA952-4794-67B1-3E83-597D9B13D3FE}"/>
              </a:ext>
            </a:extLst>
          </p:cNvPr>
          <p:cNvCxnSpPr>
            <a:cxnSpLocks/>
          </p:cNvCxnSpPr>
          <p:nvPr/>
        </p:nvCxnSpPr>
        <p:spPr>
          <a:xfrm>
            <a:off x="10033284" y="5097946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&quot;No&quot; Symbol 43">
            <a:extLst>
              <a:ext uri="{FF2B5EF4-FFF2-40B4-BE49-F238E27FC236}">
                <a16:creationId xmlns:a16="http://schemas.microsoft.com/office/drawing/2014/main" id="{72C51DB5-6399-1CC0-1656-6F9EF25E5A8B}"/>
              </a:ext>
            </a:extLst>
          </p:cNvPr>
          <p:cNvSpPr/>
          <p:nvPr/>
        </p:nvSpPr>
        <p:spPr>
          <a:xfrm>
            <a:off x="10665974" y="6308765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F7F1D3FF-053A-7B46-ABCA-5C4C539F52D5}"/>
              </a:ext>
            </a:extLst>
          </p:cNvPr>
          <p:cNvCxnSpPr>
            <a:cxnSpLocks/>
            <a:stCxn id="35" idx="3"/>
            <a:endCxn id="44" idx="0"/>
          </p:cNvCxnSpPr>
          <p:nvPr/>
        </p:nvCxnSpPr>
        <p:spPr>
          <a:xfrm>
            <a:off x="10408842" y="5894315"/>
            <a:ext cx="488373" cy="414450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5CDA3788-9926-4BED-90BF-90229AD16FD9}"/>
              </a:ext>
            </a:extLst>
          </p:cNvPr>
          <p:cNvCxnSpPr>
            <a:cxnSpLocks/>
            <a:stCxn id="34" idx="1"/>
            <a:endCxn id="22" idx="0"/>
          </p:cNvCxnSpPr>
          <p:nvPr/>
        </p:nvCxnSpPr>
        <p:spPr>
          <a:xfrm rot="10800000" flipH="1">
            <a:off x="9086227" y="2940953"/>
            <a:ext cx="661308" cy="2557599"/>
          </a:xfrm>
          <a:prstGeom prst="curvedConnector4">
            <a:avLst>
              <a:gd name="adj1" fmla="val -93828"/>
              <a:gd name="adj2" fmla="val 108938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DF001197-F1A9-3B65-CDA8-AC5A36117DFA}"/>
              </a:ext>
            </a:extLst>
          </p:cNvPr>
          <p:cNvSpPr/>
          <p:nvPr/>
        </p:nvSpPr>
        <p:spPr>
          <a:xfrm>
            <a:off x="6542012" y="2630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9635B17-4E0C-DC92-827C-0BF75B76F9E8}"/>
              </a:ext>
            </a:extLst>
          </p:cNvPr>
          <p:cNvSpPr/>
          <p:nvPr/>
        </p:nvSpPr>
        <p:spPr>
          <a:xfrm>
            <a:off x="6565152" y="393737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0499586B-5614-8CE3-D70D-2BEC8F7A2FD5}"/>
              </a:ext>
            </a:extLst>
          </p:cNvPr>
          <p:cNvCxnSpPr>
            <a:cxnSpLocks/>
            <a:stCxn id="47" idx="3"/>
            <a:endCxn id="2" idx="0"/>
          </p:cNvCxnSpPr>
          <p:nvPr/>
        </p:nvCxnSpPr>
        <p:spPr>
          <a:xfrm flipV="1">
            <a:off x="7864627" y="438344"/>
            <a:ext cx="1882908" cy="2387937"/>
          </a:xfrm>
          <a:prstGeom prst="curvedConnector4">
            <a:avLst>
              <a:gd name="adj1" fmla="val 32439"/>
              <a:gd name="adj2" fmla="val 109573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2F1DB915-8258-7BFE-F10F-C7C5E1B9ACF4}"/>
              </a:ext>
            </a:extLst>
          </p:cNvPr>
          <p:cNvCxnSpPr>
            <a:cxnSpLocks/>
            <a:stCxn id="48" idx="3"/>
            <a:endCxn id="33" idx="0"/>
          </p:cNvCxnSpPr>
          <p:nvPr/>
        </p:nvCxnSpPr>
        <p:spPr>
          <a:xfrm>
            <a:off x="7887767" y="4133317"/>
            <a:ext cx="1859768" cy="773097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CE77B5-7CCB-3F0E-7B98-6691EBC28E52}"/>
              </a:ext>
            </a:extLst>
          </p:cNvPr>
          <p:cNvSpPr/>
          <p:nvPr/>
        </p:nvSpPr>
        <p:spPr>
          <a:xfrm>
            <a:off x="6542012" y="329117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</a:t>
            </a:r>
          </a:p>
        </p:txBody>
      </p:sp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F54F07CA-3855-EF62-3C96-BD22402AE14E}"/>
              </a:ext>
            </a:extLst>
          </p:cNvPr>
          <p:cNvCxnSpPr>
            <a:cxnSpLocks/>
            <a:stCxn id="56" idx="3"/>
            <a:endCxn id="33" idx="0"/>
          </p:cNvCxnSpPr>
          <p:nvPr/>
        </p:nvCxnSpPr>
        <p:spPr>
          <a:xfrm>
            <a:off x="7864627" y="3487117"/>
            <a:ext cx="1882908" cy="1419297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3934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3CC66C-A82D-D767-22CE-9B33F53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a list backwards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D0E0F-0282-EA07-B4BD-57224E01DD86}"/>
              </a:ext>
            </a:extLst>
          </p:cNvPr>
          <p:cNvSpPr txBox="1"/>
          <p:nvPr/>
        </p:nvSpPr>
        <p:spPr>
          <a:xfrm>
            <a:off x="821873" y="2313817"/>
            <a:ext cx="4229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To traverse a list backwards, we start at tail and walk through the series of </a:t>
            </a:r>
            <a:r>
              <a:rPr lang="en-US" dirty="0" err="1">
                <a:solidFill>
                  <a:schemeClr val="accent1"/>
                </a:solidFill>
              </a:rPr>
              <a:t>prev</a:t>
            </a:r>
            <a:r>
              <a:rPr lang="en-US" dirty="0">
                <a:solidFill>
                  <a:schemeClr val="accent1"/>
                </a:solidFill>
              </a:rPr>
              <a:t> pointers.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1F43D8-06E0-CC89-0D2C-B6F634BA2114}"/>
              </a:ext>
            </a:extLst>
          </p:cNvPr>
          <p:cNvSpPr txBox="1"/>
          <p:nvPr/>
        </p:nvSpPr>
        <p:spPr>
          <a:xfrm>
            <a:off x="530432" y="4864138"/>
            <a:ext cx="72731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(current = 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current != NULL; current = current-&gt;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current-&gt;text);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DE2A76-113B-1DAC-F6A2-791F4151E161}"/>
              </a:ext>
            </a:extLst>
          </p:cNvPr>
          <p:cNvSpPr txBox="1"/>
          <p:nvPr/>
        </p:nvSpPr>
        <p:spPr>
          <a:xfrm>
            <a:off x="240626" y="625796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kr_06_08.c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EB02C8-6839-43C2-58F5-C7AEC4A1AA54}"/>
              </a:ext>
            </a:extLst>
          </p:cNvPr>
          <p:cNvSpPr/>
          <p:nvPr/>
        </p:nvSpPr>
        <p:spPr>
          <a:xfrm>
            <a:off x="9086227" y="43834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41D024-8CE8-C1D9-2040-6B9DE758F617}"/>
              </a:ext>
            </a:extLst>
          </p:cNvPr>
          <p:cNvSpPr/>
          <p:nvPr/>
        </p:nvSpPr>
        <p:spPr>
          <a:xfrm>
            <a:off x="9086227" y="8345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94D5F0-B778-3E52-4488-48A5EA117EB8}"/>
              </a:ext>
            </a:extLst>
          </p:cNvPr>
          <p:cNvSpPr/>
          <p:nvPr/>
        </p:nvSpPr>
        <p:spPr>
          <a:xfrm>
            <a:off x="9086227" y="123030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AB6C25-4E22-A5B6-232C-B1B5BB248510}"/>
              </a:ext>
            </a:extLst>
          </p:cNvPr>
          <p:cNvSpPr/>
          <p:nvPr/>
        </p:nvSpPr>
        <p:spPr>
          <a:xfrm>
            <a:off x="11333804" y="536319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ED2F76FF-191C-E497-67D1-CBA26B77DB6C}"/>
              </a:ext>
            </a:extLst>
          </p:cNvPr>
          <p:cNvCxnSpPr>
            <a:cxnSpLocks/>
          </p:cNvCxnSpPr>
          <p:nvPr/>
        </p:nvCxnSpPr>
        <p:spPr>
          <a:xfrm>
            <a:off x="10033284" y="629876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566E82E-0185-C822-03EE-32694D2F2CC1}"/>
              </a:ext>
            </a:extLst>
          </p:cNvPr>
          <p:cNvSpPr/>
          <p:nvPr/>
        </p:nvSpPr>
        <p:spPr>
          <a:xfrm>
            <a:off x="9086227" y="294095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02290D-A00A-BF23-95FB-DE183C745840}"/>
              </a:ext>
            </a:extLst>
          </p:cNvPr>
          <p:cNvSpPr/>
          <p:nvPr/>
        </p:nvSpPr>
        <p:spPr>
          <a:xfrm>
            <a:off x="9086227" y="333714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5DCED1-EEE5-52F5-E1FE-9838AF531791}"/>
              </a:ext>
            </a:extLst>
          </p:cNvPr>
          <p:cNvSpPr/>
          <p:nvPr/>
        </p:nvSpPr>
        <p:spPr>
          <a:xfrm>
            <a:off x="9086227" y="373291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C7718E-B211-4974-A356-BDA672FD4250}"/>
              </a:ext>
            </a:extLst>
          </p:cNvPr>
          <p:cNvSpPr/>
          <p:nvPr/>
        </p:nvSpPr>
        <p:spPr>
          <a:xfrm>
            <a:off x="11333804" y="3038926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4791A4B3-BD00-B2EB-7814-DC4C6A2211D5}"/>
              </a:ext>
            </a:extLst>
          </p:cNvPr>
          <p:cNvCxnSpPr>
            <a:cxnSpLocks/>
          </p:cNvCxnSpPr>
          <p:nvPr/>
        </p:nvCxnSpPr>
        <p:spPr>
          <a:xfrm>
            <a:off x="10033284" y="3132484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8E9A4AC8-C2F5-5F46-5746-36C4D04EC9F2}"/>
              </a:ext>
            </a:extLst>
          </p:cNvPr>
          <p:cNvCxnSpPr>
            <a:cxnSpLocks/>
            <a:stCxn id="18" idx="1"/>
            <a:endCxn id="22" idx="0"/>
          </p:cNvCxnSpPr>
          <p:nvPr/>
        </p:nvCxnSpPr>
        <p:spPr>
          <a:xfrm rot="10800000" flipH="1" flipV="1">
            <a:off x="9086227" y="1426244"/>
            <a:ext cx="661308" cy="1514707"/>
          </a:xfrm>
          <a:prstGeom prst="curvedConnector4">
            <a:avLst>
              <a:gd name="adj1" fmla="val -34568"/>
              <a:gd name="adj2" fmla="val 56468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599B4050-C1D8-B1F5-4CBA-B1E67C9876F1}"/>
              </a:ext>
            </a:extLst>
          </p:cNvPr>
          <p:cNvCxnSpPr>
            <a:cxnSpLocks/>
            <a:stCxn id="23" idx="1"/>
            <a:endCxn id="2" idx="0"/>
          </p:cNvCxnSpPr>
          <p:nvPr/>
        </p:nvCxnSpPr>
        <p:spPr>
          <a:xfrm rot="10800000" flipH="1">
            <a:off x="9086227" y="438345"/>
            <a:ext cx="661308" cy="3094745"/>
          </a:xfrm>
          <a:prstGeom prst="curvedConnector4">
            <a:avLst>
              <a:gd name="adj1" fmla="val -98765"/>
              <a:gd name="adj2" fmla="val 107387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&quot;No&quot; Symbol 29">
            <a:extLst>
              <a:ext uri="{FF2B5EF4-FFF2-40B4-BE49-F238E27FC236}">
                <a16:creationId xmlns:a16="http://schemas.microsoft.com/office/drawing/2014/main" id="{08D79BD3-004D-AEFD-F451-45147BF29124}"/>
              </a:ext>
            </a:extLst>
          </p:cNvPr>
          <p:cNvSpPr/>
          <p:nvPr/>
        </p:nvSpPr>
        <p:spPr>
          <a:xfrm>
            <a:off x="10665974" y="1562706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F9E54053-6CB7-1F41-A1F3-4948CE0E21E7}"/>
              </a:ext>
            </a:extLst>
          </p:cNvPr>
          <p:cNvCxnSpPr>
            <a:cxnSpLocks/>
            <a:stCxn id="24" idx="3"/>
            <a:endCxn id="33" idx="0"/>
          </p:cNvCxnSpPr>
          <p:nvPr/>
        </p:nvCxnSpPr>
        <p:spPr>
          <a:xfrm flipH="1">
            <a:off x="9747535" y="3928853"/>
            <a:ext cx="661307" cy="977561"/>
          </a:xfrm>
          <a:prstGeom prst="curvedConnector4">
            <a:avLst>
              <a:gd name="adj1" fmla="val -34568"/>
              <a:gd name="adj2" fmla="val 60022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E5643E62-60D4-EC94-1515-8B4461166CF3}"/>
              </a:ext>
            </a:extLst>
          </p:cNvPr>
          <p:cNvCxnSpPr>
            <a:cxnSpLocks/>
            <a:stCxn id="4" idx="3"/>
            <a:endCxn id="30" idx="0"/>
          </p:cNvCxnSpPr>
          <p:nvPr/>
        </p:nvCxnSpPr>
        <p:spPr>
          <a:xfrm>
            <a:off x="10408842" y="1030481"/>
            <a:ext cx="488373" cy="532225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23FB43A-CDAA-60E7-01D8-27CC66C0B547}"/>
              </a:ext>
            </a:extLst>
          </p:cNvPr>
          <p:cNvSpPr/>
          <p:nvPr/>
        </p:nvSpPr>
        <p:spPr>
          <a:xfrm>
            <a:off x="9086227" y="490641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903786-F6D7-8D7D-DD4F-087DDA3016FE}"/>
              </a:ext>
            </a:extLst>
          </p:cNvPr>
          <p:cNvSpPr/>
          <p:nvPr/>
        </p:nvSpPr>
        <p:spPr>
          <a:xfrm>
            <a:off x="9086227" y="530260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941F43C-1756-54C8-D1BC-E04855CB70F1}"/>
              </a:ext>
            </a:extLst>
          </p:cNvPr>
          <p:cNvSpPr/>
          <p:nvPr/>
        </p:nvSpPr>
        <p:spPr>
          <a:xfrm>
            <a:off x="9086227" y="569837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EE49E13-41B3-7B11-E375-6B64A2D1DF10}"/>
              </a:ext>
            </a:extLst>
          </p:cNvPr>
          <p:cNvSpPr/>
          <p:nvPr/>
        </p:nvSpPr>
        <p:spPr>
          <a:xfrm>
            <a:off x="11333804" y="5004388"/>
            <a:ext cx="484414" cy="14099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BE6FA952-4794-67B1-3E83-597D9B13D3FE}"/>
              </a:ext>
            </a:extLst>
          </p:cNvPr>
          <p:cNvCxnSpPr>
            <a:cxnSpLocks/>
          </p:cNvCxnSpPr>
          <p:nvPr/>
        </p:nvCxnSpPr>
        <p:spPr>
          <a:xfrm>
            <a:off x="10033284" y="5097946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&quot;No&quot; Symbol 43">
            <a:extLst>
              <a:ext uri="{FF2B5EF4-FFF2-40B4-BE49-F238E27FC236}">
                <a16:creationId xmlns:a16="http://schemas.microsoft.com/office/drawing/2014/main" id="{72C51DB5-6399-1CC0-1656-6F9EF25E5A8B}"/>
              </a:ext>
            </a:extLst>
          </p:cNvPr>
          <p:cNvSpPr/>
          <p:nvPr/>
        </p:nvSpPr>
        <p:spPr>
          <a:xfrm>
            <a:off x="10665974" y="6308765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F7F1D3FF-053A-7B46-ABCA-5C4C539F52D5}"/>
              </a:ext>
            </a:extLst>
          </p:cNvPr>
          <p:cNvCxnSpPr>
            <a:cxnSpLocks/>
            <a:stCxn id="35" idx="3"/>
            <a:endCxn id="44" idx="0"/>
          </p:cNvCxnSpPr>
          <p:nvPr/>
        </p:nvCxnSpPr>
        <p:spPr>
          <a:xfrm>
            <a:off x="10408842" y="5894315"/>
            <a:ext cx="488373" cy="414450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5CDA3788-9926-4BED-90BF-90229AD16FD9}"/>
              </a:ext>
            </a:extLst>
          </p:cNvPr>
          <p:cNvCxnSpPr>
            <a:cxnSpLocks/>
            <a:stCxn id="34" idx="1"/>
            <a:endCxn id="22" idx="0"/>
          </p:cNvCxnSpPr>
          <p:nvPr/>
        </p:nvCxnSpPr>
        <p:spPr>
          <a:xfrm rot="10800000" flipH="1">
            <a:off x="9086227" y="2940953"/>
            <a:ext cx="661308" cy="2557599"/>
          </a:xfrm>
          <a:prstGeom prst="curvedConnector4">
            <a:avLst>
              <a:gd name="adj1" fmla="val -93828"/>
              <a:gd name="adj2" fmla="val 108938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DF001197-F1A9-3B65-CDA8-AC5A36117DFA}"/>
              </a:ext>
            </a:extLst>
          </p:cNvPr>
          <p:cNvSpPr/>
          <p:nvPr/>
        </p:nvSpPr>
        <p:spPr>
          <a:xfrm>
            <a:off x="6542012" y="2630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9635B17-4E0C-DC92-827C-0BF75B76F9E8}"/>
              </a:ext>
            </a:extLst>
          </p:cNvPr>
          <p:cNvSpPr/>
          <p:nvPr/>
        </p:nvSpPr>
        <p:spPr>
          <a:xfrm>
            <a:off x="6565152" y="393737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0499586B-5614-8CE3-D70D-2BEC8F7A2FD5}"/>
              </a:ext>
            </a:extLst>
          </p:cNvPr>
          <p:cNvCxnSpPr>
            <a:cxnSpLocks/>
            <a:stCxn id="47" idx="3"/>
            <a:endCxn id="2" idx="0"/>
          </p:cNvCxnSpPr>
          <p:nvPr/>
        </p:nvCxnSpPr>
        <p:spPr>
          <a:xfrm flipV="1">
            <a:off x="7864627" y="438344"/>
            <a:ext cx="1882908" cy="2387937"/>
          </a:xfrm>
          <a:prstGeom prst="curvedConnector4">
            <a:avLst>
              <a:gd name="adj1" fmla="val 32439"/>
              <a:gd name="adj2" fmla="val 109573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2F1DB915-8258-7BFE-F10F-C7C5E1B9ACF4}"/>
              </a:ext>
            </a:extLst>
          </p:cNvPr>
          <p:cNvCxnSpPr>
            <a:cxnSpLocks/>
            <a:stCxn id="48" idx="3"/>
            <a:endCxn id="33" idx="0"/>
          </p:cNvCxnSpPr>
          <p:nvPr/>
        </p:nvCxnSpPr>
        <p:spPr>
          <a:xfrm>
            <a:off x="7887767" y="4133317"/>
            <a:ext cx="1859768" cy="773097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CE77B5-7CCB-3F0E-7B98-6691EBC28E52}"/>
              </a:ext>
            </a:extLst>
          </p:cNvPr>
          <p:cNvSpPr/>
          <p:nvPr/>
        </p:nvSpPr>
        <p:spPr>
          <a:xfrm>
            <a:off x="6542012" y="329117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</a:t>
            </a:r>
          </a:p>
        </p:txBody>
      </p:sp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F54F07CA-3855-EF62-3C96-BD22402AE14E}"/>
              </a:ext>
            </a:extLst>
          </p:cNvPr>
          <p:cNvCxnSpPr>
            <a:cxnSpLocks/>
            <a:stCxn id="56" idx="3"/>
            <a:endCxn id="22" idx="0"/>
          </p:cNvCxnSpPr>
          <p:nvPr/>
        </p:nvCxnSpPr>
        <p:spPr>
          <a:xfrm flipV="1">
            <a:off x="7864627" y="2940952"/>
            <a:ext cx="1882908" cy="546165"/>
          </a:xfrm>
          <a:prstGeom prst="curvedConnector4">
            <a:avLst>
              <a:gd name="adj1" fmla="val 32439"/>
              <a:gd name="adj2" fmla="val 141855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9237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3CC66C-A82D-D767-22CE-9B33F53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a list backwards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D0E0F-0282-EA07-B4BD-57224E01DD86}"/>
              </a:ext>
            </a:extLst>
          </p:cNvPr>
          <p:cNvSpPr txBox="1"/>
          <p:nvPr/>
        </p:nvSpPr>
        <p:spPr>
          <a:xfrm>
            <a:off x="821873" y="2313817"/>
            <a:ext cx="4229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To traverse a list backwards, we start at tail and walk through the series of </a:t>
            </a:r>
            <a:r>
              <a:rPr lang="en-US" dirty="0" err="1">
                <a:solidFill>
                  <a:schemeClr val="accent1"/>
                </a:solidFill>
              </a:rPr>
              <a:t>prev</a:t>
            </a:r>
            <a:r>
              <a:rPr lang="en-US" dirty="0">
                <a:solidFill>
                  <a:schemeClr val="accent1"/>
                </a:solidFill>
              </a:rPr>
              <a:t> pointers.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1F43D8-06E0-CC89-0D2C-B6F634BA2114}"/>
              </a:ext>
            </a:extLst>
          </p:cNvPr>
          <p:cNvSpPr txBox="1"/>
          <p:nvPr/>
        </p:nvSpPr>
        <p:spPr>
          <a:xfrm>
            <a:off x="530432" y="4864138"/>
            <a:ext cx="72731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(current = 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current != NULL; current = current-&gt;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current-&gt;text);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DE2A76-113B-1DAC-F6A2-791F4151E161}"/>
              </a:ext>
            </a:extLst>
          </p:cNvPr>
          <p:cNvSpPr txBox="1"/>
          <p:nvPr/>
        </p:nvSpPr>
        <p:spPr>
          <a:xfrm>
            <a:off x="240626" y="625796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kr_06_08.c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EB02C8-6839-43C2-58F5-C7AEC4A1AA54}"/>
              </a:ext>
            </a:extLst>
          </p:cNvPr>
          <p:cNvSpPr/>
          <p:nvPr/>
        </p:nvSpPr>
        <p:spPr>
          <a:xfrm>
            <a:off x="9086227" y="43834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41D024-8CE8-C1D9-2040-6B9DE758F617}"/>
              </a:ext>
            </a:extLst>
          </p:cNvPr>
          <p:cNvSpPr/>
          <p:nvPr/>
        </p:nvSpPr>
        <p:spPr>
          <a:xfrm>
            <a:off x="9086227" y="8345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94D5F0-B778-3E52-4488-48A5EA117EB8}"/>
              </a:ext>
            </a:extLst>
          </p:cNvPr>
          <p:cNvSpPr/>
          <p:nvPr/>
        </p:nvSpPr>
        <p:spPr>
          <a:xfrm>
            <a:off x="9086227" y="123030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AB6C25-4E22-A5B6-232C-B1B5BB248510}"/>
              </a:ext>
            </a:extLst>
          </p:cNvPr>
          <p:cNvSpPr/>
          <p:nvPr/>
        </p:nvSpPr>
        <p:spPr>
          <a:xfrm>
            <a:off x="11333804" y="536319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ED2F76FF-191C-E497-67D1-CBA26B77DB6C}"/>
              </a:ext>
            </a:extLst>
          </p:cNvPr>
          <p:cNvCxnSpPr>
            <a:cxnSpLocks/>
          </p:cNvCxnSpPr>
          <p:nvPr/>
        </p:nvCxnSpPr>
        <p:spPr>
          <a:xfrm>
            <a:off x="10033284" y="629876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566E82E-0185-C822-03EE-32694D2F2CC1}"/>
              </a:ext>
            </a:extLst>
          </p:cNvPr>
          <p:cNvSpPr/>
          <p:nvPr/>
        </p:nvSpPr>
        <p:spPr>
          <a:xfrm>
            <a:off x="9086227" y="294095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02290D-A00A-BF23-95FB-DE183C745840}"/>
              </a:ext>
            </a:extLst>
          </p:cNvPr>
          <p:cNvSpPr/>
          <p:nvPr/>
        </p:nvSpPr>
        <p:spPr>
          <a:xfrm>
            <a:off x="9086227" y="333714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5DCED1-EEE5-52F5-E1FE-9838AF531791}"/>
              </a:ext>
            </a:extLst>
          </p:cNvPr>
          <p:cNvSpPr/>
          <p:nvPr/>
        </p:nvSpPr>
        <p:spPr>
          <a:xfrm>
            <a:off x="9086227" y="373291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C7718E-B211-4974-A356-BDA672FD4250}"/>
              </a:ext>
            </a:extLst>
          </p:cNvPr>
          <p:cNvSpPr/>
          <p:nvPr/>
        </p:nvSpPr>
        <p:spPr>
          <a:xfrm>
            <a:off x="11333804" y="3038926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4791A4B3-BD00-B2EB-7814-DC4C6A2211D5}"/>
              </a:ext>
            </a:extLst>
          </p:cNvPr>
          <p:cNvCxnSpPr>
            <a:cxnSpLocks/>
          </p:cNvCxnSpPr>
          <p:nvPr/>
        </p:nvCxnSpPr>
        <p:spPr>
          <a:xfrm>
            <a:off x="10033284" y="3132484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8E9A4AC8-C2F5-5F46-5746-36C4D04EC9F2}"/>
              </a:ext>
            </a:extLst>
          </p:cNvPr>
          <p:cNvCxnSpPr>
            <a:cxnSpLocks/>
            <a:stCxn id="18" idx="1"/>
            <a:endCxn id="22" idx="0"/>
          </p:cNvCxnSpPr>
          <p:nvPr/>
        </p:nvCxnSpPr>
        <p:spPr>
          <a:xfrm rot="10800000" flipH="1" flipV="1">
            <a:off x="9086227" y="1426244"/>
            <a:ext cx="661308" cy="1514707"/>
          </a:xfrm>
          <a:prstGeom prst="curvedConnector4">
            <a:avLst>
              <a:gd name="adj1" fmla="val -34568"/>
              <a:gd name="adj2" fmla="val 56468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599B4050-C1D8-B1F5-4CBA-B1E67C9876F1}"/>
              </a:ext>
            </a:extLst>
          </p:cNvPr>
          <p:cNvCxnSpPr>
            <a:cxnSpLocks/>
            <a:stCxn id="23" idx="1"/>
            <a:endCxn id="2" idx="0"/>
          </p:cNvCxnSpPr>
          <p:nvPr/>
        </p:nvCxnSpPr>
        <p:spPr>
          <a:xfrm rot="10800000" flipH="1">
            <a:off x="9086227" y="438345"/>
            <a:ext cx="661308" cy="3094745"/>
          </a:xfrm>
          <a:prstGeom prst="curvedConnector4">
            <a:avLst>
              <a:gd name="adj1" fmla="val -98765"/>
              <a:gd name="adj2" fmla="val 107387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&quot;No&quot; Symbol 29">
            <a:extLst>
              <a:ext uri="{FF2B5EF4-FFF2-40B4-BE49-F238E27FC236}">
                <a16:creationId xmlns:a16="http://schemas.microsoft.com/office/drawing/2014/main" id="{08D79BD3-004D-AEFD-F451-45147BF29124}"/>
              </a:ext>
            </a:extLst>
          </p:cNvPr>
          <p:cNvSpPr/>
          <p:nvPr/>
        </p:nvSpPr>
        <p:spPr>
          <a:xfrm>
            <a:off x="10665974" y="1562706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F9E54053-6CB7-1F41-A1F3-4948CE0E21E7}"/>
              </a:ext>
            </a:extLst>
          </p:cNvPr>
          <p:cNvCxnSpPr>
            <a:cxnSpLocks/>
            <a:stCxn id="24" idx="3"/>
            <a:endCxn id="33" idx="0"/>
          </p:cNvCxnSpPr>
          <p:nvPr/>
        </p:nvCxnSpPr>
        <p:spPr>
          <a:xfrm flipH="1">
            <a:off x="9747535" y="3928853"/>
            <a:ext cx="661307" cy="977561"/>
          </a:xfrm>
          <a:prstGeom prst="curvedConnector4">
            <a:avLst>
              <a:gd name="adj1" fmla="val -34568"/>
              <a:gd name="adj2" fmla="val 60022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E5643E62-60D4-EC94-1515-8B4461166CF3}"/>
              </a:ext>
            </a:extLst>
          </p:cNvPr>
          <p:cNvCxnSpPr>
            <a:cxnSpLocks/>
            <a:stCxn id="4" idx="3"/>
            <a:endCxn id="30" idx="0"/>
          </p:cNvCxnSpPr>
          <p:nvPr/>
        </p:nvCxnSpPr>
        <p:spPr>
          <a:xfrm>
            <a:off x="10408842" y="1030481"/>
            <a:ext cx="488373" cy="532225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23FB43A-CDAA-60E7-01D8-27CC66C0B547}"/>
              </a:ext>
            </a:extLst>
          </p:cNvPr>
          <p:cNvSpPr/>
          <p:nvPr/>
        </p:nvSpPr>
        <p:spPr>
          <a:xfrm>
            <a:off x="9086227" y="490641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903786-F6D7-8D7D-DD4F-087DDA3016FE}"/>
              </a:ext>
            </a:extLst>
          </p:cNvPr>
          <p:cNvSpPr/>
          <p:nvPr/>
        </p:nvSpPr>
        <p:spPr>
          <a:xfrm>
            <a:off x="9086227" y="530260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941F43C-1756-54C8-D1BC-E04855CB70F1}"/>
              </a:ext>
            </a:extLst>
          </p:cNvPr>
          <p:cNvSpPr/>
          <p:nvPr/>
        </p:nvSpPr>
        <p:spPr>
          <a:xfrm>
            <a:off x="9086227" y="569837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EE49E13-41B3-7B11-E375-6B64A2D1DF10}"/>
              </a:ext>
            </a:extLst>
          </p:cNvPr>
          <p:cNvSpPr/>
          <p:nvPr/>
        </p:nvSpPr>
        <p:spPr>
          <a:xfrm>
            <a:off x="11333804" y="5004388"/>
            <a:ext cx="484414" cy="14099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BE6FA952-4794-67B1-3E83-597D9B13D3FE}"/>
              </a:ext>
            </a:extLst>
          </p:cNvPr>
          <p:cNvCxnSpPr>
            <a:cxnSpLocks/>
          </p:cNvCxnSpPr>
          <p:nvPr/>
        </p:nvCxnSpPr>
        <p:spPr>
          <a:xfrm>
            <a:off x="10033284" y="5097946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&quot;No&quot; Symbol 43">
            <a:extLst>
              <a:ext uri="{FF2B5EF4-FFF2-40B4-BE49-F238E27FC236}">
                <a16:creationId xmlns:a16="http://schemas.microsoft.com/office/drawing/2014/main" id="{72C51DB5-6399-1CC0-1656-6F9EF25E5A8B}"/>
              </a:ext>
            </a:extLst>
          </p:cNvPr>
          <p:cNvSpPr/>
          <p:nvPr/>
        </p:nvSpPr>
        <p:spPr>
          <a:xfrm>
            <a:off x="10665974" y="6308765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F7F1D3FF-053A-7B46-ABCA-5C4C539F52D5}"/>
              </a:ext>
            </a:extLst>
          </p:cNvPr>
          <p:cNvCxnSpPr>
            <a:cxnSpLocks/>
            <a:stCxn id="35" idx="3"/>
            <a:endCxn id="44" idx="0"/>
          </p:cNvCxnSpPr>
          <p:nvPr/>
        </p:nvCxnSpPr>
        <p:spPr>
          <a:xfrm>
            <a:off x="10408842" y="5894315"/>
            <a:ext cx="488373" cy="414450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5CDA3788-9926-4BED-90BF-90229AD16FD9}"/>
              </a:ext>
            </a:extLst>
          </p:cNvPr>
          <p:cNvCxnSpPr>
            <a:cxnSpLocks/>
            <a:stCxn id="34" idx="1"/>
            <a:endCxn id="22" idx="0"/>
          </p:cNvCxnSpPr>
          <p:nvPr/>
        </p:nvCxnSpPr>
        <p:spPr>
          <a:xfrm rot="10800000" flipH="1">
            <a:off x="9086227" y="2940953"/>
            <a:ext cx="661308" cy="2557599"/>
          </a:xfrm>
          <a:prstGeom prst="curvedConnector4">
            <a:avLst>
              <a:gd name="adj1" fmla="val -93828"/>
              <a:gd name="adj2" fmla="val 108938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DF001197-F1A9-3B65-CDA8-AC5A36117DFA}"/>
              </a:ext>
            </a:extLst>
          </p:cNvPr>
          <p:cNvSpPr/>
          <p:nvPr/>
        </p:nvSpPr>
        <p:spPr>
          <a:xfrm>
            <a:off x="6542012" y="2630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9635B17-4E0C-DC92-827C-0BF75B76F9E8}"/>
              </a:ext>
            </a:extLst>
          </p:cNvPr>
          <p:cNvSpPr/>
          <p:nvPr/>
        </p:nvSpPr>
        <p:spPr>
          <a:xfrm>
            <a:off x="6565152" y="393737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0499586B-5614-8CE3-D70D-2BEC8F7A2FD5}"/>
              </a:ext>
            </a:extLst>
          </p:cNvPr>
          <p:cNvCxnSpPr>
            <a:cxnSpLocks/>
            <a:stCxn id="47" idx="3"/>
            <a:endCxn id="2" idx="0"/>
          </p:cNvCxnSpPr>
          <p:nvPr/>
        </p:nvCxnSpPr>
        <p:spPr>
          <a:xfrm flipV="1">
            <a:off x="7864627" y="438344"/>
            <a:ext cx="1882908" cy="2387937"/>
          </a:xfrm>
          <a:prstGeom prst="curvedConnector4">
            <a:avLst>
              <a:gd name="adj1" fmla="val 32439"/>
              <a:gd name="adj2" fmla="val 109573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2F1DB915-8258-7BFE-F10F-C7C5E1B9ACF4}"/>
              </a:ext>
            </a:extLst>
          </p:cNvPr>
          <p:cNvCxnSpPr>
            <a:cxnSpLocks/>
            <a:stCxn id="48" idx="3"/>
            <a:endCxn id="33" idx="0"/>
          </p:cNvCxnSpPr>
          <p:nvPr/>
        </p:nvCxnSpPr>
        <p:spPr>
          <a:xfrm>
            <a:off x="7887767" y="4133317"/>
            <a:ext cx="1859768" cy="773097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CE77B5-7CCB-3F0E-7B98-6691EBC28E52}"/>
              </a:ext>
            </a:extLst>
          </p:cNvPr>
          <p:cNvSpPr/>
          <p:nvPr/>
        </p:nvSpPr>
        <p:spPr>
          <a:xfrm>
            <a:off x="6542012" y="329117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</a:t>
            </a:r>
          </a:p>
        </p:txBody>
      </p:sp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F54F07CA-3855-EF62-3C96-BD22402AE14E}"/>
              </a:ext>
            </a:extLst>
          </p:cNvPr>
          <p:cNvCxnSpPr>
            <a:cxnSpLocks/>
            <a:stCxn id="56" idx="3"/>
            <a:endCxn id="2" idx="0"/>
          </p:cNvCxnSpPr>
          <p:nvPr/>
        </p:nvCxnSpPr>
        <p:spPr>
          <a:xfrm flipV="1">
            <a:off x="7864627" y="438344"/>
            <a:ext cx="1882908" cy="3048773"/>
          </a:xfrm>
          <a:prstGeom prst="curvedConnector4">
            <a:avLst>
              <a:gd name="adj1" fmla="val 32439"/>
              <a:gd name="adj2" fmla="val 10749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7379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3CC66C-A82D-D767-22CE-9B33F53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a list backwards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D0E0F-0282-EA07-B4BD-57224E01DD86}"/>
              </a:ext>
            </a:extLst>
          </p:cNvPr>
          <p:cNvSpPr txBox="1"/>
          <p:nvPr/>
        </p:nvSpPr>
        <p:spPr>
          <a:xfrm>
            <a:off x="821873" y="2313817"/>
            <a:ext cx="4229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To traverse a list backwards, we start at tail and walk through the series of </a:t>
            </a:r>
            <a:r>
              <a:rPr lang="en-US" dirty="0" err="1">
                <a:solidFill>
                  <a:schemeClr val="accent1"/>
                </a:solidFill>
              </a:rPr>
              <a:t>prev</a:t>
            </a:r>
            <a:r>
              <a:rPr lang="en-US" dirty="0">
                <a:solidFill>
                  <a:schemeClr val="accent1"/>
                </a:solidFill>
              </a:rPr>
              <a:t> pointers.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1F43D8-06E0-CC89-0D2C-B6F634BA2114}"/>
              </a:ext>
            </a:extLst>
          </p:cNvPr>
          <p:cNvSpPr txBox="1"/>
          <p:nvPr/>
        </p:nvSpPr>
        <p:spPr>
          <a:xfrm>
            <a:off x="530432" y="4864138"/>
            <a:ext cx="72731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(current = 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current != NULL; current = current-&gt;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current-&gt;text);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DE2A76-113B-1DAC-F6A2-791F4151E161}"/>
              </a:ext>
            </a:extLst>
          </p:cNvPr>
          <p:cNvSpPr txBox="1"/>
          <p:nvPr/>
        </p:nvSpPr>
        <p:spPr>
          <a:xfrm>
            <a:off x="240626" y="625796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kr_06_08.c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EB02C8-6839-43C2-58F5-C7AEC4A1AA54}"/>
              </a:ext>
            </a:extLst>
          </p:cNvPr>
          <p:cNvSpPr/>
          <p:nvPr/>
        </p:nvSpPr>
        <p:spPr>
          <a:xfrm>
            <a:off x="9086227" y="43834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41D024-8CE8-C1D9-2040-6B9DE758F617}"/>
              </a:ext>
            </a:extLst>
          </p:cNvPr>
          <p:cNvSpPr/>
          <p:nvPr/>
        </p:nvSpPr>
        <p:spPr>
          <a:xfrm>
            <a:off x="9086227" y="8345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94D5F0-B778-3E52-4488-48A5EA117EB8}"/>
              </a:ext>
            </a:extLst>
          </p:cNvPr>
          <p:cNvSpPr/>
          <p:nvPr/>
        </p:nvSpPr>
        <p:spPr>
          <a:xfrm>
            <a:off x="9086227" y="123030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AB6C25-4E22-A5B6-232C-B1B5BB248510}"/>
              </a:ext>
            </a:extLst>
          </p:cNvPr>
          <p:cNvSpPr/>
          <p:nvPr/>
        </p:nvSpPr>
        <p:spPr>
          <a:xfrm>
            <a:off x="11333804" y="536319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ED2F76FF-191C-E497-67D1-CBA26B77DB6C}"/>
              </a:ext>
            </a:extLst>
          </p:cNvPr>
          <p:cNvCxnSpPr>
            <a:cxnSpLocks/>
          </p:cNvCxnSpPr>
          <p:nvPr/>
        </p:nvCxnSpPr>
        <p:spPr>
          <a:xfrm>
            <a:off x="10033284" y="629876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566E82E-0185-C822-03EE-32694D2F2CC1}"/>
              </a:ext>
            </a:extLst>
          </p:cNvPr>
          <p:cNvSpPr/>
          <p:nvPr/>
        </p:nvSpPr>
        <p:spPr>
          <a:xfrm>
            <a:off x="9086227" y="294095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02290D-A00A-BF23-95FB-DE183C745840}"/>
              </a:ext>
            </a:extLst>
          </p:cNvPr>
          <p:cNvSpPr/>
          <p:nvPr/>
        </p:nvSpPr>
        <p:spPr>
          <a:xfrm>
            <a:off x="9086227" y="333714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5DCED1-EEE5-52F5-E1FE-9838AF531791}"/>
              </a:ext>
            </a:extLst>
          </p:cNvPr>
          <p:cNvSpPr/>
          <p:nvPr/>
        </p:nvSpPr>
        <p:spPr>
          <a:xfrm>
            <a:off x="9086227" y="373291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C7718E-B211-4974-A356-BDA672FD4250}"/>
              </a:ext>
            </a:extLst>
          </p:cNvPr>
          <p:cNvSpPr/>
          <p:nvPr/>
        </p:nvSpPr>
        <p:spPr>
          <a:xfrm>
            <a:off x="11333804" y="3038926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4791A4B3-BD00-B2EB-7814-DC4C6A2211D5}"/>
              </a:ext>
            </a:extLst>
          </p:cNvPr>
          <p:cNvCxnSpPr>
            <a:cxnSpLocks/>
          </p:cNvCxnSpPr>
          <p:nvPr/>
        </p:nvCxnSpPr>
        <p:spPr>
          <a:xfrm>
            <a:off x="10033284" y="3132484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8E9A4AC8-C2F5-5F46-5746-36C4D04EC9F2}"/>
              </a:ext>
            </a:extLst>
          </p:cNvPr>
          <p:cNvCxnSpPr>
            <a:cxnSpLocks/>
            <a:stCxn id="18" idx="1"/>
            <a:endCxn id="22" idx="0"/>
          </p:cNvCxnSpPr>
          <p:nvPr/>
        </p:nvCxnSpPr>
        <p:spPr>
          <a:xfrm rot="10800000" flipH="1" flipV="1">
            <a:off x="9086227" y="1426244"/>
            <a:ext cx="661308" cy="1514707"/>
          </a:xfrm>
          <a:prstGeom prst="curvedConnector4">
            <a:avLst>
              <a:gd name="adj1" fmla="val -34568"/>
              <a:gd name="adj2" fmla="val 56468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599B4050-C1D8-B1F5-4CBA-B1E67C9876F1}"/>
              </a:ext>
            </a:extLst>
          </p:cNvPr>
          <p:cNvCxnSpPr>
            <a:cxnSpLocks/>
            <a:stCxn id="23" idx="1"/>
            <a:endCxn id="2" idx="0"/>
          </p:cNvCxnSpPr>
          <p:nvPr/>
        </p:nvCxnSpPr>
        <p:spPr>
          <a:xfrm rot="10800000" flipH="1">
            <a:off x="9086227" y="438345"/>
            <a:ext cx="661308" cy="3094745"/>
          </a:xfrm>
          <a:prstGeom prst="curvedConnector4">
            <a:avLst>
              <a:gd name="adj1" fmla="val -98765"/>
              <a:gd name="adj2" fmla="val 107387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&quot;No&quot; Symbol 29">
            <a:extLst>
              <a:ext uri="{FF2B5EF4-FFF2-40B4-BE49-F238E27FC236}">
                <a16:creationId xmlns:a16="http://schemas.microsoft.com/office/drawing/2014/main" id="{08D79BD3-004D-AEFD-F451-45147BF29124}"/>
              </a:ext>
            </a:extLst>
          </p:cNvPr>
          <p:cNvSpPr/>
          <p:nvPr/>
        </p:nvSpPr>
        <p:spPr>
          <a:xfrm>
            <a:off x="10665974" y="1562706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F9E54053-6CB7-1F41-A1F3-4948CE0E21E7}"/>
              </a:ext>
            </a:extLst>
          </p:cNvPr>
          <p:cNvCxnSpPr>
            <a:cxnSpLocks/>
            <a:stCxn id="24" idx="3"/>
            <a:endCxn id="33" idx="0"/>
          </p:cNvCxnSpPr>
          <p:nvPr/>
        </p:nvCxnSpPr>
        <p:spPr>
          <a:xfrm flipH="1">
            <a:off x="9747535" y="3928853"/>
            <a:ext cx="661307" cy="977561"/>
          </a:xfrm>
          <a:prstGeom prst="curvedConnector4">
            <a:avLst>
              <a:gd name="adj1" fmla="val -34568"/>
              <a:gd name="adj2" fmla="val 60022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E5643E62-60D4-EC94-1515-8B4461166CF3}"/>
              </a:ext>
            </a:extLst>
          </p:cNvPr>
          <p:cNvCxnSpPr>
            <a:cxnSpLocks/>
            <a:stCxn id="4" idx="3"/>
            <a:endCxn id="30" idx="0"/>
          </p:cNvCxnSpPr>
          <p:nvPr/>
        </p:nvCxnSpPr>
        <p:spPr>
          <a:xfrm>
            <a:off x="10408842" y="1030481"/>
            <a:ext cx="488373" cy="532225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23FB43A-CDAA-60E7-01D8-27CC66C0B547}"/>
              </a:ext>
            </a:extLst>
          </p:cNvPr>
          <p:cNvSpPr/>
          <p:nvPr/>
        </p:nvSpPr>
        <p:spPr>
          <a:xfrm>
            <a:off x="9086227" y="490641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903786-F6D7-8D7D-DD4F-087DDA3016FE}"/>
              </a:ext>
            </a:extLst>
          </p:cNvPr>
          <p:cNvSpPr/>
          <p:nvPr/>
        </p:nvSpPr>
        <p:spPr>
          <a:xfrm>
            <a:off x="9086227" y="530260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941F43C-1756-54C8-D1BC-E04855CB70F1}"/>
              </a:ext>
            </a:extLst>
          </p:cNvPr>
          <p:cNvSpPr/>
          <p:nvPr/>
        </p:nvSpPr>
        <p:spPr>
          <a:xfrm>
            <a:off x="9086227" y="569837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EE49E13-41B3-7B11-E375-6B64A2D1DF10}"/>
              </a:ext>
            </a:extLst>
          </p:cNvPr>
          <p:cNvSpPr/>
          <p:nvPr/>
        </p:nvSpPr>
        <p:spPr>
          <a:xfrm>
            <a:off x="11333804" y="5004388"/>
            <a:ext cx="484414" cy="14099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BE6FA952-4794-67B1-3E83-597D9B13D3FE}"/>
              </a:ext>
            </a:extLst>
          </p:cNvPr>
          <p:cNvCxnSpPr>
            <a:cxnSpLocks/>
          </p:cNvCxnSpPr>
          <p:nvPr/>
        </p:nvCxnSpPr>
        <p:spPr>
          <a:xfrm>
            <a:off x="10033284" y="5097946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&quot;No&quot; Symbol 43">
            <a:extLst>
              <a:ext uri="{FF2B5EF4-FFF2-40B4-BE49-F238E27FC236}">
                <a16:creationId xmlns:a16="http://schemas.microsoft.com/office/drawing/2014/main" id="{72C51DB5-6399-1CC0-1656-6F9EF25E5A8B}"/>
              </a:ext>
            </a:extLst>
          </p:cNvPr>
          <p:cNvSpPr/>
          <p:nvPr/>
        </p:nvSpPr>
        <p:spPr>
          <a:xfrm>
            <a:off x="10665974" y="6308765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F7F1D3FF-053A-7B46-ABCA-5C4C539F52D5}"/>
              </a:ext>
            </a:extLst>
          </p:cNvPr>
          <p:cNvCxnSpPr>
            <a:cxnSpLocks/>
            <a:stCxn id="35" idx="3"/>
            <a:endCxn id="44" idx="0"/>
          </p:cNvCxnSpPr>
          <p:nvPr/>
        </p:nvCxnSpPr>
        <p:spPr>
          <a:xfrm>
            <a:off x="10408842" y="5894315"/>
            <a:ext cx="488373" cy="414450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5CDA3788-9926-4BED-90BF-90229AD16FD9}"/>
              </a:ext>
            </a:extLst>
          </p:cNvPr>
          <p:cNvCxnSpPr>
            <a:cxnSpLocks/>
            <a:stCxn id="34" idx="1"/>
            <a:endCxn id="22" idx="0"/>
          </p:cNvCxnSpPr>
          <p:nvPr/>
        </p:nvCxnSpPr>
        <p:spPr>
          <a:xfrm rot="10800000" flipH="1">
            <a:off x="9086227" y="2940953"/>
            <a:ext cx="661308" cy="2557599"/>
          </a:xfrm>
          <a:prstGeom prst="curvedConnector4">
            <a:avLst>
              <a:gd name="adj1" fmla="val -93828"/>
              <a:gd name="adj2" fmla="val 108938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DF001197-F1A9-3B65-CDA8-AC5A36117DFA}"/>
              </a:ext>
            </a:extLst>
          </p:cNvPr>
          <p:cNvSpPr/>
          <p:nvPr/>
        </p:nvSpPr>
        <p:spPr>
          <a:xfrm>
            <a:off x="6542012" y="2630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9635B17-4E0C-DC92-827C-0BF75B76F9E8}"/>
              </a:ext>
            </a:extLst>
          </p:cNvPr>
          <p:cNvSpPr/>
          <p:nvPr/>
        </p:nvSpPr>
        <p:spPr>
          <a:xfrm>
            <a:off x="6565152" y="393737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0499586B-5614-8CE3-D70D-2BEC8F7A2FD5}"/>
              </a:ext>
            </a:extLst>
          </p:cNvPr>
          <p:cNvCxnSpPr>
            <a:cxnSpLocks/>
            <a:stCxn id="47" idx="3"/>
            <a:endCxn id="2" idx="0"/>
          </p:cNvCxnSpPr>
          <p:nvPr/>
        </p:nvCxnSpPr>
        <p:spPr>
          <a:xfrm flipV="1">
            <a:off x="7864627" y="438344"/>
            <a:ext cx="1882908" cy="2387937"/>
          </a:xfrm>
          <a:prstGeom prst="curvedConnector4">
            <a:avLst>
              <a:gd name="adj1" fmla="val 32439"/>
              <a:gd name="adj2" fmla="val 109573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2F1DB915-8258-7BFE-F10F-C7C5E1B9ACF4}"/>
              </a:ext>
            </a:extLst>
          </p:cNvPr>
          <p:cNvCxnSpPr>
            <a:cxnSpLocks/>
            <a:stCxn id="48" idx="3"/>
            <a:endCxn id="33" idx="0"/>
          </p:cNvCxnSpPr>
          <p:nvPr/>
        </p:nvCxnSpPr>
        <p:spPr>
          <a:xfrm>
            <a:off x="7887767" y="4133317"/>
            <a:ext cx="1859768" cy="773097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CE77B5-7CCB-3F0E-7B98-6691EBC28E52}"/>
              </a:ext>
            </a:extLst>
          </p:cNvPr>
          <p:cNvSpPr/>
          <p:nvPr/>
        </p:nvSpPr>
        <p:spPr>
          <a:xfrm>
            <a:off x="6542012" y="329117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</a:t>
            </a:r>
          </a:p>
        </p:txBody>
      </p:sp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F54F07CA-3855-EF62-3C96-BD22402AE14E}"/>
              </a:ext>
            </a:extLst>
          </p:cNvPr>
          <p:cNvCxnSpPr>
            <a:cxnSpLocks/>
            <a:stCxn id="56" idx="3"/>
            <a:endCxn id="30" idx="2"/>
          </p:cNvCxnSpPr>
          <p:nvPr/>
        </p:nvCxnSpPr>
        <p:spPr>
          <a:xfrm flipV="1">
            <a:off x="7864627" y="1783142"/>
            <a:ext cx="2801347" cy="1703975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1117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501952" y="414281"/>
            <a:ext cx="4687502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#define MAXLINE 1000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*text;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*next;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list {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*head;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*tail;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list_add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line)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list *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 *line;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char *save = (char *) malloc(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(line)+1);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(save, line);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struct 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*new = (struct 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malloc(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 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-&gt;tail != NULL ) 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-&gt;tail-&gt;next = new;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new-&gt;text = save;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new-&gt;next = NULL;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-&gt;tail = new;</a:t>
            </a:r>
          </a:p>
          <a:p>
            <a:endParaRPr lang="en-US" sz="11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 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-&gt;head == NULL ) 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-&gt;head = new;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EAD357-5BE9-4485-B750-2498DF904973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kr_06_09.c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B45539-F7CE-4BC6-B08F-6F46C2BF3445}"/>
              </a:ext>
            </a:extLst>
          </p:cNvPr>
          <p:cNvSpPr txBox="1"/>
          <p:nvPr/>
        </p:nvSpPr>
        <p:spPr>
          <a:xfrm>
            <a:off x="5218405" y="297560"/>
            <a:ext cx="647164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char line[MAXLINE];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struct list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*current;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mylist.head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mylist.tail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while(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(line, MAXLINE, stdin) != NULL) {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list_add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line);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(current =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mylist.head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current != NULL; current = current-&gt;next ) {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current-&gt;text);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73FD288-1F75-7C5A-20CA-14A770405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202" y="4576164"/>
            <a:ext cx="10515600" cy="1325563"/>
          </a:xfrm>
        </p:spPr>
        <p:txBody>
          <a:bodyPr/>
          <a:lstStyle/>
          <a:p>
            <a:pPr algn="r"/>
            <a:r>
              <a:rPr lang="en-US" dirty="0"/>
              <a:t>Linked List in a Function</a:t>
            </a:r>
          </a:p>
        </p:txBody>
      </p:sp>
    </p:spTree>
    <p:extLst>
      <p:ext uri="{BB962C8B-B14F-4D97-AF65-F5344CB8AC3E}">
        <p14:creationId xmlns:p14="http://schemas.microsoft.com/office/powerpoint/2010/main" val="27869556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57AF02-490A-DB9B-0C7A-584D39114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6.8 Unions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98C4E-5D05-192A-63C6-AC652A817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48300" cy="1831975"/>
          </a:xfrm>
        </p:spPr>
        <p:txBody>
          <a:bodyPr/>
          <a:lstStyle/>
          <a:p>
            <a:r>
              <a:rPr lang="en-US" dirty="0"/>
              <a:t>A union is like a structure but all of the elements of the union </a:t>
            </a:r>
            <a:r>
              <a:rPr lang="en-US" i="1" dirty="0"/>
              <a:t>overlap</a:t>
            </a:r>
            <a:r>
              <a:rPr lang="en-US" dirty="0"/>
              <a:t> and allow you to view the same are of memory as multiple types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4C74D4-4DB7-1CC0-37A6-DD092451340C}"/>
              </a:ext>
            </a:extLst>
          </p:cNvPr>
          <p:cNvSpPr txBox="1"/>
          <p:nvPr/>
        </p:nvSpPr>
        <p:spPr>
          <a:xfrm>
            <a:off x="6622548" y="797510"/>
            <a:ext cx="5492209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union sample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char ca[4];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float f;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union sample u;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42;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("%08x %f %s\n",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u.ca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u.ca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("%08x %f %s\n",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u.ca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1.0/3.0;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("%08x %f %s\n",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u.ca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614A9-F8FA-A605-2AFC-E1D63A7E6239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kr_06_10.c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31FF38-F875-2916-FEFB-BBFE0F28A448}"/>
              </a:ext>
            </a:extLst>
          </p:cNvPr>
          <p:cNvSpPr txBox="1"/>
          <p:nvPr/>
        </p:nvSpPr>
        <p:spPr>
          <a:xfrm>
            <a:off x="1678781" y="4041675"/>
            <a:ext cx="44172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0000002a 0.000000 *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00636241 0.000000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3eaaaaab 0.333333 ???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&gt;@?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Hk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70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0D539-40B6-0353-D2DC-CF3A5D495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“Stopping by Woods on a Snowy Evening”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1570B3-BA99-897C-5C83-8D6AAB736867}"/>
              </a:ext>
            </a:extLst>
          </p:cNvPr>
          <p:cNvSpPr txBox="1"/>
          <p:nvPr/>
        </p:nvSpPr>
        <p:spPr>
          <a:xfrm>
            <a:off x="962478" y="5809683"/>
            <a:ext cx="5974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en.wikipedia.org</a:t>
            </a:r>
            <a:r>
              <a:rPr lang="en-US" sz="1400" dirty="0"/>
              <a:t>/wiki/</a:t>
            </a:r>
            <a:r>
              <a:rPr lang="en-US" sz="1400" dirty="0" err="1"/>
              <a:t>Wikipedia:Taking_the_road_less_traveled</a:t>
            </a:r>
            <a:endParaRPr lang="en-US" sz="1400" dirty="0"/>
          </a:p>
        </p:txBody>
      </p:sp>
      <p:pic>
        <p:nvPicPr>
          <p:cNvPr id="7" name="Picture 6" descr="A Picture of Robert Frost taken around 1910, from Wikipedia.">
            <a:extLst>
              <a:ext uri="{FF2B5EF4-FFF2-40B4-BE49-F238E27FC236}">
                <a16:creationId xmlns:a16="http://schemas.microsoft.com/office/drawing/2014/main" id="{248AF269-AB34-F3C9-3BBD-3B9E9803F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108" y="2023552"/>
            <a:ext cx="1987012" cy="28108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7F4740-D7B1-132B-BE51-8AE92023F4CD}"/>
              </a:ext>
            </a:extLst>
          </p:cNvPr>
          <p:cNvSpPr txBox="1"/>
          <p:nvPr/>
        </p:nvSpPr>
        <p:spPr>
          <a:xfrm>
            <a:off x="7272926" y="608259"/>
            <a:ext cx="3956596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Whose woods these are I think I know.   </a:t>
            </a:r>
          </a:p>
          <a:p>
            <a:r>
              <a:rPr lang="en-US" dirty="0"/>
              <a:t>His house is in the village though;   </a:t>
            </a:r>
          </a:p>
          <a:p>
            <a:r>
              <a:rPr lang="en-US" dirty="0"/>
              <a:t>He will not see me stopping here   </a:t>
            </a:r>
          </a:p>
          <a:p>
            <a:r>
              <a:rPr lang="en-US" dirty="0"/>
              <a:t>To watch his woods fill up with snow.   </a:t>
            </a:r>
          </a:p>
          <a:p>
            <a:endParaRPr lang="en-US" dirty="0"/>
          </a:p>
          <a:p>
            <a:r>
              <a:rPr lang="en-US" dirty="0"/>
              <a:t>My little horse must think it queer   </a:t>
            </a:r>
          </a:p>
          <a:p>
            <a:r>
              <a:rPr lang="en-US" dirty="0"/>
              <a:t>To stop without a farmhouse near   </a:t>
            </a:r>
          </a:p>
          <a:p>
            <a:r>
              <a:rPr lang="en-US" dirty="0"/>
              <a:t>Between the woods and frozen lake   </a:t>
            </a:r>
          </a:p>
          <a:p>
            <a:r>
              <a:rPr lang="en-US" dirty="0"/>
              <a:t>The darkest evening of the year.   </a:t>
            </a:r>
          </a:p>
          <a:p>
            <a:endParaRPr lang="en-US" dirty="0"/>
          </a:p>
          <a:p>
            <a:r>
              <a:rPr lang="en-US" dirty="0"/>
              <a:t>He gives his harness bells a shake   </a:t>
            </a:r>
          </a:p>
          <a:p>
            <a:r>
              <a:rPr lang="en-US" dirty="0"/>
              <a:t>To ask if there is some mistake.   </a:t>
            </a:r>
          </a:p>
          <a:p>
            <a:r>
              <a:rPr lang="en-US" dirty="0"/>
              <a:t>The only other sound’s the sweep   </a:t>
            </a:r>
          </a:p>
          <a:p>
            <a:r>
              <a:rPr lang="en-US" dirty="0"/>
              <a:t>Of easy wind and downy flake.   </a:t>
            </a:r>
          </a:p>
          <a:p>
            <a:endParaRPr lang="en-US" dirty="0"/>
          </a:p>
          <a:p>
            <a:r>
              <a:rPr lang="en-US" dirty="0"/>
              <a:t>The woods are lovely, dark and deep,   </a:t>
            </a:r>
          </a:p>
          <a:p>
            <a:r>
              <a:rPr lang="en-US" dirty="0"/>
              <a:t>But I have promises to keep,   </a:t>
            </a:r>
          </a:p>
          <a:p>
            <a:r>
              <a:rPr lang="en-US" dirty="0"/>
              <a:t>And miles to go before I sleep,   </a:t>
            </a:r>
          </a:p>
          <a:p>
            <a:r>
              <a:rPr lang="en-US" dirty="0"/>
              <a:t>And miles to go before I sleep.</a:t>
            </a:r>
          </a:p>
        </p:txBody>
      </p:sp>
    </p:spTree>
    <p:extLst>
      <p:ext uri="{BB962C8B-B14F-4D97-AF65-F5344CB8AC3E}">
        <p14:creationId xmlns:p14="http://schemas.microsoft.com/office/powerpoint/2010/main" val="29663335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18FBA-C247-EB80-D4B6-7507BCCF4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6.7 Fields – Getting at the bits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127CF-2FB7-5A58-99EF-532D13FCA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948363" cy="185702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Using a struct with small unsigned integers we can allocate, arrange, and pack values as small as a single bit</a:t>
            </a:r>
          </a:p>
          <a:p>
            <a:pPr lvl="1"/>
            <a:r>
              <a:rPr lang="en-US" dirty="0"/>
              <a:t>Big endian – High to low layout</a:t>
            </a:r>
          </a:p>
          <a:p>
            <a:pPr lvl="1"/>
            <a:r>
              <a:rPr lang="en-US" dirty="0"/>
              <a:t>Little endian – Low to high layout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25B85-BA0B-622F-33FD-072C4127C06C}"/>
              </a:ext>
            </a:extLst>
          </p:cNvPr>
          <p:cNvSpPr txBox="1"/>
          <p:nvPr/>
        </p:nvSpPr>
        <p:spPr>
          <a:xfrm>
            <a:off x="7303337" y="1554162"/>
            <a:ext cx="376417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union instruction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char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struct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unsigned low : 6;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unsigned top : 2;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parts;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union instruction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inst.ch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0xF1;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 %x %x\n",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ch2b2(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inst.ch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inst.parts.top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inst.</a:t>
            </a:r>
            <a:r>
              <a:rPr lang="en-US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parts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.low);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943918-EEFC-E122-8F14-80E946B0A301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kr_06_11.c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51DA0E-797C-8B0A-96A0-3EF00EA0A8AC}"/>
              </a:ext>
            </a:extLst>
          </p:cNvPr>
          <p:cNvSpPr txBox="1"/>
          <p:nvPr/>
        </p:nvSpPr>
        <p:spPr>
          <a:xfrm>
            <a:off x="1339452" y="4241324"/>
            <a:ext cx="44172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11110001 3 31</a:t>
            </a:r>
            <a:endParaRPr lang="en-US" sz="3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8A52CD-6F77-1026-48D3-EFDDBA752CDF}"/>
              </a:ext>
            </a:extLst>
          </p:cNvPr>
          <p:cNvSpPr/>
          <p:nvPr/>
        </p:nvSpPr>
        <p:spPr>
          <a:xfrm>
            <a:off x="1310876" y="4241324"/>
            <a:ext cx="603648" cy="584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424ADB-0CE6-B25B-F172-93F619BB17E9}"/>
              </a:ext>
            </a:extLst>
          </p:cNvPr>
          <p:cNvSpPr/>
          <p:nvPr/>
        </p:nvSpPr>
        <p:spPr>
          <a:xfrm>
            <a:off x="1928810" y="4237355"/>
            <a:ext cx="1471615" cy="584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35C830-13D6-8F25-FAEB-EE5CBEDB1CE5}"/>
              </a:ext>
            </a:extLst>
          </p:cNvPr>
          <p:cNvSpPr txBox="1"/>
          <p:nvPr/>
        </p:nvSpPr>
        <p:spPr>
          <a:xfrm>
            <a:off x="1310876" y="3816319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Big Endian Output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39F214-E8F2-93D0-464B-24A03BAA22B2}"/>
              </a:ext>
            </a:extLst>
          </p:cNvPr>
          <p:cNvSpPr txBox="1"/>
          <p:nvPr/>
        </p:nvSpPr>
        <p:spPr>
          <a:xfrm>
            <a:off x="1331832" y="5568870"/>
            <a:ext cx="44172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10001111 3 31</a:t>
            </a:r>
            <a:endParaRPr lang="en-US" sz="3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7874B6-F85C-2F13-D790-3CB786DD8959}"/>
              </a:ext>
            </a:extLst>
          </p:cNvPr>
          <p:cNvSpPr/>
          <p:nvPr/>
        </p:nvSpPr>
        <p:spPr>
          <a:xfrm>
            <a:off x="2891789" y="5568870"/>
            <a:ext cx="508635" cy="584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A9FAC7-B533-756A-82BC-173842B6BCF0}"/>
              </a:ext>
            </a:extLst>
          </p:cNvPr>
          <p:cNvSpPr/>
          <p:nvPr/>
        </p:nvSpPr>
        <p:spPr>
          <a:xfrm>
            <a:off x="1420174" y="5568870"/>
            <a:ext cx="1471615" cy="584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33F9B8-82EF-166E-A2B3-E55DE0425578}"/>
              </a:ext>
            </a:extLst>
          </p:cNvPr>
          <p:cNvSpPr txBox="1"/>
          <p:nvPr/>
        </p:nvSpPr>
        <p:spPr>
          <a:xfrm>
            <a:off x="1303256" y="5134579"/>
            <a:ext cx="2072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Little Endian Output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1385310-96B4-D2BB-D43E-31DAD30278CA}"/>
              </a:ext>
            </a:extLst>
          </p:cNvPr>
          <p:cNvCxnSpPr/>
          <p:nvPr/>
        </p:nvCxnSpPr>
        <p:spPr>
          <a:xfrm flipH="1">
            <a:off x="1420174" y="6338986"/>
            <a:ext cx="195602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33AF1A0-E298-461F-925C-F8C075349624}"/>
              </a:ext>
            </a:extLst>
          </p:cNvPr>
          <p:cNvCxnSpPr>
            <a:cxnSpLocks/>
          </p:cNvCxnSpPr>
          <p:nvPr/>
        </p:nvCxnSpPr>
        <p:spPr>
          <a:xfrm>
            <a:off x="1361715" y="4959766"/>
            <a:ext cx="195602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259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D18E3A-C036-ED0C-FC83-C253716A9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52646" cy="1325563"/>
          </a:xfrm>
        </p:spPr>
        <p:txBody>
          <a:bodyPr/>
          <a:lstStyle/>
          <a:p>
            <a:r>
              <a:rPr lang="en-US" dirty="0"/>
              <a:t>Computer Architecture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49A90A1-4D95-195B-A460-922DCA09E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71292" cy="3873194"/>
          </a:xfrm>
        </p:spPr>
        <p:txBody>
          <a:bodyPr>
            <a:normAutofit/>
          </a:bodyPr>
          <a:lstStyle/>
          <a:p>
            <a:r>
              <a:rPr lang="en-US" dirty="0"/>
              <a:t>Within the computer data is moved using electric wires</a:t>
            </a:r>
          </a:p>
          <a:p>
            <a:r>
              <a:rPr lang="en-US" dirty="0"/>
              <a:t>Each wire generally has a voltage that is either a "0" or "1"</a:t>
            </a:r>
          </a:p>
          <a:p>
            <a:r>
              <a:rPr lang="en-US" dirty="0"/>
              <a:t>Wires connect components like the CPU, Memory, or other devices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DE2D932-74E9-C4E7-4DB7-F46E04FBC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156" y="1175201"/>
            <a:ext cx="5658615" cy="406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714407-5B02-6E11-CFD0-67CDEE2219CD}"/>
              </a:ext>
            </a:extLst>
          </p:cNvPr>
          <p:cNvSpPr txBox="1"/>
          <p:nvPr/>
        </p:nvSpPr>
        <p:spPr>
          <a:xfrm>
            <a:off x="1064968" y="5833756"/>
            <a:ext cx="6101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Printed_circuit_board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C366E4-A1E8-1708-F1AA-965C56860991}"/>
              </a:ext>
            </a:extLst>
          </p:cNvPr>
          <p:cNvSpPr txBox="1"/>
          <p:nvPr/>
        </p:nvSpPr>
        <p:spPr>
          <a:xfrm>
            <a:off x="7653167" y="5398477"/>
            <a:ext cx="32992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 sound chip from a 1980's </a:t>
            </a:r>
          </a:p>
          <a:p>
            <a:pPr algn="ctr"/>
            <a:r>
              <a:rPr lang="en-US" dirty="0"/>
              <a:t>Commodore 64 connected to the</a:t>
            </a:r>
          </a:p>
          <a:p>
            <a:pPr algn="ctr"/>
            <a:r>
              <a:rPr lang="en-US" dirty="0"/>
              <a:t>motherboard</a:t>
            </a:r>
          </a:p>
        </p:txBody>
      </p:sp>
    </p:spTree>
    <p:extLst>
      <p:ext uri="{BB962C8B-B14F-4D97-AF65-F5344CB8AC3E}">
        <p14:creationId xmlns:p14="http://schemas.microsoft.com/office/powerpoint/2010/main" val="30668534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BDA2B-484E-DE2C-A813-6014CDB1F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Wires transfer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262C08-B4AE-EC53-A205-1E12C4D95C9F}"/>
              </a:ext>
            </a:extLst>
          </p:cNvPr>
          <p:cNvSpPr/>
          <p:nvPr/>
        </p:nvSpPr>
        <p:spPr>
          <a:xfrm>
            <a:off x="2224458" y="1899964"/>
            <a:ext cx="2004646" cy="3967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Central</a:t>
            </a:r>
          </a:p>
          <a:p>
            <a:pPr algn="ctr"/>
            <a:r>
              <a:rPr lang="en-US" sz="2400" dirty="0"/>
              <a:t>Processor</a:t>
            </a:r>
          </a:p>
          <a:p>
            <a:pPr algn="ctr"/>
            <a:r>
              <a:rPr lang="en-US" sz="2400" dirty="0"/>
              <a:t>Unit (CPU)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Registers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+ - * /</a:t>
            </a:r>
          </a:p>
          <a:p>
            <a:pPr algn="ctr"/>
            <a:r>
              <a:rPr lang="en-US" sz="2400" dirty="0"/>
              <a:t>&lt; &gt; == !=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A27892-A523-42FD-C2CD-71EDC7DCC595}"/>
              </a:ext>
            </a:extLst>
          </p:cNvPr>
          <p:cNvSpPr/>
          <p:nvPr/>
        </p:nvSpPr>
        <p:spPr>
          <a:xfrm>
            <a:off x="7062628" y="1899964"/>
            <a:ext cx="2004646" cy="3967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Memory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3D0EEE-28CE-0FA1-5280-65CA72F3F383}"/>
              </a:ext>
            </a:extLst>
          </p:cNvPr>
          <p:cNvGrpSpPr/>
          <p:nvPr/>
        </p:nvGrpSpPr>
        <p:grpSpPr>
          <a:xfrm>
            <a:off x="4300277" y="2266030"/>
            <a:ext cx="2691179" cy="619125"/>
            <a:chOff x="4757477" y="2237458"/>
            <a:chExt cx="2691179" cy="61912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EE3227B-EC9B-A8DF-6677-0E4FE1199F8D}"/>
                </a:ext>
              </a:extLst>
            </p:cNvPr>
            <p:cNvGrpSpPr/>
            <p:nvPr/>
          </p:nvGrpSpPr>
          <p:grpSpPr>
            <a:xfrm>
              <a:off x="4757477" y="2237458"/>
              <a:ext cx="2691179" cy="619125"/>
              <a:chOff x="4954465" y="4400550"/>
              <a:chExt cx="2691179" cy="1219200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9C5207C0-8848-AF4A-E08B-0365A831E9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44005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8412EB49-82AF-1131-5BFD-D1C101559C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45529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31DAC600-5E15-D82C-9AB0-26125D8684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47053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2CB64720-E419-7D4B-C0ED-784375D4FD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48577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3100C8E9-EED3-BEB2-2CB2-F687499570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0101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0C6747F1-FF7E-8637-74D7-E51AC654ED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1625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F5FEF0E3-1BB7-34B9-309A-82F25BAB2A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3149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C4FDF4CA-B107-DB79-ED2F-80AFC3041D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4673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92AE7FE8-3464-3E0B-DCB2-59E4667397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6197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B26762B-70F6-8B51-8DC5-E36F491F867C}"/>
                </a:ext>
              </a:extLst>
            </p:cNvPr>
            <p:cNvSpPr txBox="1"/>
            <p:nvPr/>
          </p:nvSpPr>
          <p:spPr>
            <a:xfrm>
              <a:off x="5457377" y="2362354"/>
              <a:ext cx="12913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Instructions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804C609-4A16-CB92-46DF-6E69DD76A365}"/>
              </a:ext>
            </a:extLst>
          </p:cNvPr>
          <p:cNvGrpSpPr/>
          <p:nvPr/>
        </p:nvGrpSpPr>
        <p:grpSpPr>
          <a:xfrm>
            <a:off x="4300277" y="3579933"/>
            <a:ext cx="2691179" cy="619125"/>
            <a:chOff x="4757477" y="3465633"/>
            <a:chExt cx="2691179" cy="61912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3B1A9FC-2AAC-906F-DE7D-705FB6D7C6C9}"/>
                </a:ext>
              </a:extLst>
            </p:cNvPr>
            <p:cNvGrpSpPr/>
            <p:nvPr/>
          </p:nvGrpSpPr>
          <p:grpSpPr>
            <a:xfrm flipH="1">
              <a:off x="4757477" y="3465633"/>
              <a:ext cx="2691179" cy="619125"/>
              <a:chOff x="4954465" y="4400550"/>
              <a:chExt cx="2691179" cy="1219200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30FCA3A1-9954-FC74-2235-8F61DAEDF9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44005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E8D7B201-6DC4-9244-2080-2E68429883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45529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CEBBA59C-D0DF-FEB9-53B1-F558DB9111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47053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E7D7F73C-9787-11DC-3CF6-94E2923BD4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48577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5D26A449-DB92-C87F-47D5-46A59A7006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0101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BF5FB7CE-410A-87B9-7234-CABAD2D786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1625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C5FA74CD-FBE4-92C9-1670-14B97FCC8C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3149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9127C434-AF55-A9F5-E3C4-13F989AC7E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4673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0EB3969-836A-50E0-E6E5-92CA222537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6197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0B54C37-A009-6256-F421-A12F13CDB9E3}"/>
                </a:ext>
              </a:extLst>
            </p:cNvPr>
            <p:cNvSpPr txBox="1"/>
            <p:nvPr/>
          </p:nvSpPr>
          <p:spPr>
            <a:xfrm>
              <a:off x="5533744" y="3590529"/>
              <a:ext cx="113864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Addresses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DCE8FB7-B4C4-8FDD-ACF4-8D113D087AF2}"/>
              </a:ext>
            </a:extLst>
          </p:cNvPr>
          <p:cNvGrpSpPr/>
          <p:nvPr/>
        </p:nvGrpSpPr>
        <p:grpSpPr>
          <a:xfrm>
            <a:off x="4300277" y="4878634"/>
            <a:ext cx="2691179" cy="619125"/>
            <a:chOff x="4757477" y="4764334"/>
            <a:chExt cx="2691179" cy="61912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E71D9B3-DA51-1178-48EA-E4B5867A1A8C}"/>
                </a:ext>
              </a:extLst>
            </p:cNvPr>
            <p:cNvGrpSpPr/>
            <p:nvPr/>
          </p:nvGrpSpPr>
          <p:grpSpPr>
            <a:xfrm>
              <a:off x="4757477" y="4764334"/>
              <a:ext cx="2691179" cy="619125"/>
              <a:chOff x="4954465" y="4400550"/>
              <a:chExt cx="2691179" cy="1219200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8E45A857-B225-C2FE-753C-B44B423CF1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4400550"/>
                <a:ext cx="2691179" cy="0"/>
              </a:xfrm>
              <a:prstGeom prst="straightConnector1">
                <a:avLst/>
              </a:prstGeom>
              <a:ln w="28575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5C87C1D4-5F7B-5694-C08B-68B4F2D1D1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4552950"/>
                <a:ext cx="2691179" cy="0"/>
              </a:xfrm>
              <a:prstGeom prst="straightConnector1">
                <a:avLst/>
              </a:prstGeom>
              <a:ln w="28575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CF2CD6EF-EF45-9EA8-48D2-C7B578261B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4705350"/>
                <a:ext cx="2691179" cy="0"/>
              </a:xfrm>
              <a:prstGeom prst="straightConnector1">
                <a:avLst/>
              </a:prstGeom>
              <a:ln w="28575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8C8AD621-BBCA-D036-08F0-DA3AE21B5C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4857750"/>
                <a:ext cx="2691179" cy="0"/>
              </a:xfrm>
              <a:prstGeom prst="straightConnector1">
                <a:avLst/>
              </a:prstGeom>
              <a:ln w="28575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0C40282E-6F1C-2DAB-CD15-70ABF98430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010150"/>
                <a:ext cx="2691179" cy="0"/>
              </a:xfrm>
              <a:prstGeom prst="straightConnector1">
                <a:avLst/>
              </a:prstGeom>
              <a:ln w="28575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D926E8D5-66C2-EBF7-8F9E-17C86E7DF4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162550"/>
                <a:ext cx="2691179" cy="0"/>
              </a:xfrm>
              <a:prstGeom prst="straightConnector1">
                <a:avLst/>
              </a:prstGeom>
              <a:ln w="28575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8541075D-3080-F9E6-28C4-3242FB36F9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314950"/>
                <a:ext cx="2691179" cy="0"/>
              </a:xfrm>
              <a:prstGeom prst="straightConnector1">
                <a:avLst/>
              </a:prstGeom>
              <a:ln w="28575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99A337F5-9E13-54FE-2D91-26768C7FFC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467350"/>
                <a:ext cx="2691179" cy="0"/>
              </a:xfrm>
              <a:prstGeom prst="straightConnector1">
                <a:avLst/>
              </a:prstGeom>
              <a:ln w="28575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DEFEB9BE-21EC-BCFA-D71B-378D13BCE4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619750"/>
                <a:ext cx="2691179" cy="0"/>
              </a:xfrm>
              <a:prstGeom prst="straightConnector1">
                <a:avLst/>
              </a:prstGeom>
              <a:ln w="28575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0D9D0DD-DBB6-D002-6ECE-E6368743FC5A}"/>
                </a:ext>
              </a:extLst>
            </p:cNvPr>
            <p:cNvSpPr txBox="1"/>
            <p:nvPr/>
          </p:nvSpPr>
          <p:spPr>
            <a:xfrm>
              <a:off x="5247992" y="4889230"/>
              <a:ext cx="171014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Load/Store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50660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2B783EE-0239-4717-BBEA-8C9EAC61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DBDA2B-484E-DE2C-A813-6014CDB1F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45810"/>
            <a:ext cx="5120561" cy="1325563"/>
          </a:xfrm>
        </p:spPr>
        <p:txBody>
          <a:bodyPr>
            <a:normAutofit/>
          </a:bodyPr>
          <a:lstStyle/>
          <a:p>
            <a:r>
              <a:rPr lang="en-US" dirty="0"/>
              <a:t>Turing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8922D-DD2E-E642-B3B3-6FC73FDFE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92194" cy="3326667"/>
          </a:xfrm>
        </p:spPr>
        <p:txBody>
          <a:bodyPr>
            <a:normAutofit/>
          </a:bodyPr>
          <a:lstStyle/>
          <a:p>
            <a:r>
              <a:rPr lang="en-US" dirty="0"/>
              <a:t>Homage to the concept of a "Turing Machine" </a:t>
            </a:r>
          </a:p>
          <a:p>
            <a:r>
              <a:rPr lang="en-US" dirty="0"/>
              <a:t>Alan Turing did theoretical work as to what could be "computed"</a:t>
            </a:r>
          </a:p>
          <a:p>
            <a:r>
              <a:rPr lang="en-US" dirty="0"/>
              <a:t>Proposed a "Turing Machine" as the definition of foundation of "computability"</a:t>
            </a:r>
          </a:p>
          <a:p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erson in a suit&#10;&#10;Description automatically generated with medium confidence">
            <a:extLst>
              <a:ext uri="{FF2B5EF4-FFF2-40B4-BE49-F238E27FC236}">
                <a16:creationId xmlns:a16="http://schemas.microsoft.com/office/drawing/2014/main" id="{A8D18598-DF32-B1F1-4687-4C8BA1AC48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29247"/>
          <a:stretch/>
        </p:blipFill>
        <p:spPr>
          <a:xfrm>
            <a:off x="7901259" y="2727729"/>
            <a:ext cx="4290741" cy="4130271"/>
          </a:xfrm>
          <a:custGeom>
            <a:avLst/>
            <a:gdLst/>
            <a:ahLst/>
            <a:cxnLst/>
            <a:rect l="l" t="t" r="r" b="b"/>
            <a:pathLst>
              <a:path w="4290741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1" y="751286"/>
                </a:lnTo>
                <a:lnTo>
                  <a:pt x="4290741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</p:pic>
      <p:sp>
        <p:nvSpPr>
          <p:cNvPr id="16" name="Arc 15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indoor&#10;&#10;Description automatically generated">
            <a:extLst>
              <a:ext uri="{FF2B5EF4-FFF2-40B4-BE49-F238E27FC236}">
                <a16:creationId xmlns:a16="http://schemas.microsoft.com/office/drawing/2014/main" id="{826B229A-B0B4-EEB4-8A36-4F8D82460C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36" r="12368" b="4"/>
          <a:stretch/>
        </p:blipFill>
        <p:spPr>
          <a:xfrm>
            <a:off x="6261607" y="1"/>
            <a:ext cx="3519312" cy="3007909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97987F-AB73-11F4-EF44-62D67A72310E}"/>
              </a:ext>
            </a:extLst>
          </p:cNvPr>
          <p:cNvSpPr txBox="1"/>
          <p:nvPr/>
        </p:nvSpPr>
        <p:spPr>
          <a:xfrm>
            <a:off x="1239812" y="5635814"/>
            <a:ext cx="61018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Alan_Turing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Turing_machine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7308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0BAD1-FF47-02EF-796B-EE30432C0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"Touring Machine"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E4E96-BEFB-CA84-EB36-83557DCB3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939806"/>
          </a:xfrm>
        </p:spPr>
        <p:txBody>
          <a:bodyPr>
            <a:normAutofit/>
          </a:bodyPr>
          <a:lstStyle/>
          <a:p>
            <a:r>
              <a:rPr lang="en-US" dirty="0"/>
              <a:t>A "Turing Machine Lite"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r>
              <a:rPr lang="en-US" dirty="0">
                <a:sym typeface="Wingdings" pitchFamily="2" charset="2"/>
              </a:rPr>
              <a:t>256 Characters of memory</a:t>
            </a:r>
          </a:p>
          <a:p>
            <a:r>
              <a:rPr lang="en-US" dirty="0">
                <a:sym typeface="Wingdings" pitchFamily="2" charset="2"/>
              </a:rPr>
              <a:t>Three instructions</a:t>
            </a:r>
          </a:p>
          <a:p>
            <a:pPr lvl="1"/>
            <a:r>
              <a:rPr lang="en-US" dirty="0">
                <a:sym typeface="Wingdings" pitchFamily="2" charset="2"/>
              </a:rPr>
              <a:t>Move left &lt;</a:t>
            </a:r>
          </a:p>
          <a:p>
            <a:pPr lvl="1"/>
            <a:r>
              <a:rPr lang="en-US" dirty="0">
                <a:sym typeface="Wingdings" pitchFamily="2" charset="2"/>
              </a:rPr>
              <a:t>Move Right &gt;</a:t>
            </a:r>
          </a:p>
          <a:p>
            <a:pPr lvl="1"/>
            <a:r>
              <a:rPr lang="en-US" dirty="0">
                <a:sym typeface="Wingdings" pitchFamily="2" charset="2"/>
              </a:rPr>
              <a:t>Store character 42</a:t>
            </a:r>
            <a:endParaRPr lang="en-US" dirty="0"/>
          </a:p>
        </p:txBody>
      </p:sp>
      <p:pic>
        <p:nvPicPr>
          <p:cNvPr id="6" name="Picture 5" descr="A picture containing indoor&#10;&#10;Description automatically generated">
            <a:extLst>
              <a:ext uri="{FF2B5EF4-FFF2-40B4-BE49-F238E27FC236}">
                <a16:creationId xmlns:a16="http://schemas.microsoft.com/office/drawing/2014/main" id="{3DEE61DA-DF42-CCBC-8AB5-375AA699D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107" y="1027906"/>
            <a:ext cx="4211516" cy="28076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C17BE9-2ECE-8C89-00F5-77623813506A}"/>
              </a:ext>
            </a:extLst>
          </p:cNvPr>
          <p:cNvSpPr txBox="1"/>
          <p:nvPr/>
        </p:nvSpPr>
        <p:spPr>
          <a:xfrm>
            <a:off x="6096000" y="4498364"/>
            <a:ext cx="51475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 Touring Machine Program: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42 &gt; 114 &gt; 105 &gt; 97 &gt; 110 &lt; &lt; &lt; &lt; 66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Brian</a:t>
            </a:r>
          </a:p>
        </p:txBody>
      </p:sp>
    </p:spTree>
    <p:extLst>
      <p:ext uri="{BB962C8B-B14F-4D97-AF65-F5344CB8AC3E}">
        <p14:creationId xmlns:p14="http://schemas.microsoft.com/office/powerpoint/2010/main" val="10486711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4CE40-7A8B-6F3A-0A5D-85640AB38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Touring Machine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5C50EA-1158-491D-F7D9-41407772F7F9}"/>
              </a:ext>
            </a:extLst>
          </p:cNvPr>
          <p:cNvSpPr/>
          <p:nvPr/>
        </p:nvSpPr>
        <p:spPr>
          <a:xfrm>
            <a:off x="1440502" y="2088577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F94745-B7B7-FC9C-022D-ACE5B7157051}"/>
              </a:ext>
            </a:extLst>
          </p:cNvPr>
          <p:cNvSpPr/>
          <p:nvPr/>
        </p:nvSpPr>
        <p:spPr>
          <a:xfrm>
            <a:off x="1875289" y="2088577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F12C47-06B0-0E2A-EBF3-1CE0C2E85151}"/>
              </a:ext>
            </a:extLst>
          </p:cNvPr>
          <p:cNvSpPr/>
          <p:nvPr/>
        </p:nvSpPr>
        <p:spPr>
          <a:xfrm>
            <a:off x="2310134" y="2088577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E9051B-7AC8-C505-3EF7-73050B387A88}"/>
              </a:ext>
            </a:extLst>
          </p:cNvPr>
          <p:cNvSpPr/>
          <p:nvPr/>
        </p:nvSpPr>
        <p:spPr>
          <a:xfrm>
            <a:off x="2744921" y="2088577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C003BA-487A-817B-9243-5631CA10AD04}"/>
              </a:ext>
            </a:extLst>
          </p:cNvPr>
          <p:cNvSpPr/>
          <p:nvPr/>
        </p:nvSpPr>
        <p:spPr>
          <a:xfrm>
            <a:off x="3179819" y="2088577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81D0B3-5157-A2FE-C480-A150AA561873}"/>
              </a:ext>
            </a:extLst>
          </p:cNvPr>
          <p:cNvSpPr/>
          <p:nvPr/>
        </p:nvSpPr>
        <p:spPr>
          <a:xfrm>
            <a:off x="3614606" y="2088577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1DB2F3-CFEB-536C-01D5-52DD0A9A9EE7}"/>
              </a:ext>
            </a:extLst>
          </p:cNvPr>
          <p:cNvSpPr/>
          <p:nvPr/>
        </p:nvSpPr>
        <p:spPr>
          <a:xfrm>
            <a:off x="4049451" y="2088577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FCB296-2052-9B51-8081-E342A234ECE3}"/>
              </a:ext>
            </a:extLst>
          </p:cNvPr>
          <p:cNvSpPr/>
          <p:nvPr/>
        </p:nvSpPr>
        <p:spPr>
          <a:xfrm>
            <a:off x="4484238" y="2088577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F6B997-99A7-C78B-9833-FEA9810C21A2}"/>
              </a:ext>
            </a:extLst>
          </p:cNvPr>
          <p:cNvSpPr/>
          <p:nvPr/>
        </p:nvSpPr>
        <p:spPr>
          <a:xfrm>
            <a:off x="1440502" y="2025730"/>
            <a:ext cx="869632" cy="4840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4135F3-A1E8-805E-F8DD-E82A62BB75FA}"/>
              </a:ext>
            </a:extLst>
          </p:cNvPr>
          <p:cNvSpPr txBox="1"/>
          <p:nvPr/>
        </p:nvSpPr>
        <p:spPr>
          <a:xfrm>
            <a:off x="1743042" y="1396605"/>
            <a:ext cx="30460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char (big endian)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0F99C9-8045-E02E-A815-53347BC1D039}"/>
              </a:ext>
            </a:extLst>
          </p:cNvPr>
          <p:cNvSpPr txBox="1"/>
          <p:nvPr/>
        </p:nvSpPr>
        <p:spPr>
          <a:xfrm>
            <a:off x="1362945" y="2779825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 Code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866E8F-2C70-41BC-AA26-1F0F1B3EF919}"/>
              </a:ext>
            </a:extLst>
          </p:cNvPr>
          <p:cNvSpPr/>
          <p:nvPr/>
        </p:nvSpPr>
        <p:spPr>
          <a:xfrm>
            <a:off x="1432561" y="3362381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AF4814-E074-FFB9-7052-DD4790501835}"/>
              </a:ext>
            </a:extLst>
          </p:cNvPr>
          <p:cNvSpPr/>
          <p:nvPr/>
        </p:nvSpPr>
        <p:spPr>
          <a:xfrm>
            <a:off x="1867348" y="3362381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3A2DB1-0770-6850-2DEB-D39DDCFE57CD}"/>
              </a:ext>
            </a:extLst>
          </p:cNvPr>
          <p:cNvSpPr/>
          <p:nvPr/>
        </p:nvSpPr>
        <p:spPr>
          <a:xfrm>
            <a:off x="1432561" y="3967425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29640A-D9BD-52C9-4B3E-DEAAD558FEEA}"/>
              </a:ext>
            </a:extLst>
          </p:cNvPr>
          <p:cNvSpPr/>
          <p:nvPr/>
        </p:nvSpPr>
        <p:spPr>
          <a:xfrm>
            <a:off x="1867348" y="3967425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A2EBB29-CAE5-3E17-9C3B-249181468C07}"/>
              </a:ext>
            </a:extLst>
          </p:cNvPr>
          <p:cNvSpPr/>
          <p:nvPr/>
        </p:nvSpPr>
        <p:spPr>
          <a:xfrm>
            <a:off x="1455433" y="4521553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BE6430B-D5C0-BB03-B40E-6FFF881EC7E5}"/>
              </a:ext>
            </a:extLst>
          </p:cNvPr>
          <p:cNvSpPr/>
          <p:nvPr/>
        </p:nvSpPr>
        <p:spPr>
          <a:xfrm>
            <a:off x="1890220" y="4521553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41A269-59BE-73F9-5843-9A0456275D63}"/>
              </a:ext>
            </a:extLst>
          </p:cNvPr>
          <p:cNvSpPr/>
          <p:nvPr/>
        </p:nvSpPr>
        <p:spPr>
          <a:xfrm>
            <a:off x="1455433" y="5075551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DBA5BC7-25C2-3AF6-657C-56D99A76EC64}"/>
              </a:ext>
            </a:extLst>
          </p:cNvPr>
          <p:cNvSpPr/>
          <p:nvPr/>
        </p:nvSpPr>
        <p:spPr>
          <a:xfrm>
            <a:off x="1890220" y="5075551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829C9F-F334-7B8E-0AFA-E716EADB19D6}"/>
              </a:ext>
            </a:extLst>
          </p:cNvPr>
          <p:cNvSpPr txBox="1"/>
          <p:nvPr/>
        </p:nvSpPr>
        <p:spPr>
          <a:xfrm>
            <a:off x="2636462" y="3362381"/>
            <a:ext cx="232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(0) Store this character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DDC04C-8FC6-0E00-AF6F-CFD1F97B946D}"/>
              </a:ext>
            </a:extLst>
          </p:cNvPr>
          <p:cNvSpPr txBox="1"/>
          <p:nvPr/>
        </p:nvSpPr>
        <p:spPr>
          <a:xfrm>
            <a:off x="2636462" y="3967425"/>
            <a:ext cx="232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 Store this character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228B06-725B-5874-0C7E-F4DF3601EF3C}"/>
              </a:ext>
            </a:extLst>
          </p:cNvPr>
          <p:cNvSpPr txBox="1"/>
          <p:nvPr/>
        </p:nvSpPr>
        <p:spPr>
          <a:xfrm>
            <a:off x="2636462" y="5075551"/>
            <a:ext cx="14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 Move Left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B470C2-44B5-D290-3A67-6DFE2403AAE5}"/>
              </a:ext>
            </a:extLst>
          </p:cNvPr>
          <p:cNvSpPr txBox="1"/>
          <p:nvPr/>
        </p:nvSpPr>
        <p:spPr>
          <a:xfrm>
            <a:off x="2636462" y="4521553"/>
            <a:ext cx="1522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 Move right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B52604-7BD2-8D18-74AD-D0C88DC80407}"/>
              </a:ext>
            </a:extLst>
          </p:cNvPr>
          <p:cNvSpPr txBox="1"/>
          <p:nvPr/>
        </p:nvSpPr>
        <p:spPr>
          <a:xfrm>
            <a:off x="7505740" y="1998199"/>
            <a:ext cx="91403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114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110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DC525C-BCBE-B62D-12F5-BFB71DAC8F5D}"/>
              </a:ext>
            </a:extLst>
          </p:cNvPr>
          <p:cNvSpPr txBox="1"/>
          <p:nvPr/>
        </p:nvSpPr>
        <p:spPr>
          <a:xfrm>
            <a:off x="9200656" y="1992544"/>
            <a:ext cx="91403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985837-5529-5870-A189-EB4AC385DE8C}"/>
              </a:ext>
            </a:extLst>
          </p:cNvPr>
          <p:cNvSpPr txBox="1"/>
          <p:nvPr/>
        </p:nvSpPr>
        <p:spPr>
          <a:xfrm>
            <a:off x="7504644" y="1273658"/>
            <a:ext cx="10406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Code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3FE50F-91C7-0D96-5CE0-A129172A49CE}"/>
              </a:ext>
            </a:extLst>
          </p:cNvPr>
          <p:cNvSpPr txBox="1"/>
          <p:nvPr/>
        </p:nvSpPr>
        <p:spPr>
          <a:xfrm>
            <a:off x="9046376" y="1341232"/>
            <a:ext cx="8164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Hex</a:t>
            </a:r>
          </a:p>
        </p:txBody>
      </p:sp>
    </p:spTree>
    <p:extLst>
      <p:ext uri="{BB962C8B-B14F-4D97-AF65-F5344CB8AC3E}">
        <p14:creationId xmlns:p14="http://schemas.microsoft.com/office/powerpoint/2010/main" val="14534072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D5DF8A-3D98-DC7E-85E8-EAC7EDC57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791E68-B219-7E1C-2218-042D2ED13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I reduced Chapter 6 to the essential bits I feel we need to go forward</a:t>
            </a:r>
          </a:p>
          <a:p>
            <a:r>
              <a:rPr lang="en-US" sz="2000" dirty="0"/>
              <a:t>Do not proceed to Chapter 7 until you truly understand it – at least the singly-linked list</a:t>
            </a:r>
          </a:p>
          <a:p>
            <a:r>
              <a:rPr lang="en-US" sz="2000" dirty="0"/>
              <a:t>I did not teach you how to pass a programming interview test because that is “the road more travelled” and is a long journey through a ”forest dark and deep” and there are many “miles to go before we sleep”</a:t>
            </a:r>
          </a:p>
          <a:p>
            <a:r>
              <a:rPr lang="en-US" sz="2000" dirty="0"/>
              <a:t>Others can better guide you if you are on that journey…</a:t>
            </a:r>
          </a:p>
        </p:txBody>
      </p:sp>
      <p:pic>
        <p:nvPicPr>
          <p:cNvPr id="4" name="Picture 3" descr="A Picture of Robert Frost taken around 1910, from Wikipedia.">
            <a:extLst>
              <a:ext uri="{FF2B5EF4-FFF2-40B4-BE49-F238E27FC236}">
                <a16:creationId xmlns:a16="http://schemas.microsoft.com/office/drawing/2014/main" id="{84D5F7B5-DB65-B1C5-A9F6-259E7B8114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" r="-3" b="18657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531655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AE3D-C70D-220E-82A8-C1D64A90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725F2C-A6DC-4096-AD36-A6A5AF1FFD40}"/>
              </a:ext>
            </a:extLst>
          </p:cNvPr>
          <p:cNvSpPr txBox="1"/>
          <p:nvPr/>
        </p:nvSpPr>
        <p:spPr>
          <a:xfrm>
            <a:off x="838201" y="1502688"/>
            <a:ext cx="505570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These slides are Copyright 2023-  Charles R. Severance (</a:t>
            </a:r>
            <a:r>
              <a:rPr lang="en-US" sz="1200" dirty="0" err="1"/>
              <a:t>online.dr-chuck.com</a:t>
            </a:r>
            <a:r>
              <a:rPr lang="en-US" sz="1200" dirty="0"/>
              <a:t>) as part of www.cc4e.com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endParaRPr lang="en-US" sz="1200" dirty="0"/>
          </a:p>
          <a:p>
            <a:r>
              <a:rPr lang="en-US" sz="1200" dirty="0"/>
              <a:t>Initial Development: Charles Severance, University of Michigan School of Information</a:t>
            </a:r>
          </a:p>
          <a:p>
            <a:endParaRPr lang="en-US" sz="1200" dirty="0"/>
          </a:p>
          <a:p>
            <a:r>
              <a:rPr lang="en-US" sz="1200" b="1" dirty="0"/>
              <a:t>Insert new Contributors and Translators here including names and dates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0D5A1-502A-F6A1-76FD-6D954B37EE94}"/>
              </a:ext>
            </a:extLst>
          </p:cNvPr>
          <p:cNvSpPr txBox="1"/>
          <p:nvPr/>
        </p:nvSpPr>
        <p:spPr>
          <a:xfrm>
            <a:off x="6298097" y="1502688"/>
            <a:ext cx="5055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Continue new Contributors and Translators here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63881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AA7E7-D961-66E7-E7CF-CB277CD72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Paths Through Chapter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63E63-AAEC-04B4-9809-5D8198075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ways I could teach Chapter 6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Study for a future programming interview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Continue toward understanding the nature of computers and computing</a:t>
            </a:r>
          </a:p>
          <a:p>
            <a:r>
              <a:rPr lang="en-US" dirty="0"/>
              <a:t>Chapter 6 Implements a binary tree and a hash map using structures without much background on the uses of these data structures</a:t>
            </a:r>
          </a:p>
          <a:p>
            <a:r>
              <a:rPr lang="en-US" dirty="0"/>
              <a:t>If your goal is a programming interview, slow way down and read and understand Chapter 6 – find some outside recourses on these data structures</a:t>
            </a:r>
          </a:p>
          <a:p>
            <a:r>
              <a:rPr lang="en-US" dirty="0"/>
              <a:t>I will take the road (2) less taken….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368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AAA7E7-D961-66E7-E7CF-CB277CD72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dirty="0"/>
              <a:t>Chapter 6 – The road less travelled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63E63-AAEC-04B4-9809-5D8198075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r>
              <a:rPr lang="en-US" sz="2000" dirty="0"/>
              <a:t>I will only cover 6.1, part of 6.2, and 6.5.1</a:t>
            </a:r>
          </a:p>
          <a:p>
            <a:r>
              <a:rPr lang="en-US" sz="2000" dirty="0"/>
              <a:t>There are many sources of material to study for programming exams.</a:t>
            </a:r>
          </a:p>
          <a:p>
            <a:r>
              <a:rPr lang="en-US" sz="2000" dirty="0"/>
              <a:t>You can read the rest of Chapter 6 as much and often as you like</a:t>
            </a:r>
          </a:p>
        </p:txBody>
      </p:sp>
      <p:pic>
        <p:nvPicPr>
          <p:cNvPr id="4" name="Picture 3" descr="A Picture of Robert Frost taken around 1910, from Wikipedia.">
            <a:extLst>
              <a:ext uri="{FF2B5EF4-FFF2-40B4-BE49-F238E27FC236}">
                <a16:creationId xmlns:a16="http://schemas.microsoft.com/office/drawing/2014/main" id="{33B9C1E7-7CFA-E318-5A48-74B535121C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" r="-3" b="18657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81645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19E79-ADA1-907B-5FAD-AB37B5CD2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6.1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FDB0C-383A-018F-35EE-234C8E365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6414" cy="4351338"/>
          </a:xfrm>
        </p:spPr>
        <p:txBody>
          <a:bodyPr/>
          <a:lstStyle/>
          <a:p>
            <a:r>
              <a:rPr lang="en-US" dirty="0"/>
              <a:t>A struct is a user defined type that contains one or more types that can be treated as a unit.</a:t>
            </a:r>
          </a:p>
          <a:p>
            <a:r>
              <a:rPr lang="en-US" dirty="0"/>
              <a:t>The elements or variables mentioned in a structure are called </a:t>
            </a:r>
            <a:r>
              <a:rPr lang="en-US" i="1" dirty="0"/>
              <a:t>members</a:t>
            </a:r>
            <a:r>
              <a:rPr lang="en-US" dirty="0"/>
              <a:t>.</a:t>
            </a:r>
          </a:p>
          <a:p>
            <a:r>
              <a:rPr lang="en-US" dirty="0"/>
              <a:t>The dot operator allows us to access the members of the structure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015EDA-9B8C-EE59-2415-3FA4045D99D8}"/>
              </a:ext>
            </a:extLst>
          </p:cNvPr>
          <p:cNvSpPr txBox="1"/>
          <p:nvPr/>
        </p:nvSpPr>
        <p:spPr>
          <a:xfrm>
            <a:off x="6096000" y="500748"/>
            <a:ext cx="487184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x;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y;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p1, p2;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p1.x = 3.0;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p1.y = 4.0;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p2 = p1;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("%f %f\n", p2.x, p2.y);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306DA0-8C37-4809-6BE7-F28971E49EA5}"/>
              </a:ext>
            </a:extLst>
          </p:cNvPr>
          <p:cNvSpPr txBox="1"/>
          <p:nvPr/>
        </p:nvSpPr>
        <p:spPr>
          <a:xfrm>
            <a:off x="7267795" y="5497358"/>
            <a:ext cx="2528256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3.000000 4.000000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556274-5FAB-FA80-D5BC-7FB8B7B8096A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kr_06_01.c</a:t>
            </a:r>
          </a:p>
        </p:txBody>
      </p:sp>
    </p:spTree>
    <p:extLst>
      <p:ext uri="{BB962C8B-B14F-4D97-AF65-F5344CB8AC3E}">
        <p14:creationId xmlns:p14="http://schemas.microsoft.com/office/powerpoint/2010/main" val="2256789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4BF881-8A32-5E96-DAC8-A625687304FE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kr_06_02.c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DE0A5A-CD99-2254-7093-349BD53524C0}"/>
              </a:ext>
            </a:extLst>
          </p:cNvPr>
          <p:cNvSpPr txBox="1"/>
          <p:nvPr/>
        </p:nvSpPr>
        <p:spPr>
          <a:xfrm>
            <a:off x="626938" y="289679"/>
            <a:ext cx="4998484" cy="6278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point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y;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(pf)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pf;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pf.x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9.0;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pf.y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8.0;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%f %f\n",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pf.x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pf.y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pm;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pm.x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3.0;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pm.y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4.0;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%f %f\n",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pm.x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pm.y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(pm);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("back %f %f\n",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pm.x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pm.y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FFE04B-0F17-B809-9B2B-2D5E9506F9B3}"/>
              </a:ext>
            </a:extLst>
          </p:cNvPr>
          <p:cNvSpPr txBox="1"/>
          <p:nvPr/>
        </p:nvSpPr>
        <p:spPr>
          <a:xfrm>
            <a:off x="7354540" y="5005001"/>
            <a:ext cx="3217547" cy="9233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3.000000 4.000000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9.000000 8.000000</a:t>
            </a:r>
          </a:p>
          <a:p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 3.000000 4.000000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B54C07-EB9F-666B-2B4C-5102457517D7}"/>
              </a:ext>
            </a:extLst>
          </p:cNvPr>
          <p:cNvSpPr/>
          <p:nvPr/>
        </p:nvSpPr>
        <p:spPr>
          <a:xfrm>
            <a:off x="6692281" y="929669"/>
            <a:ext cx="1395538" cy="340386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A1ABEB-F715-DF58-0301-362EA991E799}"/>
              </a:ext>
            </a:extLst>
          </p:cNvPr>
          <p:cNvSpPr/>
          <p:nvPr/>
        </p:nvSpPr>
        <p:spPr>
          <a:xfrm>
            <a:off x="6694997" y="3487350"/>
            <a:ext cx="1392821" cy="85181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0D95E4-1D7D-7323-8FDF-D66E2B38391B}"/>
              </a:ext>
            </a:extLst>
          </p:cNvPr>
          <p:cNvSpPr/>
          <p:nvPr/>
        </p:nvSpPr>
        <p:spPr>
          <a:xfrm>
            <a:off x="7158811" y="3906455"/>
            <a:ext cx="789019" cy="43270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4DBDBF-C81D-1314-EC35-42FE24F1B8D2}"/>
              </a:ext>
            </a:extLst>
          </p:cNvPr>
          <p:cNvSpPr/>
          <p:nvPr/>
        </p:nvSpPr>
        <p:spPr>
          <a:xfrm>
            <a:off x="7596372" y="3906455"/>
            <a:ext cx="479729" cy="43270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4.0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F6E362-7A53-DD6E-49C5-8DB56FBBAA31}"/>
              </a:ext>
            </a:extLst>
          </p:cNvPr>
          <p:cNvSpPr/>
          <p:nvPr/>
        </p:nvSpPr>
        <p:spPr>
          <a:xfrm>
            <a:off x="7157642" y="3487351"/>
            <a:ext cx="783771" cy="43270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111A2-EE1B-D23C-0424-5650C78E876E}"/>
              </a:ext>
            </a:extLst>
          </p:cNvPr>
          <p:cNvSpPr/>
          <p:nvPr/>
        </p:nvSpPr>
        <p:spPr>
          <a:xfrm>
            <a:off x="7602840" y="3487351"/>
            <a:ext cx="484978" cy="43270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3.0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45862D-3409-F2A0-650C-C5DE25933F49}"/>
              </a:ext>
            </a:extLst>
          </p:cNvPr>
          <p:cNvSpPr txBox="1"/>
          <p:nvPr/>
        </p:nvSpPr>
        <p:spPr>
          <a:xfrm>
            <a:off x="11287532" y="2468170"/>
            <a:ext cx="800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  <a:p>
            <a:r>
              <a:rPr lang="en-US" dirty="0"/>
              <a:t>frame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FD986A0F-243F-4DD0-84ED-3A07C48FD10D}"/>
              </a:ext>
            </a:extLst>
          </p:cNvPr>
          <p:cNvSpPr/>
          <p:nvPr/>
        </p:nvSpPr>
        <p:spPr>
          <a:xfrm flipH="1">
            <a:off x="10632403" y="2286001"/>
            <a:ext cx="760816" cy="1039078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8047766-2BCB-B2B5-761B-594EAEFB8A7C}"/>
              </a:ext>
            </a:extLst>
          </p:cNvPr>
          <p:cNvSpPr/>
          <p:nvPr/>
        </p:nvSpPr>
        <p:spPr>
          <a:xfrm>
            <a:off x="9230397" y="929669"/>
            <a:ext cx="1395538" cy="340386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E584F8-09EA-66E7-DD12-7670867150C5}"/>
              </a:ext>
            </a:extLst>
          </p:cNvPr>
          <p:cNvSpPr/>
          <p:nvPr/>
        </p:nvSpPr>
        <p:spPr>
          <a:xfrm>
            <a:off x="9233113" y="3487350"/>
            <a:ext cx="1392821" cy="85181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830C41D-84D4-644D-C77C-876B416336A3}"/>
              </a:ext>
            </a:extLst>
          </p:cNvPr>
          <p:cNvSpPr/>
          <p:nvPr/>
        </p:nvSpPr>
        <p:spPr>
          <a:xfrm>
            <a:off x="9696927" y="3906455"/>
            <a:ext cx="789019" cy="43270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6C81E8-A404-FC4D-00A9-E8312896EFA2}"/>
              </a:ext>
            </a:extLst>
          </p:cNvPr>
          <p:cNvSpPr/>
          <p:nvPr/>
        </p:nvSpPr>
        <p:spPr>
          <a:xfrm>
            <a:off x="10134488" y="3906455"/>
            <a:ext cx="479729" cy="43270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4.0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00C78B3-D54A-E3E4-CD60-19990681CBC8}"/>
              </a:ext>
            </a:extLst>
          </p:cNvPr>
          <p:cNvSpPr/>
          <p:nvPr/>
        </p:nvSpPr>
        <p:spPr>
          <a:xfrm>
            <a:off x="9695758" y="3487351"/>
            <a:ext cx="783771" cy="43270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6350206-186B-A064-4B2E-15010D858141}"/>
              </a:ext>
            </a:extLst>
          </p:cNvPr>
          <p:cNvSpPr/>
          <p:nvPr/>
        </p:nvSpPr>
        <p:spPr>
          <a:xfrm>
            <a:off x="10140956" y="3487351"/>
            <a:ext cx="484978" cy="43270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3.0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A06A69-4DEA-D8C1-92DD-337110D010F4}"/>
              </a:ext>
            </a:extLst>
          </p:cNvPr>
          <p:cNvSpPr/>
          <p:nvPr/>
        </p:nvSpPr>
        <p:spPr>
          <a:xfrm>
            <a:off x="9228345" y="2396730"/>
            <a:ext cx="1392821" cy="85181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pf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2F209E-F385-06A6-7A13-AEFD7928CC28}"/>
              </a:ext>
            </a:extLst>
          </p:cNvPr>
          <p:cNvSpPr/>
          <p:nvPr/>
        </p:nvSpPr>
        <p:spPr>
          <a:xfrm>
            <a:off x="9692159" y="2815835"/>
            <a:ext cx="789019" cy="43270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2CD8FCB-E075-F304-BA06-825E1D43AC8F}"/>
              </a:ext>
            </a:extLst>
          </p:cNvPr>
          <p:cNvSpPr/>
          <p:nvPr/>
        </p:nvSpPr>
        <p:spPr>
          <a:xfrm>
            <a:off x="10129720" y="2815835"/>
            <a:ext cx="479729" cy="43270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8.0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17CEB38-5110-0027-11A6-CEF2066878E4}"/>
              </a:ext>
            </a:extLst>
          </p:cNvPr>
          <p:cNvSpPr/>
          <p:nvPr/>
        </p:nvSpPr>
        <p:spPr>
          <a:xfrm>
            <a:off x="9690990" y="2396731"/>
            <a:ext cx="783771" cy="43270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D201084-ED36-7047-C3A6-AD64EDA3F8F8}"/>
              </a:ext>
            </a:extLst>
          </p:cNvPr>
          <p:cNvSpPr/>
          <p:nvPr/>
        </p:nvSpPr>
        <p:spPr>
          <a:xfrm>
            <a:off x="10136188" y="2396731"/>
            <a:ext cx="484978" cy="43270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9.0</a:t>
            </a:r>
          </a:p>
        </p:txBody>
      </p: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13C24F97-2173-F097-FF2B-98C50D14BA2B}"/>
              </a:ext>
            </a:extLst>
          </p:cNvPr>
          <p:cNvCxnSpPr>
            <a:cxnSpLocks/>
            <a:stCxn id="21" idx="1"/>
            <a:endCxn id="26" idx="1"/>
          </p:cNvCxnSpPr>
          <p:nvPr/>
        </p:nvCxnSpPr>
        <p:spPr>
          <a:xfrm rot="10800000">
            <a:off x="9228345" y="2822636"/>
            <a:ext cx="4768" cy="1090620"/>
          </a:xfrm>
          <a:prstGeom prst="curvedConnector3">
            <a:avLst>
              <a:gd name="adj1" fmla="val 636967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D2BC728-BE49-2E1D-D32F-FCD85787E957}"/>
              </a:ext>
            </a:extLst>
          </p:cNvPr>
          <p:cNvSpPr txBox="1"/>
          <p:nvPr/>
        </p:nvSpPr>
        <p:spPr>
          <a:xfrm>
            <a:off x="8284277" y="3244334"/>
            <a:ext cx="62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copy</a:t>
            </a:r>
          </a:p>
        </p:txBody>
      </p:sp>
    </p:spTree>
    <p:extLst>
      <p:ext uri="{BB962C8B-B14F-4D97-AF65-F5344CB8AC3E}">
        <p14:creationId xmlns:p14="http://schemas.microsoft.com/office/powerpoint/2010/main" val="1436829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19E79-ADA1-907B-5FAD-AB37B5CD2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6.2 Structures and Pointers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015EDA-9B8C-EE59-2415-3FA4045D99D8}"/>
              </a:ext>
            </a:extLst>
          </p:cNvPr>
          <p:cNvSpPr txBox="1"/>
          <p:nvPr/>
        </p:nvSpPr>
        <p:spPr>
          <a:xfrm>
            <a:off x="545509" y="1113919"/>
            <a:ext cx="638828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x;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y;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*pp;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pp = &amp;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pt.x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3.0;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(*pp).y = 4.0;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("%p %f %f\n", pp, (*pp).x, pp-&gt;y);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306DA0-8C37-4809-6BE7-F28971E49EA5}"/>
              </a:ext>
            </a:extLst>
          </p:cNvPr>
          <p:cNvSpPr txBox="1"/>
          <p:nvPr/>
        </p:nvSpPr>
        <p:spPr>
          <a:xfrm>
            <a:off x="6933796" y="2454039"/>
            <a:ext cx="4182555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0x16d72f1e0 3.000000 4.000000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556274-5FAB-FA80-D5BC-7FB8B7B8096A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kr_06_03.c</a:t>
            </a:r>
          </a:p>
        </p:txBody>
      </p:sp>
    </p:spTree>
    <p:extLst>
      <p:ext uri="{BB962C8B-B14F-4D97-AF65-F5344CB8AC3E}">
        <p14:creationId xmlns:p14="http://schemas.microsoft.com/office/powerpoint/2010/main" val="1532086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1890</TotalTime>
  <Words>4920</Words>
  <Application>Microsoft Macintosh PowerPoint</Application>
  <PresentationFormat>Widescreen</PresentationFormat>
  <Paragraphs>1065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Calibri Light</vt:lpstr>
      <vt:lpstr>Courier New</vt:lpstr>
      <vt:lpstr>Menlo</vt:lpstr>
      <vt:lpstr>Office Theme</vt:lpstr>
      <vt:lpstr>K&amp;R Chapter 6 Structures</vt:lpstr>
      <vt:lpstr>A Bit of Poetry – Robert Frost</vt:lpstr>
      <vt:lpstr>“The Road Not Taken”</vt:lpstr>
      <vt:lpstr>“Stopping by Woods on a Snowy Evening”</vt:lpstr>
      <vt:lpstr>Two Paths Through Chapter 6</vt:lpstr>
      <vt:lpstr>Chapter 6 – The road less travelled</vt:lpstr>
      <vt:lpstr>6.1 Structures</vt:lpstr>
      <vt:lpstr>PowerPoint Presentation</vt:lpstr>
      <vt:lpstr>6.2 Structures and Pointers</vt:lpstr>
      <vt:lpstr>PowerPoint Presentation</vt:lpstr>
      <vt:lpstr>6.2 Storage Allocation</vt:lpstr>
      <vt:lpstr>6.2 Dynamic Memory</vt:lpstr>
      <vt:lpstr>6.5.1 A list of strings</vt:lpstr>
      <vt:lpstr>6.5.1 Self Referential Structures</vt:lpstr>
      <vt:lpstr>Linked List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Walking a linked list</vt:lpstr>
      <vt:lpstr>Walking a linked list</vt:lpstr>
      <vt:lpstr>Walking a linked list</vt:lpstr>
      <vt:lpstr>Walking a linked list</vt:lpstr>
      <vt:lpstr>Walking a linked list</vt:lpstr>
      <vt:lpstr>6.5.1 Reverse a List</vt:lpstr>
      <vt:lpstr>6.5.1 Doubly Linked List</vt:lpstr>
      <vt:lpstr>6.5.1 Doubly Linked List</vt:lpstr>
      <vt:lpstr>Doubly Linked List</vt:lpstr>
      <vt:lpstr>Walking a list backwards</vt:lpstr>
      <vt:lpstr>Walking a list backwards</vt:lpstr>
      <vt:lpstr>Walking a list backwards</vt:lpstr>
      <vt:lpstr>Walking a list backwards</vt:lpstr>
      <vt:lpstr>Linked List in a Function</vt:lpstr>
      <vt:lpstr>6.8 Unions</vt:lpstr>
      <vt:lpstr>6.7 Fields – Getting at the bits </vt:lpstr>
      <vt:lpstr>Computer Architecture</vt:lpstr>
      <vt:lpstr>Wires transfer data</vt:lpstr>
      <vt:lpstr>Turing Machine</vt:lpstr>
      <vt:lpstr>"Touring Machine"</vt:lpstr>
      <vt:lpstr>Binary Touring Machine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Python and C</dc:title>
  <dc:creator>Microsoft Office User</dc:creator>
  <cp:lastModifiedBy>Severance, Charles</cp:lastModifiedBy>
  <cp:revision>116</cp:revision>
  <dcterms:created xsi:type="dcterms:W3CDTF">2022-07-26T07:32:28Z</dcterms:created>
  <dcterms:modified xsi:type="dcterms:W3CDTF">2023-02-23T18:41:39Z</dcterms:modified>
</cp:coreProperties>
</file>