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7" r:id="rId3"/>
    <p:sldId id="294" r:id="rId4"/>
    <p:sldId id="295" r:id="rId5"/>
    <p:sldId id="296" r:id="rId6"/>
    <p:sldId id="341" r:id="rId7"/>
    <p:sldId id="288" r:id="rId8"/>
    <p:sldId id="293" r:id="rId9"/>
    <p:sldId id="298" r:id="rId10"/>
    <p:sldId id="297" r:id="rId11"/>
    <p:sldId id="340" r:id="rId12"/>
    <p:sldId id="284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285"/>
    <p:restoredTop sz="96327"/>
  </p:normalViewPr>
  <p:slideViewPr>
    <p:cSldViewPr snapToGrid="0" snapToObjects="1">
      <p:cViewPr varScale="1">
        <p:scale>
          <a:sx n="79" d="100"/>
          <a:sy n="79" d="100"/>
        </p:scale>
        <p:origin x="24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K&amp;R Chapter 5</a:t>
            </a:r>
            <a:br>
              <a:rPr lang="en-US" dirty="0"/>
            </a:br>
            <a:r>
              <a:rPr lang="en-US" sz="4800" dirty="0"/>
              <a:t>Functions and Program Structure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ED146FD6-BD02-6C6F-35C4-6BF8814D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DACE-7C31-71EC-959E-1FBC550D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Standardizing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34E98-BE7B-CC9B-992E-ACF91BB23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61847" cy="160337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Standardization of C started in 1983 in ANSI</a:t>
            </a:r>
          </a:p>
          <a:p>
            <a:r>
              <a:rPr lang="en-US" dirty="0"/>
              <a:t>C++ was in development from 1979-1983</a:t>
            </a:r>
          </a:p>
          <a:p>
            <a:r>
              <a:rPr lang="en-US" dirty="0"/>
              <a:t>The Second Edition of K&amp;R C was published in 1988</a:t>
            </a:r>
          </a:p>
          <a:p>
            <a:r>
              <a:rPr lang="en-US" dirty="0"/>
              <a:t>The “C89” standard was released in 1989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862342F-C237-FEA9-5D7D-17A0157FD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350" y="673100"/>
            <a:ext cx="4000500" cy="5511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3272C8-E9EE-CFEA-4262-D8ADCA645F23}"/>
              </a:ext>
            </a:extLst>
          </p:cNvPr>
          <p:cNvSpPr txBox="1"/>
          <p:nvPr/>
        </p:nvSpPr>
        <p:spPr>
          <a:xfrm>
            <a:off x="1474294" y="3599577"/>
            <a:ext cx="49896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second edition of </a:t>
            </a:r>
            <a:r>
              <a:rPr lang="en-US" i="1" dirty="0"/>
              <a:t>The C Programming Language</a:t>
            </a:r>
            <a:r>
              <a:rPr lang="en-US" dirty="0"/>
              <a:t> was published early in 1988.  At that time, the first C standard was almost complete, formalizing and codifying the precise definition of the language.</a:t>
            </a:r>
          </a:p>
          <a:p>
            <a:pPr algn="r"/>
            <a:r>
              <a:rPr lang="en-US" b="1" dirty="0"/>
              <a:t>Brian Kernighan</a:t>
            </a:r>
          </a:p>
          <a:p>
            <a:pPr algn="r"/>
            <a:r>
              <a:rPr lang="en-US" dirty="0"/>
              <a:t>Princeton, New Jersey</a:t>
            </a:r>
          </a:p>
          <a:p>
            <a:pPr algn="r"/>
            <a:r>
              <a:rPr lang="en-US" dirty="0"/>
              <a:t>November 2012</a:t>
            </a:r>
          </a:p>
          <a:p>
            <a:pPr algn="r"/>
            <a:r>
              <a:rPr lang="en-US" dirty="0"/>
              <a:t>Preface to the Digital Edition</a:t>
            </a:r>
          </a:p>
        </p:txBody>
      </p:sp>
    </p:spTree>
    <p:extLst>
      <p:ext uri="{BB962C8B-B14F-4D97-AF65-F5344CB8AC3E}">
        <p14:creationId xmlns:p14="http://schemas.microsoft.com/office/powerpoint/2010/main" val="3032651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1DB4-AD68-B4B3-D868-A34CA79F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Characters, words, and bits in C – Oh My!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602AD-D2C1-A962-787A-C8CAAC2A6411}"/>
              </a:ext>
            </a:extLst>
          </p:cNvPr>
          <p:cNvSpPr txBox="1"/>
          <p:nvPr/>
        </p:nvSpPr>
        <p:spPr>
          <a:xfrm>
            <a:off x="838201" y="1551789"/>
            <a:ext cx="660309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s[] = "Hello world";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(int *) &amp;s;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mask, masked,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 l l e H  o W - o 00 d l r\n");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("%08x %08x %08x\n",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[2]);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mask = 0xff &lt;&lt; 8;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masked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[0] &amp; mask;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masked &gt;&gt; 8;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("%08x\n", mask);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("%08x\n", masked);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("%08x %c\n",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7C180-97B3-82D0-4384-4FC6C6803BF3}"/>
              </a:ext>
            </a:extLst>
          </p:cNvPr>
          <p:cNvSpPr txBox="1"/>
          <p:nvPr/>
        </p:nvSpPr>
        <p:spPr>
          <a:xfrm>
            <a:off x="7959921" y="2767280"/>
            <a:ext cx="3393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o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00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6c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6f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6f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00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0000ff00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00006500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00000065 e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1A160-FA5F-05BB-8C27-57A986C8E306}"/>
              </a:ext>
            </a:extLst>
          </p:cNvPr>
          <p:cNvSpPr txBox="1"/>
          <p:nvPr/>
        </p:nvSpPr>
        <p:spPr>
          <a:xfrm>
            <a:off x="7279159" y="5110432"/>
            <a:ext cx="3106556" cy="508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1" dirty="0"/>
              <a:t>Please don’t try this at home </a:t>
            </a:r>
            <a:r>
              <a:rPr lang="en-US" sz="1351" dirty="0">
                <a:sym typeface="Wingdings" pitchFamily="2" charset="2"/>
              </a:rPr>
              <a:t> </a:t>
            </a:r>
          </a:p>
          <a:p>
            <a:r>
              <a:rPr lang="en-US" sz="1351" dirty="0"/>
              <a:t>https://</a:t>
            </a:r>
            <a:r>
              <a:rPr lang="en-US" sz="1351" dirty="0" err="1"/>
              <a:t>en.wikipedia.org</a:t>
            </a:r>
            <a:r>
              <a:rPr lang="en-US" sz="1351" dirty="0"/>
              <a:t>/wiki/Endianness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2F1D5-5AE5-F140-795E-8B3AAD97E87E}"/>
              </a:ext>
            </a:extLst>
          </p:cNvPr>
          <p:cNvSpPr txBox="1"/>
          <p:nvPr/>
        </p:nvSpPr>
        <p:spPr>
          <a:xfrm>
            <a:off x="10460183" y="6323599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kr_02_01.c</a:t>
            </a:r>
          </a:p>
        </p:txBody>
      </p:sp>
    </p:spTree>
    <p:extLst>
      <p:ext uri="{BB962C8B-B14F-4D97-AF65-F5344CB8AC3E}">
        <p14:creationId xmlns:p14="http://schemas.microsoft.com/office/powerpoint/2010/main" val="181109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791E68-B219-7E1C-2218-042D2ED13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Pointers are where we move “below the abstraction”</a:t>
            </a:r>
          </a:p>
          <a:p>
            <a:r>
              <a:rPr lang="en-US" dirty="0"/>
              <a:t>Pointers as first-class concepts in C are why C can replace assembly language</a:t>
            </a:r>
          </a:p>
          <a:p>
            <a:r>
              <a:rPr lang="en-US" dirty="0"/>
              <a:t>Understanding pointers well enables the path to assembly language, machine language and even hardware </a:t>
            </a:r>
          </a:p>
          <a:p>
            <a:r>
              <a:rPr lang="en-US" dirty="0"/>
              <a:t>Take your time and learn this well – from now on, everything depends on understanding pointers.</a:t>
            </a:r>
          </a:p>
          <a:p>
            <a:r>
              <a:rPr lang="en-US" dirty="0"/>
              <a:t>Skim sections 5.7, 5.10 - 5.12 </a:t>
            </a:r>
            <a:r>
              <a:rPr lang="en-US"/>
              <a:t>– Lets </a:t>
            </a:r>
            <a:r>
              <a:rPr lang="en-US" dirty="0"/>
              <a:t>get to Chapter 6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2022-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5 – Unique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5.1 is like poetry.  It is a love letter from the creators of C to future Computer Scientists.</a:t>
            </a:r>
          </a:p>
          <a:p>
            <a:r>
              <a:rPr lang="en-US" dirty="0"/>
              <a:t>Section 5.4 – Pointer </a:t>
            </a:r>
            <a:r>
              <a:rPr lang="en-US" dirty="0" err="1"/>
              <a:t>artithmetic</a:t>
            </a:r>
            <a:endParaRPr lang="en-US" dirty="0"/>
          </a:p>
          <a:p>
            <a:r>
              <a:rPr lang="en-US" dirty="0"/>
              <a:t>Section 5.6 Pointers are not Integers (see void *)</a:t>
            </a:r>
          </a:p>
          <a:p>
            <a:r>
              <a:rPr lang="en-US" dirty="0"/>
              <a:t>Review endian example from Chapter 2</a:t>
            </a:r>
          </a:p>
          <a:p>
            <a:r>
              <a:rPr lang="en-US" dirty="0"/>
              <a:t>Sections 5.7, 5.10 - 5.12 – Skim – come back to these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E45E-A607-7174-BEA6-CE84E942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5.1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EE503-44F9-2407-C97C-B2B07E796C38}"/>
              </a:ext>
            </a:extLst>
          </p:cNvPr>
          <p:cNvSpPr txBox="1"/>
          <p:nvPr/>
        </p:nvSpPr>
        <p:spPr>
          <a:xfrm>
            <a:off x="838200" y="1859339"/>
            <a:ext cx="45961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x,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42;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 %p %d\n",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x,px,y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450AB-425A-F0E8-8074-870B638192D6}"/>
              </a:ext>
            </a:extLst>
          </p:cNvPr>
          <p:cNvSpPr txBox="1"/>
          <p:nvPr/>
        </p:nvSpPr>
        <p:spPr>
          <a:xfrm>
            <a:off x="838200" y="529254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0x16f5b31ec 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421078-B14B-AF0D-20EB-3D272613A7FE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kr_05_01.c</a:t>
            </a:r>
          </a:p>
        </p:txBody>
      </p:sp>
    </p:spTree>
    <p:extLst>
      <p:ext uri="{BB962C8B-B14F-4D97-AF65-F5344CB8AC3E}">
        <p14:creationId xmlns:p14="http://schemas.microsoft.com/office/powerpoint/2010/main" val="283306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E45E-A607-7174-BEA6-CE84E942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5.1 – Addresses in </a:t>
            </a:r>
            <a:r>
              <a:rPr lang="en-US" dirty="0" err="1"/>
              <a:t>CPython</a:t>
            </a:r>
            <a:r>
              <a:rPr lang="en-US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EE503-44F9-2407-C97C-B2B07E796C38}"/>
              </a:ext>
            </a:extLst>
          </p:cNvPr>
          <p:cNvSpPr txBox="1"/>
          <p:nvPr/>
        </p:nvSpPr>
        <p:spPr>
          <a:xfrm>
            <a:off x="838200" y="1859339"/>
            <a:ext cx="45961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x,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42;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 %p %d\n",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x,px,y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E19C4-63E0-96FD-B081-9D713FA26B7A}"/>
              </a:ext>
            </a:extLst>
          </p:cNvPr>
          <p:cNvSpPr txBox="1"/>
          <p:nvPr/>
        </p:nvSpPr>
        <p:spPr>
          <a:xfrm>
            <a:off x="6428014" y="3526969"/>
            <a:ext cx="43204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42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id(x)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print("%d 0x%x %d" %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x,px,y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450AB-425A-F0E8-8074-870B638192D6}"/>
              </a:ext>
            </a:extLst>
          </p:cNvPr>
          <p:cNvSpPr txBox="1"/>
          <p:nvPr/>
        </p:nvSpPr>
        <p:spPr>
          <a:xfrm>
            <a:off x="838200" y="5292546"/>
            <a:ext cx="25282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0x16f5b31ec 42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A7500A-184D-9754-40DA-6D85C8FDEBEB}"/>
              </a:ext>
            </a:extLst>
          </p:cNvPr>
          <p:cNvSpPr txBox="1"/>
          <p:nvPr/>
        </p:nvSpPr>
        <p:spPr>
          <a:xfrm>
            <a:off x="6428014" y="5292546"/>
            <a:ext cx="21146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0x1043cae50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421078-B14B-AF0D-20EB-3D272613A7FE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kr_05_01.c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803BD-696E-A30F-DAB5-A1EDA7B6BFFE}"/>
              </a:ext>
            </a:extLst>
          </p:cNvPr>
          <p:cNvSpPr txBox="1"/>
          <p:nvPr/>
        </p:nvSpPr>
        <p:spPr>
          <a:xfrm>
            <a:off x="10515600" y="6333089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kr_05_01.py</a:t>
            </a:r>
          </a:p>
        </p:txBody>
      </p:sp>
    </p:spTree>
    <p:extLst>
      <p:ext uri="{BB962C8B-B14F-4D97-AF65-F5344CB8AC3E}">
        <p14:creationId xmlns:p14="http://schemas.microsoft.com/office/powerpoint/2010/main" val="51253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E45E-A607-7174-BEA6-CE84E942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Living Dangerously!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EE503-44F9-2407-C97C-B2B07E796C38}"/>
              </a:ext>
            </a:extLst>
          </p:cNvPr>
          <p:cNvSpPr txBox="1"/>
          <p:nvPr/>
        </p:nvSpPr>
        <p:spPr>
          <a:xfrm>
            <a:off x="838200" y="1859339"/>
            <a:ext cx="45961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x, y;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42;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 =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("%d %p %d\n",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x,px,y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E19C4-63E0-96FD-B081-9D713FA26B7A}"/>
              </a:ext>
            </a:extLst>
          </p:cNvPr>
          <p:cNvSpPr txBox="1"/>
          <p:nvPr/>
        </p:nvSpPr>
        <p:spPr>
          <a:xfrm>
            <a:off x="6428014" y="3526969"/>
            <a:ext cx="43204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42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id(x)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deref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print("%d 0x%x %d" %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x,px,y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450AB-425A-F0E8-8074-870B638192D6}"/>
              </a:ext>
            </a:extLst>
          </p:cNvPr>
          <p:cNvSpPr txBox="1"/>
          <p:nvPr/>
        </p:nvSpPr>
        <p:spPr>
          <a:xfrm>
            <a:off x="838200" y="529254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0x16f5b31ec 42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A7500A-184D-9754-40DA-6D85C8FDEBEB}"/>
              </a:ext>
            </a:extLst>
          </p:cNvPr>
          <p:cNvSpPr txBox="1"/>
          <p:nvPr/>
        </p:nvSpPr>
        <p:spPr>
          <a:xfrm>
            <a:off x="6428014" y="529254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0x1043cae50 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421078-B14B-AF0D-20EB-3D272613A7FE}"/>
              </a:ext>
            </a:extLst>
          </p:cNvPr>
          <p:cNvSpPr txBox="1"/>
          <p:nvPr/>
        </p:nvSpPr>
        <p:spPr>
          <a:xfrm>
            <a:off x="293915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kr_05_01.c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803BD-696E-A30F-DAB5-A1EDA7B6BFFE}"/>
              </a:ext>
            </a:extLst>
          </p:cNvPr>
          <p:cNvSpPr txBox="1"/>
          <p:nvPr/>
        </p:nvSpPr>
        <p:spPr>
          <a:xfrm>
            <a:off x="10515600" y="6333089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kr_05_01.py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A406B5-29E0-B798-23A7-CCB0C0D6E5EF}"/>
              </a:ext>
            </a:extLst>
          </p:cNvPr>
          <p:cNvSpPr txBox="1"/>
          <p:nvPr/>
        </p:nvSpPr>
        <p:spPr>
          <a:xfrm>
            <a:off x="6428014" y="778608"/>
            <a:ext cx="54700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The id() function is not intended to be dereferenceable; the fact that it is based on the memory address is a </a:t>
            </a:r>
            <a:r>
              <a:rPr lang="en-US" sz="2000" dirty="0" err="1">
                <a:solidFill>
                  <a:srgbClr val="FF0000"/>
                </a:solidFill>
              </a:rPr>
              <a:t>CPython</a:t>
            </a:r>
            <a:r>
              <a:rPr lang="en-US" sz="2000" dirty="0">
                <a:solidFill>
                  <a:srgbClr val="FF0000"/>
                </a:solidFill>
              </a:rPr>
              <a:t> implementation detail, that other Python implementations do not follow.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https://</a:t>
            </a:r>
            <a:r>
              <a:rPr lang="en-US" sz="2000" dirty="0" err="1">
                <a:solidFill>
                  <a:srgbClr val="FF0000"/>
                </a:solidFill>
              </a:rPr>
              <a:t>stackoverflow.com</a:t>
            </a:r>
            <a:r>
              <a:rPr lang="en-US" sz="2000" dirty="0">
                <a:solidFill>
                  <a:srgbClr val="FF0000"/>
                </a:solidFill>
              </a:rPr>
              <a:t>/a/15012814/1994792</a:t>
            </a:r>
          </a:p>
        </p:txBody>
      </p:sp>
    </p:spTree>
    <p:extLst>
      <p:ext uri="{BB962C8B-B14F-4D97-AF65-F5344CB8AC3E}">
        <p14:creationId xmlns:p14="http://schemas.microsoft.com/office/powerpoint/2010/main" val="312563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1F8E-FAF5-788D-9765-8FD64D4D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 Pointer Arithmetic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A6F4-D739-00A6-D152-CC13E5DCEB86}"/>
              </a:ext>
            </a:extLst>
          </p:cNvPr>
          <p:cNvSpPr txBox="1"/>
          <p:nvPr/>
        </p:nvSpPr>
        <p:spPr>
          <a:xfrm>
            <a:off x="948437" y="1859339"/>
            <a:ext cx="572464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ca[10], *cp;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[10], 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cp = ca + 1;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("ca %p cp %p\n", ca, cp);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%p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%p\n",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F697DA-E06B-1892-C514-E926206AD1C4}"/>
              </a:ext>
            </a:extLst>
          </p:cNvPr>
          <p:cNvSpPr txBox="1"/>
          <p:nvPr/>
        </p:nvSpPr>
        <p:spPr>
          <a:xfrm>
            <a:off x="6096000" y="3038877"/>
            <a:ext cx="5530681" cy="83099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 0x16bc071de cp 0x16bc071df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0x16bc071b4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0x16bc071b8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4FEEF7-B042-B117-23A8-38D0C4ED56C5}"/>
              </a:ext>
            </a:extLst>
          </p:cNvPr>
          <p:cNvSpPr txBox="1"/>
          <p:nvPr/>
        </p:nvSpPr>
        <p:spPr>
          <a:xfrm>
            <a:off x="10515600" y="6333089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kr_05_02.c</a:t>
            </a: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4CCA947B-97BF-28E9-ED26-983E7A3C0FB2}"/>
              </a:ext>
            </a:extLst>
          </p:cNvPr>
          <p:cNvSpPr/>
          <p:nvPr/>
        </p:nvSpPr>
        <p:spPr>
          <a:xfrm>
            <a:off x="8523516" y="3961385"/>
            <a:ext cx="256183" cy="6471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E070FE7F-BD85-4A9B-7B5E-FC04B48C42DC}"/>
              </a:ext>
            </a:extLst>
          </p:cNvPr>
          <p:cNvSpPr/>
          <p:nvPr/>
        </p:nvSpPr>
        <p:spPr>
          <a:xfrm>
            <a:off x="11276221" y="3961385"/>
            <a:ext cx="256183" cy="6471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4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10CB-F825-A6A7-0F62-5C0BF4AD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5.6 Pointers are not Integers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AB411A-E5D9-7C62-BB35-7C27D28A3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the type length table from Chapter 2 – Lets add addresses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A2F865-C5BE-1686-278A-DD7F4985C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76257"/>
              </p:ext>
            </p:extLst>
          </p:nvPr>
        </p:nvGraphicFramePr>
        <p:xfrm>
          <a:off x="838200" y="2066468"/>
          <a:ext cx="10515600" cy="403542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658808">
                  <a:extLst>
                    <a:ext uri="{9D8B030D-6E8A-4147-A177-3AD203B41FA5}">
                      <a16:colId xmlns:a16="http://schemas.microsoft.com/office/drawing/2014/main" val="383269595"/>
                    </a:ext>
                  </a:extLst>
                </a:gridCol>
                <a:gridCol w="2214198">
                  <a:extLst>
                    <a:ext uri="{9D8B030D-6E8A-4147-A177-3AD203B41FA5}">
                      <a16:colId xmlns:a16="http://schemas.microsoft.com/office/drawing/2014/main" val="2845637907"/>
                    </a:ext>
                  </a:extLst>
                </a:gridCol>
                <a:gridCol w="2214198">
                  <a:extLst>
                    <a:ext uri="{9D8B030D-6E8A-4147-A177-3AD203B41FA5}">
                      <a16:colId xmlns:a16="http://schemas.microsoft.com/office/drawing/2014/main" val="2715547717"/>
                    </a:ext>
                  </a:extLst>
                </a:gridCol>
                <a:gridCol w="2214198">
                  <a:extLst>
                    <a:ext uri="{9D8B030D-6E8A-4147-A177-3AD203B41FA5}">
                      <a16:colId xmlns:a16="http://schemas.microsoft.com/office/drawing/2014/main" val="2036003969"/>
                    </a:ext>
                  </a:extLst>
                </a:gridCol>
                <a:gridCol w="2214198">
                  <a:extLst>
                    <a:ext uri="{9D8B030D-6E8A-4147-A177-3AD203B41FA5}">
                      <a16:colId xmlns:a16="http://schemas.microsoft.com/office/drawing/2014/main" val="2065258410"/>
                    </a:ext>
                  </a:extLst>
                </a:gridCol>
              </a:tblGrid>
              <a:tr h="44838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DEC PDP-11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Honeywell 6000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IBM 370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Interdata 8/32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1546120785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ASCII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ASCII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EBCDIC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ASCII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73253994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char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8 bits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9 bits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8 bits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8 bits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2768319387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int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highlight>
                            <a:srgbClr val="00FF00"/>
                          </a:highlight>
                        </a:rPr>
                        <a:t>36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highlight>
                            <a:srgbClr val="00FF00"/>
                          </a:highlight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highlight>
                            <a:srgbClr val="00FF00"/>
                          </a:highlight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2354364131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short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16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3287626214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long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1423718317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float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36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32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3255631178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/>
                        <a:t>double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64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72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64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64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3141606515"/>
                  </a:ext>
                </a:extLst>
              </a:tr>
              <a:tr h="448380">
                <a:tc>
                  <a:txBody>
                    <a:bodyPr/>
                    <a:lstStyle/>
                    <a:p>
                      <a:r>
                        <a:rPr lang="en-US" sz="2000">
                          <a:highlight>
                            <a:srgbClr val="00FFFF"/>
                          </a:highlight>
                        </a:rPr>
                        <a:t>address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highlight>
                            <a:srgbClr val="00FFFF"/>
                          </a:highlight>
                        </a:rPr>
                        <a:t>16-32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highlight>
                            <a:srgbClr val="00FFFF"/>
                          </a:highlight>
                        </a:rPr>
                        <a:t>19-32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  <a:highlight>
                            <a:srgbClr val="00FFFF"/>
                          </a:highlight>
                        </a:rPr>
                        <a:t>24</a:t>
                      </a:r>
                    </a:p>
                  </a:txBody>
                  <a:tcPr marL="101904" marR="101904" marT="50952" marB="509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  <a:highlight>
                            <a:srgbClr val="00FFFF"/>
                          </a:highlight>
                        </a:rPr>
                        <a:t>20</a:t>
                      </a:r>
                    </a:p>
                  </a:txBody>
                  <a:tcPr marL="101904" marR="101904" marT="50952" marB="50952" anchor="ctr"/>
                </a:tc>
                <a:extLst>
                  <a:ext uri="{0D108BD9-81ED-4DB2-BD59-A6C34878D82A}">
                    <a16:rowId xmlns:a16="http://schemas.microsoft.com/office/drawing/2014/main" val="2615974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964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92DC934D-0061-F829-55D1-AB339AC7B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38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5548AA-08DE-7F95-7D3C-C2753F35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Treating Pointers as Integers almost works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E96BD-70F6-B13E-4C1A-2278E1E72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Addresses are positive numbers that start from zero</a:t>
            </a:r>
          </a:p>
          <a:p>
            <a:r>
              <a:rPr lang="en-US" dirty="0"/>
              <a:t>Most computers did not come with maximum memory installed</a:t>
            </a:r>
          </a:p>
          <a:p>
            <a:r>
              <a:rPr lang="en-US" dirty="0"/>
              <a:t>These multi-user computers only gave a fraction of the installed memory to any one running application</a:t>
            </a:r>
          </a:p>
          <a:p>
            <a:r>
              <a:rPr lang="en-US" dirty="0"/>
              <a:t>Early applications made judicious use of memory because it was in short supply</a:t>
            </a:r>
          </a:p>
          <a:p>
            <a:endParaRPr lang="en-US" dirty="0"/>
          </a:p>
          <a:p>
            <a:r>
              <a:rPr lang="en-US" dirty="0"/>
              <a:t>Early 1970’s C applications could “get away” with having a function that returned a pointer, return it as an integer and then it would be copied into a pointer without conversion</a:t>
            </a:r>
          </a:p>
        </p:txBody>
      </p:sp>
    </p:spTree>
    <p:extLst>
      <p:ext uri="{BB962C8B-B14F-4D97-AF65-F5344CB8AC3E}">
        <p14:creationId xmlns:p14="http://schemas.microsoft.com/office/powerpoint/2010/main" val="512740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5DD2-F0C2-15A4-6495-86F028ED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5.6 Void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F32A2-0F87-CABC-2824-E3BA4CC5D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29843" cy="4351338"/>
          </a:xfrm>
        </p:spPr>
        <p:txBody>
          <a:bodyPr>
            <a:normAutofit/>
          </a:bodyPr>
          <a:lstStyle/>
          <a:p>
            <a:r>
              <a:rPr lang="en-US" dirty="0"/>
              <a:t>Void pointers provided a way to return an address of memory without choosing the type of the data that would be stored in the memory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5A1B53-997B-AA8C-0052-ACBB5D10A4DC}"/>
              </a:ext>
            </a:extLst>
          </p:cNvPr>
          <p:cNvSpPr txBox="1"/>
          <p:nvPr/>
        </p:nvSpPr>
        <p:spPr>
          <a:xfrm>
            <a:off x="6757670" y="1027906"/>
            <a:ext cx="404469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Early 1970’s: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(int *)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 the 1978 K&amp;R book: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(int *)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By 1979 and in modern C: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(int *)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612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1213</Words>
  <Application>Microsoft Macintosh PowerPoint</Application>
  <PresentationFormat>Widescreen</PresentationFormat>
  <Paragraphs>204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Menlo</vt:lpstr>
      <vt:lpstr>Office Theme</vt:lpstr>
      <vt:lpstr>K&amp;R Chapter 5 Functions and Program Structure</vt:lpstr>
      <vt:lpstr>Chapter 5 – Unique Areas</vt:lpstr>
      <vt:lpstr>Section 5.1</vt:lpstr>
      <vt:lpstr>Section 5.1 – Addresses in CPython?</vt:lpstr>
      <vt:lpstr>Living Dangerously!</vt:lpstr>
      <vt:lpstr>5.4 Pointer Arithmetic</vt:lpstr>
      <vt:lpstr>5.6 Pointers are not Integers</vt:lpstr>
      <vt:lpstr>Treating Pointers as Integers almost works </vt:lpstr>
      <vt:lpstr>5.6 Void pointers</vt:lpstr>
      <vt:lpstr>Standardizing C</vt:lpstr>
      <vt:lpstr>Characters, words, and bits in C – Oh My!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83</cp:revision>
  <dcterms:created xsi:type="dcterms:W3CDTF">2022-07-26T07:32:28Z</dcterms:created>
  <dcterms:modified xsi:type="dcterms:W3CDTF">2023-01-29T04:32:49Z</dcterms:modified>
</cp:coreProperties>
</file>