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322" r:id="rId4"/>
    <p:sldId id="321" r:id="rId5"/>
    <p:sldId id="309" r:id="rId6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422"/>
  </p:normalViewPr>
  <p:slideViewPr>
    <p:cSldViewPr>
      <p:cViewPr varScale="1">
        <p:scale>
          <a:sx n="155" d="100"/>
          <a:sy n="155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9D7A7-B86D-50E6-A5DF-0A07E6307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8224F-7519-65F2-4D75-C79558C97F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13F5C10E-A166-334E-97A5-EA92D993D996}" type="datetimeFigureOut">
              <a:rPr lang="en-US" altLang="x-none"/>
              <a:pPr>
                <a:defRPr/>
              </a:pPr>
              <a:t>7/26/22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35AD9-33B9-440B-525F-8215311668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8497-9D1D-47DA-C093-66A4C12F1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64CFD6-6470-F349-B73F-C6FC4BBD3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33AE2372-07EE-C80E-365B-C3BC56B43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92AABF1-966B-C07E-1CC2-9CE0474F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6B4252B9-503C-48B9-B091-A9FB807358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9F9DC-0713-1024-BF72-3A73AB5B8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>
              <a:defRPr/>
            </a:pP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https://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www.destroyallsoftware.com</a:t>
            </a: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/talks/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wat</a:t>
            </a:r>
            <a:endParaRPr lang="en-US" sz="1125" dirty="0">
              <a:solidFill>
                <a:schemeClr val="tx1"/>
              </a:solidFill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738FF870-2D96-008B-2F8E-64E8ECDECA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8C50D002-E76F-BC0C-AC96-F1E8FBD41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 eaLnBrk="1" hangingPunct="1">
              <a:defRPr/>
            </a:pPr>
            <a:r>
              <a:rPr lang="en-US" sz="1125">
                <a:latin typeface="Calibri" charset="0"/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521"/>
            <a:ext cx="7772400" cy="1102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7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6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2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1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87A4814-FE6C-79B9-81A0-8064CA3AF2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49313" y="134938"/>
            <a:ext cx="74453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E944D6B-135F-CB2C-2B20-A08A401AEA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49313" y="1457325"/>
            <a:ext cx="744537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9BB7A01-F7BA-AAD0-66FD-DDC3598862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411B4FCA-4DE3-D335-CA22-821C0203A6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663E3B2-99F9-769C-CC83-766695EBE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134938"/>
            <a:ext cx="78374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9F42C7F-477A-5327-56F3-F4AEEBA0C2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1465263"/>
            <a:ext cx="78374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B8349009-3D54-7727-CDDE-152B1C882A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2651339D-2B37-88BC-4136-A13DBE30A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6766D6AE-D125-5BF1-DDB9-8C624A14EF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97025"/>
            <a:ext cx="7772400" cy="1103313"/>
          </a:xfrm>
        </p:spPr>
        <p:txBody>
          <a:bodyPr/>
          <a:lstStyle/>
          <a:p>
            <a:pPr eaLnBrk="1"/>
            <a:r>
              <a:rPr lang="en-US" altLang="en-US" sz="5400" dirty="0">
                <a:solidFill>
                  <a:srgbClr val="FFCC66"/>
                </a:solidFill>
              </a:rPr>
              <a:t>C Programming</a:t>
            </a:r>
            <a:br>
              <a:rPr lang="en-US" altLang="en-US" sz="5400" dirty="0">
                <a:solidFill>
                  <a:srgbClr val="FFCC66"/>
                </a:solidFill>
              </a:rPr>
            </a:br>
            <a:r>
              <a:rPr lang="en-US" altLang="en-US" sz="5400" dirty="0">
                <a:solidFill>
                  <a:srgbClr val="FFCC66"/>
                </a:solidFill>
              </a:rPr>
              <a:t>A Historical Perspective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079D4CF-5701-AF4E-ADE1-DAA5673FEB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76550"/>
            <a:ext cx="6400800" cy="1314450"/>
          </a:xfrm>
        </p:spPr>
        <p:txBody>
          <a:bodyPr/>
          <a:lstStyle/>
          <a:p>
            <a:pPr eaLnBrk="1"/>
            <a:r>
              <a:rPr lang="en-US" altLang="en-US" sz="2700" dirty="0"/>
              <a:t>Dr. Charles Severance</a:t>
            </a:r>
          </a:p>
          <a:p>
            <a:pPr eaLnBrk="1"/>
            <a:r>
              <a:rPr lang="en-US" altLang="en-US" sz="1800" dirty="0"/>
              <a:t>www.cc4e.com</a:t>
            </a:r>
            <a:endParaRPr lang="en-US" altLang="en-US" dirty="0"/>
          </a:p>
          <a:p>
            <a:pPr eaLnBrk="1"/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5F41DDD9-3E97-83A0-DEE5-B97B3335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4232275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">
            <a:extLst>
              <a:ext uri="{FF2B5EF4-FFF2-40B4-BE49-F238E27FC236}">
                <a16:creationId xmlns:a16="http://schemas.microsoft.com/office/drawing/2014/main" id="{4876ADD6-014B-57EB-8856-8D83227C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3038475"/>
            <a:ext cx="1857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B86076BE-B553-6808-8276-7280C6C4AC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218612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35E038C8-9179-3091-2061-96F55424EE1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36750"/>
            <a:ext cx="15097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E8FF298E-AE80-F33F-963E-77C26D03AEA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79463"/>
            <a:ext cx="2119312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882612F-56B6-94ED-71B7-69EC26CD7C97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346200"/>
            <a:ext cx="879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3BFEB423-3D46-FF62-EC41-7B35C89E84A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39925"/>
            <a:ext cx="1069975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>
            <a:extLst>
              <a:ext uri="{FF2B5EF4-FFF2-40B4-BE49-F238E27FC236}">
                <a16:creationId xmlns:a16="http://schemas.microsoft.com/office/drawing/2014/main" id="{B378AFF4-00CF-ABD9-91BF-D3DFF43D3802}"/>
              </a:ext>
            </a:extLst>
          </p:cNvPr>
          <p:cNvSpPr>
            <a:spLocks/>
          </p:cNvSpPr>
          <p:nvPr/>
        </p:nvSpPr>
        <p:spPr bwMode="auto">
          <a:xfrm>
            <a:off x="1590675" y="539750"/>
            <a:ext cx="1492250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66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Science Calculations</a:t>
            </a: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6E6DF7EF-6817-11C6-575F-161A532A7E18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225675"/>
            <a:ext cx="5064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>
            <a:extLst>
              <a:ext uri="{FF2B5EF4-FFF2-40B4-BE49-F238E27FC236}">
                <a16:creationId xmlns:a16="http://schemas.microsoft.com/office/drawing/2014/main" id="{994C44A0-FC3A-795A-C411-4256E320AD93}"/>
              </a:ext>
            </a:extLst>
          </p:cNvPr>
          <p:cNvSpPr>
            <a:spLocks/>
          </p:cNvSpPr>
          <p:nvPr/>
        </p:nvSpPr>
        <p:spPr bwMode="auto">
          <a:xfrm>
            <a:off x="2332038" y="1704975"/>
            <a:ext cx="549275" cy="2206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pic>
        <p:nvPicPr>
          <p:cNvPr id="25609" name="Picture 9">
            <a:extLst>
              <a:ext uri="{FF2B5EF4-FFF2-40B4-BE49-F238E27FC236}">
                <a16:creationId xmlns:a16="http://schemas.microsoft.com/office/drawing/2014/main" id="{45D46725-9C2A-F678-69C6-BBF8137304F6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3257550"/>
            <a:ext cx="13906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0">
            <a:extLst>
              <a:ext uri="{FF2B5EF4-FFF2-40B4-BE49-F238E27FC236}">
                <a16:creationId xmlns:a16="http://schemas.microsoft.com/office/drawing/2014/main" id="{00AF745E-835F-9B1F-F390-A8061914D0E3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3824288"/>
            <a:ext cx="1752600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Rectangle 11">
            <a:extLst>
              <a:ext uri="{FF2B5EF4-FFF2-40B4-BE49-F238E27FC236}">
                <a16:creationId xmlns:a16="http://schemas.microsoft.com/office/drawing/2014/main" id="{425A3382-8E41-C50B-E663-AE22A4C06B72}"/>
              </a:ext>
            </a:extLst>
          </p:cNvPr>
          <p:cNvSpPr>
            <a:spLocks/>
          </p:cNvSpPr>
          <p:nvPr/>
        </p:nvSpPr>
        <p:spPr bwMode="auto">
          <a:xfrm>
            <a:off x="228600" y="4619625"/>
            <a:ext cx="5638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http://en.wikipedia.org/wiki/History_of_programming_languages</a:t>
            </a:r>
          </a:p>
        </p:txBody>
      </p:sp>
      <p:pic>
        <p:nvPicPr>
          <p:cNvPr id="25612" name="Picture 12">
            <a:extLst>
              <a:ext uri="{FF2B5EF4-FFF2-40B4-BE49-F238E27FC236}">
                <a16:creationId xmlns:a16="http://schemas.microsoft.com/office/drawing/2014/main" id="{2A1AD560-B7A1-AEE4-F107-9B0B7F9D2C43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9925"/>
            <a:ext cx="13065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6738C7EB-1DCE-2530-2647-7A4357949A95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2260600"/>
            <a:ext cx="6096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14">
            <a:extLst>
              <a:ext uri="{FF2B5EF4-FFF2-40B4-BE49-F238E27FC236}">
                <a16:creationId xmlns:a16="http://schemas.microsoft.com/office/drawing/2014/main" id="{820C006B-EE3F-D935-AA0C-89F2940AB65C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1177925"/>
            <a:ext cx="1497012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5" name="Picture 15">
            <a:extLst>
              <a:ext uri="{FF2B5EF4-FFF2-40B4-BE49-F238E27FC236}">
                <a16:creationId xmlns:a16="http://schemas.microsoft.com/office/drawing/2014/main" id="{BCB69915-07C5-CF85-0A7D-CA406784D287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285750"/>
            <a:ext cx="2173288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6" name="Picture 16">
            <a:extLst>
              <a:ext uri="{FF2B5EF4-FFF2-40B4-BE49-F238E27FC236}">
                <a16:creationId xmlns:a16="http://schemas.microsoft.com/office/drawing/2014/main" id="{F0586842-AEBC-0E65-1D9E-1F57D1380584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3362325"/>
            <a:ext cx="13398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17">
            <a:extLst>
              <a:ext uri="{FF2B5EF4-FFF2-40B4-BE49-F238E27FC236}">
                <a16:creationId xmlns:a16="http://schemas.microsoft.com/office/drawing/2014/main" id="{3F9B2333-C9E8-4B5F-FB57-3FD609877962}"/>
              </a:ext>
            </a:extLst>
          </p:cNvPr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1639888"/>
            <a:ext cx="119380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Rectangle 18">
            <a:extLst>
              <a:ext uri="{FF2B5EF4-FFF2-40B4-BE49-F238E27FC236}">
                <a16:creationId xmlns:a16="http://schemas.microsoft.com/office/drawing/2014/main" id="{C5EE2111-8455-42A2-DE7A-50E32CF43226}"/>
              </a:ext>
            </a:extLst>
          </p:cNvPr>
          <p:cNvSpPr>
            <a:spLocks/>
          </p:cNvSpPr>
          <p:nvPr/>
        </p:nvSpPr>
        <p:spPr bwMode="auto">
          <a:xfrm>
            <a:off x="4084638" y="1271588"/>
            <a:ext cx="550862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C23C52E6-2354-057E-6951-9898708A2BDA}"/>
              </a:ext>
            </a:extLst>
          </p:cNvPr>
          <p:cNvSpPr>
            <a:spLocks/>
          </p:cNvSpPr>
          <p:nvPr/>
        </p:nvSpPr>
        <p:spPr bwMode="auto">
          <a:xfrm>
            <a:off x="7673975" y="4113213"/>
            <a:ext cx="860425" cy="44450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Scripting/</a:t>
            </a:r>
          </a:p>
          <a:p>
            <a:pPr algn="ctr" eaLnBrk="1" hangingPunct="1">
              <a:defRPr/>
            </a:pPr>
            <a:r>
              <a:rPr lang="en-US" sz="1575" dirty="0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Interpreted</a:t>
            </a:r>
          </a:p>
        </p:txBody>
      </p:sp>
      <p:pic>
        <p:nvPicPr>
          <p:cNvPr id="11284" name="Picture 20">
            <a:extLst>
              <a:ext uri="{FF2B5EF4-FFF2-40B4-BE49-F238E27FC236}">
                <a16:creationId xmlns:a16="http://schemas.microsoft.com/office/drawing/2014/main" id="{8B3AA729-B2DA-3AAB-BCC9-7D9A328DC748}"/>
              </a:ext>
            </a:extLst>
          </p:cNvPr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731838"/>
            <a:ext cx="137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1">
            <a:extLst>
              <a:ext uri="{FF2B5EF4-FFF2-40B4-BE49-F238E27FC236}">
                <a16:creationId xmlns:a16="http://schemas.microsoft.com/office/drawing/2014/main" id="{95DE7D35-4576-DE62-0773-38C55FB9CFCF}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949325"/>
            <a:ext cx="6667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D806B0BB-3551-DE16-1AFB-CABD734F4E0A}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184400"/>
            <a:ext cx="24193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3">
            <a:extLst>
              <a:ext uri="{FF2B5EF4-FFF2-40B4-BE49-F238E27FC236}">
                <a16:creationId xmlns:a16="http://schemas.microsoft.com/office/drawing/2014/main" id="{949682A7-324F-919A-F749-9FF2F4274C93}"/>
              </a:ext>
            </a:extLst>
          </p:cNvPr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477963"/>
            <a:ext cx="82708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4">
            <a:extLst>
              <a:ext uri="{FF2B5EF4-FFF2-40B4-BE49-F238E27FC236}">
                <a16:creationId xmlns:a16="http://schemas.microsoft.com/office/drawing/2014/main" id="{1E14EE05-48CE-CA1E-63E7-715765614AA6}"/>
              </a:ext>
            </a:extLst>
          </p:cNvPr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458913"/>
            <a:ext cx="23701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25">
            <a:extLst>
              <a:ext uri="{FF2B5EF4-FFF2-40B4-BE49-F238E27FC236}">
                <a16:creationId xmlns:a16="http://schemas.microsoft.com/office/drawing/2014/main" id="{68CB7281-00B9-DB4E-024C-480C91526DC5}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1489075"/>
            <a:ext cx="762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26">
            <a:extLst>
              <a:ext uri="{FF2B5EF4-FFF2-40B4-BE49-F238E27FC236}">
                <a16:creationId xmlns:a16="http://schemas.microsoft.com/office/drawing/2014/main" id="{F1C8AAED-EE85-0C61-1896-91BEEBABE8A6}"/>
              </a:ext>
            </a:extLst>
          </p:cNvPr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522538"/>
            <a:ext cx="1127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27">
            <a:extLst>
              <a:ext uri="{FF2B5EF4-FFF2-40B4-BE49-F238E27FC236}">
                <a16:creationId xmlns:a16="http://schemas.microsoft.com/office/drawing/2014/main" id="{37297984-D36F-C704-81A9-4782648224DF}"/>
              </a:ext>
            </a:extLst>
          </p:cNvPr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513013"/>
            <a:ext cx="30575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28">
            <a:extLst>
              <a:ext uri="{FF2B5EF4-FFF2-40B4-BE49-F238E27FC236}">
                <a16:creationId xmlns:a16="http://schemas.microsoft.com/office/drawing/2014/main" id="{5A61A008-A3A5-18BD-2F38-3E3889F0968F}"/>
              </a:ext>
            </a:extLst>
          </p:cNvPr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513013"/>
            <a:ext cx="1938338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29">
            <a:extLst>
              <a:ext uri="{FF2B5EF4-FFF2-40B4-BE49-F238E27FC236}">
                <a16:creationId xmlns:a16="http://schemas.microsoft.com/office/drawing/2014/main" id="{21673D42-5527-8A56-B03E-AD2A329BD594}"/>
              </a:ext>
            </a:extLst>
          </p:cNvPr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65525"/>
            <a:ext cx="2381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30">
            <a:extLst>
              <a:ext uri="{FF2B5EF4-FFF2-40B4-BE49-F238E27FC236}">
                <a16:creationId xmlns:a16="http://schemas.microsoft.com/office/drawing/2014/main" id="{0EB5F707-8C5C-E51A-D99D-953E89612348}"/>
              </a:ext>
            </a:extLst>
          </p:cNvPr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2479675"/>
            <a:ext cx="2263775" cy="66198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5" name="Picture 31">
            <a:extLst>
              <a:ext uri="{FF2B5EF4-FFF2-40B4-BE49-F238E27FC236}">
                <a16:creationId xmlns:a16="http://schemas.microsoft.com/office/drawing/2014/main" id="{C51B16A7-2A35-DB12-8E6A-13818CB4BC9E}"/>
              </a:ext>
            </a:extLst>
          </p:cNvPr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501900"/>
            <a:ext cx="2270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2" name="Rectangle 32">
            <a:extLst>
              <a:ext uri="{FF2B5EF4-FFF2-40B4-BE49-F238E27FC236}">
                <a16:creationId xmlns:a16="http://schemas.microsoft.com/office/drawing/2014/main" id="{07A1D27C-E25A-2D38-8858-681C926514BE}"/>
              </a:ext>
            </a:extLst>
          </p:cNvPr>
          <p:cNvSpPr>
            <a:spLocks/>
          </p:cNvSpPr>
          <p:nvPr/>
        </p:nvSpPr>
        <p:spPr bwMode="auto">
          <a:xfrm>
            <a:off x="1006475" y="3141663"/>
            <a:ext cx="1365250" cy="64293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575">
                <a:solidFill>
                  <a:srgbClr val="FF8000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C uses curly braces { } for code blocks.</a:t>
            </a:r>
          </a:p>
        </p:txBody>
      </p:sp>
      <p:pic>
        <p:nvPicPr>
          <p:cNvPr id="11297" name="Picture 33">
            <a:extLst>
              <a:ext uri="{FF2B5EF4-FFF2-40B4-BE49-F238E27FC236}">
                <a16:creationId xmlns:a16="http://schemas.microsoft.com/office/drawing/2014/main" id="{1610D30F-529D-63D5-3C6D-21BA1C00FC4B}"/>
              </a:ext>
            </a:extLst>
          </p:cNvPr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852863"/>
            <a:ext cx="1028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AD8480CF-EEB9-3632-3799-D8E59BBB175E}"/>
              </a:ext>
            </a:extLst>
          </p:cNvPr>
          <p:cNvSpPr>
            <a:spLocks/>
          </p:cNvSpPr>
          <p:nvPr/>
        </p:nvSpPr>
        <p:spPr bwMode="auto">
          <a:xfrm>
            <a:off x="2673350" y="2847975"/>
            <a:ext cx="944563" cy="30638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807B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bash (79)</a:t>
            </a:r>
          </a:p>
        </p:txBody>
      </p:sp>
      <p:pic>
        <p:nvPicPr>
          <p:cNvPr id="11299" name="Picture 26">
            <a:extLst>
              <a:ext uri="{FF2B5EF4-FFF2-40B4-BE49-F238E27FC236}">
                <a16:creationId xmlns:a16="http://schemas.microsoft.com/office/drawing/2014/main" id="{A2EC332F-4842-EC7C-BED2-3BCC950AF74B}"/>
              </a:ext>
            </a:extLst>
          </p:cNvPr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082925"/>
            <a:ext cx="300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9229089B-2E68-9437-E3D9-8F99D3ED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950"/>
            <a:ext cx="7275513" cy="1066800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BDAF-6521-7223-F1CF-BDAD73D3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614488"/>
            <a:ext cx="3417887" cy="3014662"/>
          </a:xfrm>
        </p:spPr>
        <p:txBody>
          <a:bodyPr anchor="t"/>
          <a:lstStyle/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Using JavaScript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Syntax errors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Debugging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Language features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Global and local scope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endParaRPr lang="en-US" sz="2100"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342900" indent="-342900" algn="l">
              <a:buFont typeface="Arial"/>
              <a:buChar char="•"/>
              <a:defRPr/>
            </a:pPr>
            <a:endParaRPr lang="en-US" sz="2400"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4451" name="Content Placeholder 3">
            <a:extLst>
              <a:ext uri="{FF2B5EF4-FFF2-40B4-BE49-F238E27FC236}">
                <a16:creationId xmlns:a16="http://schemas.microsoft.com/office/drawing/2014/main" id="{DEE9392A-1A10-97E5-C72E-6717A505B54F}"/>
              </a:ext>
            </a:extLst>
          </p:cNvPr>
          <p:cNvSpPr txBox="1">
            <a:spLocks/>
          </p:cNvSpPr>
          <p:nvPr/>
        </p:nvSpPr>
        <p:spPr bwMode="auto">
          <a:xfrm>
            <a:off x="4724400" y="1657350"/>
            <a:ext cx="3417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585788" indent="-442913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Arrays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Control 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F308AC0E-20EC-CE94-9E97-351C6170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105474" name="Picture 6" descr="CCby.png">
            <a:extLst>
              <a:ext uri="{FF2B5EF4-FFF2-40B4-BE49-F238E27FC236}">
                <a16:creationId xmlns:a16="http://schemas.microsoft.com/office/drawing/2014/main" id="{88482D14-A502-D540-6DE6-A443826DE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544513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Box 4">
            <a:extLst>
              <a:ext uri="{FF2B5EF4-FFF2-40B4-BE49-F238E27FC236}">
                <a16:creationId xmlns:a16="http://schemas.microsoft.com/office/drawing/2014/main" id="{E363B910-7822-C690-A828-0C38F0DD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144588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</p:txBody>
      </p:sp>
      <p:sp>
        <p:nvSpPr>
          <p:cNvPr id="105476" name="TextBox 5">
            <a:extLst>
              <a:ext uri="{FF2B5EF4-FFF2-40B4-BE49-F238E27FC236}">
                <a16:creationId xmlns:a16="http://schemas.microsoft.com/office/drawing/2014/main" id="{BE707D99-9674-FE42-096A-4984526CB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095375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Continue new Contributors and Translators here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222</Words>
  <Application>Microsoft Macintosh PowerPoint</Application>
  <PresentationFormat>On-screen Show (16:9)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Gill Sans</vt:lpstr>
      <vt:lpstr>Helvetica</vt:lpstr>
      <vt:lpstr>Lucida Grande</vt:lpstr>
      <vt:lpstr>Marker Felt</vt:lpstr>
      <vt:lpstr>1_Office Theme</vt:lpstr>
      <vt:lpstr>Office Theme</vt:lpstr>
      <vt:lpstr>C Programming A Historical Perspective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JavaScript</dc:title>
  <cp:lastModifiedBy>Microsoft Office User</cp:lastModifiedBy>
  <cp:revision>152</cp:revision>
  <dcterms:modified xsi:type="dcterms:W3CDTF">2022-07-26T07:18:35Z</dcterms:modified>
</cp:coreProperties>
</file>