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91" r:id="rId3"/>
    <p:sldId id="289" r:id="rId4"/>
    <p:sldId id="290" r:id="rId5"/>
    <p:sldId id="288" r:id="rId6"/>
    <p:sldId id="340" r:id="rId7"/>
    <p:sldId id="338" r:id="rId8"/>
    <p:sldId id="341" r:id="rId9"/>
    <p:sldId id="342" r:id="rId10"/>
    <p:sldId id="374" r:id="rId11"/>
    <p:sldId id="375" r:id="rId12"/>
    <p:sldId id="343" r:id="rId13"/>
    <p:sldId id="381" r:id="rId14"/>
    <p:sldId id="380" r:id="rId15"/>
    <p:sldId id="376" r:id="rId16"/>
    <p:sldId id="378" r:id="rId17"/>
    <p:sldId id="377" r:id="rId18"/>
    <p:sldId id="379" r:id="rId19"/>
    <p:sldId id="287" r:id="rId20"/>
    <p:sldId id="339" r:id="rId21"/>
    <p:sldId id="384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7" r:id="rId33"/>
    <p:sldId id="398" r:id="rId34"/>
    <p:sldId id="385" r:id="rId35"/>
    <p:sldId id="399" r:id="rId36"/>
    <p:sldId id="401" r:id="rId37"/>
    <p:sldId id="403" r:id="rId38"/>
    <p:sldId id="402" r:id="rId39"/>
    <p:sldId id="400" r:id="rId40"/>
    <p:sldId id="404" r:id="rId41"/>
    <p:sldId id="406" r:id="rId42"/>
    <p:sldId id="407" r:id="rId43"/>
    <p:sldId id="410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09" r:id="rId69"/>
    <p:sldId id="28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33"/>
    <p:restoredTop sz="96327"/>
  </p:normalViewPr>
  <p:slideViewPr>
    <p:cSldViewPr snapToGrid="0">
      <p:cViewPr varScale="1">
        <p:scale>
          <a:sx n="116" d="100"/>
          <a:sy n="11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BA6B-06FD-D141-9DBC-4E6752C56D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509-4546-8F48-B83D-D83BAC5A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966AD94-BD85-51FD-938E-0699200EF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9BA2AF9-4111-8DDF-4B89-9D770775F9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0EEB9E54-F56D-C2D9-7871-BA5E01A2C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fld id="{86C88DA9-DFB8-2D49-BD79-84336FD2B57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Maps and Hash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A4DD59B-3455-C5B6-9C12-13EF6E5DC0B8}"/>
              </a:ext>
            </a:extLst>
          </p:cNvPr>
          <p:cNvSpPr>
            <a:spLocks/>
          </p:cNvSpPr>
          <p:nvPr/>
        </p:nvSpPr>
        <p:spPr bwMode="auto">
          <a:xfrm>
            <a:off x="7639495" y="2171823"/>
            <a:ext cx="4123922" cy="35334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F9DB627-8914-205A-3BEC-943D76B6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399" dirty="0"/>
              <a:t>Hashes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FCA0DD8-80A1-73AD-B9C4-15FE33793230}"/>
              </a:ext>
            </a:extLst>
          </p:cNvPr>
          <p:cNvSpPr>
            <a:spLocks/>
          </p:cNvSpPr>
          <p:nvPr/>
        </p:nvSpPr>
        <p:spPr bwMode="auto">
          <a:xfrm>
            <a:off x="6842804" y="6172027"/>
            <a:ext cx="49244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250">
                <a:solidFill>
                  <a:schemeClr val="tx1"/>
                </a:solidFill>
                <a:ea typeface="ＭＳ Ｐゴシック" panose="020B0600070205080204" pitchFamily="34" charset="-128"/>
              </a:rPr>
              <a:t>http://en.wikipedia.org/wiki/Hash_function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D0A1784-7DFE-842B-C051-8AEF4FF4EA3B}"/>
              </a:ext>
            </a:extLst>
          </p:cNvPr>
          <p:cNvSpPr>
            <a:spLocks/>
          </p:cNvSpPr>
          <p:nvPr/>
        </p:nvSpPr>
        <p:spPr bwMode="auto">
          <a:xfrm>
            <a:off x="495252" y="1657523"/>
            <a:ext cx="6665659" cy="42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A hash function is any algorithm or subroutine that maps large data sets to smaller data sets, called keys. For example, a single integer can serve as an index to an array (cf. associative array). The values returned by a hash function are called hash values, hash codes, hash sums, checksums, or simply hashes.</a:t>
            </a:r>
          </a:p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Hash functions are mostly used to accelerate table lookup or data comparison tasks such as finding items in a database...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5D937F-E53A-97A5-DDED-5775A257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50" y="1886101"/>
            <a:ext cx="4762035" cy="364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728A-0087-2963-B6FA-3E9A137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 Compression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8C92-2B6D-A66F-B32D-041741FD694B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/wiki/SHA-2</a:t>
            </a:r>
          </a:p>
        </p:txBody>
      </p:sp>
      <p:pic>
        <p:nvPicPr>
          <p:cNvPr id="10" name="Picture 9" descr="A complex formula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E9E41344-610D-7D19-B5C6-A14A2A4D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4"/>
          <a:stretch/>
        </p:blipFill>
        <p:spPr>
          <a:xfrm>
            <a:off x="838200" y="2384466"/>
            <a:ext cx="5584003" cy="2401134"/>
          </a:xfrm>
          <a:prstGeom prst="rect">
            <a:avLst/>
          </a:prstGeom>
        </p:spPr>
      </p:pic>
      <p:pic>
        <p:nvPicPr>
          <p:cNvPr id="12" name="Picture 11" descr="A  graphical flow diagram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8B0293F1-3FFC-5F0E-153E-16A84506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54" y="1848365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2A9B6C-0905-53D0-5724-B0EE61E0BF7C}"/>
              </a:ext>
            </a:extLst>
          </p:cNvPr>
          <p:cNvSpPr txBox="1"/>
          <p:nvPr/>
        </p:nvSpPr>
        <p:spPr>
          <a:xfrm>
            <a:off x="781050" y="612844"/>
            <a:ext cx="7334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*str, int buckets)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hash = 123456;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nHashing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%s\n", str);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str == NULL )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 ; *str ; str++)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hash = ( hash &lt;&lt; 3 ) ^ *str;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 0x%08x %d\n", *str,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hash, hash % 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hash % 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E7FE2-0047-570B-5CA0-F777C7401591}"/>
              </a:ext>
            </a:extLst>
          </p:cNvPr>
          <p:cNvSpPr txBox="1"/>
          <p:nvPr/>
        </p:nvSpPr>
        <p:spPr>
          <a:xfrm>
            <a:off x="7864081" y="771168"/>
            <a:ext cx="2707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0x00789229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0x00789225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0x03c49144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0x1e248a4c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0xf124520f 7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World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0x000f1257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0x007892d7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0x03c496ca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0x1e24b63c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0xf125b184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8A033-292D-B85C-D84C-AD5A1A933F57}"/>
              </a:ext>
            </a:extLst>
          </p:cNvPr>
          <p:cNvSpPr txBox="1"/>
          <p:nvPr/>
        </p:nvSpPr>
        <p:spPr>
          <a:xfrm>
            <a:off x="10247708" y="6245155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9B15D-450F-FB40-87E6-1A2BD25BB64C}"/>
              </a:ext>
            </a:extLst>
          </p:cNvPr>
          <p:cNvSpPr/>
          <p:nvPr/>
        </p:nvSpPr>
        <p:spPr>
          <a:xfrm>
            <a:off x="9678572" y="1336431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0ADB6-9453-F136-795D-F5056A481B23}"/>
              </a:ext>
            </a:extLst>
          </p:cNvPr>
          <p:cNvSpPr/>
          <p:nvPr/>
        </p:nvSpPr>
        <p:spPr>
          <a:xfrm>
            <a:off x="9706708" y="3281288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311CD-E4A8-DCD2-3952-AE79EE6FB25A}"/>
              </a:ext>
            </a:extLst>
          </p:cNvPr>
          <p:cNvSpPr/>
          <p:nvPr/>
        </p:nvSpPr>
        <p:spPr>
          <a:xfrm>
            <a:off x="9706708" y="5187457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FBA-E64A-D064-6F8D-E1D57F6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our HashMap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FF20-CA60-72CC-F028-B04B99DC3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make a copy of our List Map and change a (very) few things</a:t>
            </a:r>
          </a:p>
        </p:txBody>
      </p:sp>
    </p:spTree>
    <p:extLst>
      <p:ext uri="{BB962C8B-B14F-4D97-AF65-F5344CB8AC3E}">
        <p14:creationId xmlns:p14="http://schemas.microsoft.com/office/powerpoint/2010/main" val="10368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5" y="818491"/>
            <a:ext cx="64189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*p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p-&gt;__buckets = 8;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p-&gt;__tails[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p-&gt;__count = 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3AD9-AC61-7451-D7C2-AD787DD60C2E}"/>
              </a:ext>
            </a:extLst>
          </p:cNvPr>
          <p:cNvSpPr txBox="1"/>
          <p:nvPr/>
        </p:nvSpPr>
        <p:spPr>
          <a:xfrm>
            <a:off x="6203653" y="3102252"/>
            <a:ext cx="5147563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__count;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42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4" y="818491"/>
            <a:ext cx="112863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 == NULL || key == NULL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 == 0 ) return 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def)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bucket);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49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self-&gt;__head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self-&gt;__tail != NULL ) self-&gt;__tail-&gt;__next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self-&gt;__tail;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self-&gt;__tail 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77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value)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94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HashHashMap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@%p count=%d buckets=%d\n",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self, self-&gt;__count,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self-&gt;__buckets;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for(cur = self-&gt;__heads[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 [%d]\n", cur-&gt;key, cur-&gt;value,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8584B-6CF5-35B5-62B5-18E3072D7E63}"/>
              </a:ext>
            </a:extLst>
          </p:cNvPr>
          <p:cNvSpPr txBox="1"/>
          <p:nvPr/>
        </p:nvSpPr>
        <p:spPr>
          <a:xfrm>
            <a:off x="5468815" y="4387787"/>
            <a:ext cx="6098344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HashHashMap@0x6000035ac000 count=4 buckets=8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 [2]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 [2]</a:t>
            </a:r>
          </a:p>
        </p:txBody>
      </p:sp>
    </p:spTree>
    <p:extLst>
      <p:ext uri="{BB962C8B-B14F-4D97-AF65-F5344CB8AC3E}">
        <p14:creationId xmlns:p14="http://schemas.microsoft.com/office/powerpoint/2010/main" val="343062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9E8AC-ABA2-FB4E-FD75-527CE7E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BB105-0AF7-8246-C832-09F12F9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Stays ordered (like Python </a:t>
            </a:r>
            <a:r>
              <a:rPr lang="en-US" dirty="0" err="1"/>
              <a:t>OrderedDict</a:t>
            </a:r>
            <a:r>
              <a:rPr lang="en-US" dirty="0"/>
              <a:t>)</a:t>
            </a:r>
          </a:p>
          <a:p>
            <a:r>
              <a:rPr lang="en-US" dirty="0"/>
              <a:t>Stays sorted (like Java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Can be iterated (like C++ map, and </a:t>
            </a:r>
            <a:r>
              <a:rPr lang="en-US" dirty="0" err="1"/>
              <a:t>OrderedDict</a:t>
            </a:r>
            <a:r>
              <a:rPr lang="en-US" dirty="0"/>
              <a:t>, but not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Fast lookup using </a:t>
            </a:r>
            <a:r>
              <a:rPr lang="en-US" b="1" i="1" dirty="0"/>
              <a:t>secondary</a:t>
            </a:r>
            <a:r>
              <a:rPr lang="en-US" dirty="0"/>
              <a:t> binary tree index (6.5.2)</a:t>
            </a:r>
          </a:p>
          <a:p>
            <a:endParaRPr lang="en-US" dirty="0"/>
          </a:p>
          <a:p>
            <a:r>
              <a:rPr lang="en-US" dirty="0"/>
              <a:t>Simultaneously a sorted linked list and binary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</p:spTree>
    <p:extLst>
      <p:ext uri="{BB962C8B-B14F-4D97-AF65-F5344CB8AC3E}">
        <p14:creationId xmlns:p14="http://schemas.microsoft.com/office/powerpoint/2010/main" val="273002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87994" y="209001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39580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075727" y="338820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66916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22701" y="430254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3C77D-B641-9E0F-9E92-529F977F3886}"/>
              </a:ext>
            </a:extLst>
          </p:cNvPr>
          <p:cNvSpPr/>
          <p:nvPr/>
        </p:nvSpPr>
        <p:spPr>
          <a:xfrm>
            <a:off x="5413741" y="574652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75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638D0B99-559B-1694-5E35-80D4E7C57B1D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94F3C7-2EB2-8C98-B231-AB097498CD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9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pic>
        <p:nvPicPr>
          <p:cNvPr id="7" name="Picture 6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3B56F90F-DFF5-885A-50E3-FCB55B9D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597" y="2271967"/>
            <a:ext cx="1663185" cy="2413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C9C12-1A85-E952-96D9-C4CD677DD552}"/>
              </a:ext>
            </a:extLst>
          </p:cNvPr>
          <p:cNvSpPr txBox="1"/>
          <p:nvPr/>
        </p:nvSpPr>
        <p:spPr>
          <a:xfrm>
            <a:off x="373235" y="6282402"/>
            <a:ext cx="4267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/wiki/Pachinko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F6CC3AC-0E13-A089-D06C-688BAB74FB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9E532DF-4DD2-8CEF-F72E-56185053F5E2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</p:spTree>
    <p:extLst>
      <p:ext uri="{BB962C8B-B14F-4D97-AF65-F5344CB8AC3E}">
        <p14:creationId xmlns:p14="http://schemas.microsoft.com/office/powerpoint/2010/main" val="589231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31EE58-6FF1-A704-5946-C21849F188F3}"/>
              </a:ext>
            </a:extLst>
          </p:cNvPr>
          <p:cNvSpPr txBox="1"/>
          <p:nvPr/>
        </p:nvSpPr>
        <p:spPr>
          <a:xfrm>
            <a:off x="904567" y="403823"/>
            <a:ext cx="87998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value)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*left, *right;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7060B6-E8C3-A750-70E7-28D1E64D1A9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564298" y="3393332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72CBF75E-4B04-A486-DA37-87BBD2B3CFFA}"/>
              </a:ext>
            </a:extLst>
          </p:cNvPr>
          <p:cNvSpPr/>
          <p:nvPr/>
        </p:nvSpPr>
        <p:spPr>
          <a:xfrm>
            <a:off x="7041504" y="3983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B0870-DB08-9BF0-4D71-A2687AF1CF95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9390867" y="3393332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E3025E2F-3689-4F09-3687-ED2D9BD136AC}"/>
              </a:ext>
            </a:extLst>
          </p:cNvPr>
          <p:cNvSpPr/>
          <p:nvPr/>
        </p:nvSpPr>
        <p:spPr>
          <a:xfrm>
            <a:off x="8414338" y="296623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84EDA-0D90-FE37-C814-8DABC250949B}"/>
              </a:ext>
            </a:extLst>
          </p:cNvPr>
          <p:cNvSpPr/>
          <p:nvPr/>
        </p:nvSpPr>
        <p:spPr>
          <a:xfrm>
            <a:off x="8257613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C539F-2DDC-E890-21D8-C9D6294C6902}"/>
              </a:ext>
            </a:extLst>
          </p:cNvPr>
          <p:cNvCxnSpPr>
            <a:cxnSpLocks/>
          </p:cNvCxnSpPr>
          <p:nvPr/>
        </p:nvCxnSpPr>
        <p:spPr>
          <a:xfrm>
            <a:off x="8037968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3F55D2-90B6-87E1-684C-FBFE2EF76259}"/>
              </a:ext>
            </a:extLst>
          </p:cNvPr>
          <p:cNvSpPr/>
          <p:nvPr/>
        </p:nvSpPr>
        <p:spPr>
          <a:xfrm>
            <a:off x="10969124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20E2E3-8A7E-25ED-9165-296B32F7A788}"/>
              </a:ext>
            </a:extLst>
          </p:cNvPr>
          <p:cNvCxnSpPr>
            <a:cxnSpLocks/>
          </p:cNvCxnSpPr>
          <p:nvPr/>
        </p:nvCxnSpPr>
        <p:spPr>
          <a:xfrm>
            <a:off x="10749479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CAF9E-7122-5FEB-1275-C5599A23D783}"/>
              </a:ext>
            </a:extLst>
          </p:cNvPr>
          <p:cNvSpPr/>
          <p:nvPr/>
        </p:nvSpPr>
        <p:spPr>
          <a:xfrm>
            <a:off x="6562776" y="4596190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86576-6B75-F86E-9C38-103E95B1E0F5}"/>
              </a:ext>
            </a:extLst>
          </p:cNvPr>
          <p:cNvCxnSpPr>
            <a:cxnSpLocks/>
          </p:cNvCxnSpPr>
          <p:nvPr/>
        </p:nvCxnSpPr>
        <p:spPr>
          <a:xfrm flipH="1">
            <a:off x="6778854" y="4411009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1CD24-13B2-6165-F6AC-FB5FCFC7BD2B}"/>
              </a:ext>
            </a:extLst>
          </p:cNvPr>
          <p:cNvSpPr/>
          <p:nvPr/>
        </p:nvSpPr>
        <p:spPr>
          <a:xfrm>
            <a:off x="9302921" y="465671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32DCCC-47EB-92BE-43BF-A3E67FA8422E}"/>
              </a:ext>
            </a:extLst>
          </p:cNvPr>
          <p:cNvCxnSpPr>
            <a:cxnSpLocks/>
          </p:cNvCxnSpPr>
          <p:nvPr/>
        </p:nvCxnSpPr>
        <p:spPr>
          <a:xfrm flipH="1">
            <a:off x="9518999" y="447153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CBA60218-24EE-E669-B78D-AB0BB7BD5C31}"/>
              </a:ext>
            </a:extLst>
          </p:cNvPr>
          <p:cNvSpPr/>
          <p:nvPr/>
        </p:nvSpPr>
        <p:spPr>
          <a:xfrm>
            <a:off x="9787172" y="401231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BC7BB-F781-0D4D-B36C-E90CC4ABBC8E}"/>
              </a:ext>
            </a:extLst>
          </p:cNvPr>
          <p:cNvCxnSpPr>
            <a:cxnSpLocks/>
          </p:cNvCxnSpPr>
          <p:nvPr/>
        </p:nvCxnSpPr>
        <p:spPr>
          <a:xfrm flipH="1">
            <a:off x="8937132" y="2095295"/>
            <a:ext cx="2261810" cy="85485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4FEB7506-65F9-512D-2469-8C52CF7326BD}"/>
              </a:ext>
            </a:extLst>
          </p:cNvPr>
          <p:cNvSpPr/>
          <p:nvPr/>
        </p:nvSpPr>
        <p:spPr>
          <a:xfrm>
            <a:off x="9703891" y="213355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B9763-BBF3-D052-E93B-F0949C7C5B68}"/>
              </a:ext>
            </a:extLst>
          </p:cNvPr>
          <p:cNvSpPr txBox="1"/>
          <p:nvPr/>
        </p:nvSpPr>
        <p:spPr>
          <a:xfrm>
            <a:off x="6096000" y="5331015"/>
            <a:ext cx="554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tree is correctly maintained you will always find either a match, or a place to correctly insert the new record.  The tree is not guaranteed to be balanced - that depends on the insert order. </a:t>
            </a:r>
          </a:p>
        </p:txBody>
      </p:sp>
    </p:spTree>
    <p:extLst>
      <p:ext uri="{BB962C8B-B14F-4D97-AF65-F5344CB8AC3E}">
        <p14:creationId xmlns:p14="http://schemas.microsoft.com/office/powerpoint/2010/main" val="198757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46429-22C1-201A-C2AB-87ACB3EBA186}"/>
              </a:ext>
            </a:extLst>
          </p:cNvPr>
          <p:cNvSpPr txBox="1"/>
          <p:nvPr/>
        </p:nvSpPr>
        <p:spPr>
          <a:xfrm>
            <a:off x="619432" y="51138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22);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42);  // Replace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123);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"f", 6);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"k", 9);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"m", 67);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"j", 12);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66185-B4EA-389A-EB4E-278BD8BF7151}"/>
              </a:ext>
            </a:extLst>
          </p:cNvPr>
          <p:cNvSpPr txBox="1"/>
          <p:nvPr/>
        </p:nvSpPr>
        <p:spPr>
          <a:xfrm>
            <a:off x="7138218" y="337009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F0B22-F0FE-A6F0-9E7D-9D83D86C19D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954024" y="4260279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61659A02-ED9B-3919-C6BD-7095F612F76A}"/>
              </a:ext>
            </a:extLst>
          </p:cNvPr>
          <p:cNvSpPr/>
          <p:nvPr/>
        </p:nvSpPr>
        <p:spPr>
          <a:xfrm>
            <a:off x="7431230" y="485082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60D08D-8626-CD78-D061-90687860562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9780593" y="4260279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B9762E73-B05E-2A60-600E-203895697EA2}"/>
              </a:ext>
            </a:extLst>
          </p:cNvPr>
          <p:cNvSpPr/>
          <p:nvPr/>
        </p:nvSpPr>
        <p:spPr>
          <a:xfrm>
            <a:off x="8804064" y="383318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20705-1ABE-B805-AEEB-480EBDE8DAD8}"/>
              </a:ext>
            </a:extLst>
          </p:cNvPr>
          <p:cNvSpPr/>
          <p:nvPr/>
        </p:nvSpPr>
        <p:spPr>
          <a:xfrm>
            <a:off x="8647339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AE111-FDA9-9DBF-2AAB-D93870B1B8D5}"/>
              </a:ext>
            </a:extLst>
          </p:cNvPr>
          <p:cNvCxnSpPr>
            <a:cxnSpLocks/>
          </p:cNvCxnSpPr>
          <p:nvPr/>
        </p:nvCxnSpPr>
        <p:spPr>
          <a:xfrm>
            <a:off x="8427694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F8067-E9A0-0E95-1430-1502A74A612C}"/>
              </a:ext>
            </a:extLst>
          </p:cNvPr>
          <p:cNvSpPr/>
          <p:nvPr/>
        </p:nvSpPr>
        <p:spPr>
          <a:xfrm>
            <a:off x="11358850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1274B-B98C-C491-2176-E321CF012D6B}"/>
              </a:ext>
            </a:extLst>
          </p:cNvPr>
          <p:cNvCxnSpPr>
            <a:cxnSpLocks/>
          </p:cNvCxnSpPr>
          <p:nvPr/>
        </p:nvCxnSpPr>
        <p:spPr>
          <a:xfrm>
            <a:off x="11139205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C9E8C3-2E5F-7CC9-2957-3CA55CB6DD1B}"/>
              </a:ext>
            </a:extLst>
          </p:cNvPr>
          <p:cNvSpPr/>
          <p:nvPr/>
        </p:nvSpPr>
        <p:spPr>
          <a:xfrm>
            <a:off x="6952502" y="546313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A0535-1290-6794-4451-0B871D0E9381}"/>
              </a:ext>
            </a:extLst>
          </p:cNvPr>
          <p:cNvCxnSpPr>
            <a:cxnSpLocks/>
          </p:cNvCxnSpPr>
          <p:nvPr/>
        </p:nvCxnSpPr>
        <p:spPr>
          <a:xfrm flipH="1">
            <a:off x="7168580" y="5277956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204F0-3965-8653-5CB1-9502BC19A1FD}"/>
              </a:ext>
            </a:extLst>
          </p:cNvPr>
          <p:cNvSpPr/>
          <p:nvPr/>
        </p:nvSpPr>
        <p:spPr>
          <a:xfrm>
            <a:off x="9692647" y="552365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681608-A2EA-7064-1953-78603D30C7D6}"/>
              </a:ext>
            </a:extLst>
          </p:cNvPr>
          <p:cNvCxnSpPr>
            <a:cxnSpLocks/>
          </p:cNvCxnSpPr>
          <p:nvPr/>
        </p:nvCxnSpPr>
        <p:spPr>
          <a:xfrm flipH="1">
            <a:off x="9908725" y="5338478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606F75EC-0FCD-B068-DAC1-E1AC17C38988}"/>
              </a:ext>
            </a:extLst>
          </p:cNvPr>
          <p:cNvSpPr/>
          <p:nvPr/>
        </p:nvSpPr>
        <p:spPr>
          <a:xfrm>
            <a:off x="10176898" y="487925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318014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78D0-9BCE-9408-FA02-6386F5316B18}"/>
              </a:ext>
            </a:extLst>
          </p:cNvPr>
          <p:cNvSpPr txBox="1"/>
          <p:nvPr/>
        </p:nvSpPr>
        <p:spPr>
          <a:xfrm>
            <a:off x="245410" y="673645"/>
            <a:ext cx="80231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int depth)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 == NULL )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depth;i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 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("%s=%d\n", cur-&gt;key, cur-&gt;value);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cur-&gt;__left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(cur-&gt;__left,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cur-&gt;__right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(cur-&gt;__right,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Recursively print the tree view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(self-&gt;__root, 0);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68DB4-0286-2A57-825E-31FABAEFD36D}"/>
              </a:ext>
            </a:extLst>
          </p:cNvPr>
          <p:cNvSpPr txBox="1"/>
          <p:nvPr/>
        </p:nvSpPr>
        <p:spPr>
          <a:xfrm>
            <a:off x="7551173" y="3429000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29F7C-3C71-C882-16A7-61293406E1B9}"/>
              </a:ext>
            </a:extLst>
          </p:cNvPr>
          <p:cNvGrpSpPr/>
          <p:nvPr/>
        </p:nvGrpSpPr>
        <p:grpSpPr>
          <a:xfrm>
            <a:off x="7157884" y="1414269"/>
            <a:ext cx="4481165" cy="1515744"/>
            <a:chOff x="1525607" y="2913565"/>
            <a:chExt cx="9282594" cy="26920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D2096E-A8D0-3115-5925-74A55C515F22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9A37230-6C5A-31EE-D2F0-0B9E11B9886F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C72933-9BD6-CBBF-2AAF-38935332D8C3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6041551C-5822-114B-1BDC-D17E4F82C319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A7261F-37EB-0A44-0421-1C03AD16F609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43B010-CC65-FBFF-2A1B-592F84B800D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D64A2B4B-0B66-D28D-56E8-100C8BF0175F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26716-1525-C43E-82DC-ABD3A95E62CC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C9F368AD-44A8-F72B-B31A-8BCB1E6512A7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9" name="Snip Same Side Corner Rectangle 28">
              <a:extLst>
                <a:ext uri="{FF2B5EF4-FFF2-40B4-BE49-F238E27FC236}">
                  <a16:creationId xmlns:a16="http://schemas.microsoft.com/office/drawing/2014/main" id="{06D71313-2BB6-E9FB-6A15-2908534C1371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30" name="Snip Same Side Corner Rectangle 29">
              <a:extLst>
                <a:ext uri="{FF2B5EF4-FFF2-40B4-BE49-F238E27FC236}">
                  <a16:creationId xmlns:a16="http://schemas.microsoft.com/office/drawing/2014/main" id="{12F20CF2-93BF-577E-8D11-743DD7B0F9A1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31" name="Snip Same Side Corner Rectangle 30">
              <a:extLst>
                <a:ext uri="{FF2B5EF4-FFF2-40B4-BE49-F238E27FC236}">
                  <a16:creationId xmlns:a16="http://schemas.microsoft.com/office/drawing/2014/main" id="{D1365573-F423-EAC9-E5D0-FD26AEF18CE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05B959B6-5137-485D-07DC-C6D75898420A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57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327-8EC3-EF92-AAE7-71366AC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/Value Implementation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6F31-2F14-F963-8C9D-067B2AC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50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build an unordered </a:t>
            </a:r>
            <a:r>
              <a:rPr lang="en-US" dirty="0" err="1"/>
              <a:t>java.util.HashMap</a:t>
            </a:r>
            <a:r>
              <a:rPr lang="en-US" dirty="0"/>
              <a:t> / Python 2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Chapter 6.6</a:t>
            </a:r>
          </a:p>
          <a:p>
            <a:r>
              <a:rPr lang="en-US" dirty="0"/>
              <a:t>We will build a sorted </a:t>
            </a:r>
            <a:r>
              <a:rPr lang="en-US" dirty="0" err="1"/>
              <a:t>java.util.TreeMap</a:t>
            </a:r>
            <a:r>
              <a:rPr lang="en-US" dirty="0"/>
              <a:t> – plus an iterator</a:t>
            </a:r>
          </a:p>
          <a:p>
            <a:pPr lvl="1"/>
            <a:r>
              <a:rPr lang="en-US" dirty="0"/>
              <a:t>Chapter 6.5 (Simultaneous Linked List + Tree)</a:t>
            </a:r>
          </a:p>
          <a:p>
            <a:pPr lvl="1"/>
            <a:r>
              <a:rPr lang="en-US" dirty="0"/>
              <a:t>It would be named </a:t>
            </a:r>
            <a:r>
              <a:rPr lang="en-US" dirty="0" err="1"/>
              <a:t>java.util.LinkedTreeMap</a:t>
            </a:r>
            <a:r>
              <a:rPr lang="en-US" dirty="0"/>
              <a:t> if Java had such a 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9D17-AC25-E8DC-2D74-E9E4DEA5E3E3}"/>
              </a:ext>
            </a:extLst>
          </p:cNvPr>
          <p:cNvSpPr txBox="1"/>
          <p:nvPr/>
        </p:nvSpPr>
        <p:spPr>
          <a:xfrm>
            <a:off x="1162876" y="4116934"/>
            <a:ext cx="264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dirty="0"/>
              <a:t>Python 2 </a:t>
            </a:r>
            <a:r>
              <a:rPr lang="en-US" dirty="0" err="1"/>
              <a:t>dict</a:t>
            </a:r>
            <a:r>
              <a:rPr lang="en-US" dirty="0"/>
              <a:t>  - unordered</a:t>
            </a:r>
          </a:p>
          <a:p>
            <a:r>
              <a:rPr lang="en-US" dirty="0"/>
              <a:t>Python 3.1 - </a:t>
            </a:r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A8E7-615D-57B8-DD11-D3D55A2AFC33}"/>
              </a:ext>
            </a:extLst>
          </p:cNvPr>
          <p:cNvSpPr txBox="1"/>
          <p:nvPr/>
        </p:nvSpPr>
        <p:spPr>
          <a:xfrm>
            <a:off x="8219332" y="4116934"/>
            <a:ext cx="280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java.util.HashMap</a:t>
            </a:r>
            <a:endParaRPr lang="en-US" dirty="0"/>
          </a:p>
          <a:p>
            <a:r>
              <a:rPr lang="en-US" dirty="0" err="1"/>
              <a:t>java.util.TreeMap</a:t>
            </a:r>
            <a:r>
              <a:rPr lang="en-US" dirty="0"/>
              <a:t> (*)</a:t>
            </a:r>
          </a:p>
          <a:p>
            <a:r>
              <a:rPr lang="en-US" dirty="0" err="1"/>
              <a:t>java.util.LinkedHashMap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F3EC-A2B8-3EF7-4CCC-1E9131AEBA76}"/>
              </a:ext>
            </a:extLst>
          </p:cNvPr>
          <p:cNvSpPr txBox="1"/>
          <p:nvPr/>
        </p:nvSpPr>
        <p:spPr>
          <a:xfrm>
            <a:off x="4354830" y="4116934"/>
            <a:ext cx="327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C++ (capabilities of any map)</a:t>
            </a:r>
          </a:p>
          <a:p>
            <a:endParaRPr lang="en-US" dirty="0"/>
          </a:p>
          <a:p>
            <a:r>
              <a:rPr lang="en-US" dirty="0"/>
              <a:t>Associative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Map (key / simple value)</a:t>
            </a:r>
          </a:p>
        </p:txBody>
      </p:sp>
    </p:spTree>
    <p:extLst>
      <p:ext uri="{BB962C8B-B14F-4D97-AF65-F5344CB8AC3E}">
        <p14:creationId xmlns:p14="http://schemas.microsoft.com/office/powerpoint/2010/main" val="3908200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3C4ED-AD5A-770A-E851-565788CED674}"/>
              </a:ext>
            </a:extLst>
          </p:cNvPr>
          <p:cNvSpPr txBox="1"/>
          <p:nvPr/>
        </p:nvSpPr>
        <p:spPr>
          <a:xfrm>
            <a:off x="422787" y="656328"/>
            <a:ext cx="1078598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def)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key == NULL || self-&gt;__root == NULL ) return def;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return cur-&gt;value;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cur = cur-&gt;__right;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def;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7D79C-6768-BE99-AFF6-D4763C63E7CC}"/>
              </a:ext>
            </a:extLst>
          </p:cNvPr>
          <p:cNvGrpSpPr/>
          <p:nvPr/>
        </p:nvGrpSpPr>
        <p:grpSpPr>
          <a:xfrm>
            <a:off x="4991660" y="3774011"/>
            <a:ext cx="6777553" cy="2292492"/>
            <a:chOff x="1525607" y="2913565"/>
            <a:chExt cx="9282594" cy="26920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355B1-9198-3D6D-1191-051E4676542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19F80F-8AFA-027B-AB5F-4A872351EB55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51A915-F142-340B-2142-754A199746E1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Same Side Corner Rectangle 7">
              <a:extLst>
                <a:ext uri="{FF2B5EF4-FFF2-40B4-BE49-F238E27FC236}">
                  <a16:creationId xmlns:a16="http://schemas.microsoft.com/office/drawing/2014/main" id="{CD59051D-1816-6626-7B3B-D3AEE5908130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B831A8-C4C5-679E-4D3F-A8F138D067E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0C860B-EEBA-575D-99B2-5514CCD2E9D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C4793357-FFFD-1593-D803-93A76433CE10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05A2AB-935D-75AB-4DEC-641D766FF1D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2CA768DD-3369-3968-790C-D72B49F0B8AC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2E313D50-12B0-0146-CCC9-E9855D35BE9A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C17F71E7-111E-B868-0D68-5E2ED4C3046C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EBA76C63-99BC-ECAA-305B-1A58F784387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06917010-2E8D-73C4-89E4-3F33C7D4E264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85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4771C-F516-DFB3-1E99-98164FDCF9B5}"/>
              </a:ext>
            </a:extLst>
          </p:cNvPr>
          <p:cNvSpPr txBox="1"/>
          <p:nvPr/>
        </p:nvSpPr>
        <p:spPr>
          <a:xfrm>
            <a:off x="2408903" y="3891116"/>
            <a:ext cx="72070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CF37C-C29B-333A-D509-F64D09C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build an Iterator for a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26136-179B-0808-DE61-D2C8A023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1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ListMap</a:t>
            </a:r>
            <a:r>
              <a:rPr lang="en-US" dirty="0"/>
              <a:t> can support an ordered iterator</a:t>
            </a:r>
          </a:p>
          <a:p>
            <a:r>
              <a:rPr lang="en-US" dirty="0"/>
              <a:t>HashMap can support an unordered iterator</a:t>
            </a:r>
          </a:p>
          <a:p>
            <a:r>
              <a:rPr lang="en-US" dirty="0"/>
              <a:t>A </a:t>
            </a:r>
            <a:r>
              <a:rPr lang="en-US" dirty="0" err="1"/>
              <a:t>TreeMap</a:t>
            </a:r>
            <a:r>
              <a:rPr lang="en-US" dirty="0"/>
              <a:t> cannot support an iterator without building a stack within the iterator</a:t>
            </a:r>
          </a:p>
        </p:txBody>
      </p:sp>
    </p:spTree>
    <p:extLst>
      <p:ext uri="{BB962C8B-B14F-4D97-AF65-F5344CB8AC3E}">
        <p14:creationId xmlns:p14="http://schemas.microsoft.com/office/powerpoint/2010/main" val="1409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4097155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/>
              <a:t>Add </a:t>
            </a:r>
            <a:r>
              <a:rPr lang="en-US" dirty="0"/>
              <a:t>a LinkedList</a:t>
            </a:r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0AD1052-5F47-77C2-8D77-8160A98656FC}"/>
              </a:ext>
            </a:extLst>
          </p:cNvPr>
          <p:cNvSpPr/>
          <p:nvPr/>
        </p:nvSpPr>
        <p:spPr>
          <a:xfrm>
            <a:off x="5857950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189717C1-49E5-8CB1-E6F5-9AAE49990EDD}"/>
              </a:ext>
            </a:extLst>
          </p:cNvPr>
          <p:cNvSpPr/>
          <p:nvPr/>
        </p:nvSpPr>
        <p:spPr>
          <a:xfrm>
            <a:off x="173944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35FB10F5-F6B2-B67D-D1B1-296C1E826B7A}"/>
              </a:ext>
            </a:extLst>
          </p:cNvPr>
          <p:cNvSpPr/>
          <p:nvPr/>
        </p:nvSpPr>
        <p:spPr>
          <a:xfrm>
            <a:off x="4485116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ED9E705E-AFD4-9C5A-DB8F-CA2A4B0031FC}"/>
              </a:ext>
            </a:extLst>
          </p:cNvPr>
          <p:cNvSpPr/>
          <p:nvPr/>
        </p:nvSpPr>
        <p:spPr>
          <a:xfrm>
            <a:off x="723078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4FE433-F964-62CF-B592-966A8D507B5B}"/>
              </a:ext>
            </a:extLst>
          </p:cNvPr>
          <p:cNvSpPr/>
          <p:nvPr/>
        </p:nvSpPr>
        <p:spPr>
          <a:xfrm>
            <a:off x="997645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81F5ACC-A4FA-9A27-1843-24764A7A4156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>
            <a:off x="4157870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7719E4E-0BAC-8862-2382-0D5322ABE72B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>
            <a:off x="1238426" y="5452129"/>
            <a:ext cx="501022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3D42D5-0546-29B7-9BA5-18CD88112F42}"/>
              </a:ext>
            </a:extLst>
          </p:cNvPr>
          <p:cNvSpPr/>
          <p:nvPr/>
        </p:nvSpPr>
        <p:spPr>
          <a:xfrm>
            <a:off x="461816" y="5256186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48014C0-474C-218A-4F4A-2ECE98B9FFF6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>
            <a:off x="2785036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1C1711E-DC51-BBE7-4B12-85F29FC7A2BB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>
            <a:off x="5530704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90ED6C8-720F-358E-D6A5-CAE73F78BE9B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>
            <a:off x="6903538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1C2B31F-1E7F-1CB0-837E-B2CE3CE1F1D4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>
            <a:off x="8276372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265F85A-8548-BEF2-C8B5-B864D3EB71DC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>
            <a:off x="9649206" y="5452130"/>
            <a:ext cx="32724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7366C18-B915-FD67-0FDE-07AB3AFBC97C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11022042" y="5452129"/>
            <a:ext cx="580851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B7D08-8F29-69E5-F84C-2F81CA9C8861}"/>
              </a:ext>
            </a:extLst>
          </p:cNvPr>
          <p:cNvSpPr/>
          <p:nvPr/>
        </p:nvSpPr>
        <p:spPr>
          <a:xfrm>
            <a:off x="11602893" y="525618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B2FAE527-9510-8763-29F9-1E755B474E4C}"/>
              </a:ext>
            </a:extLst>
          </p:cNvPr>
          <p:cNvSpPr/>
          <p:nvPr/>
        </p:nvSpPr>
        <p:spPr>
          <a:xfrm>
            <a:off x="860361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4ECB9A9D-C4F5-E857-37F8-2BBD92D90C11}"/>
              </a:ext>
            </a:extLst>
          </p:cNvPr>
          <p:cNvSpPr/>
          <p:nvPr/>
        </p:nvSpPr>
        <p:spPr>
          <a:xfrm>
            <a:off x="3112282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370600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3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24DDC3-405E-FFB9-1435-3539AF794D25}"/>
              </a:ext>
            </a:extLst>
          </p:cNvPr>
          <p:cNvSpPr txBox="1"/>
          <p:nvPr/>
        </p:nvSpPr>
        <p:spPr>
          <a:xfrm>
            <a:off x="7706885" y="48504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1DD2F3-58EF-7D6B-1549-51B36367B28C}"/>
              </a:ext>
            </a:extLst>
          </p:cNvPr>
          <p:cNvSpPr txBox="1"/>
          <p:nvPr/>
        </p:nvSpPr>
        <p:spPr>
          <a:xfrm>
            <a:off x="886322" y="50798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178883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put()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two data structures at the same time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69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703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impossible to write put() using pieces from Google searches or a long conversation with an AI bot</a:t>
            </a:r>
          </a:p>
          <a:p>
            <a:r>
              <a:rPr lang="en-US" dirty="0"/>
              <a:t>You need to understand it all before you write it</a:t>
            </a:r>
          </a:p>
          <a:p>
            <a:r>
              <a:rPr lang="en-US" dirty="0"/>
              <a:t>Once you understand it – the code should look clean and simple to you</a:t>
            </a:r>
          </a:p>
          <a:p>
            <a:r>
              <a:rPr lang="en-US" dirty="0"/>
              <a:t>My put() implementation was broken until it was perfect</a:t>
            </a:r>
          </a:p>
          <a:p>
            <a:r>
              <a:rPr lang="en-US" dirty="0"/>
              <a:t>I threw it away completely several times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33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1CDC3-B3DA-898D-A721-CEFACEBA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put()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34E94-81FB-CA2D-87F2-7F68B0F5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13"/>
            <a:ext cx="10515600" cy="2007384"/>
          </a:xfrm>
        </p:spPr>
        <p:txBody>
          <a:bodyPr>
            <a:normAutofit/>
          </a:bodyPr>
          <a:lstStyle/>
          <a:p>
            <a:r>
              <a:rPr lang="en-US" dirty="0"/>
              <a:t>A binary tree search is O(log N) while a sorted list search is O(N)</a:t>
            </a:r>
          </a:p>
          <a:p>
            <a:pPr lvl="1"/>
            <a:r>
              <a:rPr lang="en-US" dirty="0"/>
              <a:t>Million entry list search average:  500,000</a:t>
            </a:r>
          </a:p>
          <a:p>
            <a:pPr lvl="1"/>
            <a:r>
              <a:rPr lang="en-US" dirty="0"/>
              <a:t>Million entry tree search average: (log</a:t>
            </a:r>
            <a:r>
              <a:rPr lang="en-US" baseline="-25000" dirty="0"/>
              <a:t>2</a:t>
            </a:r>
            <a:r>
              <a:rPr lang="en-US" dirty="0"/>
              <a:t> 1000000) = 20</a:t>
            </a:r>
          </a:p>
          <a:p>
            <a:r>
              <a:rPr lang="en-US" dirty="0"/>
              <a:t>We use the Tree to find where to insert or update a key / value pair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493C31-7E89-607A-8689-E5AA0D038202}"/>
              </a:ext>
            </a:extLst>
          </p:cNvPr>
          <p:cNvGrpSpPr/>
          <p:nvPr/>
        </p:nvGrpSpPr>
        <p:grpSpPr>
          <a:xfrm>
            <a:off x="1999375" y="3887897"/>
            <a:ext cx="7761569" cy="2289066"/>
            <a:chOff x="3938344" y="3429000"/>
            <a:chExt cx="7761569" cy="228906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37378A-AFB2-A46B-897D-CCEED4200E2A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Same Side Corner Rectangle 6">
              <a:extLst>
                <a:ext uri="{FF2B5EF4-FFF2-40B4-BE49-F238E27FC236}">
                  <a16:creationId xmlns:a16="http://schemas.microsoft.com/office/drawing/2014/main" id="{99518112-531C-35E6-FAE6-21E8772C8B1D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754AA-8CDA-76BF-52A9-DA0F9F7D11F8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D922AC-8531-3C94-FEC5-7AE720357A5F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Same Side Corner Rectangle 9">
              <a:extLst>
                <a:ext uri="{FF2B5EF4-FFF2-40B4-BE49-F238E27FC236}">
                  <a16:creationId xmlns:a16="http://schemas.microsoft.com/office/drawing/2014/main" id="{98A4BC95-6C70-F086-3C11-D74BD787DBB6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FCF5112B-44B4-D56B-3671-A82A30751750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03D39E-EB6D-B764-86BB-8A9E873A172B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53205B-26A1-E8C6-EA76-E583DB19C427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E4F56A63-8E2E-49CF-90D8-ED5B2224177D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4DA5FFF-8FDD-9D8F-1642-D23F5B013F48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359E34-7013-F9E6-C3C6-CFB567205358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BED9F99-F0DF-3DEE-9142-A060F7C97245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D853EAE-B09F-6111-8B5A-2F61A9F131F3}"/>
                </a:ext>
              </a:extLst>
            </p:cNvPr>
            <p:cNvCxnSpPr>
              <a:cxnSpLocks/>
              <a:stCxn id="19" idx="3"/>
              <a:endCxn id="10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115337-3CBE-590B-CE15-0747A33A0922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F32E4954-0A6A-10A3-B342-3707F10F36C8}"/>
                </a:ext>
              </a:extLst>
            </p:cNvPr>
            <p:cNvCxnSpPr>
              <a:cxnSpLocks/>
              <a:stCxn id="10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92FC8FD2-5506-B686-0653-049FDDBA4128}"/>
                </a:ext>
              </a:extLst>
            </p:cNvPr>
            <p:cNvCxnSpPr>
              <a:cxnSpLocks/>
              <a:stCxn id="11" idx="0"/>
              <a:endCxn id="7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BE296A04-69C5-34FC-F2E8-C5963E6A2CE7}"/>
                </a:ext>
              </a:extLst>
            </p:cNvPr>
            <p:cNvCxnSpPr>
              <a:cxnSpLocks/>
              <a:stCxn id="7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EF281402-C368-1CB1-8F51-AED0001C20D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E5A8CBF4-B0EE-4BE5-C781-55EC8CDE0558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FC86D1BD-049E-0D16-CADA-E8199D5C1F74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D4F9F8-5664-2809-E660-E2AF14ADBA8B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90A70FB3-C167-270D-AC5C-90BC57590171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A0CB0367-0DE4-DF6F-0305-021A8DAC3383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E2B761-FB68-FD5F-3F81-045A78AFA098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6E1057-F6D6-1B73-18F1-16F4B3268828}"/>
                </a:ext>
              </a:extLst>
            </p:cNvPr>
            <p:cNvCxnSpPr>
              <a:cxnSpLocks/>
              <a:stCxn id="29" idx="2"/>
              <a:endCxn id="7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72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5477" cy="1325563"/>
          </a:xfrm>
        </p:spPr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54976" cy="4351338"/>
          </a:xfrm>
        </p:spPr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D9661-10BF-929A-03A1-D267C3DCCEE1}"/>
              </a:ext>
            </a:extLst>
          </p:cNvPr>
          <p:cNvSpPr txBox="1"/>
          <p:nvPr/>
        </p:nvSpPr>
        <p:spPr>
          <a:xfrm>
            <a:off x="6555036" y="36669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546DB-E3B5-D897-FB40-06A488094B70}"/>
              </a:ext>
            </a:extLst>
          </p:cNvPr>
          <p:cNvSpPr txBox="1"/>
          <p:nvPr/>
        </p:nvSpPr>
        <p:spPr>
          <a:xfrm>
            <a:off x="6555036" y="264417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4C305-37D4-0165-98AD-FBC406F4C220}"/>
              </a:ext>
            </a:extLst>
          </p:cNvPr>
          <p:cNvSpPr txBox="1"/>
          <p:nvPr/>
        </p:nvSpPr>
        <p:spPr>
          <a:xfrm>
            <a:off x="6555036" y="4723334"/>
            <a:ext cx="5526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malloc(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p-&gt;__head = NULL;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p-&gt;__root = NULL;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58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649A-B69A-DF24-FFC7-50C6BF71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Start with a good picture…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85CB74-E6DC-6DC1-C1CE-5B7BA18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65" y="643466"/>
            <a:ext cx="57558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7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51890" y="5607220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4471721" y="5452496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AA4A051-0032-107A-322F-1B64BED32A33}"/>
              </a:ext>
            </a:extLst>
          </p:cNvPr>
          <p:cNvSpPr/>
          <p:nvPr/>
        </p:nvSpPr>
        <p:spPr>
          <a:xfrm>
            <a:off x="7626417" y="3698960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436C88F9-41DD-FCBB-BE61-61DC47162D22}"/>
              </a:ext>
            </a:extLst>
          </p:cNvPr>
          <p:cNvSpPr/>
          <p:nvPr/>
        </p:nvSpPr>
        <p:spPr>
          <a:xfrm>
            <a:off x="5371356" y="396515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33E4B-38AF-3E96-77D0-ABE533F20289}"/>
              </a:ext>
            </a:extLst>
          </p:cNvPr>
          <p:cNvSpPr txBox="1"/>
          <p:nvPr/>
        </p:nvSpPr>
        <p:spPr>
          <a:xfrm>
            <a:off x="6276881" y="398648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B1602-C66E-A16D-9063-C4C5FE6C542D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</p:spTree>
    <p:extLst>
      <p:ext uri="{BB962C8B-B14F-4D97-AF65-F5344CB8AC3E}">
        <p14:creationId xmlns:p14="http://schemas.microsoft.com/office/powerpoint/2010/main" val="2102728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CEE35E-8A42-B5E7-F816-5DC8E5992C24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06AC85B-755B-E4BA-A131-D176E534429B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 flipV="1">
            <a:off x="4051890" y="3927360"/>
            <a:ext cx="3338925" cy="168025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8146551" y="38761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8566382" y="37213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  <a:endCxn id="7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272409-8A90-7989-A60B-C7126D6065DE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EF1353-20CA-CE0E-5A78-8CEB9941B6A8}"/>
              </a:ext>
            </a:extLst>
          </p:cNvPr>
          <p:cNvSpPr/>
          <p:nvPr/>
        </p:nvSpPr>
        <p:spPr>
          <a:xfrm>
            <a:off x="8506557" y="4239725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478C2-AC54-1D5F-7544-8A4202B0EA9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86726" y="4085001"/>
            <a:ext cx="419831" cy="30944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5C41AB-8985-F4AE-9AC3-BB2B0DC443B3}"/>
              </a:ext>
            </a:extLst>
          </p:cNvPr>
          <p:cNvSpPr/>
          <p:nvPr/>
        </p:nvSpPr>
        <p:spPr>
          <a:xfrm>
            <a:off x="6905175" y="431456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57686E-0714-A5AA-699A-A3BE1921DDEB}"/>
              </a:ext>
            </a:extLst>
          </p:cNvPr>
          <p:cNvCxnSpPr>
            <a:cxnSpLocks/>
          </p:cNvCxnSpPr>
          <p:nvPr/>
        </p:nvCxnSpPr>
        <p:spPr>
          <a:xfrm flipH="1">
            <a:off x="7123607" y="4085001"/>
            <a:ext cx="305023" cy="3071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6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73FDB-18B4-D6F7-3A4A-3A88505A2365}"/>
              </a:ext>
            </a:extLst>
          </p:cNvPr>
          <p:cNvSpPr txBox="1"/>
          <p:nvPr/>
        </p:nvSpPr>
        <p:spPr>
          <a:xfrm>
            <a:off x="8296341" y="214909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71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80286" y="415872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ent Arrow 38">
            <a:extLst>
              <a:ext uri="{FF2B5EF4-FFF2-40B4-BE49-F238E27FC236}">
                <a16:creationId xmlns:a16="http://schemas.microsoft.com/office/drawing/2014/main" id="{1E415A84-23C4-EEAA-A8A1-843B88DA33AD}"/>
              </a:ext>
            </a:extLst>
          </p:cNvPr>
          <p:cNvSpPr/>
          <p:nvPr/>
        </p:nvSpPr>
        <p:spPr>
          <a:xfrm flipH="1" flipV="1">
            <a:off x="7427327" y="416556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32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8890" y="483147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8" idx="3"/>
          </p:cNvCxnSpPr>
          <p:nvPr/>
        </p:nvCxnSpPr>
        <p:spPr>
          <a:xfrm flipH="1">
            <a:off x="5784154" y="3460271"/>
            <a:ext cx="793550" cy="11488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5727859" y="502291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86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572" y="365125"/>
            <a:ext cx="439822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Found a gap to the right of a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6770039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23EDB19F-4EE1-4E88-0B39-C17615CE4A30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</p:spTree>
    <p:extLst>
      <p:ext uri="{BB962C8B-B14F-4D97-AF65-F5344CB8AC3E}">
        <p14:creationId xmlns:p14="http://schemas.microsoft.com/office/powerpoint/2010/main" val="2783805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2406123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E2DC8B-9E61-A5A0-4893-D26F7787556A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7061812" y="5761943"/>
            <a:ext cx="706871" cy="2310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1893883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52" y="365125"/>
            <a:ext cx="371794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Finding an Item or Left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14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7716093" y="41727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605C2E2D-4C3D-D083-E4E6-7C682B3E058D}"/>
              </a:ext>
            </a:extLst>
          </p:cNvPr>
          <p:cNvSpPr/>
          <p:nvPr/>
        </p:nvSpPr>
        <p:spPr>
          <a:xfrm flipH="1" flipV="1">
            <a:off x="8421329" y="584750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ame Side Corner Rectangle 35">
            <a:extLst>
              <a:ext uri="{FF2B5EF4-FFF2-40B4-BE49-F238E27FC236}">
                <a16:creationId xmlns:a16="http://schemas.microsoft.com/office/drawing/2014/main" id="{D740A6C4-3E53-8480-0677-5A8F9642AB32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</p:spTree>
    <p:extLst>
      <p:ext uri="{BB962C8B-B14F-4D97-AF65-F5344CB8AC3E}">
        <p14:creationId xmlns:p14="http://schemas.microsoft.com/office/powerpoint/2010/main" val="245086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B06019-4C05-B8B5-0143-7D74087836C8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9B7D7B13-99EF-9E7C-BCC8-125F175F2E5A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11AC71-91D2-0FB1-5C69-F4C36256B88E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F795D8-5CB5-A08A-FCC6-8C7E6013734D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4A9FC576-DB3B-6CBB-0CE9-79670B1C5F0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535D35E0-BFDE-2447-6EA3-1379E7FC42AB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6A260-2FB7-C6AF-6370-EFEA7F88F996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B2C580-7BF8-D261-28F5-F2F8773DC70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16606FCE-EDD3-444C-DAF5-4C40BD2435D0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024CD872-55E5-DE44-03D1-C37CDAD4B44D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C0CCFF-8754-A511-DE68-B1F283925D8F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737E851-18DB-01B5-4D5E-0C8DA1E94D25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151EE0A-175A-E051-19BA-46CD949106A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6A4B90-5550-EBB9-9E99-4BB5CB20F75C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B6EEF4D-D007-6A07-EF85-BD791AB3AB65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0A2D493-9C37-4DE3-0841-0581438C9673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FA2AFB0-FA6F-A3BB-F701-568ADBDBC25E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9D0C9A9-8CFF-0284-A835-4A5E9E9F1881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6D0A00D1-E220-152E-19A0-4CF78573CBDE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969000E8-EFCA-55FA-ED47-C87843AC07D8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69357-56F1-21BE-1B0E-F4D06A03D5C2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C462763F-3542-8390-36A0-ACCC4E3BD1A8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349AA09-A44B-9175-A8F2-4C4A7C496491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642F84-310C-4323-4E13-46E07A8D89C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B7D908-FDA8-5C13-BD2F-F4A270424EA0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C285AB9B-99EE-1FD2-0019-23139E05C273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279175-F474-E9E5-DFF9-000CA06B3C28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82F6D1-AA06-CDD0-991E-CD18FB885F13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B066D5-C54D-6A18-72AF-6FCAB7DDF3C6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833713-2496-54D0-C9EF-364C38C47D0A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3159D4-7D18-FB2F-8449-83E14477F7CE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CB90EBA0-DC23-CD5A-94C2-AE8C4B5B5A43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5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to the most common programming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(left gap)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9D2ACE-2AE4-AB64-F220-76495FF9098F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1CDD2EF6-67E0-3674-4F27-332E77300446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B2F993-6B31-6752-808E-7EB6809E7C8B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2B466F-2CD0-28D5-A248-08FDF7A9E234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A6CDB1A9-5A1B-9AD4-4FE4-F933FD96D7A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C99F97D2-6988-BDA2-D048-1B13B142459D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AF7E83-F403-30DB-52FA-578374273DBA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15A8C2-FC2F-A992-490C-8F3F933D0F7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717615F2-E02E-805A-F89B-07293F2E6376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88752012-CAE4-3FFE-CCCC-B24178E42F0A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11E1CE-2EFE-FB24-2CB3-B951D7A3F3C3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AB92FFF-6521-D4C4-2B82-412B47D26A80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6CF0A1B-4AF4-5394-5BD6-FEF06398FCF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1C7DE4-C583-38B7-A728-318B05977859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DA4C1787-2DE9-19CA-1B38-ADD3732E6529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E7C94B2-F3B7-EE66-4AD6-E3B5E848E395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AA284CE-EB7F-F295-CFA5-468E5D60449A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D8CD5C5-FF42-0B9F-D31C-70948942864F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81D9AE14-1E85-B645-4595-85457B5C6500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DC09E742-43AB-051B-BAD6-676253F7FE9F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4EC04CA-53E1-FE36-42E6-D29E2976FBC5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57438368-8FE2-C675-2E10-AD7137A47BA4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EC0D4DC-3668-C73F-44BF-DCC3BE32C297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0CB83C-A2CE-C95E-C461-D74B9F72494B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510381-70D2-DE5A-A040-B94A10F1825B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85223FC2-FC48-DC3D-8166-7A3A6353B3DE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BCDF23-9F43-0A98-4692-18B95AACAEB6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5C9DB-7ACD-283C-7433-7AFA00FED590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D3CD5-1557-10ED-1351-539D6BB693B2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A11A3-8714-B665-C2FA-D3E110EAEC64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50432D-08CE-B674-C8C7-95E74783A768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0B11015-CF77-6EF1-BF5B-21E58BD36C89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89CC58-7FDB-DCFF-877F-5E766617EB97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8013719" y="5761943"/>
            <a:ext cx="458451" cy="2750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69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start…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71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7211" y="41128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7519281" y="4145655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04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  <a:br>
              <a:rPr lang="en-US" dirty="0"/>
            </a:br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4407577" y="481612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flipH="1">
            <a:off x="5784154" y="3427997"/>
            <a:ext cx="3178450" cy="11811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5458222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63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4421122" y="5848683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592FD22-136D-BF63-C288-07A03E167741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</p:spTree>
    <p:extLst>
      <p:ext uri="{BB962C8B-B14F-4D97-AF65-F5344CB8AC3E}">
        <p14:creationId xmlns:p14="http://schemas.microsoft.com/office/powerpoint/2010/main" val="3135210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24F594-94E7-6E4C-FCC0-361CC831353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33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tree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AD10E3-905C-D81E-A35D-AD2DA6658097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2E668-63F4-3181-77D6-CF6A2F498EC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808702" y="5761943"/>
            <a:ext cx="686180" cy="2772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</p:spTree>
    <p:extLst>
      <p:ext uri="{BB962C8B-B14F-4D97-AF65-F5344CB8AC3E}">
        <p14:creationId xmlns:p14="http://schemas.microsoft.com/office/powerpoint/2010/main" val="2253455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end…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8501345" y="411282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7694905" y="4133360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595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0290466" y="484411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7" idx="3"/>
          </p:cNvCxnSpPr>
          <p:nvPr/>
        </p:nvCxnSpPr>
        <p:spPr>
          <a:xfrm>
            <a:off x="6577704" y="3460271"/>
            <a:ext cx="3175509" cy="11373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9725206" y="5009650"/>
            <a:ext cx="371066" cy="2611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3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A6F65-A7F1-B6CC-3C13-D00B8D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9FB8E-85D6-321B-A462-F5ACC45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order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Fast insert and lookup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 err="1"/>
              <a:t>Iterable</a:t>
            </a:r>
            <a:r>
              <a:rPr lang="en-US" dirty="0"/>
              <a:t>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Builds on Linked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 easy is you really get Linked Lists</a:t>
            </a:r>
          </a:p>
          <a:p>
            <a:r>
              <a:rPr lang="en-US" dirty="0"/>
              <a:t>Chapter 6.5.1 and 6.6 in K&amp;R (6.5.2 is harder than 6.6)</a:t>
            </a:r>
          </a:p>
          <a:p>
            <a:r>
              <a:rPr lang="en-US" dirty="0"/>
              <a:t>Most popular programming interview question ever!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04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48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32" idx="2"/>
          </p:cNvCxnSpPr>
          <p:nvPr/>
        </p:nvCxnSpPr>
        <p:spPr>
          <a:xfrm flipH="1">
            <a:off x="11106107" y="5619007"/>
            <a:ext cx="17239" cy="544741"/>
          </a:xfrm>
          <a:prstGeom prst="curvedConnector5">
            <a:avLst>
              <a:gd name="adj1" fmla="val -1326063"/>
              <a:gd name="adj2" fmla="val 50000"/>
              <a:gd name="adj3" fmla="val 142606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695FC2-706C-1FBC-3DA2-BEBEBBC6C793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C4A20BD-5039-89FD-72FB-69DF43B90EAF}"/>
              </a:ext>
            </a:extLst>
          </p:cNvPr>
          <p:cNvCxnSpPr>
            <a:cxnSpLocks/>
            <a:stCxn id="32" idx="0"/>
            <a:endCxn id="26" idx="3"/>
          </p:cNvCxnSpPr>
          <p:nvPr/>
        </p:nvCxnSpPr>
        <p:spPr>
          <a:xfrm flipH="1" flipV="1">
            <a:off x="11761610" y="5608016"/>
            <a:ext cx="100233" cy="555732"/>
          </a:xfrm>
          <a:prstGeom prst="curvedConnector3">
            <a:avLst>
              <a:gd name="adj1" fmla="val -22806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70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3B3244-5E59-65B8-31A5-E1DEE22986DF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81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250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27684" y="413298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H="1" flipV="1">
            <a:off x="7473476" y="415463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44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We have a match!!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368800" y="482402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784154" y="3427997"/>
            <a:ext cx="3178450" cy="1169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V="1">
            <a:off x="5731930" y="50253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161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Update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16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784154" y="3427997"/>
            <a:ext cx="3178450" cy="1169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412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</p:spTree>
    <p:extLst>
      <p:ext uri="{BB962C8B-B14F-4D97-AF65-F5344CB8AC3E}">
        <p14:creationId xmlns:p14="http://schemas.microsoft.com/office/powerpoint/2010/main" val="37163814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EE9D-85EF-797D-2226-59CE2118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9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4037AEBC-622D-BA50-8A9C-62004BAAE965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flipH="1" flipV="1">
            <a:off x="2171917" y="1510386"/>
            <a:ext cx="440550" cy="3115888"/>
          </a:xfrm>
          <a:prstGeom prst="curvedConnector4">
            <a:avLst>
              <a:gd name="adj1" fmla="val -358009"/>
              <a:gd name="adj2" fmla="val 10733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7F37DA-138B-D2AE-EF6B-74979D705031}"/>
              </a:ext>
            </a:extLst>
          </p:cNvPr>
          <p:cNvSpPr/>
          <p:nvPr/>
        </p:nvSpPr>
        <p:spPr>
          <a:xfrm>
            <a:off x="1455653" y="151038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9C2E0-5F09-085C-B44C-7F56721CD724}"/>
              </a:ext>
            </a:extLst>
          </p:cNvPr>
          <p:cNvSpPr/>
          <p:nvPr/>
        </p:nvSpPr>
        <p:spPr>
          <a:xfrm>
            <a:off x="1455653" y="191066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22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26363-F747-FB35-E30E-B1373C6BD78B}"/>
              </a:ext>
            </a:extLst>
          </p:cNvPr>
          <p:cNvSpPr txBox="1"/>
          <p:nvPr/>
        </p:nvSpPr>
        <p:spPr>
          <a:xfrm>
            <a:off x="6968911" y="1661752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ADD59-7234-F0EA-376E-4771F4C8BFFD}"/>
              </a:ext>
            </a:extLst>
          </p:cNvPr>
          <p:cNvSpPr/>
          <p:nvPr/>
        </p:nvSpPr>
        <p:spPr>
          <a:xfrm>
            <a:off x="3437022" y="154111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EEF8B9-61D0-FC3F-E645-2C74FFDF467B}"/>
              </a:ext>
            </a:extLst>
          </p:cNvPr>
          <p:cNvSpPr/>
          <p:nvPr/>
        </p:nvSpPr>
        <p:spPr>
          <a:xfrm>
            <a:off x="885527" y="680612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tail:    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1125AF-0418-4C1E-7144-41CE809049A8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2171917" y="491916"/>
            <a:ext cx="146137" cy="1018470"/>
          </a:xfrm>
          <a:prstGeom prst="curvedConnector4">
            <a:avLst>
              <a:gd name="adj1" fmla="val -156429"/>
              <a:gd name="adj2" fmla="val 5961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525A07-0710-0127-DDBE-8BE8B1757352}"/>
              </a:ext>
            </a:extLst>
          </p:cNvPr>
          <p:cNvSpPr/>
          <p:nvPr/>
        </p:nvSpPr>
        <p:spPr>
          <a:xfrm>
            <a:off x="2419495" y="4430331"/>
            <a:ext cx="192972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2F9522-F333-146C-4592-CD48429E5742}"/>
              </a:ext>
            </a:extLst>
          </p:cNvPr>
          <p:cNvSpPr/>
          <p:nvPr/>
        </p:nvSpPr>
        <p:spPr>
          <a:xfrm>
            <a:off x="1455653" y="230994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9CEB50-49EA-5B4E-6453-9E38AFA930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12467" y="1718383"/>
            <a:ext cx="824555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3D63641-03F2-BE1E-1BE0-BA9F3543DBDB}"/>
              </a:ext>
            </a:extLst>
          </p:cNvPr>
          <p:cNvCxnSpPr>
            <a:cxnSpLocks/>
          </p:cNvCxnSpPr>
          <p:nvPr/>
        </p:nvCxnSpPr>
        <p:spPr>
          <a:xfrm rot="5400000">
            <a:off x="1927480" y="3065452"/>
            <a:ext cx="708469" cy="41905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8629A1-D99A-9FCD-E125-BE0427762EED}"/>
              </a:ext>
            </a:extLst>
          </p:cNvPr>
          <p:cNvSpPr/>
          <p:nvPr/>
        </p:nvSpPr>
        <p:spPr>
          <a:xfrm>
            <a:off x="1455653" y="362469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4D783A-55E2-A3F7-59FA-5AC59219633C}"/>
              </a:ext>
            </a:extLst>
          </p:cNvPr>
          <p:cNvSpPr/>
          <p:nvPr/>
        </p:nvSpPr>
        <p:spPr>
          <a:xfrm>
            <a:off x="1455653" y="402497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42 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5C025E-B3FC-26AB-9C54-0850838AFF9C}"/>
              </a:ext>
            </a:extLst>
          </p:cNvPr>
          <p:cNvSpPr/>
          <p:nvPr/>
        </p:nvSpPr>
        <p:spPr>
          <a:xfrm>
            <a:off x="1455653" y="442425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6D48FE-C07E-067E-3511-C161843A8DC6}"/>
              </a:ext>
            </a:extLst>
          </p:cNvPr>
          <p:cNvSpPr/>
          <p:nvPr/>
        </p:nvSpPr>
        <p:spPr>
          <a:xfrm>
            <a:off x="3437022" y="365542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0FD4A-4DD8-4F65-3367-B94A436AA3D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532084" y="3832693"/>
            <a:ext cx="904938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7D074-5A78-C034-6192-684D5F303E53}"/>
              </a:ext>
            </a:extLst>
          </p:cNvPr>
          <p:cNvSpPr/>
          <p:nvPr/>
        </p:nvSpPr>
        <p:spPr>
          <a:xfrm>
            <a:off x="7554700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5FFAB3-7D10-F59E-1F68-08CF9A65D5BC}"/>
              </a:ext>
            </a:extLst>
          </p:cNvPr>
          <p:cNvSpPr/>
          <p:nvPr/>
        </p:nvSpPr>
        <p:spPr>
          <a:xfrm>
            <a:off x="8811176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w=42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47137E-A4BA-8EA2-FD9B-166C71552323}"/>
              </a:ext>
            </a:extLst>
          </p:cNvPr>
          <p:cNvSpPr/>
          <p:nvPr/>
        </p:nvSpPr>
        <p:spPr>
          <a:xfrm>
            <a:off x="6298224" y="4889322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042084-4681-F43C-38CC-9F7579C2895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7074834" y="5085265"/>
            <a:ext cx="479866" cy="4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79387E-79E5-2A72-C802-5BF136DD4349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31310" y="5089580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58A2B7A-9E22-480B-F98E-CA497EE2D2A8}"/>
              </a:ext>
            </a:extLst>
          </p:cNvPr>
          <p:cNvSpPr/>
          <p:nvPr/>
        </p:nvSpPr>
        <p:spPr>
          <a:xfrm>
            <a:off x="10067653" y="490601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F40613-2A6B-EF8D-185A-616E27BA2F57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>
            <a:off x="9587786" y="5089580"/>
            <a:ext cx="47986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80">
            <a:extLst>
              <a:ext uri="{FF2B5EF4-FFF2-40B4-BE49-F238E27FC236}">
                <a16:creationId xmlns:a16="http://schemas.microsoft.com/office/drawing/2014/main" id="{2EE6FB36-3F85-AE46-81C5-86E1845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87" y="365125"/>
            <a:ext cx="6315613" cy="1325563"/>
          </a:xfrm>
        </p:spPr>
        <p:txBody>
          <a:bodyPr/>
          <a:lstStyle/>
          <a:p>
            <a:pPr algn="r"/>
            <a:r>
              <a:rPr lang="en-US" dirty="0"/>
              <a:t>Simplifying our 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B897A-F271-BA63-6B51-E9F80AC01770}"/>
              </a:ext>
            </a:extLst>
          </p:cNvPr>
          <p:cNvSpPr/>
          <p:nvPr/>
        </p:nvSpPr>
        <p:spPr>
          <a:xfrm>
            <a:off x="885527" y="295973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head:    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D7E7D3F-91FE-0D04-73EB-784CFD12917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>
            <a:off x="238041" y="2094168"/>
            <a:ext cx="2944084" cy="508859"/>
          </a:xfrm>
          <a:prstGeom prst="curvedConnector4">
            <a:avLst>
              <a:gd name="adj1" fmla="val 10683"/>
              <a:gd name="adj2" fmla="val 18200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EA31E09-98DF-A588-A5E6-86426B15D50D}"/>
              </a:ext>
            </a:extLst>
          </p:cNvPr>
          <p:cNvSpPr/>
          <p:nvPr/>
        </p:nvSpPr>
        <p:spPr>
          <a:xfrm rot="2274146">
            <a:off x="4809435" y="4365715"/>
            <a:ext cx="1204685" cy="29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70D8CE-15D4-9DE2-0210-79622EC377AE}"/>
              </a:ext>
            </a:extLst>
          </p:cNvPr>
          <p:cNvSpPr/>
          <p:nvPr/>
        </p:nvSpPr>
        <p:spPr>
          <a:xfrm>
            <a:off x="1452389" y="2695018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C2B8B9-A823-3CA2-B83C-98F8C1D4007E}"/>
              </a:ext>
            </a:extLst>
          </p:cNvPr>
          <p:cNvSpPr/>
          <p:nvPr/>
        </p:nvSpPr>
        <p:spPr>
          <a:xfrm>
            <a:off x="1461390" y="4808109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0F76C0-F7D8-DB75-CFC8-5961E9EFEAAD}"/>
              </a:ext>
            </a:extLst>
          </p:cNvPr>
          <p:cNvSpPr/>
          <p:nvPr/>
        </p:nvSpPr>
        <p:spPr>
          <a:xfrm>
            <a:off x="3167857" y="2321348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72EB0D-41A2-CB3F-456F-61B37C8E9A99}"/>
              </a:ext>
            </a:extLst>
          </p:cNvPr>
          <p:cNvSpPr/>
          <p:nvPr/>
        </p:nvSpPr>
        <p:spPr>
          <a:xfrm>
            <a:off x="2461362" y="5516091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250EAE-708A-366C-77B0-E7C15486440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612467" y="5000566"/>
            <a:ext cx="0" cy="515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059FED-E07D-86CE-BC63-8278C6804D3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612466" y="2517291"/>
            <a:ext cx="5553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9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880B2-3FAF-4179-3EDE-F63E14DC2A93}"/>
              </a:ext>
            </a:extLst>
          </p:cNvPr>
          <p:cNvSpPr txBox="1"/>
          <p:nvPr/>
        </p:nvSpPr>
        <p:spPr>
          <a:xfrm>
            <a:off x="1095649" y="2242044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DFA6-1752-6EE4-5631-CFE7456EA7CC}"/>
              </a:ext>
            </a:extLst>
          </p:cNvPr>
          <p:cNvSpPr txBox="1"/>
          <p:nvPr/>
        </p:nvSpPr>
        <p:spPr>
          <a:xfrm>
            <a:off x="6875126" y="2134322"/>
            <a:ext cx="405110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35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139EF-885F-D358-935B-60639CB9A374}"/>
              </a:ext>
            </a:extLst>
          </p:cNvPr>
          <p:cNvSpPr/>
          <p:nvPr/>
        </p:nvSpPr>
        <p:spPr>
          <a:xfrm>
            <a:off x="2577865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7A938-CE0B-9D66-55FE-4D469E99A307}"/>
              </a:ext>
            </a:extLst>
          </p:cNvPr>
          <p:cNvSpPr/>
          <p:nvPr/>
        </p:nvSpPr>
        <p:spPr>
          <a:xfrm>
            <a:off x="890871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61B9F-39A9-4616-9628-43EBBF9E1EF1}"/>
              </a:ext>
            </a:extLst>
          </p:cNvPr>
          <p:cNvSpPr/>
          <p:nvPr/>
        </p:nvSpPr>
        <p:spPr>
          <a:xfrm>
            <a:off x="1311696" y="2341235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8E8E2-A8B3-B180-4B7C-9E13B57774D4}"/>
              </a:ext>
            </a:extLst>
          </p:cNvPr>
          <p:cNvCxnSpPr>
            <a:cxnSpLocks/>
          </p:cNvCxnSpPr>
          <p:nvPr/>
        </p:nvCxnSpPr>
        <p:spPr>
          <a:xfrm>
            <a:off x="2088306" y="2535021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8F3D0-81E2-4D12-3420-98BD0B3D00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19151" y="2537178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30349-BE36-E9B4-1D6A-846630C653C8}"/>
              </a:ext>
            </a:extLst>
          </p:cNvPr>
          <p:cNvSpPr/>
          <p:nvPr/>
        </p:nvSpPr>
        <p:spPr>
          <a:xfrm>
            <a:off x="10165189" y="234123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36335-E82F-C2FE-4BBA-3F33D8644AB3}"/>
              </a:ext>
            </a:extLst>
          </p:cNvPr>
          <p:cNvCxnSpPr>
            <a:cxnSpLocks/>
          </p:cNvCxnSpPr>
          <p:nvPr/>
        </p:nvCxnSpPr>
        <p:spPr>
          <a:xfrm>
            <a:off x="9685322" y="253099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4198222" y="401478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4198222" y="4396770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4198222" y="477875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4198222" y="518912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4198222" y="34724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E31A12-B194-640E-A9A5-C44D61B1AC87}"/>
              </a:ext>
            </a:extLst>
          </p:cNvPr>
          <p:cNvSpPr/>
          <p:nvPr/>
        </p:nvSpPr>
        <p:spPr>
          <a:xfrm>
            <a:off x="2434060" y="4325526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99FCE-A44E-7D38-AA5D-B222CB8DAD96}"/>
              </a:ext>
            </a:extLst>
          </p:cNvPr>
          <p:cNvSpPr/>
          <p:nvPr/>
        </p:nvSpPr>
        <p:spPr>
          <a:xfrm>
            <a:off x="1177584" y="455636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EFEE7-88C3-D1A3-96DE-370DDF8157AD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1954194" y="4738571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0386E-03D1-2DF0-7EB7-B114ACE1067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596640" y="4210726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45F4C-1657-B304-06AE-6740386CD46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3596640" y="4592713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932C1-EB4D-1554-329E-97780DC4A7E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596640" y="4738571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121C8-BF5E-251D-2C4F-0F2C67195C6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596640" y="4738571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155-0C94-AE89-1A35-2D0EECB99F09}"/>
              </a:ext>
            </a:extLst>
          </p:cNvPr>
          <p:cNvSpPr/>
          <p:nvPr/>
        </p:nvSpPr>
        <p:spPr>
          <a:xfrm>
            <a:off x="3844034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BD5F9-2F01-E56F-712E-ABA15ECFD70B}"/>
              </a:ext>
            </a:extLst>
          </p:cNvPr>
          <p:cNvCxnSpPr>
            <a:cxnSpLocks/>
          </p:cNvCxnSpPr>
          <p:nvPr/>
        </p:nvCxnSpPr>
        <p:spPr>
          <a:xfrm flipV="1">
            <a:off x="3347677" y="2535021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7D500-B98F-9681-C818-F93F4754CFA8}"/>
              </a:ext>
            </a:extLst>
          </p:cNvPr>
          <p:cNvSpPr/>
          <p:nvPr/>
        </p:nvSpPr>
        <p:spPr>
          <a:xfrm>
            <a:off x="5110203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44CBD-ACAB-0F6A-7C46-A410F2393505}"/>
              </a:ext>
            </a:extLst>
          </p:cNvPr>
          <p:cNvSpPr/>
          <p:nvPr/>
        </p:nvSpPr>
        <p:spPr>
          <a:xfrm>
            <a:off x="637637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6C90FD-8676-414F-AB34-35202F41B62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03969" y="2535021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00415-0BEF-FFB9-C6DC-30CD122008EC}"/>
              </a:ext>
            </a:extLst>
          </p:cNvPr>
          <p:cNvCxnSpPr>
            <a:cxnSpLocks/>
          </p:cNvCxnSpPr>
          <p:nvPr/>
        </p:nvCxnSpPr>
        <p:spPr>
          <a:xfrm>
            <a:off x="4604153" y="2509149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313248F-E398-87BC-D5AA-71F8C8854B01}"/>
              </a:ext>
            </a:extLst>
          </p:cNvPr>
          <p:cNvSpPr/>
          <p:nvPr/>
        </p:nvSpPr>
        <p:spPr>
          <a:xfrm>
            <a:off x="7642541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622C1-9DC9-AFE9-E01E-074C55A1AE75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7152982" y="253717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6261916" y="556953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5784750" y="5385070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6744D3C-E9A3-6A48-9F13-53FB4CF596BB}"/>
              </a:ext>
            </a:extLst>
          </p:cNvPr>
          <p:cNvSpPr/>
          <p:nvPr/>
        </p:nvSpPr>
        <p:spPr>
          <a:xfrm>
            <a:off x="878679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9499BC-88D7-479E-81E4-2EDB3381CC2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8297231" y="5174066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625445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5784750" y="4974700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44E4346-6B70-EAB0-823F-EE904182AE58}"/>
              </a:ext>
            </a:extLst>
          </p:cNvPr>
          <p:cNvSpPr/>
          <p:nvPr/>
        </p:nvSpPr>
        <p:spPr>
          <a:xfrm>
            <a:off x="7520621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7031062" y="5174066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10052963" y="496786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CC257C-5A60-D0AC-8D1A-D40A2C563629}"/>
              </a:ext>
            </a:extLst>
          </p:cNvPr>
          <p:cNvCxnSpPr>
            <a:cxnSpLocks/>
          </p:cNvCxnSpPr>
          <p:nvPr/>
        </p:nvCxnSpPr>
        <p:spPr>
          <a:xfrm>
            <a:off x="9573096" y="5157615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6237296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5784750" y="4048408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7503465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7013906" y="404840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8780031" y="384220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280075" y="4031957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6244758" y="439560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72355" y="4577015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7519525" y="437296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7021368" y="4568909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7957</Words>
  <Application>Microsoft Macintosh PowerPoint</Application>
  <PresentationFormat>Widescreen</PresentationFormat>
  <Paragraphs>1685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Courier New</vt:lpstr>
      <vt:lpstr>Gill Sans</vt:lpstr>
      <vt:lpstr>Menlo</vt:lpstr>
      <vt:lpstr>Office Theme</vt:lpstr>
      <vt:lpstr>Tree Maps and Hash Maps</vt:lpstr>
      <vt:lpstr>“Stopping by Woods on a Snowy Evening”</vt:lpstr>
      <vt:lpstr>Key /Value Implementation Alternatives</vt:lpstr>
      <vt:lpstr>Start with a good picture…</vt:lpstr>
      <vt:lpstr>Hash Map</vt:lpstr>
      <vt:lpstr>HashMap</vt:lpstr>
      <vt:lpstr>Simplifying our Pictures</vt:lpstr>
      <vt:lpstr>Changing From ListMap to HashMap</vt:lpstr>
      <vt:lpstr>Changing From ListMap to HashMap</vt:lpstr>
      <vt:lpstr>Hashes</vt:lpstr>
      <vt:lpstr>SHA-256 Compression Function</vt:lpstr>
      <vt:lpstr>PowerPoint Presentation</vt:lpstr>
      <vt:lpstr>Lets Build our HashMap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LinkedTreeMap</vt:lpstr>
      <vt:lpstr>A LinkedTreeMap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Cannot build an Iterator for a Tree</vt:lpstr>
      <vt:lpstr>Tree</vt:lpstr>
      <vt:lpstr>Add a LinkedList</vt:lpstr>
      <vt:lpstr>LinkedTreeMap</vt:lpstr>
      <vt:lpstr>PowerPoint Presentation</vt:lpstr>
      <vt:lpstr>Making put() work</vt:lpstr>
      <vt:lpstr>Before we start</vt:lpstr>
      <vt:lpstr>Performance of put()</vt:lpstr>
      <vt:lpstr>Use cases for put()</vt:lpstr>
      <vt:lpstr>Empty list</vt:lpstr>
      <vt:lpstr>Empty list</vt:lpstr>
      <vt:lpstr>Finding an Item or Gap</vt:lpstr>
      <vt:lpstr>Finding an Item or Gap</vt:lpstr>
      <vt:lpstr>Finding an Item or Gap</vt:lpstr>
      <vt:lpstr>Found a gap to the right of a node</vt:lpstr>
      <vt:lpstr>Insert into the Linked List</vt:lpstr>
      <vt:lpstr>Insert into the Tree (right)</vt:lpstr>
      <vt:lpstr>Finding an Item or Left Gap</vt:lpstr>
      <vt:lpstr>Insert into the Linked List</vt:lpstr>
      <vt:lpstr>Insert into the Tree (left gap)</vt:lpstr>
      <vt:lpstr>At the start…</vt:lpstr>
      <vt:lpstr>To the left…</vt:lpstr>
      <vt:lpstr>To the left… to the left…</vt:lpstr>
      <vt:lpstr>To the left…</vt:lpstr>
      <vt:lpstr>Insert into the linked list</vt:lpstr>
      <vt:lpstr>Insert into the tree</vt:lpstr>
      <vt:lpstr>At the end…</vt:lpstr>
      <vt:lpstr>To the right..</vt:lpstr>
      <vt:lpstr>To the right.. To the right..</vt:lpstr>
      <vt:lpstr>To the right.. To the right..</vt:lpstr>
      <vt:lpstr>Insert into the Linked List</vt:lpstr>
      <vt:lpstr>Insert into the Tree</vt:lpstr>
      <vt:lpstr>Replace…</vt:lpstr>
      <vt:lpstr>Replace…</vt:lpstr>
      <vt:lpstr>We have a match!!</vt:lpstr>
      <vt:lpstr>Update Value</vt:lpstr>
      <vt:lpstr>Use cases for put()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83</cp:revision>
  <dcterms:created xsi:type="dcterms:W3CDTF">2023-02-25T13:30:24Z</dcterms:created>
  <dcterms:modified xsi:type="dcterms:W3CDTF">2023-04-12T15:18:18Z</dcterms:modified>
</cp:coreProperties>
</file>