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0" r:id="rId3"/>
    <p:sldId id="335" r:id="rId4"/>
    <p:sldId id="338" r:id="rId5"/>
    <p:sldId id="337" r:id="rId6"/>
    <p:sldId id="336" r:id="rId7"/>
    <p:sldId id="332" r:id="rId8"/>
    <p:sldId id="329" r:id="rId9"/>
    <p:sldId id="331" r:id="rId10"/>
    <p:sldId id="334" r:id="rId11"/>
    <p:sldId id="342" r:id="rId12"/>
    <p:sldId id="341" r:id="rId13"/>
    <p:sldId id="343" r:id="rId14"/>
    <p:sldId id="344" r:id="rId15"/>
    <p:sldId id="288" r:id="rId16"/>
    <p:sldId id="259" r:id="rId17"/>
    <p:sldId id="266" r:id="rId18"/>
    <p:sldId id="262" r:id="rId19"/>
    <p:sldId id="286" r:id="rId20"/>
    <p:sldId id="287" r:id="rId21"/>
    <p:sldId id="260" r:id="rId22"/>
    <p:sldId id="261" r:id="rId23"/>
    <p:sldId id="263" r:id="rId24"/>
    <p:sldId id="264" r:id="rId25"/>
    <p:sldId id="265" r:id="rId26"/>
    <p:sldId id="267" r:id="rId27"/>
    <p:sldId id="268" r:id="rId28"/>
    <p:sldId id="269" r:id="rId29"/>
    <p:sldId id="270" r:id="rId30"/>
    <p:sldId id="271" r:id="rId31"/>
    <p:sldId id="274" r:id="rId32"/>
    <p:sldId id="272" r:id="rId33"/>
    <p:sldId id="273" r:id="rId34"/>
    <p:sldId id="275" r:id="rId35"/>
    <p:sldId id="276" r:id="rId36"/>
    <p:sldId id="278" r:id="rId37"/>
    <p:sldId id="279" r:id="rId38"/>
    <p:sldId id="280" r:id="rId39"/>
    <p:sldId id="281" r:id="rId40"/>
    <p:sldId id="283" r:id="rId41"/>
    <p:sldId id="284" r:id="rId42"/>
    <p:sldId id="285" r:id="rId43"/>
    <p:sldId id="28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6"/>
    <p:restoredTop sz="96327"/>
  </p:normalViewPr>
  <p:slideViewPr>
    <p:cSldViewPr snapToGrid="0">
      <p:cViewPr varScale="1">
        <p:scale>
          <a:sx n="121" d="100"/>
          <a:sy n="121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4/8/23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Better Object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 dirty="0" err="1"/>
              <a:t>online.dr-chuck.com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717179" y="905232"/>
            <a:ext cx="802495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"z", "Catch phrase");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"z", "W");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"y", "B");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"c", "C");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"a", "D");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("Length =%d\n",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("z=%s\n",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("x=%s\n",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"x"));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for(struct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cur =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-&gt;head; cur != NULL ; cur = cur-&gt;next ) {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("%s=%s\n", cur-&gt;key, cur-&gt;value);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3DE5B-AC7A-5D86-DB9A-4845A67ADCF2}"/>
              </a:ext>
            </a:extLst>
          </p:cNvPr>
          <p:cNvSpPr txBox="1"/>
          <p:nvPr/>
        </p:nvSpPr>
        <p:spPr>
          <a:xfrm>
            <a:off x="10360657" y="6183599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Menlo" panose="020B0609030804020204" pitchFamily="49" charset="0"/>
              </a:rPr>
              <a:t>cc_03_04.c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3A23F-7FE0-B237-037E-5572CCC45774}"/>
              </a:ext>
            </a:extLst>
          </p:cNvPr>
          <p:cNvSpPr txBox="1"/>
          <p:nvPr/>
        </p:nvSpPr>
        <p:spPr>
          <a:xfrm>
            <a:off x="7420303" y="535900"/>
            <a:ext cx="4466897" cy="3323987"/>
          </a:xfrm>
          <a:prstGeom prst="rect">
            <a:avLst/>
          </a:prstGeom>
          <a:noFill/>
          <a:ln w="57150"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protected */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protected */ char *key;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protected */ char *value;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/* protected */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/* private */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/* private */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/* private */ int count;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public */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pydict_len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public */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pydict_len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public */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pydict_get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/* public */ </a:t>
            </a:r>
            <a:r>
              <a:rPr lang="en-US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pydict_del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2F6A8D-DBB5-C2C4-D925-A993F0C74C46}"/>
              </a:ext>
            </a:extLst>
          </p:cNvPr>
          <p:cNvSpPr/>
          <p:nvPr/>
        </p:nvSpPr>
        <p:spPr>
          <a:xfrm>
            <a:off x="7346731" y="2722179"/>
            <a:ext cx="178676" cy="893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4584A9-4DCA-BA03-1AEF-1B2B9F89AFCA}"/>
              </a:ext>
            </a:extLst>
          </p:cNvPr>
          <p:cNvSpPr txBox="1"/>
          <p:nvPr/>
        </p:nvSpPr>
        <p:spPr>
          <a:xfrm>
            <a:off x="9653751" y="3972910"/>
            <a:ext cx="222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Abstraction Boundary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C3EADC-DFF1-1AB2-6008-E98F68309003}"/>
              </a:ext>
            </a:extLst>
          </p:cNvPr>
          <p:cNvSpPr txBox="1"/>
          <p:nvPr/>
        </p:nvSpPr>
        <p:spPr>
          <a:xfrm>
            <a:off x="7903489" y="5378078"/>
            <a:ext cx="4122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Early C++ access control syntax was implemented by a pre-processor.</a:t>
            </a:r>
          </a:p>
        </p:txBody>
      </p:sp>
    </p:spTree>
    <p:extLst>
      <p:ext uri="{BB962C8B-B14F-4D97-AF65-F5344CB8AC3E}">
        <p14:creationId xmlns:p14="http://schemas.microsoft.com/office/powerpoint/2010/main" val="384527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78FF8D-6DEC-2711-795C-B2A6EB98CCEB}"/>
              </a:ext>
            </a:extLst>
          </p:cNvPr>
          <p:cNvSpPr txBox="1"/>
          <p:nvPr/>
        </p:nvSpPr>
        <p:spPr>
          <a:xfrm>
            <a:off x="647366" y="1536174"/>
            <a:ext cx="1018740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Point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Point(double x, double y)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void dump()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 x=%f y=%f\n", this,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D68F52D-23FA-3114-7AB6-BC929AF5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in Java</a:t>
            </a:r>
          </a:p>
        </p:txBody>
      </p:sp>
    </p:spTree>
    <p:extLst>
      <p:ext uri="{BB962C8B-B14F-4D97-AF65-F5344CB8AC3E}">
        <p14:creationId xmlns:p14="http://schemas.microsoft.com/office/powerpoint/2010/main" val="99293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D5B1BC-5A19-1532-4AE5-B69C586525A1}"/>
              </a:ext>
            </a:extLst>
          </p:cNvPr>
          <p:cNvSpPr txBox="1"/>
          <p:nvPr/>
        </p:nvSpPr>
        <p:spPr>
          <a:xfrm>
            <a:off x="647366" y="1536174"/>
            <a:ext cx="772519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private: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public: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xc, double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xc;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dump()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("Object point x=%f y=%f\n", x, y);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D68F52D-23FA-3114-7AB6-BC929AF5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in C++</a:t>
            </a:r>
          </a:p>
        </p:txBody>
      </p:sp>
    </p:spTree>
    <p:extLst>
      <p:ext uri="{BB962C8B-B14F-4D97-AF65-F5344CB8AC3E}">
        <p14:creationId xmlns:p14="http://schemas.microsoft.com/office/powerpoint/2010/main" val="2939689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B0AB2-FE5C-C6E2-C4FB-17AE5A242568}"/>
              </a:ext>
            </a:extLst>
          </p:cNvPr>
          <p:cNvSpPr txBox="1"/>
          <p:nvPr/>
        </p:nvSpPr>
        <p:spPr>
          <a:xfrm>
            <a:off x="647366" y="1536174"/>
            <a:ext cx="1141851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__x = 0.0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__y = 0.0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x, y):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dump(self):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print('Object point@%x x=%f y=%f' % (id(self),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self.__x,self.__y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D68F52D-23FA-3114-7AB6-BC929AF5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in Python</a:t>
            </a:r>
          </a:p>
        </p:txBody>
      </p:sp>
    </p:spTree>
    <p:extLst>
      <p:ext uri="{BB962C8B-B14F-4D97-AF65-F5344CB8AC3E}">
        <p14:creationId xmlns:p14="http://schemas.microsoft.com/office/powerpoint/2010/main" val="4206944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39A574-391C-B9F6-A560-8CC3113C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Define a Contract / 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7B368-D78A-B69D-FF8B-9BC5606F3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dictionary like structures</a:t>
            </a:r>
          </a:p>
        </p:txBody>
      </p:sp>
    </p:spTree>
    <p:extLst>
      <p:ext uri="{BB962C8B-B14F-4D97-AF65-F5344CB8AC3E}">
        <p14:creationId xmlns:p14="http://schemas.microsoft.com/office/powerpoint/2010/main" val="257496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7296-0FFC-4BB6-F1FC-813CDCB4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our "</a:t>
            </a:r>
            <a:r>
              <a:rPr lang="en-US" dirty="0" err="1"/>
              <a:t>pydict</a:t>
            </a:r>
            <a:r>
              <a:rPr lang="en-US" dirty="0"/>
              <a:t>"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C13BA-D85F-D2B9-D0D8-11F3E4CAD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60" y="1825625"/>
            <a:ext cx="10515600" cy="4351338"/>
          </a:xfrm>
        </p:spPr>
        <p:txBody>
          <a:bodyPr/>
          <a:lstStyle/>
          <a:p>
            <a:r>
              <a:rPr lang="en-US" dirty="0"/>
              <a:t>The previous </a:t>
            </a:r>
            <a:r>
              <a:rPr lang="en-US" dirty="0" err="1"/>
              <a:t>dict</a:t>
            </a:r>
            <a:r>
              <a:rPr lang="en-US" dirty="0"/>
              <a:t> implementation was just a linked list with a key – we need to have multiple implementations for different performance requirements</a:t>
            </a:r>
          </a:p>
          <a:p>
            <a:r>
              <a:rPr lang="en-US" dirty="0"/>
              <a:t>We need to encapsulate our methods in the struct instead of using prefix-style function naming conventions</a:t>
            </a:r>
          </a:p>
          <a:p>
            <a:r>
              <a:rPr lang="en-US" dirty="0"/>
              <a:t>We need a better abstraction for looping that does not require "peeking" at the class internal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74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C44C-88B9-BDC0-A33B-285EDBD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– Key / Value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37F4-A599-BCBD-C95D-9E22E772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"Map" captures the abstract notion of key/value collections</a:t>
            </a:r>
          </a:p>
          <a:p>
            <a:pPr lvl="1"/>
            <a:r>
              <a:rPr lang="en-US" dirty="0"/>
              <a:t>Python dictionary</a:t>
            </a:r>
          </a:p>
          <a:p>
            <a:pPr lvl="1"/>
            <a:r>
              <a:rPr lang="en-US" dirty="0"/>
              <a:t>Java Map&lt;String, Integer&gt;</a:t>
            </a:r>
          </a:p>
          <a:p>
            <a:pPr lvl="1"/>
            <a:r>
              <a:rPr lang="en-US" dirty="0"/>
              <a:t>PHP Arrays</a:t>
            </a:r>
          </a:p>
          <a:p>
            <a:pPr lvl="1"/>
            <a:r>
              <a:rPr lang="en-US" dirty="0"/>
              <a:t>C++ map</a:t>
            </a:r>
          </a:p>
          <a:p>
            <a:r>
              <a:rPr lang="en-US" dirty="0"/>
              <a:t>Iterator Pattern to abstract looping through structures independent</a:t>
            </a:r>
          </a:p>
          <a:p>
            <a:r>
              <a:rPr lang="en-US" dirty="0"/>
              <a:t>Reverse Iterator (to show off the power </a:t>
            </a:r>
            <a:r>
              <a:rPr lang="en-US"/>
              <a:t>of abstraction)</a:t>
            </a:r>
            <a:endParaRPr lang="en-US" dirty="0"/>
          </a:p>
          <a:p>
            <a:r>
              <a:rPr lang="en-US" dirty="0"/>
              <a:t>Swapping items in a list</a:t>
            </a:r>
          </a:p>
          <a:p>
            <a:r>
              <a:rPr lang="en-US" dirty="0"/>
              <a:t>Sort Keys / Sort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91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1337387" y="407637"/>
            <a:ext cx="641393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d["y"] = 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d["b"] = 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d["a"] = 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print("z=%d" %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42), 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print("x=%d" % 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42), 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print(type(items));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 = next(items,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(entry)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print(entry)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entry = next(items, False)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reversed(sorted(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key=lambda item: item[1]))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= 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print('The largest value', first)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136359" y="643962"/>
            <a:ext cx="3159839" cy="21236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{'z': 1, 'y': 9, 'b': 3, 'a': 4}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('z', 1)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('y', 9)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('b', 3)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('a', 4)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('y', 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cc_04_01.py</a:t>
            </a:r>
          </a:p>
        </p:txBody>
      </p:sp>
    </p:spTree>
    <p:extLst>
      <p:ext uri="{BB962C8B-B14F-4D97-AF65-F5344CB8AC3E}">
        <p14:creationId xmlns:p14="http://schemas.microsoft.com/office/powerpoint/2010/main" val="1992000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1005917" y="316197"/>
            <a:ext cx="4910319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 = array();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$a["z"] = 8;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$a["z"]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$a["y"] = 9;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$a["b"] = 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$a["a"] = 4;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$a["z"] ?? 42);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$a["x"] ?? 42);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foreach( $a as $k =&gt; $v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$k, $v);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key\n");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value in reverse\n");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$k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array_key_first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("Largest value %s=%d\n", $k, $a[$k]);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416616" y="144429"/>
            <a:ext cx="2416046" cy="65556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by key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by value in reverse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Largest value y=9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cc_04_01.php</a:t>
            </a:r>
          </a:p>
        </p:txBody>
      </p:sp>
    </p:spTree>
    <p:extLst>
      <p:ext uri="{BB962C8B-B14F-4D97-AF65-F5344CB8AC3E}">
        <p14:creationId xmlns:p14="http://schemas.microsoft.com/office/powerpoint/2010/main" val="70349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F607-1B8F-F245-F40F-DA746BF5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0B9AD-25B0-E6C0-A9E0-E05FB58DAFF1}"/>
              </a:ext>
            </a:extLst>
          </p:cNvPr>
          <p:cNvSpPr txBox="1"/>
          <p:nvPr/>
        </p:nvSpPr>
        <p:spPr>
          <a:xfrm>
            <a:off x="290576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cplusplus.com</a:t>
            </a:r>
            <a:r>
              <a:rPr lang="en-US" dirty="0"/>
              <a:t>/reference/map/map/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6DB56F8-B4C0-4EB5-9699-1EFCFAF51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12" y="365125"/>
            <a:ext cx="8929788" cy="577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3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416F-B72E-F95E-299C-0A291D73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8532E-4702-220C-321A-5DB5A9F21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Encapsulation – Bundling code and data together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https://</a:t>
            </a:r>
            <a:r>
              <a:rPr lang="en-US" dirty="0" err="1">
                <a:solidFill>
                  <a:srgbClr val="002060"/>
                </a:solidFill>
              </a:rPr>
              <a:t>en.wikipedia.org</a:t>
            </a:r>
            <a:r>
              <a:rPr lang="en-US" dirty="0">
                <a:solidFill>
                  <a:srgbClr val="002060"/>
                </a:solidFill>
              </a:rPr>
              <a:t>/wiki/Encapsulation_(</a:t>
            </a:r>
            <a:r>
              <a:rPr lang="en-US" dirty="0" err="1">
                <a:solidFill>
                  <a:srgbClr val="002060"/>
                </a:solidFill>
              </a:rPr>
              <a:t>computer_programming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Abstraction – Separate interface from implementation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en.wikipedia.org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/wiki/Abstraction_(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computer_science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dirty="0"/>
              <a:t>Inheritance – Creating new classes by extending existing classes (DRY)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/wiki/Inheritance_(object-</a:t>
            </a:r>
            <a:r>
              <a:rPr lang="en-US" dirty="0" err="1"/>
              <a:t>oriented_programming</a:t>
            </a:r>
            <a:r>
              <a:rPr lang="en-US" dirty="0"/>
              <a:t>)</a:t>
            </a:r>
          </a:p>
          <a:p>
            <a:r>
              <a:rPr lang="en-US" dirty="0"/>
              <a:t>Polymorphism - Later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/wiki/Polymorphism_(</a:t>
            </a:r>
            <a:r>
              <a:rPr lang="en-US" dirty="0" err="1"/>
              <a:t>computer_science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64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579132" y="689788"/>
            <a:ext cx="759053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&lt;map&gt;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map&lt;string, int&gt;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["z"] = 8;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["z"] = 1;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["y"] = 2;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["b"] = 3;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["a"] = 4;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mp.count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("z") ?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["z"] : 42));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mp.count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("x") ?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["x"] : 42));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(auto cur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mp.begin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cur !=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mp.end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++cur)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first.c_str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cur-&gt;second);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570086" y="809273"/>
            <a:ext cx="2282997" cy="230832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cc_04_01.cpp</a:t>
            </a:r>
          </a:p>
        </p:txBody>
      </p:sp>
    </p:spTree>
    <p:extLst>
      <p:ext uri="{BB962C8B-B14F-4D97-AF65-F5344CB8AC3E}">
        <p14:creationId xmlns:p14="http://schemas.microsoft.com/office/powerpoint/2010/main" val="68560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F607-1B8F-F245-F40F-DA746BF5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Map&lt;String, Integer&gt;</a:t>
            </a:r>
          </a:p>
        </p:txBody>
      </p:sp>
      <p:pic>
        <p:nvPicPr>
          <p:cNvPr id="7" name="Content Placeholder 6" descr="A screen shot of the Java Map class.">
            <a:extLst>
              <a:ext uri="{FF2B5EF4-FFF2-40B4-BE49-F238E27FC236}">
                <a16:creationId xmlns:a16="http://schemas.microsoft.com/office/drawing/2014/main" id="{3E13620C-F5B1-1FF7-0810-B43314B57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508" y="1543237"/>
            <a:ext cx="8910984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30B9AD-25B0-E6C0-A9E0-E05FB58DAFF1}"/>
              </a:ext>
            </a:extLst>
          </p:cNvPr>
          <p:cNvSpPr txBox="1"/>
          <p:nvPr/>
        </p:nvSpPr>
        <p:spPr>
          <a:xfrm>
            <a:off x="290576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/8/docs/</a:t>
            </a:r>
            <a:r>
              <a:rPr lang="en-US" dirty="0" err="1"/>
              <a:t>api</a:t>
            </a:r>
            <a:r>
              <a:rPr lang="en-US" dirty="0"/>
              <a:t>/java/util/</a:t>
            </a:r>
            <a:r>
              <a:rPr lang="en-US" dirty="0" err="1"/>
              <a:t>Map.html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20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468035" y="291177"/>
            <a:ext cx="6301725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java.util.TreeMap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cc_05_01 {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 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Map&lt;String, Integer&gt; map = new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 ();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8);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1);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("y", 2);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("b", 3);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("a", 4);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("z="+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map.getOrDefault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("x="+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map.getOrDefault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entry :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map.entrySet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 = " +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",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Value = " +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Integer max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entry :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map.entrySet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if ( max == null ||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&gt; max 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max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largest value is %s=%d\n",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max);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658664" y="628233"/>
            <a:ext cx="3147015" cy="28007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{a=4, b=3, y=2, z=1}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a, Value = 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b, Value =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y, Value =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z, Value =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is a=4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cc_04_01.java</a:t>
            </a:r>
          </a:p>
        </p:txBody>
      </p:sp>
    </p:spTree>
    <p:extLst>
      <p:ext uri="{BB962C8B-B14F-4D97-AF65-F5344CB8AC3E}">
        <p14:creationId xmlns:p14="http://schemas.microsoft.com/office/powerpoint/2010/main" val="1477089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629399" y="544797"/>
            <a:ext cx="641393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d["y"] = 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d["b"] = 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d["a"] = 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print("z=%d" %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42), 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print("x=%d" % 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42), 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print(type(items));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 = next(items,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(entry)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print(entry)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entry = next(items, False)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reversed(sorted(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key=lambda item: item[1]))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= 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print('The largest value', first)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833475" y="849030"/>
            <a:ext cx="3159839" cy="21236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{'z': 1, 'y': 9, 'b': 3, 'a': 4}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('z', 1)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('y', 9)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('b', 3)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('a', 4)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('y', 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cc_04_01.py</a:t>
            </a:r>
          </a:p>
        </p:txBody>
      </p:sp>
    </p:spTree>
    <p:extLst>
      <p:ext uri="{BB962C8B-B14F-4D97-AF65-F5344CB8AC3E}">
        <p14:creationId xmlns:p14="http://schemas.microsoft.com/office/powerpoint/2010/main" val="4227642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345528" y="450668"/>
            <a:ext cx="797785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Map * map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"z", 8);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"z", 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"y", 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"b", 3);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"a", 4);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map-&gt;get(map, "z", 42));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map-&gt;get(map, "x", 42));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map-&gt;first(map);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while((cur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392106-F0A9-3311-2512-DAE6B700DF70}"/>
              </a:ext>
            </a:extLst>
          </p:cNvPr>
          <p:cNvSpPr txBox="1"/>
          <p:nvPr/>
        </p:nvSpPr>
        <p:spPr>
          <a:xfrm>
            <a:off x="7503412" y="1851051"/>
            <a:ext cx="3252814" cy="267765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B070C-6DEF-262C-0A30-0FE29F60430A}"/>
              </a:ext>
            </a:extLst>
          </p:cNvPr>
          <p:cNvSpPr txBox="1"/>
          <p:nvPr/>
        </p:nvSpPr>
        <p:spPr>
          <a:xfrm>
            <a:off x="345528" y="6334780"/>
            <a:ext cx="166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cc_04_01.c</a:t>
            </a:r>
          </a:p>
          <a:p>
            <a:endParaRPr lang="en-US" sz="14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542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345528" y="450668"/>
            <a:ext cx="727314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map-&gt;last(map);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while((cur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key\n");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value\n");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map-&gt;index(map, 0);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smallest value is %s=%d\n", cur-&gt;key, cur-&gt;value);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pos = map-&gt;size(map) - 1;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map-&gt;index(map, pos);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largest value is %s=%d\n", cur-&gt;key, cur-&gt;value);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map-&gt;del(map);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265412" y="1536174"/>
            <a:ext cx="3252814" cy="378565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backwards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 by key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 by value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smallest value is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is a=4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345528" y="6334780"/>
            <a:ext cx="166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cc_04_01.c</a:t>
            </a:r>
          </a:p>
          <a:p>
            <a:endParaRPr lang="en-US" sz="14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96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8DF2-0509-37AD-7721-7985DF5E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build a Map in 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357C3-1E1C-4867-7B85-35AE42C54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37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340438" y="2290898"/>
            <a:ext cx="65213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our map entry for Map&lt;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key is a string / character array which is allocated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using malloc() when a new entry is created.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MapEntry</a:t>
            </a:r>
            <a:r>
              <a:rPr lang="en-US" dirty="0"/>
              <a:t>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/>
          <a:lstStyle/>
          <a:p>
            <a:r>
              <a:rPr lang="en-US" dirty="0"/>
              <a:t>This is the structure that will make up the nodes in the list.</a:t>
            </a:r>
          </a:p>
          <a:p>
            <a:r>
              <a:rPr lang="en-US" dirty="0"/>
              <a:t>The key is a character string – the actual data will be saved in a newly allocated space.</a:t>
            </a:r>
          </a:p>
          <a:p>
            <a:r>
              <a:rPr lang="en-US" dirty="0"/>
              <a:t>The value is an int and will be allocated right in the node.</a:t>
            </a:r>
          </a:p>
        </p:txBody>
      </p:sp>
    </p:spTree>
    <p:extLst>
      <p:ext uri="{BB962C8B-B14F-4D97-AF65-F5344CB8AC3E}">
        <p14:creationId xmlns:p14="http://schemas.microsoft.com/office/powerpoint/2010/main" val="1389817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512512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Attributes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count;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Methods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(*put)(struct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char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key,int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(*get)(struct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char *key, int def);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(*size)(struct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(*dump)(struct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(*first)(struct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(*last)(struct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(*index)(struct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int position);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(*del)(struct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contains the attributes and methods</a:t>
            </a:r>
          </a:p>
          <a:p>
            <a:r>
              <a:rPr lang="en-US" dirty="0"/>
              <a:t>The reverse and current fields will be used to implement the first/next or last/next iterator pattern</a:t>
            </a:r>
          </a:p>
          <a:p>
            <a:r>
              <a:rPr lang="en-US" dirty="0"/>
              <a:t>We will use the pattern where the pointers to the methods will be in each instance.</a:t>
            </a:r>
          </a:p>
        </p:txBody>
      </p:sp>
    </p:spTree>
    <p:extLst>
      <p:ext uri="{BB962C8B-B14F-4D97-AF65-F5344CB8AC3E}">
        <p14:creationId xmlns:p14="http://schemas.microsoft.com/office/powerpoint/2010/main" val="3693872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4373313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Map *p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(*p));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p-&gt;head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p-&gt;tail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p-&gt;count = 0;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p-&gt;put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p-&gt;get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p-&gt;size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p-&gt;dump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p-&gt;first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p-&gt;last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p-&gt;index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p-&gt;del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Allocate the Map and fill it with defaults.</a:t>
            </a:r>
          </a:p>
        </p:txBody>
      </p:sp>
    </p:spTree>
    <p:extLst>
      <p:ext uri="{BB962C8B-B14F-4D97-AF65-F5344CB8AC3E}">
        <p14:creationId xmlns:p14="http://schemas.microsoft.com/office/powerpoint/2010/main" val="314608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39EA-F586-5B68-5901-8D9DBF31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by 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BB45-8B7D-79F7-43D5-E6079C4A5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to keep things simple we associate a method for a class with a simple naming convention</a:t>
            </a:r>
          </a:p>
          <a:p>
            <a:r>
              <a:rPr lang="en-US" dirty="0"/>
              <a:t>It seems simple enough but is a bad idea in practice.</a:t>
            </a:r>
          </a:p>
          <a:p>
            <a:pPr lvl="1"/>
            <a:r>
              <a:rPr lang="en-US" dirty="0"/>
              <a:t>Python Strings are objects that follow the principle of encapsulation</a:t>
            </a:r>
          </a:p>
          <a:p>
            <a:pPr lvl="1"/>
            <a:r>
              <a:rPr lang="en-US" dirty="0"/>
              <a:t>PHP strings are a type plus an associated / prefixed library</a:t>
            </a:r>
          </a:p>
          <a:p>
            <a:endParaRPr lang="en-US" dirty="0"/>
          </a:p>
          <a:p>
            <a:r>
              <a:rPr lang="en-US" dirty="0"/>
              <a:t>Before I show you the next slide, I need to emphasize that I love many many things about PHP – but there are some annoyances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16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5232523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Destructor for the Map Class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Loops through and frees all the keys and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entries in the map.  The values are integers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and so there is no need to free them.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*cur,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free(cur-&gt;key);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value is just part of the struct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next = cur-&gt;next;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free(cur);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free((void *)self);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Free the allocated key strings, then the </a:t>
            </a:r>
            <a:r>
              <a:rPr lang="en-US" dirty="0" err="1"/>
              <a:t>MapEntry</a:t>
            </a:r>
            <a:r>
              <a:rPr lang="en-US" dirty="0"/>
              <a:t> structure</a:t>
            </a:r>
          </a:p>
          <a:p>
            <a:r>
              <a:rPr lang="en-US" dirty="0"/>
              <a:t>Note that we take cur-&gt;next before we free the node, assuming that cur data might be gone.</a:t>
            </a:r>
          </a:p>
          <a:p>
            <a:r>
              <a:rPr lang="en-US" dirty="0"/>
              <a:t>At the very end we free the Map structure</a:t>
            </a:r>
          </a:p>
        </p:txBody>
      </p:sp>
    </p:spTree>
    <p:extLst>
      <p:ext uri="{BB962C8B-B14F-4D97-AF65-F5344CB8AC3E}">
        <p14:creationId xmlns:p14="http://schemas.microsoft.com/office/powerpoint/2010/main" val="878270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466168" y="1690688"/>
            <a:ext cx="652133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In effect 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except we print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contents of the Map to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–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("Object Map@%p count=%d\n", self, self-&gt;count);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for(cur = self-&gt;head; cur != NULL ; cur = cur-&gt;next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Map_dump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Build a simple debug tool right away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97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614758" y="743308"/>
            <a:ext cx="5984331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Locate and return the value for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corresponding key or a default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def - A default value to return if the key is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  not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an integer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Sample call: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int ret = map-&gt;get(map, "z", 42);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value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("key", 42)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def)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 ) return def;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Map_get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Returns the value stored at the key or a default value</a:t>
            </a:r>
          </a:p>
          <a:p>
            <a:r>
              <a:rPr lang="en-US" dirty="0"/>
              <a:t>Pretty simple when you can use </a:t>
            </a:r>
            <a:r>
              <a:rPr lang="en-US" dirty="0" err="1"/>
              <a:t>Map_find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4512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260428" y="1072674"/>
            <a:ext cx="673613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Add or update an entry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value - The value to be stored with the associated key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If the key is not in the Map, an entry is added.  If there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is already an entry in the Map for the key, the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is updated.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Sample call: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map-&gt;put(map, "x", 42);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map["key"] =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value)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Map_put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not used by main() – it is just for in-class use – that is the definition of "private" in OO-speak</a:t>
            </a:r>
          </a:p>
          <a:p>
            <a:r>
              <a:rPr lang="en-US" dirty="0"/>
              <a:t>Uses </a:t>
            </a:r>
            <a:r>
              <a:rPr lang="en-US" dirty="0" err="1"/>
              <a:t>Map_find</a:t>
            </a:r>
            <a:r>
              <a:rPr lang="en-US" dirty="0"/>
              <a:t>() to check if the key is already in the map to make sure</a:t>
            </a:r>
          </a:p>
        </p:txBody>
      </p:sp>
    </p:spTree>
    <p:extLst>
      <p:ext uri="{BB962C8B-B14F-4D97-AF65-F5344CB8AC3E}">
        <p14:creationId xmlns:p14="http://schemas.microsoft.com/office/powerpoint/2010/main" val="4147279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260428" y="1072674"/>
            <a:ext cx="598433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Locate and return the value for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corresponding key or a default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def - A default value to return if the key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  is not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an integer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value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("key", 42)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def)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Map_get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not used by main() – it is just for in-class use – that is the definition of "private" in OO-speak</a:t>
            </a:r>
          </a:p>
          <a:p>
            <a:r>
              <a:rPr lang="en-US" dirty="0"/>
              <a:t>Uses </a:t>
            </a:r>
            <a:r>
              <a:rPr lang="en-US" dirty="0" err="1"/>
              <a:t>Map_find</a:t>
            </a:r>
            <a:r>
              <a:rPr lang="en-US" dirty="0"/>
              <a:t>() to check if the key is already in the map to make sure</a:t>
            </a:r>
          </a:p>
        </p:txBody>
      </p:sp>
    </p:spTree>
    <p:extLst>
      <p:ext uri="{BB962C8B-B14F-4D97-AF65-F5344CB8AC3E}">
        <p14:creationId xmlns:p14="http://schemas.microsoft.com/office/powerpoint/2010/main" val="1103854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30B565-6B06-CD5E-E79C-82E8B157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97BAF-31B2-B4EB-44E0-BA635485D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254750" cy="15001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person, hand, holding, indoor&#10;&#10;Description automatically generated">
            <a:extLst>
              <a:ext uri="{FF2B5EF4-FFF2-40B4-BE49-F238E27FC236}">
                <a16:creationId xmlns:a16="http://schemas.microsoft.com/office/drawing/2014/main" id="{EB1D15DD-46EC-BD0A-0F58-7E1CF15E5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030" y="3615871"/>
            <a:ext cx="2247420" cy="247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54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E3067E-08D0-7482-53CB-83427975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C7243-D97F-C4CC-1696-A421C96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5550" cy="3820795"/>
          </a:xfrm>
        </p:spPr>
        <p:txBody>
          <a:bodyPr>
            <a:normAutofit/>
          </a:bodyPr>
          <a:lstStyle/>
          <a:p>
            <a:r>
              <a:rPr lang="en-US" dirty="0"/>
              <a:t>Following the practice or "Separation of concerns", object builders usually make attributes critical to the functioning of the object "private"</a:t>
            </a:r>
          </a:p>
          <a:p>
            <a:r>
              <a:rPr lang="en-US" dirty="0"/>
              <a:t>They do not want the calling code to look directly at head or count – and even worse the object will break badly if the main program starts messing with these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18059-B298-D27F-4959-4E4DD31BB3F3}"/>
              </a:ext>
            </a:extLst>
          </p:cNvPr>
          <p:cNvSpPr txBox="1"/>
          <p:nvPr/>
        </p:nvSpPr>
        <p:spPr>
          <a:xfrm>
            <a:off x="3791903" y="6048038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Separation_of_concerns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73857-6433-EB33-4876-BD41083CB26C}"/>
              </a:ext>
            </a:extLst>
          </p:cNvPr>
          <p:cNvSpPr txBox="1"/>
          <p:nvPr/>
        </p:nvSpPr>
        <p:spPr>
          <a:xfrm>
            <a:off x="7708801" y="1340371"/>
            <a:ext cx="362150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Attributes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count;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Methods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This loop is OK in an object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method – but not in main() */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(current = map-&gt;head;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current !=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current = current-&gt;next 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083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E3067E-08D0-7482-53CB-83427975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43014" cy="1325563"/>
          </a:xfrm>
        </p:spPr>
        <p:txBody>
          <a:bodyPr/>
          <a:lstStyle/>
          <a:p>
            <a:r>
              <a:rPr lang="en-US" dirty="0"/>
              <a:t>About Iterators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C7243-D97F-C4CC-1696-A421C96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5440" cy="3283942"/>
          </a:xfrm>
        </p:spPr>
        <p:txBody>
          <a:bodyPr>
            <a:normAutofit/>
          </a:bodyPr>
          <a:lstStyle/>
          <a:p>
            <a:r>
              <a:rPr lang="en-US" dirty="0"/>
              <a:t>To allow code outside the the object to traverse a list, we use iterators</a:t>
            </a:r>
          </a:p>
          <a:p>
            <a:r>
              <a:rPr lang="en-US" dirty="0"/>
              <a:t>Once we have an iterator, each time we call "next" we get the next item in the list until the end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18059-B298-D27F-4959-4E4DD31BB3F3}"/>
              </a:ext>
            </a:extLst>
          </p:cNvPr>
          <p:cNvSpPr txBox="1"/>
          <p:nvPr/>
        </p:nvSpPr>
        <p:spPr>
          <a:xfrm>
            <a:off x="8247245" y="5565962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/wiki/Iterator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73857-6433-EB33-4876-BD41083CB26C}"/>
              </a:ext>
            </a:extLst>
          </p:cNvPr>
          <p:cNvSpPr txBox="1"/>
          <p:nvPr/>
        </p:nvSpPr>
        <p:spPr>
          <a:xfrm>
            <a:off x="6801219" y="306811"/>
            <a:ext cx="3191899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print('x is', x)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list(x)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print('y is', y)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print('it is', it)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(reversed(x))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print('it is', it)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B145A5-0C5C-F227-97D8-5C260B05825A}"/>
              </a:ext>
            </a:extLst>
          </p:cNvPr>
          <p:cNvSpPr txBox="1"/>
          <p:nvPr/>
        </p:nvSpPr>
        <p:spPr>
          <a:xfrm>
            <a:off x="838200" y="4707771"/>
            <a:ext cx="5112297" cy="19389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is {'a': 1, 'b': 2, 'c': 3}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is ['a', 'b', 'c']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&lt;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0x100410a40&gt;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a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b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c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&lt;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dict_reversekeyiterator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0x1005888b0&gt;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c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b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5BD73-CCDB-42B2-1BEA-5B2EF9B8E7CC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cc_05_02.py</a:t>
            </a:r>
          </a:p>
        </p:txBody>
      </p:sp>
      <p:pic>
        <p:nvPicPr>
          <p:cNvPr id="4" name="Picture 3" descr="A PEZ dispenser, with its head back dispensing one item of candy as a metaphor for the iterator pattern.">
            <a:extLst>
              <a:ext uri="{FF2B5EF4-FFF2-40B4-BE49-F238E27FC236}">
                <a16:creationId xmlns:a16="http://schemas.microsoft.com/office/drawing/2014/main" id="{50788EC6-E5E2-739F-CF1F-F5DD53EC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197" y="922706"/>
            <a:ext cx="1228001" cy="1351685"/>
          </a:xfrm>
          <a:prstGeom prst="rect">
            <a:avLst/>
          </a:prstGeom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D3B2BD49-35CB-C28B-C5D7-91810B748123}"/>
              </a:ext>
            </a:extLst>
          </p:cNvPr>
          <p:cNvSpPr/>
          <p:nvPr/>
        </p:nvSpPr>
        <p:spPr>
          <a:xfrm>
            <a:off x="9807073" y="922706"/>
            <a:ext cx="869617" cy="302235"/>
          </a:xfrm>
          <a:prstGeom prst="wedgeEllipseCallout">
            <a:avLst>
              <a:gd name="adj1" fmla="val 54659"/>
              <a:gd name="adj2" fmla="val 81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238148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10133" y="1825625"/>
            <a:ext cx="555472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the current item and whether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a forward or reverse iterator.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reverse;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(*next)(struct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(*del)(struct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Struct </a:t>
            </a:r>
            <a:r>
              <a:rPr lang="en-US" dirty="0" err="1"/>
              <a:t>MapIter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 err="1"/>
              <a:t>ddsds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84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22165" y="797510"/>
            <a:ext cx="576952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Create an iterator from the head of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Map and return the first item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entries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that creates an iterator from a dictionary: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-&gt;current = self-&gt;head;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-&gt;reverse = 0;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Map_first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 err="1"/>
              <a:t>ddsds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8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AEF063-6ABE-9364-2372-24098AE8E3E2}"/>
              </a:ext>
            </a:extLst>
          </p:cNvPr>
          <p:cNvSpPr txBox="1"/>
          <p:nvPr/>
        </p:nvSpPr>
        <p:spPr>
          <a:xfrm>
            <a:off x="6726665" y="1977288"/>
            <a:ext cx="4134465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PHP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$x = "A string with old in it";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strpos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y,'with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')."\n");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$y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str_replace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(???, ???, ???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print($y."\n");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???????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($y)."\n");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7D2D4-1E89-3242-B939-F138697217DE}"/>
              </a:ext>
            </a:extLst>
          </p:cNvPr>
          <p:cNvSpPr txBox="1"/>
          <p:nvPr/>
        </p:nvSpPr>
        <p:spPr>
          <a:xfrm>
            <a:off x="931478" y="1977288"/>
            <a:ext cx="37641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Python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"A string with old in it"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y.find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('with'))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x.replace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('old', 'new')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(y))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0BD4912-881E-CFA3-7EB5-23228CE6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by Naming Convention </a:t>
            </a:r>
            <a:r>
              <a:rPr lang="en-US" dirty="0">
                <a:solidFill>
                  <a:srgbClr val="FF0000"/>
                </a:solidFill>
              </a:rPr>
              <a:t>(is bad)</a:t>
            </a:r>
          </a:p>
        </p:txBody>
      </p:sp>
    </p:spTree>
    <p:extLst>
      <p:ext uri="{BB962C8B-B14F-4D97-AF65-F5344CB8AC3E}">
        <p14:creationId xmlns:p14="http://schemas.microsoft.com/office/powerpoint/2010/main" val="40698211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34196" y="754814"/>
            <a:ext cx="5769528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Advance the iterator forwards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or backwards and return the next item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more entries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item = next(iterator,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self-&gt;current == NULL) return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self-&gt;reverse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self-&gt;current = self-&gt;current-&gt;next;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self-&gt;current = self-&gt;current-&gt;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self-&gt;current;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MapIter_next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a method in the Map Iterator</a:t>
            </a:r>
          </a:p>
        </p:txBody>
      </p:sp>
    </p:spTree>
    <p:extLst>
      <p:ext uri="{BB962C8B-B14F-4D97-AF65-F5344CB8AC3E}">
        <p14:creationId xmlns:p14="http://schemas.microsoft.com/office/powerpoint/2010/main" val="1893991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6096000" y="782747"/>
            <a:ext cx="54473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map-&gt;first(map);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Using an iterator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You create the iterator</a:t>
            </a:r>
          </a:p>
          <a:p>
            <a:r>
              <a:rPr lang="en-US" dirty="0"/>
              <a:t>Then in a loop, you call next() to get each successive entry in the map, until you exhaust the entries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26851-7477-FC07-9936-D980EC9B2423}"/>
              </a:ext>
            </a:extLst>
          </p:cNvPr>
          <p:cNvSpPr txBox="1"/>
          <p:nvPr/>
        </p:nvSpPr>
        <p:spPr>
          <a:xfrm>
            <a:off x="6559838" y="3668588"/>
            <a:ext cx="319189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{'a': 1, 'b': 2, 'c': 3}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935DF-B845-2B5C-BCFD-2516C9D6766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</a:t>
            </a:r>
            <a:r>
              <a:rPr lang="en-US" sz="1400" b="1">
                <a:solidFill>
                  <a:srgbClr val="000000"/>
                </a:solidFill>
                <a:latin typeface="Menlo" panose="020B0609030804020204" pitchFamily="49" charset="0"/>
              </a:rPr>
              <a:t>_04_03.</a:t>
            </a:r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py</a:t>
            </a:r>
          </a:p>
        </p:txBody>
      </p:sp>
    </p:spTree>
    <p:extLst>
      <p:ext uri="{BB962C8B-B14F-4D97-AF65-F5344CB8AC3E}">
        <p14:creationId xmlns:p14="http://schemas.microsoft.com/office/powerpoint/2010/main" val="26868232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22165" y="797510"/>
            <a:ext cx="5769528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Start an iterator at the tail of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Map and mark the iterator as "going backwards"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entries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(reversed(x))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Map_last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Map_first</a:t>
            </a:r>
            <a:r>
              <a:rPr lang="en-US" dirty="0"/>
              <a:t> except that we start at tail and indicate we are supposed to go backwards when next() is called..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B57BC-0412-BDF8-3698-BE32582A69CD}"/>
              </a:ext>
            </a:extLst>
          </p:cNvPr>
          <p:cNvSpPr txBox="1"/>
          <p:nvPr/>
        </p:nvSpPr>
        <p:spPr>
          <a:xfrm>
            <a:off x="5922165" y="4763994"/>
            <a:ext cx="54473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map-&gt;last(map);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30195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F179-439B-898F-CF73-F57CB27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8D89-DF83-F48A-2581-02C4870B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altered the interface to our map to allow us to radically change the implementation of the Map without affecting the calling code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107842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323076-CE99-3E84-233D-DE65921B7A8A}"/>
              </a:ext>
            </a:extLst>
          </p:cNvPr>
          <p:cNvSpPr txBox="1"/>
          <p:nvPr/>
        </p:nvSpPr>
        <p:spPr>
          <a:xfrm>
            <a:off x="6726665" y="1977288"/>
            <a:ext cx="4504759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PHP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$x = "A string with old in it";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strpos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y,'with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')."\n");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$y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str_replace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'old', 'new', $x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print($y."\n");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($y)."\n");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7D2D4-1E89-3242-B939-F138697217DE}"/>
              </a:ext>
            </a:extLst>
          </p:cNvPr>
          <p:cNvSpPr txBox="1"/>
          <p:nvPr/>
        </p:nvSpPr>
        <p:spPr>
          <a:xfrm>
            <a:off x="931478" y="1977288"/>
            <a:ext cx="37641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Python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"A string with old in it"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y.find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('with'))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x.replace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('old', 'new')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(y))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0BD4912-881E-CFA3-7EB5-23228CE6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by Naming Convention </a:t>
            </a:r>
            <a:r>
              <a:rPr lang="en-US" dirty="0">
                <a:solidFill>
                  <a:srgbClr val="FF0000"/>
                </a:solidFill>
              </a:rPr>
              <a:t>(is bad)</a:t>
            </a:r>
          </a:p>
        </p:txBody>
      </p:sp>
    </p:spTree>
    <p:extLst>
      <p:ext uri="{BB962C8B-B14F-4D97-AF65-F5344CB8AC3E}">
        <p14:creationId xmlns:p14="http://schemas.microsoft.com/office/powerpoint/2010/main" val="234316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916874" y="1819629"/>
            <a:ext cx="4802918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"z", "Catch phrase");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"z", "W");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("Length =%d\n",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("z=%s\n",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EBD366-510E-C748-8206-C35E29CF9EDB}"/>
              </a:ext>
            </a:extLst>
          </p:cNvPr>
          <p:cNvSpPr txBox="1"/>
          <p:nvPr/>
        </p:nvSpPr>
        <p:spPr>
          <a:xfrm>
            <a:off x="6472210" y="1819629"/>
            <a:ext cx="4588115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-&gt;put(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"z", "Catch phrase");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-&gt;put(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"z", "W");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("Length =%d\n",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("z=%s\n",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-&gt;get(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C1DF43-A37B-9C22-B2EE-D39BFFCE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Methods into the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B719D-8FF1-EA95-BFC3-74C810D515B5}"/>
              </a:ext>
            </a:extLst>
          </p:cNvPr>
          <p:cNvSpPr txBox="1"/>
          <p:nvPr/>
        </p:nvSpPr>
        <p:spPr>
          <a:xfrm>
            <a:off x="838200" y="5360276"/>
            <a:ext cx="10222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we are emulation OO patterns in C, moving new() into the structure is possible but adds a layer of complexity at compile and run time.  Similarly we need to have '</a:t>
            </a:r>
            <a:r>
              <a:rPr lang="en-US" dirty="0" err="1"/>
              <a:t>dct</a:t>
            </a:r>
            <a:r>
              <a:rPr lang="en-US" dirty="0"/>
              <a:t>' twice in method calls so methods have access to the instance in the methods.  Languages like C++ and Python solve this by adjusting their compiler.</a:t>
            </a:r>
          </a:p>
        </p:txBody>
      </p:sp>
    </p:spTree>
    <p:extLst>
      <p:ext uri="{BB962C8B-B14F-4D97-AF65-F5344CB8AC3E}">
        <p14:creationId xmlns:p14="http://schemas.microsoft.com/office/powerpoint/2010/main" val="392287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C1BB-C3E9-4BA1-018C-1F3090B6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"Leaky"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00101-6DA5-313C-8FC5-8E6550FC2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class is designed such that the calling code needs to look at </a:t>
            </a:r>
            <a:r>
              <a:rPr lang="en-US" u="sng" dirty="0"/>
              <a:t>data attributes </a:t>
            </a:r>
            <a:r>
              <a:rPr lang="en-US" dirty="0"/>
              <a:t>*inside* the class – we call this a "leaky abstraction"</a:t>
            </a:r>
          </a:p>
          <a:p>
            <a:r>
              <a:rPr lang="en-US" dirty="0"/>
              <a:t>The implementation details within the class are "leaking" out into the calling code.</a:t>
            </a:r>
          </a:p>
          <a:p>
            <a:r>
              <a:rPr lang="en-US" dirty="0"/>
              <a:t>When calling code depends on this internal implementation names and approaches, it means that we cannot change the code in the class without breaking calling code</a:t>
            </a:r>
          </a:p>
          <a:p>
            <a:r>
              <a:rPr lang="en-US" dirty="0"/>
              <a:t>We need to define a "contract" between the class and its calling code that we agree won't change.  We call this contract an "interface".</a:t>
            </a:r>
          </a:p>
        </p:txBody>
      </p:sp>
    </p:spTree>
    <p:extLst>
      <p:ext uri="{BB962C8B-B14F-4D97-AF65-F5344CB8AC3E}">
        <p14:creationId xmlns:p14="http://schemas.microsoft.com/office/powerpoint/2010/main" val="340980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748710" y="1023355"/>
            <a:ext cx="802495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"z", "Catch phrase");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"z", "W");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"y", "B");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"c", "C");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"a", "D");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pydict_print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("Length =%d\n",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("z=%s\n",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"z"));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("x=%s\n",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"x"));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for(struct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cur =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-&gt;head; cur != NULL ; cur = cur-&gt;next ) {</a:t>
            </a:r>
          </a:p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("%s=%s\n", cur-&gt;key, cur-&gt;value);</a:t>
            </a:r>
          </a:p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3DE5B-AC7A-5D86-DB9A-4845A67ADCF2}"/>
              </a:ext>
            </a:extLst>
          </p:cNvPr>
          <p:cNvSpPr txBox="1"/>
          <p:nvPr/>
        </p:nvSpPr>
        <p:spPr>
          <a:xfrm>
            <a:off x="10360657" y="6183599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Menlo" panose="020B0609030804020204" pitchFamily="49" charset="0"/>
              </a:rPr>
              <a:t>cc_03_04.c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3A23F-7FE0-B237-037E-5572CCC45774}"/>
              </a:ext>
            </a:extLst>
          </p:cNvPr>
          <p:cNvSpPr txBox="1"/>
          <p:nvPr/>
        </p:nvSpPr>
        <p:spPr>
          <a:xfrm>
            <a:off x="8089896" y="571666"/>
            <a:ext cx="3452945" cy="3139321"/>
          </a:xfrm>
          <a:prstGeom prst="rect">
            <a:avLst/>
          </a:prstGeom>
          <a:noFill/>
          <a:ln w="5715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*key;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*value;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dnode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count;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6951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281566-97B1-C260-B0E8-465FE87A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Access to Object Attributes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A7198D-9E43-2520-2D68-2EF9616C7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build a class, we decide which elements are part of our contract with our calling code </a:t>
            </a:r>
          </a:p>
          <a:p>
            <a:r>
              <a:rPr lang="en-US" dirty="0"/>
              <a:t>In the class definition, we mark attributes and methods with our intended access level</a:t>
            </a:r>
          </a:p>
          <a:p>
            <a:pPr lvl="1"/>
            <a:r>
              <a:rPr lang="en-US" dirty="0"/>
              <a:t>Accessible by the calling code – "public"</a:t>
            </a:r>
          </a:p>
          <a:p>
            <a:pPr lvl="1"/>
            <a:r>
              <a:rPr lang="en-US" dirty="0"/>
              <a:t>Accessible only within the class – "private"</a:t>
            </a:r>
          </a:p>
          <a:p>
            <a:pPr lvl="1"/>
            <a:r>
              <a:rPr lang="en-US" dirty="0"/>
              <a:t>Accessible within the class and other *internal* classes – "protected"</a:t>
            </a:r>
          </a:p>
        </p:txBody>
      </p:sp>
    </p:spTree>
    <p:extLst>
      <p:ext uri="{BB962C8B-B14F-4D97-AF65-F5344CB8AC3E}">
        <p14:creationId xmlns:p14="http://schemas.microsoft.com/office/powerpoint/2010/main" val="133617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6179</Words>
  <Application>Microsoft Macintosh PowerPoint</Application>
  <PresentationFormat>Widescreen</PresentationFormat>
  <Paragraphs>881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Menlo</vt:lpstr>
      <vt:lpstr>Office Theme</vt:lpstr>
      <vt:lpstr>Building a Better Object</vt:lpstr>
      <vt:lpstr>Object Oriented Principles</vt:lpstr>
      <vt:lpstr>Encapsulation by Naming Convention</vt:lpstr>
      <vt:lpstr>Encapsulation by Naming Convention (is bad)</vt:lpstr>
      <vt:lpstr>Encapsulation by Naming Convention (is bad)</vt:lpstr>
      <vt:lpstr>Moving Methods into the Structure</vt:lpstr>
      <vt:lpstr>"Leaky" Abstractions</vt:lpstr>
      <vt:lpstr>PowerPoint Presentation</vt:lpstr>
      <vt:lpstr>Controlling Access to Object Attributes</vt:lpstr>
      <vt:lpstr>PowerPoint Presentation</vt:lpstr>
      <vt:lpstr>Access Control in Java</vt:lpstr>
      <vt:lpstr>Access Control in C++</vt:lpstr>
      <vt:lpstr>Access Control in Python</vt:lpstr>
      <vt:lpstr>Lets Define a Contract / Interface</vt:lpstr>
      <vt:lpstr>Problems with our "pydict" class</vt:lpstr>
      <vt:lpstr>Maps – Key / Value Pairs</vt:lpstr>
      <vt:lpstr>PowerPoint Presentation</vt:lpstr>
      <vt:lpstr>PowerPoint Presentation</vt:lpstr>
      <vt:lpstr>C++</vt:lpstr>
      <vt:lpstr>PowerPoint Presentation</vt:lpstr>
      <vt:lpstr>Java Map&lt;String, Integer&gt;</vt:lpstr>
      <vt:lpstr>PowerPoint Presentation</vt:lpstr>
      <vt:lpstr>PowerPoint Presentation</vt:lpstr>
      <vt:lpstr>PowerPoint Presentation</vt:lpstr>
      <vt:lpstr>PowerPoint Presentation</vt:lpstr>
      <vt:lpstr>Lets build a Map in C</vt:lpstr>
      <vt:lpstr>MapEntry Structure</vt:lpstr>
      <vt:lpstr>Map</vt:lpstr>
      <vt:lpstr>Constructor</vt:lpstr>
      <vt:lpstr>Destructor</vt:lpstr>
      <vt:lpstr>Map_dump</vt:lpstr>
      <vt:lpstr>Map_get</vt:lpstr>
      <vt:lpstr>Map_put</vt:lpstr>
      <vt:lpstr>Map_get()</vt:lpstr>
      <vt:lpstr>Iterators</vt:lpstr>
      <vt:lpstr>Separation of Concerns</vt:lpstr>
      <vt:lpstr>About Iterators</vt:lpstr>
      <vt:lpstr>Struct MapIter</vt:lpstr>
      <vt:lpstr>Map_first()</vt:lpstr>
      <vt:lpstr>MapIter_next()</vt:lpstr>
      <vt:lpstr>Using an iterator</vt:lpstr>
      <vt:lpstr>Map_last()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54</cp:revision>
  <dcterms:created xsi:type="dcterms:W3CDTF">2023-02-25T13:30:24Z</dcterms:created>
  <dcterms:modified xsi:type="dcterms:W3CDTF">2023-04-08T15:19:25Z</dcterms:modified>
</cp:coreProperties>
</file>