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334" r:id="rId4"/>
    <p:sldId id="335" r:id="rId5"/>
    <p:sldId id="336" r:id="rId6"/>
    <p:sldId id="337" r:id="rId7"/>
    <p:sldId id="288" r:id="rId8"/>
    <p:sldId id="290" r:id="rId9"/>
    <p:sldId id="329" r:id="rId10"/>
    <p:sldId id="326" r:id="rId11"/>
    <p:sldId id="289" r:id="rId12"/>
    <p:sldId id="330" r:id="rId13"/>
    <p:sldId id="331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2697"/>
            <a:ext cx="3708400" cy="4733318"/>
          </a:xfrm>
        </p:spPr>
        <p:txBody>
          <a:bodyPr/>
          <a:lstStyle/>
          <a:p>
            <a:r>
              <a:rPr lang="en-US" dirty="0"/>
              <a:t>American Standard Code for </a:t>
            </a:r>
            <a:r>
              <a:rPr lang="en-US"/>
              <a:t>Information Interchange</a:t>
            </a:r>
            <a:endParaRPr lang="en-US" dirty="0"/>
          </a:p>
        </p:txBody>
      </p:sp>
      <p:pic>
        <p:nvPicPr>
          <p:cNvPr id="5" name="Picture 4" descr="An image of the ASCII character set showing the mapping of ASCII characters like lower case 's' mapping to the numeric value of 11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93" y="365125"/>
            <a:ext cx="6817151" cy="54449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584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/wiki/ASCII</a:t>
            </a:r>
          </a:p>
          <a:p>
            <a:r>
              <a:rPr lang="en-US" dirty="0"/>
              <a:t>http://</a:t>
            </a:r>
            <a:r>
              <a:rPr lang="en-US" dirty="0" err="1"/>
              <a:t>www.catonmat.net</a:t>
            </a:r>
            <a:r>
              <a:rPr lang="en-US" dirty="0"/>
              <a:t>/download/</a:t>
            </a:r>
            <a:r>
              <a:rPr lang="en-US" dirty="0" err="1"/>
              <a:t>ascii</a:t>
            </a:r>
            <a:r>
              <a:rPr lang="en-US" dirty="0"/>
              <a:t>-cheat-</a:t>
            </a:r>
            <a:r>
              <a:rPr lang="en-US" dirty="0" err="1"/>
              <a:t>sheet.png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8990"/>
          </a:xfrm>
        </p:spPr>
        <p:txBody>
          <a:bodyPr>
            <a:normAutofit/>
          </a:bodyPr>
          <a:lstStyle/>
          <a:p>
            <a:r>
              <a:rPr lang="en-US" dirty="0"/>
              <a:t>The size of a “string” stored in a C array is not the length of the array </a:t>
            </a:r>
          </a:p>
          <a:p>
            <a:r>
              <a:rPr lang="en-US" dirty="0"/>
              <a:t>C uses a special character ' \0 ' that *marks* the string end by convention</a:t>
            </a:r>
          </a:p>
          <a:p>
            <a:r>
              <a:rPr lang="en-US" dirty="0"/>
              <a:t>Character arrays need to allocate an extra byte to store the line-end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8313844" y="891636"/>
            <a:ext cx="277672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x[6];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x[0] = 'H';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x[1] = 'e';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x[4] = 'o';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x[5]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_01_04.c</a:t>
            </a:r>
          </a:p>
        </p:txBody>
      </p:sp>
    </p:spTree>
    <p:extLst>
      <p:ext uri="{BB962C8B-B14F-4D97-AF65-F5344CB8AC3E}">
        <p14:creationId xmlns:p14="http://schemas.microsoft.com/office/powerpoint/2010/main" val="49954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1F6-1F19-89E4-CF67-E0830429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D253-3BDA-FE74-E9A8-D6A6FFEA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3677" cy="2136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 string “length” must be computed in a loop that scans for a zero character</a:t>
            </a:r>
          </a:p>
          <a:p>
            <a:r>
              <a:rPr lang="en-US" dirty="0"/>
              <a:t>There the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  <a:r>
              <a:rPr lang="en-US" dirty="0"/>
              <a:t> function in </a:t>
            </a:r>
            <a:r>
              <a:rPr lang="en-US" b="1" dirty="0" err="1"/>
              <a:t>string.h</a:t>
            </a:r>
            <a:r>
              <a:rPr lang="en-US" dirty="0"/>
              <a:t> computes string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7F5DB-EE92-8AE0-F745-13234BCA648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_01_05.c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8CF11-03D3-437F-BADD-B116B057B2C7}"/>
              </a:ext>
            </a:extLst>
          </p:cNvPr>
          <p:cNvSpPr txBox="1"/>
          <p:nvPr/>
        </p:nvSpPr>
        <p:spPr>
          <a:xfrm>
            <a:off x="6989137" y="1510044"/>
            <a:ext cx="45047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"Hello";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self[];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=0;self[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1A184-5597-1932-CBB6-EFBE59CFA6E8}"/>
              </a:ext>
            </a:extLst>
          </p:cNvPr>
          <p:cNvSpPr txBox="1"/>
          <p:nvPr/>
        </p:nvSpPr>
        <p:spPr>
          <a:xfrm>
            <a:off x="1851810" y="4218478"/>
            <a:ext cx="2900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'Hello'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kr_01_05.py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</p:spTree>
    <p:extLst>
      <p:ext uri="{BB962C8B-B14F-4D97-AF65-F5344CB8AC3E}">
        <p14:creationId xmlns:p14="http://schemas.microsoft.com/office/powerpoint/2010/main" val="19162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5C5B-A80C-037E-0F5F-57E43C21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2DDF-D27B-F583-EEF9-DDF7CC08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80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beloved / terrible coding interview question</a:t>
            </a:r>
          </a:p>
          <a:p>
            <a:r>
              <a:rPr lang="en-US" dirty="0"/>
              <a:t>Exercise 1-17 in K&amp;R</a:t>
            </a:r>
          </a:p>
          <a:p>
            <a:r>
              <a:rPr lang="en-US" dirty="0"/>
              <a:t>Do *not* cheat, do not look for the answer (1000’s are out there)</a:t>
            </a:r>
          </a:p>
          <a:p>
            <a:r>
              <a:rPr lang="en-US" dirty="0"/>
              <a:t>Your struggle is very valuable for you</a:t>
            </a:r>
          </a:p>
          <a:p>
            <a:r>
              <a:rPr lang="en-US" dirty="0"/>
              <a:t>The reversal must be done in-place</a:t>
            </a:r>
          </a:p>
          <a:p>
            <a:r>
              <a:rPr lang="en-US" dirty="0"/>
              <a:t>Even length strings, odd length strings, empty strings, single character strings – think about them all</a:t>
            </a:r>
          </a:p>
        </p:txBody>
      </p:sp>
      <p:pic>
        <p:nvPicPr>
          <p:cNvPr id="6" name="Picture 5" descr="A very blurry  unreadable implementation of a function to reverse a C string stored in a C character array.  The point is not to show the code - but instead to show that it only takes about 10 lines of code to solve the problem.">
            <a:extLst>
              <a:ext uri="{FF2B5EF4-FFF2-40B4-BE49-F238E27FC236}">
                <a16:creationId xmlns:a16="http://schemas.microsoft.com/office/drawing/2014/main" id="{99AEB052-1539-C428-22F7-2F75EC13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1591921"/>
            <a:ext cx="4826000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49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History of the C Language</a:t>
            </a:r>
          </a:p>
          <a:p>
            <a:r>
              <a:rPr lang="en-US" dirty="0"/>
              <a:t>History of Computer Hardware</a:t>
            </a:r>
          </a:p>
          <a:p>
            <a:r>
              <a:rPr lang="en-US" dirty="0"/>
              <a:t>History of the UNIX operating system</a:t>
            </a:r>
          </a:p>
          <a:p>
            <a:r>
              <a:rPr lang="en-US" dirty="0"/>
              <a:t>History of “the first programming language”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2.2 – Data types and storage allocation – character, integer, short, long get all the attention.  Interestingly float and double are pretty consistent with modern languages</a:t>
            </a:r>
          </a:p>
          <a:p>
            <a:r>
              <a:rPr lang="en-US" dirty="0"/>
              <a:t>Section 2.7 – Type conversion – integer division and Python 2.0 and 3.0 pain and history</a:t>
            </a:r>
          </a:p>
          <a:p>
            <a:r>
              <a:rPr lang="en-US" dirty="0"/>
              <a:t>Section 2.9 – Bitwise Logical Operations – Rarely used – In Chapter 6 struct data types are better at extracting but ranges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6B4-7778-B0A8-5025-F423C3BA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Pre-1970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CDC3-06E4-A958-1910-CDDC9A6A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Scientific – Needed to do billions of calculations fast</a:t>
            </a:r>
          </a:p>
          <a:p>
            <a:pPr lvl="1"/>
            <a:r>
              <a:rPr lang="en-US" dirty="0"/>
              <a:t>Astronomy simulations / weather simulations / ballistics / rocket science</a:t>
            </a:r>
          </a:p>
          <a:p>
            <a:pPr lvl="1"/>
            <a:r>
              <a:rPr lang="en-US" dirty="0"/>
              <a:t>Control Data / Cray / FORTRAN</a:t>
            </a:r>
          </a:p>
          <a:p>
            <a:pPr lvl="1"/>
            <a:r>
              <a:rPr lang="en-US" dirty="0"/>
              <a:t>Integer / Floating Point focused</a:t>
            </a:r>
          </a:p>
          <a:p>
            <a:r>
              <a:rPr lang="en-US" dirty="0"/>
              <a:t>Business – Needed to read and write data – calculations were simple</a:t>
            </a:r>
          </a:p>
          <a:p>
            <a:pPr lvl="1"/>
            <a:r>
              <a:rPr lang="en-US" dirty="0"/>
              <a:t>Accounting / banking / census</a:t>
            </a:r>
          </a:p>
          <a:p>
            <a:pPr lvl="1"/>
            <a:r>
              <a:rPr lang="en-US" dirty="0"/>
              <a:t>IBM / Burroughs  / COBOL</a:t>
            </a:r>
          </a:p>
          <a:p>
            <a:pPr lvl="1"/>
            <a:r>
              <a:rPr lang="en-US" dirty="0"/>
              <a:t>Character set focused  - ASCII / EBCDIC / 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4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7141-B834-A279-7CAA-552E62F6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Minicomputers in the 1970’s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82C5-182F-EEE7-3E18-B810E756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computer components (i.e. transistors and then chips) became commodities, it was possible to make less expensive computers</a:t>
            </a:r>
          </a:p>
          <a:p>
            <a:r>
              <a:rPr lang="en-US" dirty="0"/>
              <a:t>Digital Equipment Corporation (DEC) was a leading minicomputer manufacturer</a:t>
            </a:r>
          </a:p>
          <a:p>
            <a:r>
              <a:rPr lang="en-US" dirty="0"/>
              <a:t>Minicomputers were more about flexibility and ease of use than raw speed – they were equally good at</a:t>
            </a:r>
          </a:p>
          <a:p>
            <a:pPr lvl="1"/>
            <a:r>
              <a:rPr lang="en-US" dirty="0"/>
              <a:t>Character / integer / floating point (albeit slowly in software)</a:t>
            </a:r>
          </a:p>
          <a:p>
            <a:r>
              <a:rPr lang="en-US" dirty="0"/>
              <a:t>Minicomputers were often used as tools to augment human-to-human communication</a:t>
            </a:r>
          </a:p>
          <a:p>
            <a:pPr lvl="1"/>
            <a:r>
              <a:rPr lang="en-US" dirty="0"/>
              <a:t>Word processing / email /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0368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5AE-5EE2-0D64-7A37-1476C261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present…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AE99-CCBB-5ABE-6B6F-4FBD687E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1980s – Microprocessors like the Intel 8086 made small, low power, portal “personal” computers.  They were good at integer and character computation and did not focus on floating point performance</a:t>
            </a:r>
          </a:p>
          <a:p>
            <a:r>
              <a:rPr lang="en-US" dirty="0"/>
              <a:t>1990s – Single chips RISC microprocessors led to workstations like the RS/6000 which took a lot of power but had faster floating point than many “refrigerator-sized” computers</a:t>
            </a:r>
          </a:p>
          <a:p>
            <a:r>
              <a:rPr lang="en-US" dirty="0"/>
              <a:t>2000s – Microprocessors from Intel and AMD got better at floating point and made RISC processors unnecessary (saving a lot of power and heat)</a:t>
            </a:r>
          </a:p>
          <a:p>
            <a:r>
              <a:rPr lang="en-US" dirty="0"/>
              <a:t>2010s – It is all about power consumption. ARM Processors performance caught up with Intel saving a lot more power and heat</a:t>
            </a:r>
          </a:p>
        </p:txBody>
      </p:sp>
    </p:spTree>
    <p:extLst>
      <p:ext uri="{BB962C8B-B14F-4D97-AF65-F5344CB8AC3E}">
        <p14:creationId xmlns:p14="http://schemas.microsoft.com/office/powerpoint/2010/main" val="170886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BB94-CE47-B3F7-5FC3-7649043D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7C35-F39C-EB8D-2C65-25615FBE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</p:spPr>
        <p:txBody>
          <a:bodyPr/>
          <a:lstStyle/>
          <a:p>
            <a:r>
              <a:rPr lang="en-US" dirty="0"/>
              <a:t>We must carefully understand the “size” of the character array and not exceed it – in C nothing is “auto-extended”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6016122" y="2975429"/>
            <a:ext cx="48750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x[10];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'*';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fault: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B773-2CFD-34B4-89D8-3C5C266A32FC}"/>
              </a:ext>
            </a:extLst>
          </p:cNvPr>
          <p:cNvSpPr txBox="1"/>
          <p:nvPr/>
        </p:nvSpPr>
        <p:spPr>
          <a:xfrm>
            <a:off x="1300825" y="3250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range(1000)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'*'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cc_01_01.py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*********…***********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_01_01.c</a:t>
            </a:r>
          </a:p>
        </p:txBody>
      </p:sp>
    </p:spTree>
    <p:extLst>
      <p:ext uri="{BB962C8B-B14F-4D97-AF65-F5344CB8AC3E}">
        <p14:creationId xmlns:p14="http://schemas.microsoft.com/office/powerpoint/2010/main" val="27824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833-FD23-BAE0-8833-38E7F2EF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/ Character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6E3E-9823-ABBA-EB2F-26AF3999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US" dirty="0"/>
              <a:t>Languages like PHP, Python, and JavaScript treat single and double quotes nearly the same.  Both create *string* constants. </a:t>
            </a:r>
          </a:p>
          <a:p>
            <a:r>
              <a:rPr lang="en-US" dirty="0"/>
              <a:t>In C single quotes are a character and double quotes are a character array (neither are a string)</a:t>
            </a:r>
          </a:p>
          <a:p>
            <a:r>
              <a:rPr lang="en-US" dirty="0"/>
              <a:t>In C, a character is a byte – a short (typically 8-bit)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64DA-2806-5869-19BF-2C972D73B8F4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_01_02.c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B0F44-D8F4-A124-679E-68B6E417490B}"/>
              </a:ext>
            </a:extLst>
          </p:cNvPr>
          <p:cNvSpPr txBox="1"/>
          <p:nvPr/>
        </p:nvSpPr>
        <p:spPr>
          <a:xfrm>
            <a:off x="7529573" y="1825625"/>
            <a:ext cx="40110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x[3] = "Hi";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y[3] = {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 %s\n",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 %s\n", 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"Hi");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06048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CE01-6B06-D7D0-4FB6-51C6A7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D86-8FF0-171F-7C8D-472B4FE6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560"/>
          </a:xfrm>
        </p:spPr>
        <p:txBody>
          <a:bodyPr>
            <a:normAutofit/>
          </a:bodyPr>
          <a:lstStyle/>
          <a:p>
            <a:r>
              <a:rPr lang="en-US" dirty="0"/>
              <a:t>The C </a:t>
            </a:r>
            <a:r>
              <a:rPr lang="en-US" b="1" dirty="0"/>
              <a:t>char</a:t>
            </a:r>
            <a:r>
              <a:rPr lang="en-US" dirty="0"/>
              <a:t> type is just a number – character representations depend on the character set.</a:t>
            </a:r>
          </a:p>
          <a:p>
            <a:r>
              <a:rPr lang="en-US" dirty="0"/>
              <a:t>Modern characters including 😊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are represented in multi-byte sequences using Unicode and UTF-8 – but in 1978 we used ASCII and other character 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1A702-CC03-1225-F0F8-F2A40DB8A416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_01_03.c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E0FE-DEFE-B4C1-CDB2-AE5E0224BC21}"/>
              </a:ext>
            </a:extLst>
          </p:cNvPr>
          <p:cNvSpPr txBox="1"/>
          <p:nvPr/>
        </p:nvSpPr>
        <p:spPr>
          <a:xfrm>
            <a:off x="2015933" y="4191122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print('😊',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('😊’))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kr_01_03.py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😊 128522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82DE-0D2C-7A52-9401-FE2B44E3B62C}"/>
              </a:ext>
            </a:extLst>
          </p:cNvPr>
          <p:cNvSpPr txBox="1"/>
          <p:nvPr/>
        </p:nvSpPr>
        <p:spPr>
          <a:xfrm>
            <a:off x="6693440" y="4122224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 %d\n", 'A', 'A');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</p:txBody>
      </p:sp>
    </p:spTree>
    <p:extLst>
      <p:ext uri="{BB962C8B-B14F-4D97-AF65-F5344CB8AC3E}">
        <p14:creationId xmlns:p14="http://schemas.microsoft.com/office/powerpoint/2010/main" val="314610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1309</Words>
  <Application>Microsoft Macintosh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Menlo</vt:lpstr>
      <vt:lpstr>Office Theme</vt:lpstr>
      <vt:lpstr>K&amp;R Chapter 2</vt:lpstr>
      <vt:lpstr>Chapter 2 – Unique Areas</vt:lpstr>
      <vt:lpstr>Pre-1970 Computers</vt:lpstr>
      <vt:lpstr>Minicomputers in the 1970’s</vt:lpstr>
      <vt:lpstr>To the present…</vt:lpstr>
      <vt:lpstr>UNIX and C</vt:lpstr>
      <vt:lpstr>Character Arrays</vt:lpstr>
      <vt:lpstr>String / Character Constants</vt:lpstr>
      <vt:lpstr>Character Sets</vt:lpstr>
      <vt:lpstr>ASCII</vt:lpstr>
      <vt:lpstr>Terminating a String</vt:lpstr>
      <vt:lpstr>String Length</vt:lpstr>
      <vt:lpstr>Reverse a String in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62</cp:revision>
  <dcterms:created xsi:type="dcterms:W3CDTF">2022-07-26T07:32:28Z</dcterms:created>
  <dcterms:modified xsi:type="dcterms:W3CDTF">2023-01-23T00:32:45Z</dcterms:modified>
</cp:coreProperties>
</file>