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7" r:id="rId4"/>
    <p:sldId id="298" r:id="rId5"/>
    <p:sldId id="288" r:id="rId6"/>
    <p:sldId id="292" r:id="rId7"/>
    <p:sldId id="293" r:id="rId8"/>
    <p:sldId id="294" r:id="rId9"/>
    <p:sldId id="295" r:id="rId10"/>
    <p:sldId id="296" r:id="rId11"/>
    <p:sldId id="289" r:id="rId12"/>
    <p:sldId id="299" r:id="rId13"/>
    <p:sldId id="290" r:id="rId14"/>
    <p:sldId id="300" r:id="rId15"/>
    <p:sldId id="291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FE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760"/>
    <p:restoredTop sz="96327"/>
  </p:normalViewPr>
  <p:slideViewPr>
    <p:cSldViewPr snapToGrid="0" snapToObjects="1">
      <p:cViewPr varScale="1">
        <p:scale>
          <a:sx n="78" d="100"/>
          <a:sy n="7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4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35377-5CD7-D7B6-C252-FBFFE0BD0CB6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22035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24F3-8CFB-3A2B-58E6-8338F5E9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arrays call by value in 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99855-5E4C-0802-DB41-9D90CF07706E}"/>
              </a:ext>
            </a:extLst>
          </p:cNvPr>
          <p:cNvSpPr txBox="1"/>
          <p:nvPr/>
        </p:nvSpPr>
        <p:spPr>
          <a:xfrm>
            <a:off x="1477308" y="1581826"/>
            <a:ext cx="3764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zap(y):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start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'CHANGED'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print('Y end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'ORIGINAL'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before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zap(x)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after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zap:',x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6476993" y="1581826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5AB5E-5CA3-E39A-1B27-36FA93DBDF75}"/>
              </a:ext>
            </a:extLst>
          </p:cNvPr>
          <p:cNvSpPr txBox="1"/>
          <p:nvPr/>
        </p:nvSpPr>
        <p:spPr>
          <a:xfrm>
            <a:off x="1477308" y="4198956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ORIGINAL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6476993" y="4958944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4576E-A38E-1B3A-9A53-5D1EF4CFD393}"/>
              </a:ext>
            </a:extLst>
          </p:cNvPr>
          <p:cNvSpPr txBox="1"/>
          <p:nvPr/>
        </p:nvSpPr>
        <p:spPr>
          <a:xfrm>
            <a:off x="10515600" y="6349418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</p:spTree>
    <p:extLst>
      <p:ext uri="{BB962C8B-B14F-4D97-AF65-F5344CB8AC3E}">
        <p14:creationId xmlns:p14="http://schemas.microsoft.com/office/powerpoint/2010/main" val="319611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1D7C1C-AF09-EBEB-F808-0BA6C6DAC8B8}"/>
              </a:ext>
            </a:extLst>
          </p:cNvPr>
          <p:cNvSpPr txBox="1"/>
          <p:nvPr/>
        </p:nvSpPr>
        <p:spPr>
          <a:xfrm>
            <a:off x="293915" y="749069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zap(char y[])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start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"CHANGED");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 end  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"ORIGINAL";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before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zap(x);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 after  zap: %s\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9A5C8-C7DB-F3F9-1630-DD2EBE91BD34}"/>
              </a:ext>
            </a:extLst>
          </p:cNvPr>
          <p:cNvSpPr txBox="1"/>
          <p:nvPr/>
        </p:nvSpPr>
        <p:spPr>
          <a:xfrm>
            <a:off x="293915" y="4126187"/>
            <a:ext cx="29001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before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start  zap: ORIGINAL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end    zap: CHANGED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after  zap: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E8BE9-CC96-C1A1-F86B-F4504FBC6D80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kr_04_02.c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13965-2F1F-7597-9BBF-3499136C1DA5}"/>
              </a:ext>
            </a:extLst>
          </p:cNvPr>
          <p:cNvSpPr/>
          <p:nvPr/>
        </p:nvSpPr>
        <p:spPr>
          <a:xfrm>
            <a:off x="6084513" y="995183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17990-A4DA-34C4-5AAB-E4A01F18B95C}"/>
              </a:ext>
            </a:extLst>
          </p:cNvPr>
          <p:cNvSpPr/>
          <p:nvPr/>
        </p:nvSpPr>
        <p:spPr>
          <a:xfrm>
            <a:off x="6084513" y="5191625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7C2F1D-34E6-AD5A-69EC-D048204DBB12}"/>
              </a:ext>
            </a:extLst>
          </p:cNvPr>
          <p:cNvSpPr/>
          <p:nvPr/>
        </p:nvSpPr>
        <p:spPr>
          <a:xfrm>
            <a:off x="6590699" y="5191625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EB4F96-4492-BD6F-3575-8E9DE3924F48}"/>
              </a:ext>
            </a:extLst>
          </p:cNvPr>
          <p:cNvSpPr/>
          <p:nvPr/>
        </p:nvSpPr>
        <p:spPr>
          <a:xfrm>
            <a:off x="6084513" y="42863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6C8C5-6AE1-F1C9-D745-78879845D933}"/>
              </a:ext>
            </a:extLst>
          </p:cNvPr>
          <p:cNvSpPr/>
          <p:nvPr/>
        </p:nvSpPr>
        <p:spPr>
          <a:xfrm>
            <a:off x="6590699" y="428633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D5CA26-A10C-2662-32A5-9CA1B9308950}"/>
              </a:ext>
            </a:extLst>
          </p:cNvPr>
          <p:cNvSpPr/>
          <p:nvPr/>
        </p:nvSpPr>
        <p:spPr>
          <a:xfrm>
            <a:off x="9045678" y="3309757"/>
            <a:ext cx="440893" cy="252915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\0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C64D9C-2024-4659-BBDA-18A86454E28D}"/>
              </a:ext>
            </a:extLst>
          </p:cNvPr>
          <p:cNvCxnSpPr>
            <a:cxnSpLocks/>
          </p:cNvCxnSpPr>
          <p:nvPr/>
        </p:nvCxnSpPr>
        <p:spPr>
          <a:xfrm flipV="1">
            <a:off x="6956862" y="3309757"/>
            <a:ext cx="1939169" cy="1192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7C2C2C-853C-FC37-D840-90E27990E4E4}"/>
              </a:ext>
            </a:extLst>
          </p:cNvPr>
          <p:cNvCxnSpPr>
            <a:cxnSpLocks/>
          </p:cNvCxnSpPr>
          <p:nvPr/>
        </p:nvCxnSpPr>
        <p:spPr>
          <a:xfrm flipV="1">
            <a:off x="6956862" y="3429000"/>
            <a:ext cx="1939169" cy="20205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eft Brace 39">
            <a:extLst>
              <a:ext uri="{FF2B5EF4-FFF2-40B4-BE49-F238E27FC236}">
                <a16:creationId xmlns:a16="http://schemas.microsoft.com/office/drawing/2014/main" id="{C6157F09-894F-F9FB-ECDC-CA32D0202F68}"/>
              </a:ext>
            </a:extLst>
          </p:cNvPr>
          <p:cNvSpPr/>
          <p:nvPr/>
        </p:nvSpPr>
        <p:spPr>
          <a:xfrm>
            <a:off x="5221816" y="4158845"/>
            <a:ext cx="783770" cy="604241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832929-4A69-F998-0DDE-FBF3E1FC999D}"/>
              </a:ext>
            </a:extLst>
          </p:cNvPr>
          <p:cNvSpPr txBox="1"/>
          <p:nvPr/>
        </p:nvSpPr>
        <p:spPr>
          <a:xfrm>
            <a:off x="4541920" y="4158845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6A4CBE-F53B-83AF-81F5-D5E7747425E5}"/>
              </a:ext>
            </a:extLst>
          </p:cNvPr>
          <p:cNvSpPr txBox="1"/>
          <p:nvPr/>
        </p:nvSpPr>
        <p:spPr>
          <a:xfrm>
            <a:off x="7855375" y="906570"/>
            <a:ext cx="3971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array *location* is passed by value (i.e. a copy is made in the stack frame) but no copy is made of the data in the array.  Since the function *knows where* the data is, it can change the data.</a:t>
            </a:r>
          </a:p>
        </p:txBody>
      </p:sp>
    </p:spTree>
    <p:extLst>
      <p:ext uri="{BB962C8B-B14F-4D97-AF65-F5344CB8AC3E}">
        <p14:creationId xmlns:p14="http://schemas.microsoft.com/office/powerpoint/2010/main" val="3060599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13D2-75CA-9FF5-AF46-15E529B6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Recursion, see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C45BB-9830-1EBE-B746-2FA7FEC2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 function calls itself, it is called “recursion”</a:t>
            </a:r>
          </a:p>
          <a:p>
            <a:r>
              <a:rPr lang="en-US" dirty="0"/>
              <a:t>Recursion is a powerful programming concept</a:t>
            </a:r>
          </a:p>
          <a:p>
            <a:r>
              <a:rPr lang="en-US" dirty="0"/>
              <a:t>Recursion is essential to writing good code in special situations</a:t>
            </a:r>
          </a:p>
          <a:p>
            <a:pPr lvl="1"/>
            <a:r>
              <a:rPr lang="en-US" dirty="0"/>
              <a:t>Parsing expressions like (5 * 2) + ( ( 6 + 5 ) * 9 )</a:t>
            </a:r>
          </a:p>
          <a:p>
            <a:pPr lvl="1"/>
            <a:r>
              <a:rPr lang="en-US" dirty="0"/>
              <a:t>Traversing tree-like structures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Simple recursion examples (like this one) are very bad uses of recursion and completely mislead you as to the value and applications of recursion</a:t>
            </a:r>
          </a:p>
          <a:p>
            <a:r>
              <a:rPr lang="en-US" dirty="0"/>
              <a:t>We just want to see how a call stack makes recursion possible</a:t>
            </a:r>
          </a:p>
        </p:txBody>
      </p:sp>
    </p:spTree>
    <p:extLst>
      <p:ext uri="{BB962C8B-B14F-4D97-AF65-F5344CB8AC3E}">
        <p14:creationId xmlns:p14="http://schemas.microsoft.com/office/powerpoint/2010/main" val="154674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3DE9A5-5B3D-0E5C-4BB2-78BFAEA0000F}"/>
              </a:ext>
            </a:extLst>
          </p:cNvPr>
          <p:cNvSpPr txBox="1"/>
          <p:nvPr/>
        </p:nvSpPr>
        <p:spPr>
          <a:xfrm>
            <a:off x="727223" y="674400"/>
            <a:ext cx="536877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above)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below;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sum;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n",above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above &lt;= 1 ) return 1; // Stop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below = above - 1;      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("Down: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n",below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sum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(below);         // Recurse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above + sum;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("Up: %d\n",</a:t>
            </a:r>
            <a:r>
              <a:rPr lang="en-US" sz="16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sup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("Sup: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n",sup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8CA8-8D5D-4541-3A04-89FD15B37620}"/>
              </a:ext>
            </a:extLst>
          </p:cNvPr>
          <p:cNvSpPr txBox="1"/>
          <p:nvPr/>
        </p:nvSpPr>
        <p:spPr>
          <a:xfrm>
            <a:off x="7043058" y="1817400"/>
            <a:ext cx="129554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Down: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In: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Down: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In: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Back: 1</a:t>
            </a:r>
          </a:p>
          <a:p>
            <a:r>
              <a:rPr lang="en-US" sz="16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Up: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Back: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Up: 6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Sup: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29ABD-0F8C-5FE9-D016-DEB3008D966C}"/>
              </a:ext>
            </a:extLst>
          </p:cNvPr>
          <p:cNvSpPr/>
          <p:nvPr/>
        </p:nvSpPr>
        <p:spPr>
          <a:xfrm>
            <a:off x="9882564" y="411452"/>
            <a:ext cx="1582214" cy="60350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E4C860-C044-43F5-B3B6-F6925B10C2A3}"/>
              </a:ext>
            </a:extLst>
          </p:cNvPr>
          <p:cNvSpPr/>
          <p:nvPr/>
        </p:nvSpPr>
        <p:spPr>
          <a:xfrm>
            <a:off x="9882569" y="6016233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C760B9-B41B-A4B7-C950-61BAE4E27614}"/>
              </a:ext>
            </a:extLst>
          </p:cNvPr>
          <p:cNvSpPr/>
          <p:nvPr/>
        </p:nvSpPr>
        <p:spPr>
          <a:xfrm>
            <a:off x="10907492" y="6016233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4FA832-2D96-67CD-756F-B39145E07242}"/>
              </a:ext>
            </a:extLst>
          </p:cNvPr>
          <p:cNvSpPr/>
          <p:nvPr/>
        </p:nvSpPr>
        <p:spPr>
          <a:xfrm>
            <a:off x="9882568" y="520524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6B982F-C68A-5DD0-CEC5-B863E9492B47}"/>
              </a:ext>
            </a:extLst>
          </p:cNvPr>
          <p:cNvSpPr/>
          <p:nvPr/>
        </p:nvSpPr>
        <p:spPr>
          <a:xfrm>
            <a:off x="10907491" y="520524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A2AD5-21A3-7463-4E09-BE8055AE097A}"/>
              </a:ext>
            </a:extLst>
          </p:cNvPr>
          <p:cNvSpPr/>
          <p:nvPr/>
        </p:nvSpPr>
        <p:spPr>
          <a:xfrm>
            <a:off x="9882564" y="4770150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69012-830C-1E8D-2A75-338C9D4CAEA9}"/>
              </a:ext>
            </a:extLst>
          </p:cNvPr>
          <p:cNvSpPr/>
          <p:nvPr/>
        </p:nvSpPr>
        <p:spPr>
          <a:xfrm>
            <a:off x="10907487" y="4770150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1489A-CC4B-AA72-5313-E8CCE98DAF21}"/>
              </a:ext>
            </a:extLst>
          </p:cNvPr>
          <p:cNvSpPr/>
          <p:nvPr/>
        </p:nvSpPr>
        <p:spPr>
          <a:xfrm>
            <a:off x="9882558" y="4342536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AFC1EA-6202-1D56-0481-1DDBC79050DD}"/>
              </a:ext>
            </a:extLst>
          </p:cNvPr>
          <p:cNvSpPr/>
          <p:nvPr/>
        </p:nvSpPr>
        <p:spPr>
          <a:xfrm>
            <a:off x="10907481" y="4342536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8861EA1-723A-953B-6507-F3D8E7F3F576}"/>
              </a:ext>
            </a:extLst>
          </p:cNvPr>
          <p:cNvSpPr/>
          <p:nvPr/>
        </p:nvSpPr>
        <p:spPr>
          <a:xfrm>
            <a:off x="9882546" y="39060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E2D0E9-A1BB-3B69-0739-4E3D6EE7C5C1}"/>
              </a:ext>
            </a:extLst>
          </p:cNvPr>
          <p:cNvSpPr/>
          <p:nvPr/>
        </p:nvSpPr>
        <p:spPr>
          <a:xfrm>
            <a:off x="10907469" y="39060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5D2C5C-A70D-BA5A-9042-DDC1B9416224}"/>
              </a:ext>
            </a:extLst>
          </p:cNvPr>
          <p:cNvSpPr/>
          <p:nvPr/>
        </p:nvSpPr>
        <p:spPr>
          <a:xfrm>
            <a:off x="9882545" y="3067888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above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A5864DE-9085-85DB-B0CC-122B75B9C1DF}"/>
              </a:ext>
            </a:extLst>
          </p:cNvPr>
          <p:cNvSpPr/>
          <p:nvPr/>
        </p:nvSpPr>
        <p:spPr>
          <a:xfrm>
            <a:off x="10907468" y="3067888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5DA6A-D0C1-66D5-6FA2-AA3AE1B1BB3C}"/>
              </a:ext>
            </a:extLst>
          </p:cNvPr>
          <p:cNvSpPr/>
          <p:nvPr/>
        </p:nvSpPr>
        <p:spPr>
          <a:xfrm>
            <a:off x="9882541" y="2632791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668F5E-B312-242A-4FE9-C821E9758391}"/>
              </a:ext>
            </a:extLst>
          </p:cNvPr>
          <p:cNvSpPr/>
          <p:nvPr/>
        </p:nvSpPr>
        <p:spPr>
          <a:xfrm>
            <a:off x="10907464" y="2632791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7C6208-C68E-E35E-52A5-0452CB36E702}"/>
              </a:ext>
            </a:extLst>
          </p:cNvPr>
          <p:cNvSpPr/>
          <p:nvPr/>
        </p:nvSpPr>
        <p:spPr>
          <a:xfrm>
            <a:off x="9882535" y="2205177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EA6888-C86A-E939-2828-B5BE24AD21BF}"/>
              </a:ext>
            </a:extLst>
          </p:cNvPr>
          <p:cNvSpPr/>
          <p:nvPr/>
        </p:nvSpPr>
        <p:spPr>
          <a:xfrm>
            <a:off x="10907458" y="2205177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A4D62A-4A2A-B3B3-0FFA-F2FCA4922B0C}"/>
              </a:ext>
            </a:extLst>
          </p:cNvPr>
          <p:cNvSpPr/>
          <p:nvPr/>
        </p:nvSpPr>
        <p:spPr>
          <a:xfrm>
            <a:off x="9882523" y="1768729"/>
            <a:ext cx="1582208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7B482E-868B-B0DA-01CE-E3DB19484E9C}"/>
              </a:ext>
            </a:extLst>
          </p:cNvPr>
          <p:cNvSpPr/>
          <p:nvPr/>
        </p:nvSpPr>
        <p:spPr>
          <a:xfrm>
            <a:off x="10907446" y="1768729"/>
            <a:ext cx="557284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Up-Down Arrow 43">
            <a:extLst>
              <a:ext uri="{FF2B5EF4-FFF2-40B4-BE49-F238E27FC236}">
                <a16:creationId xmlns:a16="http://schemas.microsoft.com/office/drawing/2014/main" id="{FD251668-E1DC-9262-BEC4-4E07C8BFAF76}"/>
              </a:ext>
            </a:extLst>
          </p:cNvPr>
          <p:cNvSpPr/>
          <p:nvPr/>
        </p:nvSpPr>
        <p:spPr>
          <a:xfrm>
            <a:off x="10487317" y="671164"/>
            <a:ext cx="372619" cy="813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BC09AA-EAEF-88EA-A136-E9913AE4C91A}"/>
              </a:ext>
            </a:extLst>
          </p:cNvPr>
          <p:cNvSpPr txBox="1"/>
          <p:nvPr/>
        </p:nvSpPr>
        <p:spPr>
          <a:xfrm>
            <a:off x="8598630" y="-129675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159C5051-B880-BA2D-2E8C-6EB74D29B90B}"/>
              </a:ext>
            </a:extLst>
          </p:cNvPr>
          <p:cNvSpPr/>
          <p:nvPr/>
        </p:nvSpPr>
        <p:spPr>
          <a:xfrm>
            <a:off x="9363486" y="1768729"/>
            <a:ext cx="470677" cy="1731866"/>
          </a:xfrm>
          <a:prstGeom prst="leftBrace">
            <a:avLst/>
          </a:prstGeom>
          <a:ln w="28575">
            <a:solidFill>
              <a:srgbClr val="3EF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D72D46-3BA1-CAB2-D1EE-E25091E387F5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kr_04_03.c</a:t>
            </a:r>
          </a:p>
        </p:txBody>
      </p:sp>
    </p:spTree>
    <p:extLst>
      <p:ext uri="{BB962C8B-B14F-4D97-AF65-F5344CB8AC3E}">
        <p14:creationId xmlns:p14="http://schemas.microsoft.com/office/powerpoint/2010/main" val="346969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E460-3B9E-0C94-30C0-5AA55AA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 Pre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28A-08B5-673B-CFE8-E3156CD0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0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type – the universal pointer</a:t>
            </a:r>
          </a:p>
          <a:p>
            <a:r>
              <a:rPr lang="en-US" dirty="0"/>
              <a:t>Passing arrays by reference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The Pre Processor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4.1 – Automatic variables, parameters and the stack, Oh My!</a:t>
            </a:r>
          </a:p>
          <a:p>
            <a:r>
              <a:rPr lang="en-US" dirty="0"/>
              <a:t>Section 4.3 – Why arrays pass by reference – the rest is Chapter 5</a:t>
            </a:r>
          </a:p>
          <a:p>
            <a:r>
              <a:rPr lang="en-US" dirty="0"/>
              <a:t>Section 4.10 – Recursion – because recursion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Section 4.11 – Pre-processor – Compiler architecture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220727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2309-AC69-508E-4DD7-095E1911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770C-1D01-6BF5-1F7B-C38E64A66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0861"/>
          </a:xfrm>
        </p:spPr>
        <p:txBody>
          <a:bodyPr/>
          <a:lstStyle/>
          <a:p>
            <a:r>
              <a:rPr lang="en-US" dirty="0"/>
              <a:t>A stack is a dynamic memory structure that gets larger when we “push” new data onto it and shrinks when we “pop” data from it.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F82BA-C6A5-5296-AA34-7B66EDCFE3AF}"/>
              </a:ext>
            </a:extLst>
          </p:cNvPr>
          <p:cNvSpPr txBox="1"/>
          <p:nvPr/>
        </p:nvSpPr>
        <p:spPr>
          <a:xfrm>
            <a:off x="856101" y="3081019"/>
            <a:ext cx="31470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list()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1:',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("two")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2:',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stk.append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("three")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3:',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print('Pop!',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stk.pop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print('Stack 4:',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709A2-92BC-EBCE-C6F2-5FD032CED85A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44C477-56FD-0DB5-B368-B0DC3C7852EA}"/>
              </a:ext>
            </a:extLst>
          </p:cNvPr>
          <p:cNvSpPr txBox="1"/>
          <p:nvPr/>
        </p:nvSpPr>
        <p:spPr>
          <a:xfrm>
            <a:off x="4408346" y="3573461"/>
            <a:ext cx="41344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1: ['one’]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2: ['one', 'two’]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3: ['one', 'two', 'three']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Pop! three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Stack 4: ['one', 'two']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26350E-0795-3E87-91DA-97E8581AFD8F}"/>
              </a:ext>
            </a:extLst>
          </p:cNvPr>
          <p:cNvSpPr/>
          <p:nvPr/>
        </p:nvSpPr>
        <p:spPr>
          <a:xfrm>
            <a:off x="8948042" y="3081019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06ECC-3CCA-70B5-5736-F48E1B6ED2BC}"/>
              </a:ext>
            </a:extLst>
          </p:cNvPr>
          <p:cNvSpPr/>
          <p:nvPr/>
        </p:nvSpPr>
        <p:spPr>
          <a:xfrm>
            <a:off x="8948042" y="5214807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C85E1BBA-E30C-9375-789C-7A097E17F47C}"/>
              </a:ext>
            </a:extLst>
          </p:cNvPr>
          <p:cNvSpPr/>
          <p:nvPr/>
        </p:nvSpPr>
        <p:spPr>
          <a:xfrm>
            <a:off x="9421571" y="3217778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EEE087-5732-2407-F95C-077959B84091}"/>
              </a:ext>
            </a:extLst>
          </p:cNvPr>
          <p:cNvSpPr/>
          <p:nvPr/>
        </p:nvSpPr>
        <p:spPr>
          <a:xfrm>
            <a:off x="10517665" y="3090410"/>
            <a:ext cx="1289957" cy="256649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594F2-3B92-9862-1CD3-F78844A3452B}"/>
              </a:ext>
            </a:extLst>
          </p:cNvPr>
          <p:cNvSpPr/>
          <p:nvPr/>
        </p:nvSpPr>
        <p:spPr>
          <a:xfrm>
            <a:off x="10517665" y="5224198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71DA21F6-EC34-5C6D-2017-81A6937C172C}"/>
              </a:ext>
            </a:extLst>
          </p:cNvPr>
          <p:cNvSpPr/>
          <p:nvPr/>
        </p:nvSpPr>
        <p:spPr>
          <a:xfrm>
            <a:off x="10991194" y="3227169"/>
            <a:ext cx="326586" cy="12133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42FAE-1A7C-6ABE-8F88-E947CA3845B8}"/>
              </a:ext>
            </a:extLst>
          </p:cNvPr>
          <p:cNvSpPr/>
          <p:nvPr/>
        </p:nvSpPr>
        <p:spPr>
          <a:xfrm>
            <a:off x="10517665" y="480873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C0E23D-A2AE-A942-312F-9C665BB8017A}"/>
              </a:ext>
            </a:extLst>
          </p:cNvPr>
          <p:cNvSpPr txBox="1"/>
          <p:nvPr/>
        </p:nvSpPr>
        <p:spPr>
          <a:xfrm>
            <a:off x="3211296" y="5718061"/>
            <a:ext cx="469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known as “Last in First Out” or LIFO Queue.</a:t>
            </a:r>
          </a:p>
        </p:txBody>
      </p:sp>
    </p:spTree>
    <p:extLst>
      <p:ext uri="{BB962C8B-B14F-4D97-AF65-F5344CB8AC3E}">
        <p14:creationId xmlns:p14="http://schemas.microsoft.com/office/powerpoint/2010/main" val="34574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– But 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102EC-796C-7284-84E1-C70122B6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470" y="1825624"/>
            <a:ext cx="4969329" cy="24851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 says that within a function, you can change a parameter and it does not affect the variable in the main()</a:t>
            </a:r>
          </a:p>
          <a:p>
            <a:r>
              <a:rPr lang="en-US" dirty="0"/>
              <a:t>Parameters are “isolated to within the function”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838200" y="1845012"/>
            <a:ext cx="475162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6999348" y="4648208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7377781" y="54200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  <p:sp>
        <p:nvSpPr>
          <p:cNvPr id="45" name="Up-Down Arrow 44">
            <a:extLst>
              <a:ext uri="{FF2B5EF4-FFF2-40B4-BE49-F238E27FC236}">
                <a16:creationId xmlns:a16="http://schemas.microsoft.com/office/drawing/2014/main" id="{6F985769-EB82-6F22-0DCD-2C6C7DA271FB}"/>
              </a:ext>
            </a:extLst>
          </p:cNvPr>
          <p:cNvSpPr/>
          <p:nvPr/>
        </p:nvSpPr>
        <p:spPr>
          <a:xfrm>
            <a:off x="6368129" y="2530929"/>
            <a:ext cx="293928" cy="253092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E2C6F8-63C8-4803-28E3-B0C7827BC1ED}"/>
              </a:ext>
            </a:extLst>
          </p:cNvPr>
          <p:cNvSpPr txBox="1"/>
          <p:nvPr/>
        </p:nvSpPr>
        <p:spPr>
          <a:xfrm>
            <a:off x="7952013" y="1665515"/>
            <a:ext cx="3477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stack is a dynamic memory structure that gets larger when we “push” new data onto it and shrinks when we “pop” data from it. </a:t>
            </a:r>
          </a:p>
        </p:txBody>
      </p:sp>
    </p:spTree>
    <p:extLst>
      <p:ext uri="{BB962C8B-B14F-4D97-AF65-F5344CB8AC3E}">
        <p14:creationId xmlns:p14="http://schemas.microsoft.com/office/powerpoint/2010/main" val="238383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cxnSpLocks/>
            <a:stCxn id="14" idx="1"/>
            <a:endCxn id="16" idx="1"/>
          </p:cNvCxnSpPr>
          <p:nvPr/>
        </p:nvCxnSpPr>
        <p:spPr>
          <a:xfrm rot="10800000">
            <a:off x="7908454" y="4710566"/>
            <a:ext cx="12700" cy="905291"/>
          </a:xfrm>
          <a:prstGeom prst="curvedConnector3">
            <a:avLst>
              <a:gd name="adj1" fmla="val 11571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22C915-9EBD-225C-70DF-C94FAB9E95A7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7C6882-DA49-4674-34C6-12E6A5298129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D9F8F6-AB2B-1F06-2866-D38773FCC104}"/>
              </a:ext>
            </a:extLst>
          </p:cNvPr>
          <p:cNvSpPr txBox="1"/>
          <p:nvPr/>
        </p:nvSpPr>
        <p:spPr>
          <a:xfrm>
            <a:off x="8942579" y="4557586"/>
            <a:ext cx="19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parameters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BE95EC-F20E-0BA0-1952-03794779CE24}"/>
              </a:ext>
            </a:extLst>
          </p:cNvPr>
          <p:cNvSpPr txBox="1"/>
          <p:nvPr/>
        </p:nvSpPr>
        <p:spPr>
          <a:xfrm>
            <a:off x="8942579" y="3801998"/>
            <a:ext cx="2342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automatic vars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A68777-0AF5-DB4A-197D-8E5847523BEC}"/>
              </a:ext>
            </a:extLst>
          </p:cNvPr>
          <p:cNvSpPr txBox="1"/>
          <p:nvPr/>
        </p:nvSpPr>
        <p:spPr>
          <a:xfrm>
            <a:off x="8942579" y="5399502"/>
            <a:ext cx="292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automatic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33764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E6F4312A-FE25-478D-301D-5BCFC3F8636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DE88A2-0BAA-511E-921E-3BDA4B25E5A4}"/>
              </a:ext>
            </a:extLst>
          </p:cNvPr>
          <p:cNvSpPr/>
          <p:nvPr/>
        </p:nvSpPr>
        <p:spPr>
          <a:xfrm>
            <a:off x="5861943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20957-35F6-C82C-E0BD-A7B15EF85A00}"/>
              </a:ext>
            </a:extLst>
          </p:cNvPr>
          <p:cNvSpPr txBox="1"/>
          <p:nvPr/>
        </p:nvSpPr>
        <p:spPr>
          <a:xfrm>
            <a:off x="598695" y="776453"/>
            <a:ext cx="475162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one(op)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op = op -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("One  op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 = 42;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before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one(ma);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ma after  %d\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n",ma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F47B6-82C2-527F-764A-DBEF6FE9491F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kr_04_01.c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526EF-2BB6-C9A5-C88A-9548E85E54AA}"/>
              </a:ext>
            </a:extLst>
          </p:cNvPr>
          <p:cNvSpPr txBox="1"/>
          <p:nvPr/>
        </p:nvSpPr>
        <p:spPr>
          <a:xfrm>
            <a:off x="1103538" y="4799337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before 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One  op after  30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ma after  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2A4D56-1F60-AB7D-3BCB-6C5FC63E6905}"/>
              </a:ext>
            </a:extLst>
          </p:cNvPr>
          <p:cNvSpPr/>
          <p:nvPr/>
        </p:nvSpPr>
        <p:spPr>
          <a:xfrm>
            <a:off x="5861943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8B3B43-2899-3CF2-FFBA-DC1357ED5834}"/>
              </a:ext>
            </a:extLst>
          </p:cNvPr>
          <p:cNvSpPr/>
          <p:nvPr/>
        </p:nvSpPr>
        <p:spPr>
          <a:xfrm>
            <a:off x="6368129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BE642-BC91-4CE6-A618-D8AC090F594B}"/>
              </a:ext>
            </a:extLst>
          </p:cNvPr>
          <p:cNvSpPr txBox="1"/>
          <p:nvPr/>
        </p:nvSpPr>
        <p:spPr>
          <a:xfrm>
            <a:off x="6188510" y="625681"/>
            <a:ext cx="73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6899-6033-14FE-FD62-FF541AC3ABDD}"/>
              </a:ext>
            </a:extLst>
          </p:cNvPr>
          <p:cNvSpPr txBox="1"/>
          <p:nvPr/>
        </p:nvSpPr>
        <p:spPr>
          <a:xfrm>
            <a:off x="5955302" y="5992385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 -&gt;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E42395-FE2D-27E6-D6A2-C0F4DFB59AC4}"/>
              </a:ext>
            </a:extLst>
          </p:cNvPr>
          <p:cNvSpPr/>
          <p:nvPr/>
        </p:nvSpPr>
        <p:spPr>
          <a:xfrm>
            <a:off x="7402268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C134D-7BD4-BF16-3015-C503AF138526}"/>
              </a:ext>
            </a:extLst>
          </p:cNvPr>
          <p:cNvSpPr/>
          <p:nvPr/>
        </p:nvSpPr>
        <p:spPr>
          <a:xfrm>
            <a:off x="7402268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D40F8-CDE5-2421-522B-C2B9868883BA}"/>
              </a:ext>
            </a:extLst>
          </p:cNvPr>
          <p:cNvSpPr/>
          <p:nvPr/>
        </p:nvSpPr>
        <p:spPr>
          <a:xfrm>
            <a:off x="7908454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22B8C1-825D-A9F5-3295-18B4841249F3}"/>
              </a:ext>
            </a:extLst>
          </p:cNvPr>
          <p:cNvSpPr/>
          <p:nvPr/>
        </p:nvSpPr>
        <p:spPr>
          <a:xfrm>
            <a:off x="7402268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D4B4E-177C-E79E-8D73-1F1302CE8101}"/>
              </a:ext>
            </a:extLst>
          </p:cNvPr>
          <p:cNvSpPr/>
          <p:nvPr/>
        </p:nvSpPr>
        <p:spPr>
          <a:xfrm>
            <a:off x="7908454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5BF7B-817E-5727-BC23-7E35A86F5CD5}"/>
              </a:ext>
            </a:extLst>
          </p:cNvPr>
          <p:cNvSpPr/>
          <p:nvPr/>
        </p:nvSpPr>
        <p:spPr>
          <a:xfrm>
            <a:off x="8926264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9613B1-B04B-A45E-19EA-7E0E507E1874}"/>
              </a:ext>
            </a:extLst>
          </p:cNvPr>
          <p:cNvSpPr/>
          <p:nvPr/>
        </p:nvSpPr>
        <p:spPr>
          <a:xfrm>
            <a:off x="8926264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8D20A-53FA-2924-18BD-99B08EF95E7A}"/>
              </a:ext>
            </a:extLst>
          </p:cNvPr>
          <p:cNvSpPr/>
          <p:nvPr/>
        </p:nvSpPr>
        <p:spPr>
          <a:xfrm>
            <a:off x="9432450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8AEF6-E8A0-4D06-B922-53C71C71773A}"/>
              </a:ext>
            </a:extLst>
          </p:cNvPr>
          <p:cNvSpPr/>
          <p:nvPr/>
        </p:nvSpPr>
        <p:spPr>
          <a:xfrm>
            <a:off x="8926264" y="44942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000E43-C7A2-82E9-95C8-03428EF8921D}"/>
              </a:ext>
            </a:extLst>
          </p:cNvPr>
          <p:cNvSpPr/>
          <p:nvPr/>
        </p:nvSpPr>
        <p:spPr>
          <a:xfrm>
            <a:off x="9432450" y="44942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2C898-8B93-AE6A-F5BF-F266F8A779B4}"/>
              </a:ext>
            </a:extLst>
          </p:cNvPr>
          <p:cNvSpPr/>
          <p:nvPr/>
        </p:nvSpPr>
        <p:spPr>
          <a:xfrm>
            <a:off x="10480215" y="1203060"/>
            <a:ext cx="1289957" cy="462914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AF8311-5969-47A0-9844-0688B9F55248}"/>
              </a:ext>
            </a:extLst>
          </p:cNvPr>
          <p:cNvSpPr/>
          <p:nvPr/>
        </p:nvSpPr>
        <p:spPr>
          <a:xfrm>
            <a:off x="10480215" y="5399502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AEECC6-957E-E6B8-9CC1-969BCACFDA48}"/>
              </a:ext>
            </a:extLst>
          </p:cNvPr>
          <p:cNvSpPr/>
          <p:nvPr/>
        </p:nvSpPr>
        <p:spPr>
          <a:xfrm>
            <a:off x="10986401" y="5399502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021CEA-E7EB-E84A-00A4-BB693D8EA634}"/>
              </a:ext>
            </a:extLst>
          </p:cNvPr>
          <p:cNvSpPr/>
          <p:nvPr/>
        </p:nvSpPr>
        <p:spPr>
          <a:xfrm>
            <a:off x="8931703" y="3732214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27D292-21CD-B7A2-BFD6-D82A497EBFEE}"/>
              </a:ext>
            </a:extLst>
          </p:cNvPr>
          <p:cNvSpPr/>
          <p:nvPr/>
        </p:nvSpPr>
        <p:spPr>
          <a:xfrm>
            <a:off x="9437889" y="3732214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06053B-1190-1A46-01BD-A544037869B4}"/>
              </a:ext>
            </a:extLst>
          </p:cNvPr>
          <p:cNvSpPr/>
          <p:nvPr/>
        </p:nvSpPr>
        <p:spPr>
          <a:xfrm>
            <a:off x="7402261" y="3770311"/>
            <a:ext cx="1289957" cy="43270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1B1E4-E97E-D6B0-D96D-C10D6EA469BA}"/>
              </a:ext>
            </a:extLst>
          </p:cNvPr>
          <p:cNvSpPr/>
          <p:nvPr/>
        </p:nvSpPr>
        <p:spPr>
          <a:xfrm>
            <a:off x="7908447" y="3770311"/>
            <a:ext cx="783771" cy="432707"/>
          </a:xfrm>
          <a:prstGeom prst="rect">
            <a:avLst/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6190C7-007A-83BA-39F3-0655ED2C880A}"/>
              </a:ext>
            </a:extLst>
          </p:cNvPr>
          <p:cNvSpPr txBox="1"/>
          <p:nvPr/>
        </p:nvSpPr>
        <p:spPr>
          <a:xfrm>
            <a:off x="4454966" y="5292689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auto vars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7BB9A1-B3F3-B7C8-E81E-6FDA9E8CC976}"/>
              </a:ext>
            </a:extLst>
          </p:cNvPr>
          <p:cNvSpPr txBox="1"/>
          <p:nvPr/>
        </p:nvSpPr>
        <p:spPr>
          <a:xfrm>
            <a:off x="8469901" y="7861437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</a:t>
            </a:r>
            <a:r>
              <a:rPr lang="en-US" dirty="0" err="1"/>
              <a:t>parm</a:t>
            </a:r>
            <a:r>
              <a:rPr lang="en-US" dirty="0"/>
              <a:t> vars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A9263A-3A6C-CCE5-CEB4-0E62FA119479}"/>
              </a:ext>
            </a:extLst>
          </p:cNvPr>
          <p:cNvSpPr txBox="1"/>
          <p:nvPr/>
        </p:nvSpPr>
        <p:spPr>
          <a:xfrm>
            <a:off x="8526219" y="7064192"/>
            <a:ext cx="128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auto vars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E41DDAF1-4386-37C3-AC16-15637DCBC74B}"/>
              </a:ext>
            </a:extLst>
          </p:cNvPr>
          <p:cNvCxnSpPr>
            <a:stCxn id="14" idx="3"/>
            <a:endCxn id="16" idx="3"/>
          </p:cNvCxnSpPr>
          <p:nvPr/>
        </p:nvCxnSpPr>
        <p:spPr>
          <a:xfrm flipV="1">
            <a:off x="8692225" y="4710565"/>
            <a:ext cx="12700" cy="905291"/>
          </a:xfrm>
          <a:prstGeom prst="curvedConnector3">
            <a:avLst>
              <a:gd name="adj1" fmla="val 1285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4CFFAA-8ED6-BE54-4F64-7CD7734895C3}"/>
              </a:ext>
            </a:extLst>
          </p:cNvPr>
          <p:cNvSpPr txBox="1"/>
          <p:nvPr/>
        </p:nvSpPr>
        <p:spPr>
          <a:xfrm>
            <a:off x="5976234" y="3986664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B246714-1E25-11C5-FFFF-E10BA9A654C3}"/>
              </a:ext>
            </a:extLst>
          </p:cNvPr>
          <p:cNvSpPr/>
          <p:nvPr/>
        </p:nvSpPr>
        <p:spPr>
          <a:xfrm>
            <a:off x="6640274" y="3624942"/>
            <a:ext cx="783770" cy="1358383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5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1999</Words>
  <Application>Microsoft Macintosh PowerPoint</Application>
  <PresentationFormat>Widescreen</PresentationFormat>
  <Paragraphs>373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Office Theme</vt:lpstr>
      <vt:lpstr>K&amp;R Chapter 4 Functions and Program Structure</vt:lpstr>
      <vt:lpstr>Chapter 4 – Unique Areas</vt:lpstr>
      <vt:lpstr>What is a “stack”</vt:lpstr>
      <vt:lpstr>What is a “stack”</vt:lpstr>
      <vt:lpstr>Call by value – But 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Are arrays call by value in C?</vt:lpstr>
      <vt:lpstr>PowerPoint Presentation</vt:lpstr>
      <vt:lpstr>Recursion, see recursion</vt:lpstr>
      <vt:lpstr>PowerPoint Presentation</vt:lpstr>
      <vt:lpstr>The C Pre Processor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82</cp:revision>
  <dcterms:created xsi:type="dcterms:W3CDTF">2022-07-26T07:32:28Z</dcterms:created>
  <dcterms:modified xsi:type="dcterms:W3CDTF">2023-01-23T17:45:21Z</dcterms:modified>
</cp:coreProperties>
</file>