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6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  <p:sldId id="275" r:id="rId19"/>
    <p:sldId id="276" r:id="rId20"/>
    <p:sldId id="278" r:id="rId21"/>
    <p:sldId id="279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81"/>
    <p:restoredTop sz="96327"/>
  </p:normalViewPr>
  <p:slideViewPr>
    <p:cSldViewPr snapToGrid="0">
      <p:cViewPr varScale="1">
        <p:scale>
          <a:sx n="106" d="100"/>
          <a:sy n="106" d="100"/>
        </p:scale>
        <p:origin x="21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Data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 dirty="0" err="1"/>
              <a:t>online.dr-chuck.com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8DF2-0509-37AD-7721-7985DF5E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357C3-1E1C-4867-7B85-35AE42C54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3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340438" y="2290898"/>
            <a:ext cx="65213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our map entry for Map&lt;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key is a string / character array which is allocated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using malloc() when a new entry is created.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MapEntry</a:t>
            </a:r>
            <a:r>
              <a:rPr lang="en-US" dirty="0"/>
              <a:t>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/>
          <a:lstStyle/>
          <a:p>
            <a:r>
              <a:rPr lang="en-US" dirty="0"/>
              <a:t>This is the structure that will make up the nodes in the list.</a:t>
            </a:r>
          </a:p>
          <a:p>
            <a:r>
              <a:rPr lang="en-US" dirty="0"/>
              <a:t>The key is a character string – the actual data will be saved in a newly allocated space.</a:t>
            </a:r>
          </a:p>
          <a:p>
            <a:r>
              <a:rPr lang="en-US" dirty="0"/>
              <a:t>The value is an int and will be allocated right in the node.</a:t>
            </a:r>
          </a:p>
        </p:txBody>
      </p:sp>
    </p:spTree>
    <p:extLst>
      <p:ext uri="{BB962C8B-B14F-4D97-AF65-F5344CB8AC3E}">
        <p14:creationId xmlns:p14="http://schemas.microsoft.com/office/powerpoint/2010/main" val="138981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51251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Attributes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count;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Methods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(*put)(struct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char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key,int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(*get)(struct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char *key, int def);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(*size)(struct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(*dump)(struct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(*first)(struct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(*last)(struct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(*index)(struct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int position);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(*del)(struct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contains the attributes and methods</a:t>
            </a:r>
          </a:p>
          <a:p>
            <a:r>
              <a:rPr lang="en-US" dirty="0"/>
              <a:t>The reverse and current fields will be used to implement the first/next or last/next iterator pattern</a:t>
            </a:r>
          </a:p>
          <a:p>
            <a:r>
              <a:rPr lang="en-US" dirty="0"/>
              <a:t>We will use the pattern where the pointers to the methods will be in each instance.</a:t>
            </a:r>
          </a:p>
        </p:txBody>
      </p:sp>
    </p:spTree>
    <p:extLst>
      <p:ext uri="{BB962C8B-B14F-4D97-AF65-F5344CB8AC3E}">
        <p14:creationId xmlns:p14="http://schemas.microsoft.com/office/powerpoint/2010/main" val="369387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437331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Map *p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(*p));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p-&gt;head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p-&gt;tail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p-&gt;count = 0;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p-&gt;put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p-&gt;get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p-&gt;size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p-&gt;dump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p-&gt;first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p-&gt;last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p-&gt;index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p-&gt;del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Allocate the Map and fill it with defaults.</a:t>
            </a:r>
          </a:p>
        </p:txBody>
      </p:sp>
    </p:spTree>
    <p:extLst>
      <p:ext uri="{BB962C8B-B14F-4D97-AF65-F5344CB8AC3E}">
        <p14:creationId xmlns:p14="http://schemas.microsoft.com/office/powerpoint/2010/main" val="314608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523252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Destructor for the Map Class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Loops through and frees all the keys and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entries in the map.  The values are integers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and so there is no need to free them.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*cur,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free(cur-&gt;key);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value is just part of the struct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next = cur-&gt;next;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free(cur);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free((void *)self);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Free the allocated key strings, then the </a:t>
            </a:r>
            <a:r>
              <a:rPr lang="en-US" dirty="0" err="1"/>
              <a:t>MapEntry</a:t>
            </a:r>
            <a:r>
              <a:rPr lang="en-US" dirty="0"/>
              <a:t> structure</a:t>
            </a:r>
          </a:p>
          <a:p>
            <a:r>
              <a:rPr lang="en-US" dirty="0"/>
              <a:t>Note that we take cur-&gt;next before we free the node, assuming that cur data might be gone.</a:t>
            </a:r>
          </a:p>
          <a:p>
            <a:r>
              <a:rPr lang="en-US" dirty="0"/>
              <a:t>At the very end we free the Map structure</a:t>
            </a:r>
          </a:p>
        </p:txBody>
      </p:sp>
    </p:spTree>
    <p:extLst>
      <p:ext uri="{BB962C8B-B14F-4D97-AF65-F5344CB8AC3E}">
        <p14:creationId xmlns:p14="http://schemas.microsoft.com/office/powerpoint/2010/main" val="878270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466168" y="1690688"/>
            <a:ext cx="652133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In effect 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except we print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contents of the Map to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–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("Object Map@%p count=%d\n", self, self-&gt;count);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for(cur = self-&gt;head; cur != NULL ; cur = cur-&gt;next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Map_dump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Build a simple debug tool right away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9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614758" y="743308"/>
            <a:ext cx="5984331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Locate and return the value for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corresponding key or a default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def - A default value to return if the key is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  not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an integer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Sample call: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int ret = map-&gt;get(map, "z", 42);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value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("key", 42)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def)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 ) return def;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Map_get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Returns the value stored at the key or a default value</a:t>
            </a:r>
          </a:p>
          <a:p>
            <a:r>
              <a:rPr lang="en-US" dirty="0"/>
              <a:t>Pretty simple when you can use </a:t>
            </a:r>
            <a:r>
              <a:rPr lang="en-US" dirty="0" err="1"/>
              <a:t>Map_find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4512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260428" y="1072674"/>
            <a:ext cx="67361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Add or update an entry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value - The value to be stored with the associated key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If the key is not in the Map, an entry is added.  If there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is already an entry in the Map for the key, the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is updated.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Sample call: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map-&gt;put(map, "x", 42);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map["key"] =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value)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Map_put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not used by main() – it is just for in-class use – that is the definition of "private" in OO-speak</a:t>
            </a:r>
          </a:p>
          <a:p>
            <a:r>
              <a:rPr lang="en-US" dirty="0"/>
              <a:t>Uses </a:t>
            </a:r>
            <a:r>
              <a:rPr lang="en-US" dirty="0" err="1"/>
              <a:t>Map_find</a:t>
            </a:r>
            <a:r>
              <a:rPr lang="en-US" dirty="0"/>
              <a:t>() to check if the key is already in the map to make sure</a:t>
            </a:r>
          </a:p>
        </p:txBody>
      </p:sp>
    </p:spTree>
    <p:extLst>
      <p:ext uri="{BB962C8B-B14F-4D97-AF65-F5344CB8AC3E}">
        <p14:creationId xmlns:p14="http://schemas.microsoft.com/office/powerpoint/2010/main" val="4147279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260428" y="1072674"/>
            <a:ext cx="5984331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Locate and return the value for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corresponding key or a default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def - A default value to return if the key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  is not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an integer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value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("key", 42)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def)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Map_get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not used by main() – it is just for in-class use – that is the definition of "private" in OO-speak</a:t>
            </a:r>
          </a:p>
          <a:p>
            <a:r>
              <a:rPr lang="en-US" dirty="0"/>
              <a:t>Uses </a:t>
            </a:r>
            <a:r>
              <a:rPr lang="en-US" dirty="0" err="1"/>
              <a:t>Map_find</a:t>
            </a:r>
            <a:r>
              <a:rPr lang="en-US" dirty="0"/>
              <a:t>() to check if the key is already in the map to make sure</a:t>
            </a:r>
          </a:p>
        </p:txBody>
      </p:sp>
    </p:spTree>
    <p:extLst>
      <p:ext uri="{BB962C8B-B14F-4D97-AF65-F5344CB8AC3E}">
        <p14:creationId xmlns:p14="http://schemas.microsoft.com/office/powerpoint/2010/main" val="1103854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30B565-6B06-CD5E-E79C-82E8B157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97BAF-31B2-B4EB-44E0-BA635485D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254750" cy="15001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person, hand, holding, indoor&#10;&#10;Description automatically generated">
            <a:extLst>
              <a:ext uri="{FF2B5EF4-FFF2-40B4-BE49-F238E27FC236}">
                <a16:creationId xmlns:a16="http://schemas.microsoft.com/office/drawing/2014/main" id="{EB1D15DD-46EC-BD0A-0F58-7E1CF15E5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030" y="3615871"/>
            <a:ext cx="2247420" cy="24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5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C44C-88B9-BDC0-A33B-285EDBD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 Structure – Key / Value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37F4-A599-BCBD-C95D-9E22E772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Inspiration</a:t>
            </a:r>
          </a:p>
          <a:p>
            <a:pPr lvl="1"/>
            <a:r>
              <a:rPr lang="en-US" dirty="0"/>
              <a:t>Python dictionary</a:t>
            </a:r>
          </a:p>
          <a:p>
            <a:pPr lvl="1"/>
            <a:r>
              <a:rPr lang="en-US" dirty="0"/>
              <a:t>Java Map&lt;String, Integer&gt;</a:t>
            </a:r>
          </a:p>
          <a:p>
            <a:pPr lvl="1"/>
            <a:r>
              <a:rPr lang="en-US" dirty="0"/>
              <a:t>PHP Arrays</a:t>
            </a:r>
          </a:p>
          <a:p>
            <a:r>
              <a:rPr lang="en-US" dirty="0"/>
              <a:t>Start with Doubly Linked List of Key / Value pairs</a:t>
            </a:r>
          </a:p>
          <a:p>
            <a:pPr lvl="1"/>
            <a:r>
              <a:rPr lang="en-US" dirty="0"/>
              <a:t>Find, Put, Get, Index</a:t>
            </a:r>
          </a:p>
          <a:p>
            <a:r>
              <a:rPr lang="en-US" dirty="0"/>
              <a:t>Iterator Pattern</a:t>
            </a:r>
          </a:p>
          <a:p>
            <a:r>
              <a:rPr lang="en-US" dirty="0"/>
              <a:t>Reverse Iterator</a:t>
            </a:r>
          </a:p>
          <a:p>
            <a:r>
              <a:rPr lang="en-US" dirty="0"/>
              <a:t>Swapping items in a list</a:t>
            </a:r>
          </a:p>
          <a:p>
            <a:r>
              <a:rPr lang="en-US" dirty="0"/>
              <a:t>Sort Keys / Sort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9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E3067E-08D0-7482-53CB-83427975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C7243-D97F-C4CC-1696-A421C96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5550" cy="3820795"/>
          </a:xfrm>
        </p:spPr>
        <p:txBody>
          <a:bodyPr>
            <a:normAutofit/>
          </a:bodyPr>
          <a:lstStyle/>
          <a:p>
            <a:r>
              <a:rPr lang="en-US" dirty="0"/>
              <a:t>Following the practice or "Separation of concerns", object builders usually make attributes critical to the functioning of the object "private"</a:t>
            </a:r>
          </a:p>
          <a:p>
            <a:r>
              <a:rPr lang="en-US" dirty="0"/>
              <a:t>They do not want the calling code to look directly at head or count – and even worse the object will break badly if the main program starts messing with these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18059-B298-D27F-4959-4E4DD31BB3F3}"/>
              </a:ext>
            </a:extLst>
          </p:cNvPr>
          <p:cNvSpPr txBox="1"/>
          <p:nvPr/>
        </p:nvSpPr>
        <p:spPr>
          <a:xfrm>
            <a:off x="3791903" y="6048038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Separation_of_concerns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73857-6433-EB33-4876-BD41083CB26C}"/>
              </a:ext>
            </a:extLst>
          </p:cNvPr>
          <p:cNvSpPr txBox="1"/>
          <p:nvPr/>
        </p:nvSpPr>
        <p:spPr>
          <a:xfrm>
            <a:off x="7708801" y="1340371"/>
            <a:ext cx="362150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Attributes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count;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Methods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This loop is OK in an object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method – but not in main() */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(current = map-&gt;head;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current !=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current = current-&gt;next 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083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E3067E-08D0-7482-53CB-83427975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43014" cy="1325563"/>
          </a:xfrm>
        </p:spPr>
        <p:txBody>
          <a:bodyPr/>
          <a:lstStyle/>
          <a:p>
            <a:r>
              <a:rPr lang="en-US" dirty="0"/>
              <a:t>About Iterators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C7243-D97F-C4CC-1696-A421C96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5440" cy="3283942"/>
          </a:xfrm>
        </p:spPr>
        <p:txBody>
          <a:bodyPr>
            <a:normAutofit/>
          </a:bodyPr>
          <a:lstStyle/>
          <a:p>
            <a:r>
              <a:rPr lang="en-US" dirty="0"/>
              <a:t>To allow code outside the the object to traverse a list, we use iterators</a:t>
            </a:r>
          </a:p>
          <a:p>
            <a:r>
              <a:rPr lang="en-US" dirty="0"/>
              <a:t>Once we have an iterator, each time we say "next" we get the next item in the list until the end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18059-B298-D27F-4959-4E4DD31BB3F3}"/>
              </a:ext>
            </a:extLst>
          </p:cNvPr>
          <p:cNvSpPr txBox="1"/>
          <p:nvPr/>
        </p:nvSpPr>
        <p:spPr>
          <a:xfrm>
            <a:off x="971753" y="5689076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/wiki/Iterator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73857-6433-EB33-4876-BD41083CB26C}"/>
              </a:ext>
            </a:extLst>
          </p:cNvPr>
          <p:cNvSpPr txBox="1"/>
          <p:nvPr/>
        </p:nvSpPr>
        <p:spPr>
          <a:xfrm>
            <a:off x="6835756" y="987047"/>
            <a:ext cx="319189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print('x is', x)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list(x)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print('y is', y)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print('z is', z)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next(z, False)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B145A5-0C5C-F227-97D8-5C260B05825A}"/>
              </a:ext>
            </a:extLst>
          </p:cNvPr>
          <p:cNvSpPr txBox="1"/>
          <p:nvPr/>
        </p:nvSpPr>
        <p:spPr>
          <a:xfrm>
            <a:off x="7069657" y="4369113"/>
            <a:ext cx="4368504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is {'a': 1, 'b': 2, 'c': 3}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is ['a', 'b', 'c']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is &lt;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0x100e84a40&gt;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a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b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5BD73-CCDB-42B2-1BEA-5B2EF9B8E7CC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cc_04_02.py</a:t>
            </a:r>
          </a:p>
        </p:txBody>
      </p:sp>
      <p:pic>
        <p:nvPicPr>
          <p:cNvPr id="4" name="Picture 3" descr="A PEZ dispenser, with its head back dispensing one item of candy as a metaphor for the iterator pattern.">
            <a:extLst>
              <a:ext uri="{FF2B5EF4-FFF2-40B4-BE49-F238E27FC236}">
                <a16:creationId xmlns:a16="http://schemas.microsoft.com/office/drawing/2014/main" id="{50788EC6-E5E2-739F-CF1F-F5DD53EC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197" y="1813044"/>
            <a:ext cx="1228001" cy="1351685"/>
          </a:xfrm>
          <a:prstGeom prst="rect">
            <a:avLst/>
          </a:prstGeom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D3B2BD49-35CB-C28B-C5D7-91810B748123}"/>
              </a:ext>
            </a:extLst>
          </p:cNvPr>
          <p:cNvSpPr/>
          <p:nvPr/>
        </p:nvSpPr>
        <p:spPr>
          <a:xfrm>
            <a:off x="9807073" y="1813044"/>
            <a:ext cx="869617" cy="302235"/>
          </a:xfrm>
          <a:prstGeom prst="wedgeEllipseCallout">
            <a:avLst>
              <a:gd name="adj1" fmla="val 54659"/>
              <a:gd name="adj2" fmla="val 81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238148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D39C-06B8-60B9-6AAB-27098B69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8DDF1-6EB3-B010-F62E-730A5A256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8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1337387" y="407637"/>
            <a:ext cx="641393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d["y"] = 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d["b"] =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d["a"] =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print("z=%d" %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42), 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print("x=%d" % 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42), 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print(type(items));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= next(items,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(entry)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print(entry)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entry = next(items, False)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reversed(sorted(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key=lambda item: item[1]))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= 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print('The largest value', first)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136359" y="643962"/>
            <a:ext cx="3159839" cy="21236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{'z': 1, 'y': 9, 'b': 3, 'a': 4}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('z', 1)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('y', 9)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('b', 3)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4)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('y', 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cc_04_01.py</a:t>
            </a:r>
          </a:p>
        </p:txBody>
      </p:sp>
    </p:spTree>
    <p:extLst>
      <p:ext uri="{BB962C8B-B14F-4D97-AF65-F5344CB8AC3E}">
        <p14:creationId xmlns:p14="http://schemas.microsoft.com/office/powerpoint/2010/main" val="199200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F607-1B8F-F245-F40F-DA746BF5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Map&lt;Integer, String&gt;</a:t>
            </a:r>
          </a:p>
        </p:txBody>
      </p:sp>
      <p:pic>
        <p:nvPicPr>
          <p:cNvPr id="7" name="Content Placeholder 6" descr="A screen shot of the Java Map class.">
            <a:extLst>
              <a:ext uri="{FF2B5EF4-FFF2-40B4-BE49-F238E27FC236}">
                <a16:creationId xmlns:a16="http://schemas.microsoft.com/office/drawing/2014/main" id="{3E13620C-F5B1-1FF7-0810-B43314B57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508" y="1543237"/>
            <a:ext cx="8910984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30B9AD-25B0-E6C0-A9E0-E05FB58DAFF1}"/>
              </a:ext>
            </a:extLst>
          </p:cNvPr>
          <p:cNvSpPr txBox="1"/>
          <p:nvPr/>
        </p:nvSpPr>
        <p:spPr>
          <a:xfrm>
            <a:off x="290576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/8/docs/</a:t>
            </a:r>
            <a:r>
              <a:rPr lang="en-US" dirty="0" err="1"/>
              <a:t>api</a:t>
            </a:r>
            <a:r>
              <a:rPr lang="en-US" dirty="0"/>
              <a:t>/java/util/</a:t>
            </a:r>
            <a:r>
              <a:rPr lang="en-US" dirty="0" err="1"/>
              <a:t>Map.html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1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468035" y="291177"/>
            <a:ext cx="6301725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java.util.TreeMap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cc_04_01 {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 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Map&lt;String, Integer&gt; map = new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 ();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8);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1);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("y", 2);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("b", 3);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("a", 4);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("z="+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map.getOrDefault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("x="+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map.getOrDefault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entry :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 = " +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",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Value = " +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Integer max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entry :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 ( max == null ||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&gt; max 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max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largest value is %s=%d\n",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max);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658664" y="628233"/>
            <a:ext cx="3147015" cy="28007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{a=4, b=3, y=2, z=1}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a, Value = 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b, Value =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y, Value =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z, Value =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is a=4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A7327-6709-E446-2854-C719E46D072A}"/>
              </a:ext>
            </a:extLst>
          </p:cNvPr>
          <p:cNvSpPr txBox="1"/>
          <p:nvPr/>
        </p:nvSpPr>
        <p:spPr>
          <a:xfrm>
            <a:off x="7638388" y="3950003"/>
            <a:ext cx="4490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 was initially implemented as a pre-processing pass that did textual transformations and then passed the code into the C compiler.  There is no concept of "self" or "this".</a:t>
            </a:r>
          </a:p>
        </p:txBody>
      </p:sp>
    </p:spTree>
    <p:extLst>
      <p:ext uri="{BB962C8B-B14F-4D97-AF65-F5344CB8AC3E}">
        <p14:creationId xmlns:p14="http://schemas.microsoft.com/office/powerpoint/2010/main" val="297944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1005917" y="316197"/>
            <a:ext cx="4910319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= array();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$a["z"] = 8;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$a["z"]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$a["y"] = 9;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$a["b"] = 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$a["a"] = 4;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$a["z"] ?? 42);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$a["x"] ?? 42);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foreach( $a as $k =&gt; $v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$k, $v);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key\n");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value in reverse\n");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$k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array_key_first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("Largest value %s=%d\n", $k, $a[$k]);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416616" y="144429"/>
            <a:ext cx="2416046" cy="65556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by key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by value in reverse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Largest value y=9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cc_04_01.php</a:t>
            </a:r>
          </a:p>
        </p:txBody>
      </p:sp>
    </p:spTree>
    <p:extLst>
      <p:ext uri="{BB962C8B-B14F-4D97-AF65-F5344CB8AC3E}">
        <p14:creationId xmlns:p14="http://schemas.microsoft.com/office/powerpoint/2010/main" val="70349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629399" y="544797"/>
            <a:ext cx="641393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d["y"] = 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d["b"] =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d["a"] =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print("z=%d" %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42), 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print("x=%d" % 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42), 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print(type(items));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= next(items,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(entry)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print(entry)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entry = next(items, False)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reversed(sorted(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key=lambda item: item[1]))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= 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print('The largest value', first)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833475" y="849030"/>
            <a:ext cx="3159839" cy="21236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{'z': 1, 'y': 9, 'b': 3, 'a': 4}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('z', 1)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('y', 9)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('b', 3)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4)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('y', 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cc_04_01.py</a:t>
            </a:r>
          </a:p>
        </p:txBody>
      </p:sp>
    </p:spTree>
    <p:extLst>
      <p:ext uri="{BB962C8B-B14F-4D97-AF65-F5344CB8AC3E}">
        <p14:creationId xmlns:p14="http://schemas.microsoft.com/office/powerpoint/2010/main" val="422764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345528" y="450668"/>
            <a:ext cx="797785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Map * map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"z", 8);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"z", 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"y", 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"b", 3);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"a", 4);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map-&gt;get(map, "z", 42));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map-&gt;get(map, "x", 42));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map-&gt;first(map);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while((cur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392106-F0A9-3311-2512-DAE6B700DF70}"/>
              </a:ext>
            </a:extLst>
          </p:cNvPr>
          <p:cNvSpPr txBox="1"/>
          <p:nvPr/>
        </p:nvSpPr>
        <p:spPr>
          <a:xfrm>
            <a:off x="7503412" y="1851051"/>
            <a:ext cx="3252814" cy="267765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B070C-6DEF-262C-0A30-0FE29F60430A}"/>
              </a:ext>
            </a:extLst>
          </p:cNvPr>
          <p:cNvSpPr txBox="1"/>
          <p:nvPr/>
        </p:nvSpPr>
        <p:spPr>
          <a:xfrm>
            <a:off x="345528" y="6334780"/>
            <a:ext cx="166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cc_04_01.c</a:t>
            </a:r>
          </a:p>
          <a:p>
            <a:endParaRPr lang="en-US" sz="14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54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345528" y="450668"/>
            <a:ext cx="727314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map-&gt;last(map);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while((cur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key\n");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value\n");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map-&gt;index(map, 0);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is %s=%d\n", cur-&gt;key, cur-&gt;value);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pos = map-&gt;size(map) - 1;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map-&gt;index(map, pos);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largest value is %s=%d\n", cur-&gt;key, cur-&gt;value);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map-&gt;del(map);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265412" y="1536174"/>
            <a:ext cx="3252814" cy="37856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backwards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 by key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 by value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smallest value is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is a=4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345528" y="6334780"/>
            <a:ext cx="166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cc_04_01.c</a:t>
            </a:r>
          </a:p>
          <a:p>
            <a:endParaRPr lang="en-US" sz="14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9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3471</Words>
  <Application>Microsoft Macintosh PowerPoint</Application>
  <PresentationFormat>Widescreen</PresentationFormat>
  <Paragraphs>518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Menlo</vt:lpstr>
      <vt:lpstr>Office Theme</vt:lpstr>
      <vt:lpstr>A Data Structure</vt:lpstr>
      <vt:lpstr>Our Data Structure – Key / Value Pairs</vt:lpstr>
      <vt:lpstr>PowerPoint Presentation</vt:lpstr>
      <vt:lpstr>Java Map&lt;Integer, String&gt;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Looking at Code</vt:lpstr>
      <vt:lpstr>MapEntry Structure</vt:lpstr>
      <vt:lpstr>Map</vt:lpstr>
      <vt:lpstr>Constructor</vt:lpstr>
      <vt:lpstr>Destructor</vt:lpstr>
      <vt:lpstr>Map_dump</vt:lpstr>
      <vt:lpstr>Map_get</vt:lpstr>
      <vt:lpstr>Map_put</vt:lpstr>
      <vt:lpstr>Map_get</vt:lpstr>
      <vt:lpstr>Iterators</vt:lpstr>
      <vt:lpstr>Separation of Concerns</vt:lpstr>
      <vt:lpstr>About Iterators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37</cp:revision>
  <dcterms:created xsi:type="dcterms:W3CDTF">2023-02-25T13:30:24Z</dcterms:created>
  <dcterms:modified xsi:type="dcterms:W3CDTF">2023-03-04T01:46:28Z</dcterms:modified>
</cp:coreProperties>
</file>