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86" r:id="rId4"/>
    <p:sldId id="287" r:id="rId5"/>
    <p:sldId id="288" r:id="rId6"/>
    <p:sldId id="290" r:id="rId7"/>
    <p:sldId id="329" r:id="rId8"/>
    <p:sldId id="326" r:id="rId9"/>
    <p:sldId id="289" r:id="rId10"/>
    <p:sldId id="330" r:id="rId11"/>
    <p:sldId id="331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21"/>
    <p:restoredTop sz="96327"/>
  </p:normalViewPr>
  <p:slideViewPr>
    <p:cSldViewPr snapToGrid="0" snapToObjects="1">
      <p:cViewPr varScale="1">
        <p:scale>
          <a:sx n="83" d="100"/>
          <a:sy n="83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K&amp;R Chapter 1</a:t>
            </a:r>
            <a:br>
              <a:rPr lang="en-US" dirty="0"/>
            </a:br>
            <a:r>
              <a:rPr lang="en-US" sz="5400" dirty="0"/>
              <a:t>A Tutorial 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/>
              <a:t>online.dr-chuck.com</a:t>
            </a:r>
            <a:endParaRPr lang="en-US" dirty="0"/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91F6-1F19-89E4-CF67-E0830429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9D253-3BDA-FE74-E9A8-D6A6FFEA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93677" cy="21367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C string “length” must be computed in a loop that scans for a zero character</a:t>
            </a:r>
          </a:p>
          <a:p>
            <a:r>
              <a:rPr lang="en-US" dirty="0"/>
              <a:t>There the </a:t>
            </a:r>
            <a:r>
              <a:rPr lang="en-US" b="1" dirty="0" err="1"/>
              <a:t>strlen</a:t>
            </a:r>
            <a:r>
              <a:rPr lang="en-US" b="1" dirty="0"/>
              <a:t>()</a:t>
            </a:r>
            <a:r>
              <a:rPr lang="en-US" dirty="0"/>
              <a:t> function in </a:t>
            </a:r>
            <a:r>
              <a:rPr lang="en-US" b="1" dirty="0" err="1"/>
              <a:t>string.h</a:t>
            </a:r>
            <a:r>
              <a:rPr lang="en-US" dirty="0"/>
              <a:t> computes string length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7F5DB-EE92-8AE0-F745-13234BCA6487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_01_05.c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8CF11-03D3-437F-BADD-B116B057B2C7}"/>
              </a:ext>
            </a:extLst>
          </p:cNvPr>
          <p:cNvSpPr txBox="1"/>
          <p:nvPr/>
        </p:nvSpPr>
        <p:spPr>
          <a:xfrm>
            <a:off x="6989137" y="1510044"/>
            <a:ext cx="450475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x[] = "Hello";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 %d\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self[];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=0;self[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1A184-5597-1932-CBB6-EFBE59CFA6E8}"/>
              </a:ext>
            </a:extLst>
          </p:cNvPr>
          <p:cNvSpPr txBox="1"/>
          <p:nvPr/>
        </p:nvSpPr>
        <p:spPr>
          <a:xfrm>
            <a:off x="1851810" y="4218478"/>
            <a:ext cx="29001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'Hello'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kr_01_05.py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 5</a:t>
            </a:r>
          </a:p>
        </p:txBody>
      </p:sp>
    </p:spTree>
    <p:extLst>
      <p:ext uri="{BB962C8B-B14F-4D97-AF65-F5344CB8AC3E}">
        <p14:creationId xmlns:p14="http://schemas.microsoft.com/office/powerpoint/2010/main" val="19162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5C5B-A80C-037E-0F5F-57E43C21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 String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2DDF-D27B-F583-EEF9-DDF7CC080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807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beloved / terrible coding interview question</a:t>
            </a:r>
          </a:p>
          <a:p>
            <a:r>
              <a:rPr lang="en-US" dirty="0"/>
              <a:t>Exercise 1-17 in K&amp;R</a:t>
            </a:r>
          </a:p>
          <a:p>
            <a:r>
              <a:rPr lang="en-US" dirty="0"/>
              <a:t>Do *not* cheat, do not look for the answer (1000’s are out there)</a:t>
            </a:r>
          </a:p>
          <a:p>
            <a:r>
              <a:rPr lang="en-US" dirty="0"/>
              <a:t>Your struggle is very valuable for you</a:t>
            </a:r>
          </a:p>
          <a:p>
            <a:r>
              <a:rPr lang="en-US" dirty="0"/>
              <a:t>The reversal must be done in-place</a:t>
            </a:r>
          </a:p>
          <a:p>
            <a:r>
              <a:rPr lang="en-US" dirty="0"/>
              <a:t>Even length strings, odd length strings, empty strings, single character strings – think about them all</a:t>
            </a:r>
          </a:p>
        </p:txBody>
      </p:sp>
      <p:pic>
        <p:nvPicPr>
          <p:cNvPr id="6" name="Picture 5" descr="A very blurry  unreadable implementation of a function to reverse a C string stored in a C character array.  The point is not to show the code - but instead to show that it only takes about 10 lines of code to solve the problem.">
            <a:extLst>
              <a:ext uri="{FF2B5EF4-FFF2-40B4-BE49-F238E27FC236}">
                <a16:creationId xmlns:a16="http://schemas.microsoft.com/office/drawing/2014/main" id="{99AEB052-1539-C428-22F7-2F75EC13A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71" y="1591921"/>
            <a:ext cx="4826000" cy="3937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6496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A055D-FA59-02F9-40B6-72AFC8A29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and approach for the book</a:t>
            </a:r>
          </a:p>
          <a:p>
            <a:r>
              <a:rPr lang="en-US" dirty="0"/>
              <a:t>Representing ”strings” in C character arrays</a:t>
            </a:r>
          </a:p>
          <a:p>
            <a:r>
              <a:rPr lang="en-US" dirty="0"/>
              <a:t>Actually doing your homework because it is good for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History, Technology, and Security  – </a:t>
            </a:r>
            <a:r>
              <a:rPr lang="en-US" dirty="0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FCC2-32A3-59FD-37D5-E63DFAA3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the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BFFD4-F2FA-0998-2BD1-F70017C28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Chapters 1-4 – Mostly syntax</a:t>
            </a:r>
          </a:p>
          <a:p>
            <a:pPr lvl="1"/>
            <a:r>
              <a:rPr lang="en-US" dirty="0"/>
              <a:t>Just another programming language</a:t>
            </a:r>
          </a:p>
          <a:p>
            <a:pPr lvl="1"/>
            <a:r>
              <a:rPr lang="en-US" dirty="0"/>
              <a:t>Arrays, strings and the weird fact that strings are character arrays</a:t>
            </a:r>
          </a:p>
          <a:p>
            <a:r>
              <a:rPr lang="en-US" dirty="0"/>
              <a:t>Chapter 5 – Pointers and Arrays</a:t>
            </a:r>
          </a:p>
          <a:p>
            <a:r>
              <a:rPr lang="en-US" dirty="0"/>
              <a:t>Chapter 6 – Structures</a:t>
            </a:r>
          </a:p>
          <a:p>
            <a:r>
              <a:rPr lang="en-US" dirty="0"/>
              <a:t>Chapter 7 – 8 – Detailed C Features</a:t>
            </a:r>
          </a:p>
          <a:p>
            <a:pPr lvl="1"/>
            <a:r>
              <a:rPr lang="en-US" dirty="0"/>
              <a:t>The detail we skipped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7971B2-76C1-838D-C4A4-F7E854C46DC6}"/>
              </a:ext>
            </a:extLst>
          </p:cNvPr>
          <p:cNvGrpSpPr/>
          <p:nvPr/>
        </p:nvGrpSpPr>
        <p:grpSpPr>
          <a:xfrm>
            <a:off x="7148705" y="3429000"/>
            <a:ext cx="3750826" cy="2491257"/>
            <a:chOff x="3072005" y="2190493"/>
            <a:chExt cx="3750826" cy="249125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4F78A6E-192F-BA53-4F97-1480A46E2A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2005" y="3869968"/>
              <a:ext cx="1780110" cy="25376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0F0388E-1590-C481-047E-2D6E887B74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4476" y="2604752"/>
              <a:ext cx="716318" cy="128274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F75431-1A9C-8B94-A579-AA8C238B2ACA}"/>
                </a:ext>
              </a:extLst>
            </p:cNvPr>
            <p:cNvSpPr txBox="1"/>
            <p:nvPr/>
          </p:nvSpPr>
          <p:spPr>
            <a:xfrm>
              <a:off x="3072005" y="4312418"/>
              <a:ext cx="3750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1   2   3   4  5  6  7  8 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67776D9-4E5D-F862-92ED-09FE3DE909EF}"/>
                </a:ext>
              </a:extLst>
            </p:cNvPr>
            <p:cNvSpPr/>
            <p:nvPr/>
          </p:nvSpPr>
          <p:spPr>
            <a:xfrm>
              <a:off x="3072005" y="4036645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3D8BBA1-489B-11D9-A7CE-6F72CC3DB0E9}"/>
                </a:ext>
              </a:extLst>
            </p:cNvPr>
            <p:cNvSpPr/>
            <p:nvPr/>
          </p:nvSpPr>
          <p:spPr>
            <a:xfrm>
              <a:off x="3674350" y="3927789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00CEEF0-D4D6-7628-AE96-1B359CF15D3C}"/>
                </a:ext>
              </a:extLst>
            </p:cNvPr>
            <p:cNvSpPr/>
            <p:nvPr/>
          </p:nvSpPr>
          <p:spPr>
            <a:xfrm>
              <a:off x="4225899" y="3855218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10C2849-A4EE-A185-C7A8-5D9852188B7E}"/>
                </a:ext>
              </a:extLst>
            </p:cNvPr>
            <p:cNvSpPr/>
            <p:nvPr/>
          </p:nvSpPr>
          <p:spPr>
            <a:xfrm>
              <a:off x="4757326" y="3775508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34CEC12-6E9E-264F-1577-8860B2878C0F}"/>
                </a:ext>
              </a:extLst>
            </p:cNvPr>
            <p:cNvSpPr/>
            <p:nvPr/>
          </p:nvSpPr>
          <p:spPr>
            <a:xfrm>
              <a:off x="5115324" y="3134572"/>
              <a:ext cx="174171" cy="1741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800000"/>
                </a:highlight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E3D494B-AD62-2DB7-3680-8EEC7D7FA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176" y="2632075"/>
              <a:ext cx="2227524" cy="1335739"/>
            </a:xfrm>
            <a:prstGeom prst="line">
              <a:avLst/>
            </a:prstGeom>
            <a:ln w="571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C0076BA-8637-8AE1-FB9F-FAE814409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4917" y="2289175"/>
              <a:ext cx="967997" cy="3429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30877B9-2393-5EAC-7BBE-DB5324B7AE13}"/>
                </a:ext>
              </a:extLst>
            </p:cNvPr>
            <p:cNvSpPr/>
            <p:nvPr/>
          </p:nvSpPr>
          <p:spPr>
            <a:xfrm>
              <a:off x="5954714" y="2356899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C2DA937-8254-672C-FC88-1E317D6C32C5}"/>
                </a:ext>
              </a:extLst>
            </p:cNvPr>
            <p:cNvSpPr/>
            <p:nvPr/>
          </p:nvSpPr>
          <p:spPr>
            <a:xfrm>
              <a:off x="6384511" y="2190493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AFF46F6-6DCB-2586-7D96-3AA69ECC4ECE}"/>
                </a:ext>
              </a:extLst>
            </p:cNvPr>
            <p:cNvSpPr/>
            <p:nvPr/>
          </p:nvSpPr>
          <p:spPr>
            <a:xfrm>
              <a:off x="5447724" y="2544989"/>
              <a:ext cx="174171" cy="1741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8000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4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Sections 1.1 – 1.5 – “Just another programming language”</a:t>
            </a:r>
          </a:p>
          <a:p>
            <a:r>
              <a:rPr lang="en-US" dirty="0"/>
              <a:t>Section 1.6 – Arrays</a:t>
            </a:r>
          </a:p>
          <a:p>
            <a:pPr lvl="1"/>
            <a:r>
              <a:rPr lang="en-US" dirty="0"/>
              <a:t>Static allocation – cannot be resized until Chapter 5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Section 1.7 – 1.8 – Functions and Parameters</a:t>
            </a:r>
          </a:p>
          <a:p>
            <a:pPr lvl="1"/>
            <a:r>
              <a:rPr lang="en-US" dirty="0"/>
              <a:t>Call by value is simple – call by reference is in Chapter 5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Section 1.9 – Character Arrays</a:t>
            </a:r>
          </a:p>
          <a:p>
            <a:pPr lvl="1"/>
            <a:r>
              <a:rPr lang="en-US" dirty="0"/>
              <a:t>This is important because there </a:t>
            </a:r>
            <a:r>
              <a:rPr lang="en-US" b="1" i="1" u="sng" dirty="0"/>
              <a:t>is no string object </a:t>
            </a:r>
            <a:r>
              <a:rPr lang="en-US" dirty="0"/>
              <a:t>in C</a:t>
            </a:r>
          </a:p>
          <a:p>
            <a:r>
              <a:rPr lang="en-US" dirty="0"/>
              <a:t>Section 1.10 – Variable scoping between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6A8F-8970-B8FB-4402-187DF1E9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B56A-52A5-DF39-A857-39132AF1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4032"/>
          </a:xfrm>
        </p:spPr>
        <p:txBody>
          <a:bodyPr/>
          <a:lstStyle/>
          <a:p>
            <a:r>
              <a:rPr lang="en-US" dirty="0"/>
              <a:t>We must carefully understand the “size” of the character array and not exceed it – in C nothing is “auto-extended”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1FC01-3B34-5663-0926-92746A332B1F}"/>
              </a:ext>
            </a:extLst>
          </p:cNvPr>
          <p:cNvSpPr txBox="1"/>
          <p:nvPr/>
        </p:nvSpPr>
        <p:spPr>
          <a:xfrm>
            <a:off x="6016122" y="2975429"/>
            <a:ext cx="4875053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#import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x[10];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&lt;1000;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 ) x[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'*';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fault: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1B773-2CFD-34B4-89D8-3C5C266A32FC}"/>
              </a:ext>
            </a:extLst>
          </p:cNvPr>
          <p:cNvSpPr txBox="1"/>
          <p:nvPr/>
        </p:nvSpPr>
        <p:spPr>
          <a:xfrm>
            <a:off x="1300825" y="325040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""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range(1000)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+= '*'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cc_01_01.py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*********…***********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D40F8-7823-7F9B-D0F6-76022C030B6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_01_01.c</a:t>
            </a:r>
          </a:p>
        </p:txBody>
      </p:sp>
    </p:spTree>
    <p:extLst>
      <p:ext uri="{BB962C8B-B14F-4D97-AF65-F5344CB8AC3E}">
        <p14:creationId xmlns:p14="http://schemas.microsoft.com/office/powerpoint/2010/main" val="278248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9833-FD23-BAE0-8833-38E7F2EF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/ Character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6E3E-9823-ABBA-EB2F-26AF3999E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0784" cy="4351338"/>
          </a:xfrm>
        </p:spPr>
        <p:txBody>
          <a:bodyPr/>
          <a:lstStyle/>
          <a:p>
            <a:r>
              <a:rPr lang="en-US" dirty="0"/>
              <a:t>Languages like PHP, Python, and JavaScript treat single and double quotes nearly the same.  Both create *string* constants. </a:t>
            </a:r>
          </a:p>
          <a:p>
            <a:r>
              <a:rPr lang="en-US" dirty="0"/>
              <a:t>In C single quotes are a character and double quotes are a character array (neither are a string)</a:t>
            </a:r>
          </a:p>
          <a:p>
            <a:r>
              <a:rPr lang="en-US" dirty="0"/>
              <a:t>In C, a character is a byte – a short (typically 8-bit)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C64DA-2806-5869-19BF-2C972D73B8F4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_01_02.c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B0F44-D8F4-A124-679E-68B6E417490B}"/>
              </a:ext>
            </a:extLst>
          </p:cNvPr>
          <p:cNvSpPr txBox="1"/>
          <p:nvPr/>
        </p:nvSpPr>
        <p:spPr>
          <a:xfrm>
            <a:off x="7529573" y="1825625"/>
            <a:ext cx="401103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x[3] = "Hi";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y[3] = { 'H',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("x %s\n", x);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("y %s\n", y);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("%s\n", "Hi");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\n", 'H',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Hi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Hi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206048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CE01-6B06-D7D0-4FB6-51C6A7B5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8FD86-8FF0-171F-7C8D-472B4FE69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0560"/>
          </a:xfrm>
        </p:spPr>
        <p:txBody>
          <a:bodyPr>
            <a:normAutofit/>
          </a:bodyPr>
          <a:lstStyle/>
          <a:p>
            <a:r>
              <a:rPr lang="en-US" dirty="0"/>
              <a:t>The C </a:t>
            </a:r>
            <a:r>
              <a:rPr lang="en-US" b="1" dirty="0"/>
              <a:t>char</a:t>
            </a:r>
            <a:r>
              <a:rPr lang="en-US" dirty="0"/>
              <a:t> type is just a number – character representations depend on the character set.</a:t>
            </a:r>
          </a:p>
          <a:p>
            <a:r>
              <a:rPr lang="en-US" dirty="0"/>
              <a:t>Modern characters including 😊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are represented in multi-byte sequences using Unicode and UTF-8 – but in 1978 we used ASCII and other character sets.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1A702-CC03-1225-F0F8-F2A40DB8A416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_01_03.c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7E0FE-DEFE-B4C1-CDB2-AE5E0224BC21}"/>
              </a:ext>
            </a:extLst>
          </p:cNvPr>
          <p:cNvSpPr txBox="1"/>
          <p:nvPr/>
        </p:nvSpPr>
        <p:spPr>
          <a:xfrm>
            <a:off x="2015933" y="4191122"/>
            <a:ext cx="28167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print('A',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('A'))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print('😊',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('😊’))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kr_01_03.py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65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😊 128522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B82DE-0D2C-7A52-9401-FE2B44E3B62C}"/>
              </a:ext>
            </a:extLst>
          </p:cNvPr>
          <p:cNvSpPr txBox="1"/>
          <p:nvPr/>
        </p:nvSpPr>
        <p:spPr>
          <a:xfrm>
            <a:off x="6693440" y="4122224"/>
            <a:ext cx="413446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("%c %d\n", 'A', 'A');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65</a:t>
            </a:r>
          </a:p>
        </p:txBody>
      </p:sp>
    </p:spTree>
    <p:extLst>
      <p:ext uri="{BB962C8B-B14F-4D97-AF65-F5344CB8AC3E}">
        <p14:creationId xmlns:p14="http://schemas.microsoft.com/office/powerpoint/2010/main" val="314610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92697"/>
            <a:ext cx="3708400" cy="4733318"/>
          </a:xfrm>
        </p:spPr>
        <p:txBody>
          <a:bodyPr/>
          <a:lstStyle/>
          <a:p>
            <a:r>
              <a:rPr lang="en-US" dirty="0"/>
              <a:t>American Standard Code for </a:t>
            </a:r>
            <a:r>
              <a:rPr lang="en-US"/>
              <a:t>Information Interchange</a:t>
            </a:r>
            <a:endParaRPr lang="en-US" dirty="0"/>
          </a:p>
        </p:txBody>
      </p:sp>
      <p:pic>
        <p:nvPicPr>
          <p:cNvPr id="5" name="Picture 4" descr="An image of the ASCII character set showing the mapping of ASCII characters like lower case 's' mapping to the numeric value of 115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93" y="365125"/>
            <a:ext cx="6817151" cy="544493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8200" y="58421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/wiki/ASCII</a:t>
            </a:r>
          </a:p>
          <a:p>
            <a:r>
              <a:rPr lang="en-US" dirty="0"/>
              <a:t>http://</a:t>
            </a:r>
            <a:r>
              <a:rPr lang="en-US" dirty="0" err="1"/>
              <a:t>www.catonmat.net</a:t>
            </a:r>
            <a:r>
              <a:rPr lang="en-US" dirty="0"/>
              <a:t>/download/</a:t>
            </a:r>
            <a:r>
              <a:rPr lang="en-US" dirty="0" err="1"/>
              <a:t>ascii</a:t>
            </a:r>
            <a:r>
              <a:rPr lang="en-US" dirty="0"/>
              <a:t>-cheat-</a:t>
            </a:r>
            <a:r>
              <a:rPr lang="en-US" dirty="0" err="1"/>
              <a:t>sheet.png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8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6A8F-8970-B8FB-4402-187DF1E9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B56A-52A5-DF39-A857-39132AF1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28990"/>
          </a:xfrm>
        </p:spPr>
        <p:txBody>
          <a:bodyPr>
            <a:normAutofit/>
          </a:bodyPr>
          <a:lstStyle/>
          <a:p>
            <a:r>
              <a:rPr lang="en-US" dirty="0"/>
              <a:t>The size of a “string” stored in a C array is not the length of the array </a:t>
            </a:r>
          </a:p>
          <a:p>
            <a:r>
              <a:rPr lang="en-US" dirty="0"/>
              <a:t>C uses a special character ' \0 ' that *marks* the string end by convention</a:t>
            </a:r>
          </a:p>
          <a:p>
            <a:r>
              <a:rPr lang="en-US" dirty="0"/>
              <a:t>Character arrays need to allocate an extra byte to store the line-end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1FC01-3B34-5663-0926-92746A332B1F}"/>
              </a:ext>
            </a:extLst>
          </p:cNvPr>
          <p:cNvSpPr txBox="1"/>
          <p:nvPr/>
        </p:nvSpPr>
        <p:spPr>
          <a:xfrm>
            <a:off x="8313844" y="891636"/>
            <a:ext cx="2776722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#import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x[6];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x[0] = 'H';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x[1] = 'e';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x[2] = 'l';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x[3] = 'l';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x[4] = 'o';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x[5]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x[2] = 'L';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x[3]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D40F8-7823-7F9B-D0F6-76022C030B6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_01_04.c</a:t>
            </a:r>
          </a:p>
        </p:txBody>
      </p:sp>
    </p:spTree>
    <p:extLst>
      <p:ext uri="{BB962C8B-B14F-4D97-AF65-F5344CB8AC3E}">
        <p14:creationId xmlns:p14="http://schemas.microsoft.com/office/powerpoint/2010/main" val="49954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1204</Words>
  <Application>Microsoft Macintosh PowerPoint</Application>
  <PresentationFormat>Widescreen</PresentationFormat>
  <Paragraphs>166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Menlo</vt:lpstr>
      <vt:lpstr>Office Theme</vt:lpstr>
      <vt:lpstr>K&amp;R Chapter 1 A Tutorial Introduction</vt:lpstr>
      <vt:lpstr>Learning Path: online.dr-chuck.com</vt:lpstr>
      <vt:lpstr>Outline of the book</vt:lpstr>
      <vt:lpstr>Chapter 1</vt:lpstr>
      <vt:lpstr>Character Arrays</vt:lpstr>
      <vt:lpstr>String / Character Constants</vt:lpstr>
      <vt:lpstr>Character Sets</vt:lpstr>
      <vt:lpstr>ASCII</vt:lpstr>
      <vt:lpstr>Terminating a String</vt:lpstr>
      <vt:lpstr>String Length</vt:lpstr>
      <vt:lpstr>Reverse a String in C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62</cp:revision>
  <dcterms:created xsi:type="dcterms:W3CDTF">2022-07-26T07:32:28Z</dcterms:created>
  <dcterms:modified xsi:type="dcterms:W3CDTF">2023-03-04T02:04:10Z</dcterms:modified>
</cp:coreProperties>
</file>