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7" r:id="rId3"/>
    <p:sldId id="294" r:id="rId4"/>
    <p:sldId id="295" r:id="rId5"/>
    <p:sldId id="296" r:id="rId6"/>
    <p:sldId id="342" r:id="rId7"/>
    <p:sldId id="344" r:id="rId8"/>
    <p:sldId id="345" r:id="rId9"/>
    <p:sldId id="341" r:id="rId10"/>
    <p:sldId id="288" r:id="rId11"/>
    <p:sldId id="293" r:id="rId12"/>
    <p:sldId id="298" r:id="rId13"/>
    <p:sldId id="346" r:id="rId14"/>
    <p:sldId id="348" r:id="rId15"/>
    <p:sldId id="349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55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AE996-2CE4-A94F-BFAA-6B59E9AFB50A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386D2-4F00-2D46-9E1B-1D32B554C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3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3/3/23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5.6 Pointers are not Integers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AB411A-E5D9-7C62-BB35-7C27D28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the type length table from Chapter 2 – Lets add addresses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A2F865-C5BE-1686-278A-DD7F4985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57"/>
              </p:ext>
            </p:extLst>
          </p:nvPr>
        </p:nvGraphicFramePr>
        <p:xfrm>
          <a:off x="838200" y="2066468"/>
          <a:ext cx="10515600" cy="40354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8808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DEC PDP-11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Honeywell 6000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IBM 370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Interdata 8/32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EBCDIC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char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int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short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long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float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>
                          <a:highlight>
                            <a:srgbClr val="00FFFF"/>
                          </a:highlight>
                        </a:rPr>
                        <a:t>address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16-32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19-32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24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FF"/>
                          </a:highlight>
                        </a:rPr>
                        <a:t>20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61597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548AA-08DE-7F95-7D3C-C2753F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Pointers as Integers almost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96BD-70F6-B13E-4C1A-2278E1E7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Addresses are positive numbers that start from zero</a:t>
            </a:r>
          </a:p>
          <a:p>
            <a:r>
              <a:rPr lang="en-US" dirty="0"/>
              <a:t>Most computers did not come with maximum memory installed</a:t>
            </a:r>
          </a:p>
          <a:p>
            <a:r>
              <a:rPr lang="en-US" dirty="0"/>
              <a:t>These multi-user computers only gave a fraction of the installed memory to any one running application</a:t>
            </a:r>
          </a:p>
          <a:p>
            <a:r>
              <a:rPr lang="en-US" dirty="0"/>
              <a:t>Early applications made judicious use of memory because it was in short supply</a:t>
            </a:r>
          </a:p>
          <a:p>
            <a:endParaRPr lang="en-US" dirty="0"/>
          </a:p>
          <a:p>
            <a:r>
              <a:rPr lang="en-US" dirty="0"/>
              <a:t>In the 1970’s C applications could “get away” with having a function that returned an address as an integer and then it would be copied into a pointer without conversion</a:t>
            </a:r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DD2-F0C2-15A4-6495-86F028E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32A2-0F87-CABC-2824-E3BA4CC5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dirty="0"/>
              <a:t>Void pointers provided a way to return a "generic" address of memory without choosing the type of the data that would be stored in the memory</a:t>
            </a:r>
          </a:p>
          <a:p>
            <a:r>
              <a:rPr lang="en-US" dirty="0"/>
              <a:t>The return value for the </a:t>
            </a:r>
            <a:r>
              <a:rPr lang="en-US" dirty="0" err="1"/>
              <a:t>alloc</a:t>
            </a:r>
            <a:r>
              <a:rPr lang="en-US" dirty="0"/>
              <a:t>() function changed over the years.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1B53-997B-AA8C-0052-ACBB5D10A4DC}"/>
              </a:ext>
            </a:extLst>
          </p:cNvPr>
          <p:cNvSpPr txBox="1"/>
          <p:nvPr/>
        </p:nvSpPr>
        <p:spPr>
          <a:xfrm>
            <a:off x="6757670" y="1027906"/>
            <a:ext cx="432041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 1970’s: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1978 K&amp;R book: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1979 and in modern C: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1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3875"/>
          </a:xfrm>
        </p:spPr>
        <p:txBody>
          <a:bodyPr/>
          <a:lstStyle/>
          <a:p>
            <a:r>
              <a:rPr lang="en-US" dirty="0"/>
              <a:t>In my other courses we talk about "attack vectors"</a:t>
            </a:r>
          </a:p>
          <a:p>
            <a:pPr lvl="1"/>
            <a:r>
              <a:rPr lang="en-US" dirty="0"/>
              <a:t>HTML Injection</a:t>
            </a:r>
          </a:p>
          <a:p>
            <a:pPr lvl="1"/>
            <a:r>
              <a:rPr lang="en-US" dirty="0"/>
              <a:t>SQL Injection</a:t>
            </a:r>
          </a:p>
          <a:p>
            <a:pPr lvl="1"/>
            <a:r>
              <a:rPr lang="en-US" dirty="0"/>
              <a:t>Cross Site Scripting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03425-9BE9-8EF6-38CC-5324A4D16776}"/>
              </a:ext>
            </a:extLst>
          </p:cNvPr>
          <p:cNvSpPr>
            <a:spLocks/>
          </p:cNvSpPr>
          <p:nvPr/>
        </p:nvSpPr>
        <p:spPr bwMode="auto">
          <a:xfrm>
            <a:off x="9395115" y="4748829"/>
            <a:ext cx="19586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http://</a:t>
            </a:r>
            <a:r>
              <a:rPr lang="en-US" altLang="en-US" sz="1800" dirty="0" err="1">
                <a:solidFill>
                  <a:schemeClr val="tx1"/>
                </a:solidFill>
                <a:ea typeface="ＭＳ Ｐゴシック" charset="-128"/>
              </a:rPr>
              <a:t>xkcd.com</a:t>
            </a:r>
            <a:r>
              <a:rPr lang="en-US" altLang="en-US" sz="1800" dirty="0">
                <a:solidFill>
                  <a:schemeClr val="tx1"/>
                </a:solidFill>
                <a:ea typeface="ＭＳ Ｐゴシック" charset="-128"/>
              </a:rPr>
              <a:t>/327/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2C93C5-4EE8-3062-088A-4347D9CBF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3944937"/>
            <a:ext cx="7023099" cy="2161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70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Security!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A2-D582-87D6-66A6-10FBD17F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8286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C, the major threat vector is "buffer overflow"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89442-D065-EBD4-3559-09DE31E403EB}"/>
              </a:ext>
            </a:extLst>
          </p:cNvPr>
          <p:cNvSpPr txBox="1"/>
          <p:nvPr/>
        </p:nvSpPr>
        <p:spPr>
          <a:xfrm>
            <a:off x="1000216" y="3803591"/>
            <a:ext cx="563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Buffer_overflow</a:t>
            </a:r>
            <a:endParaRPr lang="en-US" sz="2000" dirty="0"/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DA709687-1780-8144-6F72-52D579133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032" y="1909761"/>
            <a:ext cx="4171768" cy="2155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C2E86-076C-4579-A99C-DB3F62DA82AC}"/>
              </a:ext>
            </a:extLst>
          </p:cNvPr>
          <p:cNvSpPr txBox="1"/>
          <p:nvPr/>
        </p:nvSpPr>
        <p:spPr>
          <a:xfrm>
            <a:off x="7296333" y="4290366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a software buffer overflow. Data is written into A, but is too large to fit within A, so it overflows into B.</a:t>
            </a:r>
          </a:p>
        </p:txBody>
      </p:sp>
    </p:spTree>
    <p:extLst>
      <p:ext uri="{BB962C8B-B14F-4D97-AF65-F5344CB8AC3E}">
        <p14:creationId xmlns:p14="http://schemas.microsoft.com/office/powerpoint/2010/main" val="2283559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6F26-714F-8D37-C6A0-9AB36FF9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Buffer Overflow – gets()!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80F66-476A-D3E0-9591-3FB9815C4116}"/>
              </a:ext>
            </a:extLst>
          </p:cNvPr>
          <p:cNvSpPr txBox="1"/>
          <p:nvPr/>
        </p:nvSpPr>
        <p:spPr>
          <a:xfrm>
            <a:off x="6007100" y="1690688"/>
            <a:ext cx="5881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b="1" dirty="0" err="1"/>
              <a:t>gcc</a:t>
            </a:r>
            <a:r>
              <a:rPr lang="en-US" b="1" dirty="0"/>
              <a:t> kr_05_04.c </a:t>
            </a:r>
          </a:p>
          <a:p>
            <a:r>
              <a:rPr lang="en-US" dirty="0">
                <a:solidFill>
                  <a:srgbClr val="FF0000"/>
                </a:solidFill>
              </a:rPr>
              <a:t>kr_05_04.c:5:5: warning: 'gets' is deprecated: This function is provided for compatibility reasons only.  Due to security concerns inherent in the design of gets(3), it is highly recommended that you use </a:t>
            </a:r>
            <a:r>
              <a:rPr lang="en-US" dirty="0" err="1">
                <a:solidFill>
                  <a:srgbClr val="FF0000"/>
                </a:solidFill>
              </a:rPr>
              <a:t>fgets</a:t>
            </a:r>
            <a:r>
              <a:rPr lang="en-US" dirty="0">
                <a:solidFill>
                  <a:srgbClr val="FF0000"/>
                </a:solidFill>
              </a:rPr>
              <a:t>(3) instead. 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World</a:t>
            </a:r>
          </a:p>
          <a:p>
            <a:r>
              <a:rPr lang="en-US" dirty="0"/>
              <a:t>s: Hello World</a:t>
            </a:r>
          </a:p>
          <a:p>
            <a:r>
              <a:rPr lang="en-US" dirty="0"/>
              <a:t>$ </a:t>
            </a:r>
            <a:r>
              <a:rPr lang="en-US" b="1" dirty="0" err="1"/>
              <a:t>a.out</a:t>
            </a:r>
            <a:endParaRPr lang="en-US" b="1" dirty="0"/>
          </a:p>
          <a:p>
            <a:r>
              <a:rPr lang="en-US" dirty="0">
                <a:solidFill>
                  <a:srgbClr val="FF0000"/>
                </a:solidFill>
              </a:rPr>
              <a:t>warning: this program uses gets(), which is unsafe.</a:t>
            </a:r>
          </a:p>
          <a:p>
            <a:r>
              <a:rPr lang="en-US" b="1" dirty="0"/>
              <a:t>Hello                               World</a:t>
            </a:r>
          </a:p>
          <a:p>
            <a:r>
              <a:rPr lang="en-US" dirty="0"/>
              <a:t>s: Hello                               World</a:t>
            </a:r>
          </a:p>
          <a:p>
            <a:r>
              <a:rPr lang="en-US" dirty="0">
                <a:solidFill>
                  <a:srgbClr val="FF0000"/>
                </a:solidFill>
              </a:rPr>
              <a:t>Abort trap: 6</a:t>
            </a:r>
          </a:p>
          <a:p>
            <a:r>
              <a:rPr lang="en-US" dirty="0"/>
              <a:t>$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6DB7E-DE4F-A438-13E3-299A06530080}"/>
              </a:ext>
            </a:extLst>
          </p:cNvPr>
          <p:cNvSpPr txBox="1"/>
          <p:nvPr/>
        </p:nvSpPr>
        <p:spPr>
          <a:xfrm>
            <a:off x="1193800" y="2716392"/>
            <a:ext cx="40318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s[15];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gets(s);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("s: %s\n", s);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9E674-2631-A736-36A2-59EA17B90E68}"/>
              </a:ext>
            </a:extLst>
          </p:cNvPr>
          <p:cNvSpPr txBox="1"/>
          <p:nvPr/>
        </p:nvSpPr>
        <p:spPr>
          <a:xfrm>
            <a:off x="1193800" y="2357753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kr_05_04.c</a:t>
            </a:r>
          </a:p>
        </p:txBody>
      </p:sp>
    </p:spTree>
    <p:extLst>
      <p:ext uri="{BB962C8B-B14F-4D97-AF65-F5344CB8AC3E}">
        <p14:creationId xmlns:p14="http://schemas.microsoft.com/office/powerpoint/2010/main" val="393041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where we move “below the abstraction”</a:t>
            </a:r>
          </a:p>
          <a:p>
            <a:r>
              <a:rPr lang="en-US" dirty="0"/>
              <a:t>Pointers as first-class concepts in C are why C can replace assembly language</a:t>
            </a:r>
          </a:p>
          <a:p>
            <a:r>
              <a:rPr lang="en-US" dirty="0"/>
              <a:t>Understanding pointers well enables the path to assembly language, machine language and even hardware </a:t>
            </a:r>
          </a:p>
          <a:p>
            <a:r>
              <a:rPr lang="en-US" dirty="0"/>
              <a:t>Take your time and learn this well – from now on, everything depends on understanding pointers.</a:t>
            </a:r>
          </a:p>
          <a:p>
            <a:r>
              <a:rPr lang="en-US" dirty="0"/>
              <a:t>Skim sections 5.7, 5.10 - 5.12 - Chapter 6 will be fun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5.1 is like poetry.  It is a love letter from the creators of C to future Computer Scientists.</a:t>
            </a:r>
          </a:p>
          <a:p>
            <a:r>
              <a:rPr lang="en-US" dirty="0"/>
              <a:t>Section 5.2 - Call By Reference / Call By Value</a:t>
            </a:r>
          </a:p>
          <a:p>
            <a:r>
              <a:rPr lang="en-US" dirty="0"/>
              <a:t>Section 5.4 – Pointer arithmetic</a:t>
            </a:r>
          </a:p>
          <a:p>
            <a:r>
              <a:rPr lang="en-US" dirty="0"/>
              <a:t>Section 5.6 Pointers are not Integers (see void *)</a:t>
            </a:r>
          </a:p>
          <a:p>
            <a:r>
              <a:rPr lang="en-US" dirty="0">
                <a:solidFill>
                  <a:srgbClr val="FF0000"/>
                </a:solidFill>
              </a:rPr>
              <a:t>Security! - Buffer Overflow</a:t>
            </a:r>
          </a:p>
          <a:p>
            <a:r>
              <a:rPr lang="en-US" dirty="0"/>
              <a:t>Sections 5.7, 5.10 - 5.12 – Skim – come back to these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</p:spTree>
    <p:extLst>
      <p:ext uri="{BB962C8B-B14F-4D97-AF65-F5344CB8AC3E}">
        <p14:creationId xmlns:p14="http://schemas.microsoft.com/office/powerpoint/2010/main" val="28330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 – Addresses in </a:t>
            </a:r>
            <a:r>
              <a:rPr lang="en-US" dirty="0" err="1"/>
              <a:t>CPython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114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</p:spTree>
    <p:extLst>
      <p:ext uri="{BB962C8B-B14F-4D97-AF65-F5344CB8AC3E}">
        <p14:creationId xmlns:p14="http://schemas.microsoft.com/office/powerpoint/2010/main" val="5125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Dangerously!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406B5-29E0-B798-23A7-CCB0C0D6E5EF}"/>
              </a:ext>
            </a:extLst>
          </p:cNvPr>
          <p:cNvSpPr txBox="1"/>
          <p:nvPr/>
        </p:nvSpPr>
        <p:spPr>
          <a:xfrm>
            <a:off x="6428014" y="778608"/>
            <a:ext cx="5470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python id</a:t>
            </a:r>
            <a:r>
              <a:rPr lang="en-US" sz="2000" dirty="0">
                <a:solidFill>
                  <a:srgbClr val="FF0000"/>
                </a:solidFill>
              </a:rPr>
              <a:t>() function is not intended to be dereferenceable; the fact that it is based on the memory address is a </a:t>
            </a:r>
            <a:r>
              <a:rPr lang="en-US" sz="2000" dirty="0" err="1">
                <a:solidFill>
                  <a:srgbClr val="FF0000"/>
                </a:solidFill>
              </a:rPr>
              <a:t>CPython</a:t>
            </a:r>
            <a:r>
              <a:rPr lang="en-US" sz="2000" dirty="0">
                <a:solidFill>
                  <a:srgbClr val="FF0000"/>
                </a:solidFill>
              </a:rPr>
              <a:t> implementation detail, that other Python implementations do not follow.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stackoverflow.com</a:t>
            </a:r>
            <a:r>
              <a:rPr lang="en-US" sz="2000" dirty="0">
                <a:solidFill>
                  <a:srgbClr val="FF0000"/>
                </a:solidFill>
              </a:rPr>
              <a:t>/a/15012814/1994792</a:t>
            </a:r>
          </a:p>
        </p:txBody>
      </p:sp>
    </p:spTree>
    <p:extLst>
      <p:ext uri="{BB962C8B-B14F-4D97-AF65-F5344CB8AC3E}">
        <p14:creationId xmlns:p14="http://schemas.microsoft.com/office/powerpoint/2010/main" val="312563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AB51-45B2-4FAB-DF80-B243196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Call by Value / Call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69E1-7789-ED8C-C21E-74ECBE5E0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languages support "call by reference" where you can change the value of a simple variable (i.e. int, long, float) passed into the function as a parameter?</a:t>
            </a:r>
          </a:p>
          <a:p>
            <a:pPr lvl="1"/>
            <a:r>
              <a:rPr lang="en-US" dirty="0"/>
              <a:t>Yes – FORTRAN, Pascal, C, C++, PHP, and C#</a:t>
            </a:r>
          </a:p>
          <a:p>
            <a:pPr lvl="1"/>
            <a:r>
              <a:rPr lang="en-US" dirty="0"/>
              <a:t>No – Python, Java, JavaScript</a:t>
            </a:r>
          </a:p>
        </p:txBody>
      </p:sp>
    </p:spTree>
    <p:extLst>
      <p:ext uri="{BB962C8B-B14F-4D97-AF65-F5344CB8AC3E}">
        <p14:creationId xmlns:p14="http://schemas.microsoft.com/office/powerpoint/2010/main" val="15295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0A7B33C-DEAC-7573-718E-78130733DF3B}"/>
              </a:ext>
            </a:extLst>
          </p:cNvPr>
          <p:cNvSpPr txBox="1"/>
          <p:nvPr/>
        </p:nvSpPr>
        <p:spPr>
          <a:xfrm>
            <a:off x="7472050" y="11318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ADF00-8A0F-1B20-4800-C38247595F18}"/>
              </a:ext>
            </a:extLst>
          </p:cNvPr>
          <p:cNvSpPr txBox="1"/>
          <p:nvPr/>
        </p:nvSpPr>
        <p:spPr>
          <a:xfrm>
            <a:off x="7472050" y="7732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F11FF2-7796-AE40-9C1B-69BCF8BA69CD}"/>
              </a:ext>
            </a:extLst>
          </p:cNvPr>
          <p:cNvCxnSpPr>
            <a:cxnSpLocks/>
          </p:cNvCxnSpPr>
          <p:nvPr/>
        </p:nvCxnSpPr>
        <p:spPr>
          <a:xfrm flipV="1">
            <a:off x="7975600" y="5139802"/>
            <a:ext cx="0" cy="688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59BADE-9213-DF8D-1AC5-6BBEFC40C3F4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4470400"/>
            <a:ext cx="876300" cy="84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233F3B-5EB6-495A-40B1-CF3E4617B85C}"/>
              </a:ext>
            </a:extLst>
          </p:cNvPr>
          <p:cNvCxnSpPr>
            <a:cxnSpLocks/>
          </p:cNvCxnSpPr>
          <p:nvPr/>
        </p:nvCxnSpPr>
        <p:spPr>
          <a:xfrm flipH="1">
            <a:off x="9715500" y="32004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0E44BE-CEBB-F111-2E62-6528908F9DF8}"/>
              </a:ext>
            </a:extLst>
          </p:cNvPr>
          <p:cNvSpPr txBox="1"/>
          <p:nvPr/>
        </p:nvSpPr>
        <p:spPr>
          <a:xfrm>
            <a:off x="1259939" y="1080979"/>
            <a:ext cx="4910319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 kr_05_03;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x, y : integer;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(a: integer;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b: integer);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:=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:=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:=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:=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('main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x ',x);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writeln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('back y ',y);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18F99-5889-9E88-D3B1-5BC43663F4A5}"/>
              </a:ext>
            </a:extLst>
          </p:cNvPr>
          <p:cNvSpPr txBox="1"/>
          <p:nvPr/>
        </p:nvSpPr>
        <p:spPr>
          <a:xfrm>
            <a:off x="1259939" y="72234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kr_05_03.pas   (1970)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FC60F5-7A3C-D187-4BFF-EF7548489987}"/>
              </a:ext>
            </a:extLst>
          </p:cNvPr>
          <p:cNvCxnSpPr>
            <a:cxnSpLocks/>
          </p:cNvCxnSpPr>
          <p:nvPr/>
        </p:nvCxnSpPr>
        <p:spPr>
          <a:xfrm flipH="1" flipV="1">
            <a:off x="4441707" y="2247838"/>
            <a:ext cx="330200" cy="901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78AB92-51A7-9611-6D10-0DDDDEECCFD7}"/>
              </a:ext>
            </a:extLst>
          </p:cNvPr>
          <p:cNvCxnSpPr>
            <a:cxnSpLocks/>
          </p:cNvCxnSpPr>
          <p:nvPr/>
        </p:nvCxnSpPr>
        <p:spPr>
          <a:xfrm flipH="1">
            <a:off x="3133607" y="4432238"/>
            <a:ext cx="9525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BEF6D3-A2B0-5929-B110-3A27AB54183B}"/>
              </a:ext>
            </a:extLst>
          </p:cNvPr>
          <p:cNvSpPr txBox="1"/>
          <p:nvPr/>
        </p:nvSpPr>
        <p:spPr>
          <a:xfrm>
            <a:off x="1259939" y="6248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www.onlinegdb.com</a:t>
            </a:r>
            <a:r>
              <a:rPr lang="en-US" dirty="0"/>
              <a:t>/</a:t>
            </a:r>
            <a:r>
              <a:rPr lang="en-US" dirty="0" err="1"/>
              <a:t>online_pascal_compiler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5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F74C1A-2B00-24D7-F035-DF926B94348B}"/>
              </a:ext>
            </a:extLst>
          </p:cNvPr>
          <p:cNvSpPr txBox="1"/>
          <p:nvPr/>
        </p:nvSpPr>
        <p:spPr>
          <a:xfrm>
            <a:off x="715650" y="598441"/>
            <a:ext cx="415851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("back x=%d y=%d\n", x, 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pb)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pb;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*pb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4B775-370E-4D26-019A-16826B2421A7}"/>
              </a:ext>
            </a:extLst>
          </p:cNvPr>
          <p:cNvSpPr txBox="1"/>
          <p:nvPr/>
        </p:nvSpPr>
        <p:spPr>
          <a:xfrm>
            <a:off x="715650" y="239802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   (1978)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F2E9A-DD9D-5B9F-164F-2958C51CD07C}"/>
              </a:ext>
            </a:extLst>
          </p:cNvPr>
          <p:cNvSpPr txBox="1"/>
          <p:nvPr/>
        </p:nvSpPr>
        <p:spPr>
          <a:xfrm>
            <a:off x="8524593" y="4254599"/>
            <a:ext cx="24400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a)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x = 1;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F747A-2982-0340-486B-575E553E51FD}"/>
              </a:ext>
            </a:extLst>
          </p:cNvPr>
          <p:cNvSpPr txBox="1"/>
          <p:nvPr/>
        </p:nvSpPr>
        <p:spPr>
          <a:xfrm>
            <a:off x="8524593" y="3895960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kr_05_03.cs   (2000)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43132-B079-7B0F-61CC-68FC3DAF4F7E}"/>
              </a:ext>
            </a:extLst>
          </p:cNvPr>
          <p:cNvSpPr txBox="1"/>
          <p:nvPr/>
        </p:nvSpPr>
        <p:spPr>
          <a:xfrm>
            <a:off x="4222426" y="4421150"/>
            <a:ext cx="27622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return(a, b)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43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print('main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print('back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x',x,'y',y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A530F-6F64-D4C4-1B6E-B3A6F294975D}"/>
              </a:ext>
            </a:extLst>
          </p:cNvPr>
          <p:cNvSpPr txBox="1"/>
          <p:nvPr/>
        </p:nvSpPr>
        <p:spPr>
          <a:xfrm>
            <a:off x="4222426" y="4062511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kr_05_03.py   (1989)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9C8FE-7B71-38F5-4C53-3DFA174DA885}"/>
              </a:ext>
            </a:extLst>
          </p:cNvPr>
          <p:cNvSpPr txBox="1"/>
          <p:nvPr/>
        </p:nvSpPr>
        <p:spPr>
          <a:xfrm>
            <a:off x="2241866" y="5884393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Tuple return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AD3943-E76A-AD3C-CF9D-202B89155791}"/>
              </a:ext>
            </a:extLst>
          </p:cNvPr>
          <p:cNvCxnSpPr>
            <a:cxnSpLocks/>
          </p:cNvCxnSpPr>
          <p:nvPr/>
        </p:nvCxnSpPr>
        <p:spPr>
          <a:xfrm>
            <a:off x="3581400" y="6068952"/>
            <a:ext cx="5010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45EEDC-EA29-39C7-4D1A-C5F90999D497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4559300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BC3697-B532-A56E-245D-F6F44CD6479F}"/>
              </a:ext>
            </a:extLst>
          </p:cNvPr>
          <p:cNvCxnSpPr>
            <a:cxnSpLocks/>
          </p:cNvCxnSpPr>
          <p:nvPr/>
        </p:nvCxnSpPr>
        <p:spPr>
          <a:xfrm flipH="1">
            <a:off x="9906000" y="5918200"/>
            <a:ext cx="1346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C404F6-615B-D469-7A00-F9374DBB6880}"/>
              </a:ext>
            </a:extLst>
          </p:cNvPr>
          <p:cNvCxnSpPr>
            <a:cxnSpLocks/>
          </p:cNvCxnSpPr>
          <p:nvPr/>
        </p:nvCxnSpPr>
        <p:spPr>
          <a:xfrm flipV="1">
            <a:off x="1282700" y="4463004"/>
            <a:ext cx="0" cy="464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9B5344-79EC-F3DD-C5D2-2AB5A599FBF2}"/>
              </a:ext>
            </a:extLst>
          </p:cNvPr>
          <p:cNvCxnSpPr>
            <a:cxnSpLocks/>
          </p:cNvCxnSpPr>
          <p:nvPr/>
        </p:nvCxnSpPr>
        <p:spPr>
          <a:xfrm flipH="1" flipV="1">
            <a:off x="2042003" y="3880320"/>
            <a:ext cx="199863" cy="5206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2A1E23-14E0-8092-976E-8302312C7888}"/>
              </a:ext>
            </a:extLst>
          </p:cNvPr>
          <p:cNvCxnSpPr>
            <a:cxnSpLocks/>
          </p:cNvCxnSpPr>
          <p:nvPr/>
        </p:nvCxnSpPr>
        <p:spPr>
          <a:xfrm flipH="1">
            <a:off x="2959100" y="2667000"/>
            <a:ext cx="10033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C6B1A0B-8E5A-714A-2F38-53CAF043E87D}"/>
              </a:ext>
            </a:extLst>
          </p:cNvPr>
          <p:cNvSpPr txBox="1"/>
          <p:nvPr/>
        </p:nvSpPr>
        <p:spPr>
          <a:xfrm>
            <a:off x="6097795" y="655655"/>
            <a:ext cx="372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($a,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$b)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$a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$b = 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$x = 42;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$y = 43;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'main x ',$x,' y ',$y, "\n";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($x, $y);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 'back x ',$x,' y ',$y, "\n";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61DF8-2384-5133-8341-7697B3213BF1}"/>
              </a:ext>
            </a:extLst>
          </p:cNvPr>
          <p:cNvSpPr txBox="1"/>
          <p:nvPr/>
        </p:nvSpPr>
        <p:spPr>
          <a:xfrm>
            <a:off x="6097795" y="297016"/>
            <a:ext cx="24400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kr_05_03.php   (1994)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B31202-4781-9432-0EB0-F4347B23EB90}"/>
              </a:ext>
            </a:extLst>
          </p:cNvPr>
          <p:cNvCxnSpPr>
            <a:cxnSpLocks/>
          </p:cNvCxnSpPr>
          <p:nvPr/>
        </p:nvCxnSpPr>
        <p:spPr>
          <a:xfrm flipH="1" flipV="1">
            <a:off x="8156293" y="1238343"/>
            <a:ext cx="635000" cy="368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38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F8E-FAF5-788D-9765-8FD64D4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A6F4-D739-00A6-D152-CC13E5DCEB86}"/>
              </a:ext>
            </a:extLst>
          </p:cNvPr>
          <p:cNvSpPr txBox="1"/>
          <p:nvPr/>
        </p:nvSpPr>
        <p:spPr>
          <a:xfrm>
            <a:off x="948437" y="1859339"/>
            <a:ext cx="5724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ca[10], *cp;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[10],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cp = ca + 1;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 %p cp %p\n", ca, cp);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97DA-E06B-1892-C514-E926206AD1C4}"/>
              </a:ext>
            </a:extLst>
          </p:cNvPr>
          <p:cNvSpPr txBox="1"/>
          <p:nvPr/>
        </p:nvSpPr>
        <p:spPr>
          <a:xfrm>
            <a:off x="6096000" y="3038877"/>
            <a:ext cx="5530681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 0x16bc071de cp 0x16bc071df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0x16bc071b4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FEEF7-B042-B117-23A8-38D0C4ED56C5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kr_05_02.c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CCA947B-97BF-28E9-ED26-983E7A3C0FB2}"/>
              </a:ext>
            </a:extLst>
          </p:cNvPr>
          <p:cNvSpPr/>
          <p:nvPr/>
        </p:nvSpPr>
        <p:spPr>
          <a:xfrm>
            <a:off x="8523516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E070FE7F-BD85-4A9B-7B5E-FC04B48C42DC}"/>
              </a:ext>
            </a:extLst>
          </p:cNvPr>
          <p:cNvSpPr/>
          <p:nvPr/>
        </p:nvSpPr>
        <p:spPr>
          <a:xfrm>
            <a:off x="11276221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1782</Words>
  <Application>Microsoft Macintosh PowerPoint</Application>
  <PresentationFormat>Widescreen</PresentationFormat>
  <Paragraphs>300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Gill Sans</vt:lpstr>
      <vt:lpstr>Menlo</vt:lpstr>
      <vt:lpstr>Office Theme</vt:lpstr>
      <vt:lpstr>K&amp;R Chapter 5 Functions and Program Structure</vt:lpstr>
      <vt:lpstr>Chapter 5 – Unique Areas</vt:lpstr>
      <vt:lpstr>Section 5.1</vt:lpstr>
      <vt:lpstr>Section 5.1 – Addresses in CPython?</vt:lpstr>
      <vt:lpstr>Living Dangerously!</vt:lpstr>
      <vt:lpstr>5.2 Call by Value / Call by Reference</vt:lpstr>
      <vt:lpstr>PowerPoint Presentation</vt:lpstr>
      <vt:lpstr>PowerPoint Presentation</vt:lpstr>
      <vt:lpstr>5.4 Pointer Arithmetic</vt:lpstr>
      <vt:lpstr>5.6 Pointers are not Integers</vt:lpstr>
      <vt:lpstr>Treating Pointers as Integers almost works </vt:lpstr>
      <vt:lpstr>5.6 Void pointers</vt:lpstr>
      <vt:lpstr>Security!</vt:lpstr>
      <vt:lpstr>Buffer Overflow – Security!</vt:lpstr>
      <vt:lpstr>Buffer Overflow – gets()!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113</cp:revision>
  <dcterms:created xsi:type="dcterms:W3CDTF">2022-07-26T07:32:28Z</dcterms:created>
  <dcterms:modified xsi:type="dcterms:W3CDTF">2023-03-04T02:03:15Z</dcterms:modified>
</cp:coreProperties>
</file>