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6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4" r:id="rId16"/>
    <p:sldId id="272" r:id="rId17"/>
    <p:sldId id="273" r:id="rId18"/>
    <p:sldId id="275" r:id="rId19"/>
    <p:sldId id="276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60"/>
    <p:restoredTop sz="96327"/>
  </p:normalViewPr>
  <p:slideViewPr>
    <p:cSldViewPr snapToGrid="0">
      <p:cViewPr varScale="1">
        <p:scale>
          <a:sx n="104" d="100"/>
          <a:sy n="104" d="100"/>
        </p:scale>
        <p:origin x="24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Structures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  <a:p>
            <a:r>
              <a:rPr lang="en-US" dirty="0"/>
              <a:t>code.cc4e.com (sample code)</a:t>
            </a:r>
          </a:p>
          <a:p>
            <a:r>
              <a:rPr lang="en-US" dirty="0" err="1"/>
              <a:t>online.dr-chuck.com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88DF2-0509-37AD-7721-7985DF5E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357C3-1E1C-4867-7B85-35AE42C54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3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340438" y="2290898"/>
            <a:ext cx="652133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our map entry for Map&lt;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String,Integer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key is a string / character array which is allocated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using malloc() when a new entry is created.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*key;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MapEntry</a:t>
            </a:r>
            <a:r>
              <a:rPr lang="en-US" dirty="0"/>
              <a:t> Structure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/>
          <a:lstStyle/>
          <a:p>
            <a:r>
              <a:rPr lang="en-US" dirty="0"/>
              <a:t>This is the structure that will make up the nodes in the list.</a:t>
            </a:r>
          </a:p>
          <a:p>
            <a:r>
              <a:rPr lang="en-US" dirty="0"/>
              <a:t>The key is a character string – the actual data will be saved in a newly allocated space.</a:t>
            </a:r>
          </a:p>
          <a:p>
            <a:r>
              <a:rPr lang="en-US" dirty="0"/>
              <a:t>The value is an int and will be allocated right in the node.</a:t>
            </a:r>
          </a:p>
        </p:txBody>
      </p:sp>
    </p:spTree>
    <p:extLst>
      <p:ext uri="{BB962C8B-B14F-4D97-AF65-F5344CB8AC3E}">
        <p14:creationId xmlns:p14="http://schemas.microsoft.com/office/powerpoint/2010/main" val="1389817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717628" y="1336119"/>
            <a:ext cx="5125121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Attributes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count;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Methods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(*put)(struct Map*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char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key,int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(*get)(struct Map*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char *key, int def);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(*size)(struct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(*dump)(struct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(*first)(struct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(*last)(struct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(*index)(struct Map* self,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int position);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(*del)(struct Map*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contains the attributes and methods</a:t>
            </a:r>
          </a:p>
          <a:p>
            <a:r>
              <a:rPr lang="en-US" dirty="0"/>
              <a:t>The reverse and current fields will be used to implement the first/next or last/next iterator pattern</a:t>
            </a:r>
          </a:p>
          <a:p>
            <a:r>
              <a:rPr lang="en-US" dirty="0"/>
              <a:t>We will use the pattern where the pointers to the methods will be in each instance.</a:t>
            </a:r>
          </a:p>
        </p:txBody>
      </p:sp>
    </p:spTree>
    <p:extLst>
      <p:ext uri="{BB962C8B-B14F-4D97-AF65-F5344CB8AC3E}">
        <p14:creationId xmlns:p14="http://schemas.microsoft.com/office/powerpoint/2010/main" val="3693872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717628" y="1336119"/>
            <a:ext cx="4373313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Map *p =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(*p));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p-&gt;head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p-&gt;tail 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p-&gt;count = 0;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p-&gt;put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p-&gt;get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p-&gt;size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Map_size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p-&gt;dump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p-&gt;first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p-&gt;last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Map_last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p-&gt;index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Map_index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p-&gt;del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Allocate the Map and fill it with defaults.</a:t>
            </a:r>
          </a:p>
        </p:txBody>
      </p:sp>
    </p:spTree>
    <p:extLst>
      <p:ext uri="{BB962C8B-B14F-4D97-AF65-F5344CB8AC3E}">
        <p14:creationId xmlns:p14="http://schemas.microsoft.com/office/powerpoint/2010/main" val="314608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717628" y="1336119"/>
            <a:ext cx="5232523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Destructor for the Map Class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Loops through and frees all the keys and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entries in the map.  The values are integers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and so there is no need to free them.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*cur, *next;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self-&gt;head;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while(cur)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free(cur-&gt;key);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/* value is just part of the struct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next = cur-&gt;next;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free(cur);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free((void *)self);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Free the allocated key strings, then the </a:t>
            </a:r>
            <a:r>
              <a:rPr lang="en-US" dirty="0" err="1"/>
              <a:t>MapEntry</a:t>
            </a:r>
            <a:r>
              <a:rPr lang="en-US" dirty="0"/>
              <a:t> structure</a:t>
            </a:r>
          </a:p>
          <a:p>
            <a:r>
              <a:rPr lang="en-US" dirty="0"/>
              <a:t>Note that we take cur-&gt;next before we free the node, assuming that cur data might be gone.</a:t>
            </a:r>
          </a:p>
          <a:p>
            <a:r>
              <a:rPr lang="en-US" dirty="0"/>
              <a:t>At the very end we free the Map structure</a:t>
            </a:r>
          </a:p>
        </p:txBody>
      </p:sp>
    </p:spTree>
    <p:extLst>
      <p:ext uri="{BB962C8B-B14F-4D97-AF65-F5344CB8AC3E}">
        <p14:creationId xmlns:p14="http://schemas.microsoft.com/office/powerpoint/2010/main" val="878270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466168" y="1690688"/>
            <a:ext cx="652133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In effect a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except we print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contents of the Map to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–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Map_dump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("Object Map@%p count=%d\n", self, self-&gt;count);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for(cur = self-&gt;head; cur != NULL ; cur = cur-&gt;next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Map_dump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Build a simple debug tool right away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797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614758" y="743308"/>
            <a:ext cx="5984331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Locate and return the value for the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corresponding key or a default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key - A character pointer to the key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def - A default value to return if the key is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  not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an integer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Sample call: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int ret = map-&gt;get(map, "z", 42);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method takes inspiration from the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value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("key", 42)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def)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Map_find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(self, key);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NULL ) return def;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retval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-&gt;value;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Map_get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Returns the value stored at the key or a default value</a:t>
            </a:r>
          </a:p>
          <a:p>
            <a:r>
              <a:rPr lang="en-US" dirty="0"/>
              <a:t>Pretty simple when you can use </a:t>
            </a:r>
            <a:r>
              <a:rPr lang="en-US" dirty="0" err="1"/>
              <a:t>Map_find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84512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260428" y="1072674"/>
            <a:ext cx="673613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Add or update an entry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key - A character pointer to the key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value - The value to be stored with the associated key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If the key is not in the Map, an entry is added.  If there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is already an entry in the Map for the key, the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is updated.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Sample call: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map-&gt;put(map, "x", 42);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method takes inspiration from the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map["key"] =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Map_put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value)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Map_put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This is not used by main() – it is just for in-class use – that is the definition of "private" in OO-speak</a:t>
            </a:r>
          </a:p>
          <a:p>
            <a:r>
              <a:rPr lang="en-US" dirty="0"/>
              <a:t>Uses </a:t>
            </a:r>
            <a:r>
              <a:rPr lang="en-US" dirty="0" err="1"/>
              <a:t>Map_find</a:t>
            </a:r>
            <a:r>
              <a:rPr lang="en-US" dirty="0"/>
              <a:t>() to check if the key is already in the map to make sure</a:t>
            </a:r>
          </a:p>
        </p:txBody>
      </p:sp>
    </p:spTree>
    <p:extLst>
      <p:ext uri="{BB962C8B-B14F-4D97-AF65-F5344CB8AC3E}">
        <p14:creationId xmlns:p14="http://schemas.microsoft.com/office/powerpoint/2010/main" val="4147279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260428" y="1072674"/>
            <a:ext cx="5984331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Locate and return the value for the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corresponding key or a default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key - A character pointer to the key value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def - A default value to return if the key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  is not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an integer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method takes inspiration from the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value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("key", 42)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self, char *key, int def)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Map_get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This is not used by main() – it is just for in-class use – that is the definition of "private" in OO-speak</a:t>
            </a:r>
          </a:p>
          <a:p>
            <a:r>
              <a:rPr lang="en-US" dirty="0"/>
              <a:t>Uses </a:t>
            </a:r>
            <a:r>
              <a:rPr lang="en-US" dirty="0" err="1"/>
              <a:t>Map_find</a:t>
            </a:r>
            <a:r>
              <a:rPr lang="en-US" dirty="0"/>
              <a:t>() to check if the key is already in the map to make sure</a:t>
            </a:r>
          </a:p>
        </p:txBody>
      </p:sp>
    </p:spTree>
    <p:extLst>
      <p:ext uri="{BB962C8B-B14F-4D97-AF65-F5344CB8AC3E}">
        <p14:creationId xmlns:p14="http://schemas.microsoft.com/office/powerpoint/2010/main" val="1103854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30B565-6B06-CD5E-E79C-82E8B1571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97BAF-31B2-B4EB-44E0-BA635485D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6254750" cy="15001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person, hand, holding, indoor&#10;&#10;Description automatically generated">
            <a:extLst>
              <a:ext uri="{FF2B5EF4-FFF2-40B4-BE49-F238E27FC236}">
                <a16:creationId xmlns:a16="http://schemas.microsoft.com/office/drawing/2014/main" id="{EB1D15DD-46EC-BD0A-0F58-7E1CF15E5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030" y="3615871"/>
            <a:ext cx="2247420" cy="247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54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C44C-88B9-BDC0-A33B-285EDBDA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 Structure – Key / Value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37F4-A599-BCBD-C95D-9E22E772B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Inspiration</a:t>
            </a:r>
          </a:p>
          <a:p>
            <a:pPr lvl="1"/>
            <a:r>
              <a:rPr lang="en-US" dirty="0"/>
              <a:t>Python dictionary</a:t>
            </a:r>
          </a:p>
          <a:p>
            <a:pPr lvl="1"/>
            <a:r>
              <a:rPr lang="en-US" dirty="0"/>
              <a:t>Java Map&lt;String, Integer&gt;</a:t>
            </a:r>
          </a:p>
          <a:p>
            <a:pPr lvl="1"/>
            <a:r>
              <a:rPr lang="en-US" dirty="0"/>
              <a:t>PHP Arrays</a:t>
            </a:r>
          </a:p>
          <a:p>
            <a:r>
              <a:rPr lang="en-US" dirty="0"/>
              <a:t>Start with Doubly Linked List of Key / Value pairs</a:t>
            </a:r>
          </a:p>
          <a:p>
            <a:pPr lvl="1"/>
            <a:r>
              <a:rPr lang="en-US" dirty="0"/>
              <a:t>Find, Put, Get, Index</a:t>
            </a:r>
          </a:p>
          <a:p>
            <a:r>
              <a:rPr lang="en-US" dirty="0"/>
              <a:t>Iterator Pattern</a:t>
            </a:r>
          </a:p>
          <a:p>
            <a:r>
              <a:rPr lang="en-US" dirty="0"/>
              <a:t>Reverse Iterator</a:t>
            </a:r>
          </a:p>
          <a:p>
            <a:r>
              <a:rPr lang="en-US" dirty="0"/>
              <a:t>Swapping items in a list</a:t>
            </a:r>
          </a:p>
          <a:p>
            <a:r>
              <a:rPr lang="en-US" dirty="0"/>
              <a:t>Sort Keys / Sort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91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E3067E-08D0-7482-53CB-83427975F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AC7243-D97F-C4CC-1696-A421C969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5550" cy="3820795"/>
          </a:xfrm>
        </p:spPr>
        <p:txBody>
          <a:bodyPr>
            <a:normAutofit/>
          </a:bodyPr>
          <a:lstStyle/>
          <a:p>
            <a:r>
              <a:rPr lang="en-US" dirty="0"/>
              <a:t>Following the practice or "Separation of concerns", object builders usually make attributes critical to the functioning of the object "private"</a:t>
            </a:r>
          </a:p>
          <a:p>
            <a:r>
              <a:rPr lang="en-US" dirty="0"/>
              <a:t>They do not want the calling code to look directly at head or count – and even worse the object will break badly if the main program starts messing with these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18059-B298-D27F-4959-4E4DD31BB3F3}"/>
              </a:ext>
            </a:extLst>
          </p:cNvPr>
          <p:cNvSpPr txBox="1"/>
          <p:nvPr/>
        </p:nvSpPr>
        <p:spPr>
          <a:xfrm>
            <a:off x="3791903" y="6048038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Separation_of_concerns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73857-6433-EB33-4876-BD41083CB26C}"/>
              </a:ext>
            </a:extLst>
          </p:cNvPr>
          <p:cNvSpPr txBox="1"/>
          <p:nvPr/>
        </p:nvSpPr>
        <p:spPr>
          <a:xfrm>
            <a:off x="7708801" y="1340371"/>
            <a:ext cx="362150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Map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Attributes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*tail;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count;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/* Methods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 This loop is OK in an object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method – but not in main() */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(current = map-&gt;head;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current !=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current = current-&gt;next 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083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CE3067E-08D0-7482-53CB-83427975F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43014" cy="1325563"/>
          </a:xfrm>
        </p:spPr>
        <p:txBody>
          <a:bodyPr/>
          <a:lstStyle/>
          <a:p>
            <a:r>
              <a:rPr lang="en-US" dirty="0"/>
              <a:t>About Iterators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AC7243-D97F-C4CC-1696-A421C969E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5440" cy="3283942"/>
          </a:xfrm>
        </p:spPr>
        <p:txBody>
          <a:bodyPr>
            <a:normAutofit/>
          </a:bodyPr>
          <a:lstStyle/>
          <a:p>
            <a:r>
              <a:rPr lang="en-US" dirty="0"/>
              <a:t>To allow code outside the the object to traverse a list, we use iterators</a:t>
            </a:r>
          </a:p>
          <a:p>
            <a:r>
              <a:rPr lang="en-US" dirty="0"/>
              <a:t>Once we have an iterator, each time we call "next" we get the next item in the list until the end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18059-B298-D27F-4959-4E4DD31BB3F3}"/>
              </a:ext>
            </a:extLst>
          </p:cNvPr>
          <p:cNvSpPr txBox="1"/>
          <p:nvPr/>
        </p:nvSpPr>
        <p:spPr>
          <a:xfrm>
            <a:off x="8247245" y="5565962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/wiki/Iterator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73857-6433-EB33-4876-BD41083CB26C}"/>
              </a:ext>
            </a:extLst>
          </p:cNvPr>
          <p:cNvSpPr txBox="1"/>
          <p:nvPr/>
        </p:nvSpPr>
        <p:spPr>
          <a:xfrm>
            <a:off x="6801219" y="306811"/>
            <a:ext cx="3191899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{'a': 1, 'b': 2, 'c': 3}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print('x is', x)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list(x)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print('y is', y)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print('it is', it)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next(it,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item is False : break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print('item is', item)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(reversed(x))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print('it is', it)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next(it,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item is False : break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print('item is', item)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B145A5-0C5C-F227-97D8-5C260B05825A}"/>
              </a:ext>
            </a:extLst>
          </p:cNvPr>
          <p:cNvSpPr txBox="1"/>
          <p:nvPr/>
        </p:nvSpPr>
        <p:spPr>
          <a:xfrm>
            <a:off x="838200" y="4707771"/>
            <a:ext cx="5112297" cy="193899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is {'a': 1, 'b': 2, 'c': 3}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is ['a', 'b', 'c']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&lt;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dict_keyiterator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object at 0x100410a40&gt;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a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b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c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is &lt;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dict_reversekeyiterator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object at 0x1005888b0&gt;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c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b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 is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5BD73-CCDB-42B2-1BEA-5B2EF9B8E7CC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cc_04_02.py</a:t>
            </a:r>
          </a:p>
        </p:txBody>
      </p:sp>
      <p:pic>
        <p:nvPicPr>
          <p:cNvPr id="4" name="Picture 3" descr="A PEZ dispenser, with its head back dispensing one item of candy as a metaphor for the iterator pattern.">
            <a:extLst>
              <a:ext uri="{FF2B5EF4-FFF2-40B4-BE49-F238E27FC236}">
                <a16:creationId xmlns:a16="http://schemas.microsoft.com/office/drawing/2014/main" id="{50788EC6-E5E2-739F-CF1F-F5DD53EC5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2197" y="922706"/>
            <a:ext cx="1228001" cy="1351685"/>
          </a:xfrm>
          <a:prstGeom prst="rect">
            <a:avLst/>
          </a:prstGeom>
        </p:spPr>
      </p:pic>
      <p:sp>
        <p:nvSpPr>
          <p:cNvPr id="5" name="Oval Callout 4">
            <a:extLst>
              <a:ext uri="{FF2B5EF4-FFF2-40B4-BE49-F238E27FC236}">
                <a16:creationId xmlns:a16="http://schemas.microsoft.com/office/drawing/2014/main" id="{D3B2BD49-35CB-C28B-C5D7-91810B748123}"/>
              </a:ext>
            </a:extLst>
          </p:cNvPr>
          <p:cNvSpPr/>
          <p:nvPr/>
        </p:nvSpPr>
        <p:spPr>
          <a:xfrm>
            <a:off x="9807073" y="922706"/>
            <a:ext cx="869617" cy="302235"/>
          </a:xfrm>
          <a:prstGeom prst="wedgeEllipseCallout">
            <a:avLst>
              <a:gd name="adj1" fmla="val 54659"/>
              <a:gd name="adj2" fmla="val 818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238148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10133" y="1825625"/>
            <a:ext cx="555472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A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contains the current item and whether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a forward or reverse iterator.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*current;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reverse;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(*next)(struct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void (*del)(struct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Struct </a:t>
            </a:r>
            <a:r>
              <a:rPr lang="en-US" dirty="0" err="1"/>
              <a:t>MapIter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 err="1"/>
              <a:t>ddsds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84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22165" y="797510"/>
            <a:ext cx="5769528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Create an iterator from the head of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the Map and return the first item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NULL when there are no entries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inspired by the following Python code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that creates an iterator from a dictionary: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x = {'a': 1, 'b': 2, 'c': 3}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malloc(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-&gt;current = self-&gt;head;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-&gt;reverse = 0;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 = &amp;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Map_first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 err="1"/>
              <a:t>ddsds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82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34196" y="754814"/>
            <a:ext cx="5769528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Advance the iterator forwards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or backwards and return the next item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NULL when there are no more entries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inspired by the following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item = next(iterator,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MapIter_next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self-&gt;current == NULL) return NULL;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 self-&gt;reverse == 0 )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self-&gt;current = self-&gt;current-&gt;next;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self-&gt;current = self-&gt;current-&gt;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self-&gt;current;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MapIter_next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This is a method in the Map Iterator</a:t>
            </a:r>
          </a:p>
        </p:txBody>
      </p:sp>
    </p:spTree>
    <p:extLst>
      <p:ext uri="{BB962C8B-B14F-4D97-AF65-F5344CB8AC3E}">
        <p14:creationId xmlns:p14="http://schemas.microsoft.com/office/powerpoint/2010/main" val="1893991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6096000" y="782747"/>
            <a:ext cx="54473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map-&gt;first(map);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while(1)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cur == NULL ) break;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/>
              <a:t>Using an iterator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You create the iterator</a:t>
            </a:r>
          </a:p>
          <a:p>
            <a:r>
              <a:rPr lang="en-US" dirty="0"/>
              <a:t>Then in a loop, you call next() to get each successive entry in the map, until you exhaust the entries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C26851-7477-FC07-9936-D980EC9B2423}"/>
              </a:ext>
            </a:extLst>
          </p:cNvPr>
          <p:cNvSpPr txBox="1"/>
          <p:nvPr/>
        </p:nvSpPr>
        <p:spPr>
          <a:xfrm>
            <a:off x="6559838" y="3668588"/>
            <a:ext cx="319189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{'a': 1, 'b': 2, 'c': 3}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item = next(it,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item is False : break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print('item is', item)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935DF-B845-2B5C-BCFD-2516C9D6766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cc_04_02.py</a:t>
            </a:r>
          </a:p>
        </p:txBody>
      </p:sp>
    </p:spTree>
    <p:extLst>
      <p:ext uri="{BB962C8B-B14F-4D97-AF65-F5344CB8AC3E}">
        <p14:creationId xmlns:p14="http://schemas.microsoft.com/office/powerpoint/2010/main" val="2686823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E943B-F994-FF91-EC9C-3774C1CD2051}"/>
              </a:ext>
            </a:extLst>
          </p:cNvPr>
          <p:cNvSpPr txBox="1"/>
          <p:nvPr/>
        </p:nvSpPr>
        <p:spPr>
          <a:xfrm>
            <a:off x="5922165" y="797510"/>
            <a:ext cx="5769528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Map_last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Start an iterator at the tail of the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Map and mark the iterator as "going backwards"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self - The pointer to the instance of this class.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returns NULL when there are no entries in the Map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This is inspired by the following Python code: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x = {'a': 1, 'b': 2, 'c': 3}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    it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(reversed(x))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Map_last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(struct Map* self)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4A81157-F1D0-5130-371D-BA8DD965B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 dirty="0" err="1"/>
              <a:t>Map_last</a:t>
            </a:r>
            <a:r>
              <a:rPr lang="en-US" dirty="0"/>
              <a:t>()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372547-AA0B-35AD-4AD8-30763CE5D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90474" cy="4351338"/>
          </a:xfrm>
        </p:spPr>
        <p:txBody>
          <a:bodyPr>
            <a:normAutofit/>
          </a:bodyPr>
          <a:lstStyle/>
          <a:p>
            <a:r>
              <a:rPr lang="en-US" dirty="0"/>
              <a:t>Same as </a:t>
            </a:r>
            <a:r>
              <a:rPr lang="en-US" dirty="0" err="1"/>
              <a:t>Map_first</a:t>
            </a:r>
            <a:r>
              <a:rPr lang="en-US" dirty="0"/>
              <a:t> except that we start at tail and indicate we are supposed to go backwards when next() is called..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8B57BC-0412-BDF8-3698-BE32582A69CD}"/>
              </a:ext>
            </a:extLst>
          </p:cNvPr>
          <p:cNvSpPr txBox="1"/>
          <p:nvPr/>
        </p:nvSpPr>
        <p:spPr>
          <a:xfrm>
            <a:off x="5922165" y="4763994"/>
            <a:ext cx="544732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backwards\n");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map-&gt;last(map);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while(1)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cur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cur == NULL ) break;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30195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F179-439B-898F-CF73-F57CB279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08D89-DF83-F48A-2581-02C4870BE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2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1337387" y="407637"/>
            <a:ext cx="641393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d["y"] = 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d["b"] = 3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d["a"] = 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print("z=%d" %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42), 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print("x=%d" % 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42), 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items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print(type(items));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 = next(items,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(entry)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print(entry)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entry = next(items, False)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reversed(sorted(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key=lambda item: item[1]))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= 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print('The largest value', first)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8136359" y="643962"/>
            <a:ext cx="3159839" cy="21236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{'z': 1, 'y': 9, 'b': 3, 'a': 4}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dict_itemiterator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('z', 1)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('y', 9)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('b', 3)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('a', 4)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('y', 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cc_04_01.py</a:t>
            </a:r>
          </a:p>
        </p:txBody>
      </p:sp>
    </p:spTree>
    <p:extLst>
      <p:ext uri="{BB962C8B-B14F-4D97-AF65-F5344CB8AC3E}">
        <p14:creationId xmlns:p14="http://schemas.microsoft.com/office/powerpoint/2010/main" val="1992000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F607-1B8F-F245-F40F-DA746BF5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Map&lt;Integer, String&gt;</a:t>
            </a:r>
          </a:p>
        </p:txBody>
      </p:sp>
      <p:pic>
        <p:nvPicPr>
          <p:cNvPr id="7" name="Content Placeholder 6" descr="A screen shot of the Java Map class.">
            <a:extLst>
              <a:ext uri="{FF2B5EF4-FFF2-40B4-BE49-F238E27FC236}">
                <a16:creationId xmlns:a16="http://schemas.microsoft.com/office/drawing/2014/main" id="{3E13620C-F5B1-1FF7-0810-B43314B57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508" y="1543237"/>
            <a:ext cx="8910984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30B9AD-25B0-E6C0-A9E0-E05FB58DAFF1}"/>
              </a:ext>
            </a:extLst>
          </p:cNvPr>
          <p:cNvSpPr txBox="1"/>
          <p:nvPr/>
        </p:nvSpPr>
        <p:spPr>
          <a:xfrm>
            <a:off x="290576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/8/docs/</a:t>
            </a:r>
            <a:r>
              <a:rPr lang="en-US" dirty="0" err="1"/>
              <a:t>api</a:t>
            </a:r>
            <a:r>
              <a:rPr lang="en-US" dirty="0"/>
              <a:t>/java/util/</a:t>
            </a:r>
            <a:r>
              <a:rPr lang="en-US" dirty="0" err="1"/>
              <a:t>Map.html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1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468035" y="291177"/>
            <a:ext cx="6301725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java.util.Map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java.util.TreeMap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cc_04_01 {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  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Map&lt;String, Integer&gt; map = new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Integer&gt; ();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("Testing Map class\n");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8);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1);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("y", 2);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("b", 3);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("a", 4);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("z="+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map.getOrDefault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("x="+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map.getOrDefault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42));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forwards\n");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String,Integer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entry :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map.entrySet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 = " +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+ ",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Value = " +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Integer max = null;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String,Integer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entry :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map.entrySet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if ( max == null ||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&gt; max 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max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largest value is %s=%d\n",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max);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7658664" y="628233"/>
            <a:ext cx="3147015" cy="28007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Map class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{a=4, b=3, y=2, z=1}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forwards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a, Value = 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b, Value =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y, Value = 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z, Value =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is a=4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A7327-6709-E446-2854-C719E46D072A}"/>
              </a:ext>
            </a:extLst>
          </p:cNvPr>
          <p:cNvSpPr txBox="1"/>
          <p:nvPr/>
        </p:nvSpPr>
        <p:spPr>
          <a:xfrm>
            <a:off x="7638388" y="3950003"/>
            <a:ext cx="4490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C++ was initially implemented as a pre-processing pass that did textual transformations and then passed the code into the C compiler.  There is no concept of "self" or "this".</a:t>
            </a:r>
          </a:p>
        </p:txBody>
      </p:sp>
    </p:spTree>
    <p:extLst>
      <p:ext uri="{BB962C8B-B14F-4D97-AF65-F5344CB8AC3E}">
        <p14:creationId xmlns:p14="http://schemas.microsoft.com/office/powerpoint/2010/main" val="297944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1005917" y="316197"/>
            <a:ext cx="4910319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 = array();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arrays\n");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$a["z"] = 8;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$a["z"] 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$a["y"] = 9;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$a["b"] = 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$a["a"] = 4;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("z=%d\n", $a["z"] ?? 42);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("x=%d\n", $a["x"] ?? 42);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foreach( $a as $k =&gt; $v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$k, $v);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key\n");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value in reverse\n");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$k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array_key_first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("Largest value %s=%d\n", $k, $a[$k]);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7416616" y="144429"/>
            <a:ext cx="2416046" cy="655564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 by key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 by value in reverse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Largest value y=9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cc_04_01.php</a:t>
            </a:r>
          </a:p>
        </p:txBody>
      </p:sp>
    </p:spTree>
    <p:extLst>
      <p:ext uri="{BB962C8B-B14F-4D97-AF65-F5344CB8AC3E}">
        <p14:creationId xmlns:p14="http://schemas.microsoft.com/office/powerpoint/2010/main" val="703497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629399" y="544797"/>
            <a:ext cx="641393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d["y"] = 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d["b"] = 3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d["a"] = 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print("z=%d" %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42), 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print("x=%d" % 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42), 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items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print(type(items));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 = next(items,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(entry)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print(entry)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entry = next(items, False)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reversed(sorted(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key=lambda item: item[1]))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= 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print('The largest value', first)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7833475" y="849030"/>
            <a:ext cx="3159839" cy="21236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{'z': 1, 'y': 9, 'b': 3, 'a': 4}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dict_itemiterator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('z', 1)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('y', 9)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('b', 3)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('a', 4)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('y', 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cc_04_01.py</a:t>
            </a:r>
          </a:p>
        </p:txBody>
      </p:sp>
    </p:spTree>
    <p:extLst>
      <p:ext uri="{BB962C8B-B14F-4D97-AF65-F5344CB8AC3E}">
        <p14:creationId xmlns:p14="http://schemas.microsoft.com/office/powerpoint/2010/main" val="4227642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345528" y="450668"/>
            <a:ext cx="7977857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Map * map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("Testing Map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"z", 8);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"z", 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"y", 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"b", 3);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"a", 4);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("z=%d\n", map-&gt;get(map, "z", 42));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("x=%d\n", map-&gt;get(map, "x", 42));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map-&gt;first(map);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while((cur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392106-F0A9-3311-2512-DAE6B700DF70}"/>
              </a:ext>
            </a:extLst>
          </p:cNvPr>
          <p:cNvSpPr txBox="1"/>
          <p:nvPr/>
        </p:nvSpPr>
        <p:spPr>
          <a:xfrm>
            <a:off x="7503412" y="1851051"/>
            <a:ext cx="3252814" cy="267765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Map class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Map@0x600002a3c000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forwards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B070C-6DEF-262C-0A30-0FE29F60430A}"/>
              </a:ext>
            </a:extLst>
          </p:cNvPr>
          <p:cNvSpPr txBox="1"/>
          <p:nvPr/>
        </p:nvSpPr>
        <p:spPr>
          <a:xfrm>
            <a:off x="345528" y="6334780"/>
            <a:ext cx="1665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cc_04_01.c</a:t>
            </a:r>
          </a:p>
          <a:p>
            <a:endParaRPr lang="en-US" sz="1400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542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345528" y="450668"/>
            <a:ext cx="727314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backwards\n");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map-&gt;last(map);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while((cur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!= NULL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-&gt;del(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key\n");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value\n");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map-&gt;index(map, 0);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smallest value is %s=%d\n", cur-&gt;key, cur-&gt;value);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pos = map-&gt;size(map) - 1;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map-&gt;index(map, pos);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largest value is %s=%d\n", cur-&gt;key, cur-&gt;value);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map-&gt;del(map);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8265412" y="1536174"/>
            <a:ext cx="3252814" cy="378565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backwards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Sorted by key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Map@0x600002a3c000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Sorted by value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Map@0x600002a3c000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smallest value is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is a=4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345528" y="6334780"/>
            <a:ext cx="1665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cc_04_01.c</a:t>
            </a:r>
          </a:p>
          <a:p>
            <a:endParaRPr lang="en-US" sz="1400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96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4291</Words>
  <Application>Microsoft Macintosh PowerPoint</Application>
  <PresentationFormat>Widescreen</PresentationFormat>
  <Paragraphs>641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Menlo</vt:lpstr>
      <vt:lpstr>Office Theme</vt:lpstr>
      <vt:lpstr>Data Structures</vt:lpstr>
      <vt:lpstr>Our Data Structure – Key / Value Pairs</vt:lpstr>
      <vt:lpstr>PowerPoint Presentation</vt:lpstr>
      <vt:lpstr>Java Map&lt;Integer, String&gt;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Looking at Code</vt:lpstr>
      <vt:lpstr>MapEntry Structure</vt:lpstr>
      <vt:lpstr>Map</vt:lpstr>
      <vt:lpstr>Constructor</vt:lpstr>
      <vt:lpstr>Destructor</vt:lpstr>
      <vt:lpstr>Map_dump</vt:lpstr>
      <vt:lpstr>Map_get</vt:lpstr>
      <vt:lpstr>Map_put</vt:lpstr>
      <vt:lpstr>Map_get()</vt:lpstr>
      <vt:lpstr>Iterators</vt:lpstr>
      <vt:lpstr>Separation of Concerns</vt:lpstr>
      <vt:lpstr>About Iterators</vt:lpstr>
      <vt:lpstr>Struct MapIter</vt:lpstr>
      <vt:lpstr>Map_first()</vt:lpstr>
      <vt:lpstr>MapIter_next()</vt:lpstr>
      <vt:lpstr>Using an iterator</vt:lpstr>
      <vt:lpstr>Map_last()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43</cp:revision>
  <dcterms:created xsi:type="dcterms:W3CDTF">2023-02-25T13:30:24Z</dcterms:created>
  <dcterms:modified xsi:type="dcterms:W3CDTF">2023-03-04T13:32:52Z</dcterms:modified>
</cp:coreProperties>
</file>