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91" r:id="rId3"/>
    <p:sldId id="289" r:id="rId4"/>
    <p:sldId id="290" r:id="rId5"/>
    <p:sldId id="288" r:id="rId6"/>
    <p:sldId id="340" r:id="rId7"/>
    <p:sldId id="338" r:id="rId8"/>
    <p:sldId id="341" r:id="rId9"/>
    <p:sldId id="342" r:id="rId10"/>
    <p:sldId id="374" r:id="rId11"/>
    <p:sldId id="375" r:id="rId12"/>
    <p:sldId id="343" r:id="rId13"/>
    <p:sldId id="287" r:id="rId14"/>
    <p:sldId id="339" r:id="rId15"/>
    <p:sldId id="29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7306"/>
    <p:restoredTop sz="96327"/>
  </p:normalViewPr>
  <p:slideViewPr>
    <p:cSldViewPr snapToGrid="0">
      <p:cViewPr>
        <p:scale>
          <a:sx n="90" d="100"/>
          <a:sy n="90" d="100"/>
        </p:scale>
        <p:origin x="536" y="1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84BA6B-06FD-D141-9DBC-4E6752C56D1C}" type="datetimeFigureOut">
              <a:rPr lang="en-US" smtClean="0"/>
              <a:t>4/11/23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BCB509-4546-8F48-B83D-D83BAC5A9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3855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Slide Image Placeholder 1">
            <a:extLst>
              <a:ext uri="{FF2B5EF4-FFF2-40B4-BE49-F238E27FC236}">
                <a16:creationId xmlns:a16="http://schemas.microsoft.com/office/drawing/2014/main" id="{D966AD94-BD85-51FD-938E-0699200EF8D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2946" name="Notes Placeholder 2">
            <a:extLst>
              <a:ext uri="{FF2B5EF4-FFF2-40B4-BE49-F238E27FC236}">
                <a16:creationId xmlns:a16="http://schemas.microsoft.com/office/drawing/2014/main" id="{B9BA2AF9-4111-8DDF-4B89-9D770775F90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82947" name="Slide Number Placeholder 3">
            <a:extLst>
              <a:ext uri="{FF2B5EF4-FFF2-40B4-BE49-F238E27FC236}">
                <a16:creationId xmlns:a16="http://schemas.microsoft.com/office/drawing/2014/main" id="{0EEB9E54-F56D-C2D9-7871-BA5E01A2CD2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1pPr>
            <a:lvl2pPr marL="742950" indent="-28575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2pPr>
            <a:lvl3pPr marL="11430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3pPr>
            <a:lvl4pPr marL="16002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4pPr>
            <a:lvl5pPr marL="20574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9pPr>
          </a:lstStyle>
          <a:p>
            <a:fld id="{86C88DA9-DFB8-2D49-BD79-84336FD2B579}" type="slidenum">
              <a:rPr lang="en-US" altLang="en-US" sz="1200"/>
              <a:pPr/>
              <a:t>10</a:t>
            </a:fld>
            <a:endParaRPr lang="en-US" alt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37EEE-A3CF-443A-2482-35E18D99AF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7F8B9C-F5BA-17F9-0A1A-E9665612F7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8F8FBE-FBBE-A0CC-FC42-3FF15B010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4/11/23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E2043-136C-34E3-9B5E-AC338246D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6856A4-24F1-F505-9F17-D7CBFCAEE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495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A8AD7-CB39-F4FD-60C8-BAB75817C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BE9A8A-5BCD-ACF0-C136-CDF4EF43F4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172173-7BCD-6D53-45A8-FCA73BB26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4/11/23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F32C7C-335D-7160-23CE-C24A4F786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DCEB18-C173-EFB3-1C85-A031B2984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187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6DC207-D54F-2803-D3CC-9C09125C69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02E1E2-9E3B-784D-3CE4-2296C22F67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06E86C-E00B-BD36-A411-67778DF47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4/11/23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6F92B7-B14D-6AB6-B8C9-06EE3BCF4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C8E9E8-5085-B615-86BC-FA6AF9D53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906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DBEDB-C75D-A176-F1E1-2D61BD641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0EA41-92F4-D93D-5DF9-8B79882ED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3330B2-BD20-D788-65A6-746C9CD14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4/11/23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741D4E-2093-22B2-0224-6CCBB3626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9B169-B36C-E793-5F8A-BFAD72B3E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717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E088F-0963-1409-208E-743C84B47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88810C-6BA9-7DB2-3B0B-720C42B3C5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42797A-1838-CB89-1256-14F12FF16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4/11/23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1F2D03-E3A0-4FEA-0011-C37F65BB1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F4D0B-2CE2-143E-8B6E-602564B89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268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19120-C89A-B32D-C285-5A1F7A2A9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7ABE6-B752-F669-D1B4-AC8F049FCE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313714-0478-85A7-EDB7-9D329DB61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DCCEE-DA65-5FEA-DBE1-A4FFB71A4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4/11/23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AFB5A0-AAA7-A256-BA01-54C1A2476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DF0E0C-8C61-C6B0-8D2F-98C1C0F1B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047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E5963-B75A-5C26-1085-A924CA350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1618E1-9250-45C9-B6CB-F5EC9FCD44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64F8B2-EBF4-1934-4B10-E0E23D984E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5E85D9-CA66-2837-5A04-B23B866065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E643F1-9724-47B2-6CDC-D890213F27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301FAC-E8AC-52D9-1A16-B217F1A60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4/11/23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5BFE5D-39D1-6E86-A570-37A00E3A7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4A485E-6264-CBC0-1FF3-552D8DDBF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702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4FFF0-D8D3-C301-C696-45BC20EBE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81B914-1337-0FD9-892B-B99F460A2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4/11/23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C03B48-34D2-3263-7740-5983D6F7F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575E22-D3FA-A3BE-F2D4-6CCB10CD9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814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DE6F61-7AE2-FCC6-43FD-ED979C4E6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4/11/23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772E01-7045-0DD5-9E9A-B9D643B3B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433559-F5B7-5AA5-561B-0308F9F19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754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62457-9C61-FB3A-E090-794F70CCC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0A638-5B5A-F81F-B2BB-7D4BC2CCD8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6FA28D-530E-D553-BD5E-0834C69562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31CD66-9BCC-71D8-DC72-F5912A2DE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4/11/23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B4C7AA-84C9-DE87-FFC9-13E44AFAF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813F64-36A6-C563-B8F8-7149E9CCD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494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4AE18-9F94-F919-8625-C0724FDF2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6D54EC-1B48-2A18-CDF8-E331B4674B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EC52F0-4853-2AF7-6240-A9A13CC434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F48310-14CE-7E1E-AC35-4A75EA9F6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4/11/23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0B3B96-74D7-0A95-CBCC-E43B376DA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DE2FF1-191F-F55E-1038-7A84E4073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341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368CCB-F95C-78B8-AB3B-75046B538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B051CA-AE6B-5AD3-B31B-D128E8361E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A44A3A-5FE8-9765-97A4-8D78B80645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D8E255-8371-B349-B2F5-F8C6C9FF431B}" type="datetimeFigureOut">
              <a:rPr lang="en-US" smtClean="0"/>
              <a:t>4/11/23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477786-E37B-BA0A-FBBA-967E2DAF5F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B0ED85-D531-06A4-DD93-B6A9AC1AC7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400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41B36-9C62-3FFE-74C5-B0303391BA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Tree Maps </a:t>
            </a:r>
            <a:r>
              <a:rPr lang="en-US" dirty="0"/>
              <a:t>and Hash Maps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AFB11C-46EE-C1B0-9B56-FAD330B5A7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Dr. Charles R. Severance</a:t>
            </a:r>
          </a:p>
          <a:p>
            <a:r>
              <a:rPr lang="en-US" dirty="0"/>
              <a:t>www.cc4e.com</a:t>
            </a:r>
          </a:p>
          <a:p>
            <a:r>
              <a:rPr lang="en-US" dirty="0"/>
              <a:t>code.cc4e.com (sample code)</a:t>
            </a:r>
          </a:p>
          <a:p>
            <a:r>
              <a:rPr lang="en-US" dirty="0" err="1"/>
              <a:t>online.dr-chuck.com</a:t>
            </a:r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1495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1">
            <a:extLst>
              <a:ext uri="{FF2B5EF4-FFF2-40B4-BE49-F238E27FC236}">
                <a16:creationId xmlns:a16="http://schemas.microsoft.com/office/drawing/2014/main" id="{DA4DD59B-3455-C5B6-9C12-13EF6E5DC0B8}"/>
              </a:ext>
            </a:extLst>
          </p:cNvPr>
          <p:cNvSpPr>
            <a:spLocks/>
          </p:cNvSpPr>
          <p:nvPr/>
        </p:nvSpPr>
        <p:spPr bwMode="auto">
          <a:xfrm>
            <a:off x="7639495" y="2171823"/>
            <a:ext cx="4123922" cy="353343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1pPr>
            <a:lvl2pPr marL="742950" indent="-28575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2pPr>
            <a:lvl3pPr marL="11430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3pPr>
            <a:lvl4pPr marL="16002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4pPr>
            <a:lvl5pPr marL="20574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9pPr>
          </a:lstStyle>
          <a:p>
            <a:pPr algn="ctr" eaLnBrk="1" hangingPunct="1"/>
            <a:endParaRPr lang="en-US" altLang="en-US" sz="2700"/>
          </a:p>
        </p:txBody>
      </p:sp>
      <p:sp>
        <p:nvSpPr>
          <p:cNvPr id="81922" name="Rectangle 2">
            <a:extLst>
              <a:ext uri="{FF2B5EF4-FFF2-40B4-BE49-F238E27FC236}">
                <a16:creationId xmlns:a16="http://schemas.microsoft.com/office/drawing/2014/main" id="{AF9DB627-8914-205A-3BEC-943D76B6A3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5399" dirty="0"/>
              <a:t>Hashes</a:t>
            </a:r>
          </a:p>
        </p:txBody>
      </p:sp>
      <p:sp>
        <p:nvSpPr>
          <p:cNvPr id="81923" name="Rectangle 3">
            <a:extLst>
              <a:ext uri="{FF2B5EF4-FFF2-40B4-BE49-F238E27FC236}">
                <a16:creationId xmlns:a16="http://schemas.microsoft.com/office/drawing/2014/main" id="{9FCA0DD8-80A1-73AD-B9C4-15FE33793230}"/>
              </a:ext>
            </a:extLst>
          </p:cNvPr>
          <p:cNvSpPr>
            <a:spLocks/>
          </p:cNvSpPr>
          <p:nvPr/>
        </p:nvSpPr>
        <p:spPr bwMode="auto">
          <a:xfrm>
            <a:off x="6842804" y="6172027"/>
            <a:ext cx="4924426" cy="34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1pPr>
            <a:lvl2pPr marL="742950" indent="-28575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2pPr>
            <a:lvl3pPr marL="11430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3pPr>
            <a:lvl4pPr marL="16002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4pPr>
            <a:lvl5pPr marL="20574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9pPr>
          </a:lstStyle>
          <a:p>
            <a:pPr algn="ctr" eaLnBrk="1" hangingPunct="1"/>
            <a:r>
              <a:rPr lang="en-US" altLang="en-US" sz="2250">
                <a:solidFill>
                  <a:schemeClr val="tx1"/>
                </a:solidFill>
                <a:ea typeface="ＭＳ Ｐゴシック" panose="020B0600070205080204" pitchFamily="34" charset="-128"/>
              </a:rPr>
              <a:t>http://en.wikipedia.org/wiki/Hash_function</a:t>
            </a:r>
          </a:p>
        </p:txBody>
      </p:sp>
      <p:sp>
        <p:nvSpPr>
          <p:cNvPr id="81924" name="Rectangle 4">
            <a:extLst>
              <a:ext uri="{FF2B5EF4-FFF2-40B4-BE49-F238E27FC236}">
                <a16:creationId xmlns:a16="http://schemas.microsoft.com/office/drawing/2014/main" id="{1D0A1784-7DFE-842B-C051-8AEF4FF4EA3B}"/>
              </a:ext>
            </a:extLst>
          </p:cNvPr>
          <p:cNvSpPr>
            <a:spLocks/>
          </p:cNvSpPr>
          <p:nvPr/>
        </p:nvSpPr>
        <p:spPr bwMode="auto">
          <a:xfrm>
            <a:off x="495252" y="1657523"/>
            <a:ext cx="6665659" cy="4266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1pPr>
            <a:lvl2pPr marL="742950" indent="-28575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2pPr>
            <a:lvl3pPr marL="11430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3pPr>
            <a:lvl4pPr marL="16002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4pPr>
            <a:lvl5pPr marL="20574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9pPr>
          </a:lstStyle>
          <a:p>
            <a:pPr algn="ctr" eaLnBrk="1" hangingPunct="1"/>
            <a:r>
              <a:rPr lang="en-US" altLang="en-US" sz="2625" i="1">
                <a:solidFill>
                  <a:schemeClr val="tx1"/>
                </a:solidFill>
                <a:ea typeface="ＭＳ Ｐゴシック" panose="020B0600070205080204" pitchFamily="34" charset="-128"/>
              </a:rPr>
              <a:t>A hash function is any algorithm or subroutine that maps large data sets to smaller data sets, called keys. For example, a single integer can serve as an index to an array (cf. associative array). The values returned by a hash function are called hash values, hash codes, hash sums, checksums, or simply hashes.</a:t>
            </a:r>
          </a:p>
          <a:p>
            <a:pPr algn="ctr" eaLnBrk="1" hangingPunct="1"/>
            <a:r>
              <a:rPr lang="en-US" altLang="en-US" sz="2625" i="1">
                <a:solidFill>
                  <a:schemeClr val="tx1"/>
                </a:solidFill>
                <a:ea typeface="ＭＳ Ｐゴシック" panose="020B0600070205080204" pitchFamily="34" charset="-128"/>
              </a:rPr>
              <a:t>Hash functions are mostly used to accelerate table lookup or data comparison tasks such as finding items in a database...</a:t>
            </a:r>
          </a:p>
        </p:txBody>
      </p:sp>
      <p:pic>
        <p:nvPicPr>
          <p:cNvPr id="81925" name="Picture 5">
            <a:extLst>
              <a:ext uri="{FF2B5EF4-FFF2-40B4-BE49-F238E27FC236}">
                <a16:creationId xmlns:a16="http://schemas.microsoft.com/office/drawing/2014/main" id="{295D937F-E53A-97A5-DDED-5775A25767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2350" y="1886101"/>
            <a:ext cx="4762035" cy="3647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3728A-0087-2963-B6FA-3E9A137FF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SHA-256 Compression Function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348C92-2B6D-A66F-B32D-041741FD694B}"/>
              </a:ext>
            </a:extLst>
          </p:cNvPr>
          <p:cNvSpPr txBox="1"/>
          <p:nvPr/>
        </p:nvSpPr>
        <p:spPr>
          <a:xfrm>
            <a:off x="838200" y="612354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en.wikipedia.org</a:t>
            </a:r>
            <a:r>
              <a:rPr lang="en-US" dirty="0"/>
              <a:t>/wiki/SHA-2</a:t>
            </a:r>
          </a:p>
        </p:txBody>
      </p:sp>
      <p:pic>
        <p:nvPicPr>
          <p:cNvPr id="10" name="Picture 9" descr="A complex formula with shifting, inversion, and exclusive or.  This is way too complex and does not need to be understood by the student.">
            <a:extLst>
              <a:ext uri="{FF2B5EF4-FFF2-40B4-BE49-F238E27FC236}">
                <a16:creationId xmlns:a16="http://schemas.microsoft.com/office/drawing/2014/main" id="{E9E41344-610D-7D19-B5C6-A14A2A4D8C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684"/>
          <a:stretch/>
        </p:blipFill>
        <p:spPr>
          <a:xfrm>
            <a:off x="694703" y="2410017"/>
            <a:ext cx="4951185" cy="2129021"/>
          </a:xfrm>
          <a:prstGeom prst="rect">
            <a:avLst/>
          </a:prstGeom>
        </p:spPr>
      </p:pic>
      <p:pic>
        <p:nvPicPr>
          <p:cNvPr id="12" name="Picture 11" descr="A  graphical flow diagram with shifting, inversion, and exclusive or.  This is way too complex and does not need to be understood by the student.">
            <a:extLst>
              <a:ext uri="{FF2B5EF4-FFF2-40B4-BE49-F238E27FC236}">
                <a16:creationId xmlns:a16="http://schemas.microsoft.com/office/drawing/2014/main" id="{8B0293F1-3FFC-5F0E-153E-16A84506C7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7060" y="1749891"/>
            <a:ext cx="508000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3295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B2A9B6C-0905-53D0-5724-B0EE61E0BF7C}"/>
              </a:ext>
            </a:extLst>
          </p:cNvPr>
          <p:cNvSpPr txBox="1"/>
          <p:nvPr/>
        </p:nvSpPr>
        <p:spPr>
          <a:xfrm>
            <a:off x="781050" y="612844"/>
            <a:ext cx="733425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getBucket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(char *str, int buckets)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unsigned int hash = 123456;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("\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nHashing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%s\n", str);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( str == NULL ) return 0;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for( ; *str ; str++)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hash = ( hash &lt;&lt; 3 ) ^ *str;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("%c 0x%08x %d\n", *str, 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hash, hash % buckets);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hash % buckets;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h;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h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getBucket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("Hi", 8);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h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getBucket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("Hello", 8);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h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getBucket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("World", 8);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7E7FE2-0047-570B-5CA0-F777C7401591}"/>
              </a:ext>
            </a:extLst>
          </p:cNvPr>
          <p:cNvSpPr txBox="1"/>
          <p:nvPr/>
        </p:nvSpPr>
        <p:spPr>
          <a:xfrm>
            <a:off x="7864081" y="771168"/>
            <a:ext cx="2707482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Hashing Hi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H 0x000f1248 0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0x00789229 1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Hashing Hello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H 0x000f1248 0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 0x00789225 5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 0x03c49144 4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 0x1e248a4c 4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o 0xf124520f 7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Hashing World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 0x000f1257 7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o 0x007892d7 7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 0x03c496ca 2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 0x1e24b63c 4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 0xf125b184 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08A033-292D-B85C-D84C-AD5A1A933F57}"/>
              </a:ext>
            </a:extLst>
          </p:cNvPr>
          <p:cNvSpPr txBox="1"/>
          <p:nvPr/>
        </p:nvSpPr>
        <p:spPr>
          <a:xfrm>
            <a:off x="10247708" y="6245155"/>
            <a:ext cx="16656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cc_05_01_01.c</a:t>
            </a:r>
          </a:p>
        </p:txBody>
      </p:sp>
    </p:spTree>
    <p:extLst>
      <p:ext uri="{BB962C8B-B14F-4D97-AF65-F5344CB8AC3E}">
        <p14:creationId xmlns:p14="http://schemas.microsoft.com/office/powerpoint/2010/main" val="29557823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27238-F1A1-31AD-9629-746FE02E6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TBD: </a:t>
            </a:r>
            <a:r>
              <a:rPr lang="en-US" dirty="0" err="1"/>
              <a:t>LinkedTree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A23206-C253-8CEA-391D-261F2BE99E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1743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6B9E8AC-ABA2-FB4E-FD75-527CE7ECD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LinkedTreeMap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B8BB105-0AF7-8246-C832-09F12F90E1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Stays ordered (like Python </a:t>
            </a:r>
            <a:r>
              <a:rPr lang="en-US" dirty="0" err="1"/>
              <a:t>OrderedDict</a:t>
            </a:r>
            <a:r>
              <a:rPr lang="en-US" dirty="0"/>
              <a:t>)</a:t>
            </a:r>
          </a:p>
          <a:p>
            <a:r>
              <a:rPr lang="en-US" dirty="0"/>
              <a:t>Stays sorted (like Java </a:t>
            </a:r>
            <a:r>
              <a:rPr lang="en-US" dirty="0" err="1"/>
              <a:t>TreeMap</a:t>
            </a:r>
            <a:r>
              <a:rPr lang="en-US" dirty="0"/>
              <a:t>)</a:t>
            </a:r>
          </a:p>
          <a:p>
            <a:r>
              <a:rPr lang="en-US" dirty="0"/>
              <a:t>Can be iterated (like C++ map, and </a:t>
            </a:r>
            <a:r>
              <a:rPr lang="en-US" dirty="0" err="1"/>
              <a:t>OrderedDict</a:t>
            </a:r>
            <a:r>
              <a:rPr lang="en-US" dirty="0"/>
              <a:t>, but not </a:t>
            </a:r>
            <a:r>
              <a:rPr lang="en-US" dirty="0" err="1"/>
              <a:t>TreeMap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5359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4522262-D68D-F78F-6B9F-FD84B64289B0}"/>
              </a:ext>
            </a:extLst>
          </p:cNvPr>
          <p:cNvCxnSpPr>
            <a:cxnSpLocks/>
            <a:endCxn id="47" idx="3"/>
          </p:cNvCxnSpPr>
          <p:nvPr/>
        </p:nvCxnSpPr>
        <p:spPr>
          <a:xfrm flipH="1">
            <a:off x="3558886" y="1891240"/>
            <a:ext cx="2561889" cy="800706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Snip Same Side Corner Rectangle 30">
            <a:extLst>
              <a:ext uri="{FF2B5EF4-FFF2-40B4-BE49-F238E27FC236}">
                <a16:creationId xmlns:a16="http://schemas.microsoft.com/office/drawing/2014/main" id="{E7026527-51C7-8BDC-9825-BD78B1B25892}"/>
              </a:ext>
            </a:extLst>
          </p:cNvPr>
          <p:cNvSpPr/>
          <p:nvPr/>
        </p:nvSpPr>
        <p:spPr>
          <a:xfrm>
            <a:off x="5781760" y="1567692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h=42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8B18272-38CA-87F3-AF02-F3A8A5125AAE}"/>
              </a:ext>
            </a:extLst>
          </p:cNvPr>
          <p:cNvCxnSpPr>
            <a:cxnSpLocks/>
            <a:endCxn id="62" idx="3"/>
          </p:cNvCxnSpPr>
          <p:nvPr/>
        </p:nvCxnSpPr>
        <p:spPr>
          <a:xfrm>
            <a:off x="6745646" y="1988820"/>
            <a:ext cx="2304576" cy="688612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BB641C6-8772-90CA-7FCB-2D5173146D5F}"/>
              </a:ext>
            </a:extLst>
          </p:cNvPr>
          <p:cNvCxnSpPr>
            <a:cxnSpLocks/>
            <a:endCxn id="56" idx="3"/>
          </p:cNvCxnSpPr>
          <p:nvPr/>
        </p:nvCxnSpPr>
        <p:spPr>
          <a:xfrm flipH="1">
            <a:off x="2186052" y="3119045"/>
            <a:ext cx="897014" cy="590545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Snip Same Side Corner Rectangle 55">
            <a:extLst>
              <a:ext uri="{FF2B5EF4-FFF2-40B4-BE49-F238E27FC236}">
                <a16:creationId xmlns:a16="http://schemas.microsoft.com/office/drawing/2014/main" id="{E44504D0-FB6C-AF97-C4D8-A127FD543364}"/>
              </a:ext>
            </a:extLst>
          </p:cNvPr>
          <p:cNvSpPr/>
          <p:nvPr/>
        </p:nvSpPr>
        <p:spPr>
          <a:xfrm>
            <a:off x="1663258" y="3709590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b=123</a:t>
            </a:r>
          </a:p>
        </p:txBody>
      </p:sp>
      <p:sp>
        <p:nvSpPr>
          <p:cNvPr id="57" name="Snip Same Side Corner Rectangle 56">
            <a:extLst>
              <a:ext uri="{FF2B5EF4-FFF2-40B4-BE49-F238E27FC236}">
                <a16:creationId xmlns:a16="http://schemas.microsoft.com/office/drawing/2014/main" id="{A3F4F994-6AE0-3F3F-30C8-4A26D6B7E51C}"/>
              </a:ext>
            </a:extLst>
          </p:cNvPr>
          <p:cNvSpPr/>
          <p:nvPr/>
        </p:nvSpPr>
        <p:spPr>
          <a:xfrm>
            <a:off x="4408926" y="3738024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f=6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E8145B6-B0EC-9F97-7DC8-B7DABF5E341E}"/>
              </a:ext>
            </a:extLst>
          </p:cNvPr>
          <p:cNvCxnSpPr>
            <a:cxnSpLocks/>
            <a:endCxn id="57" idx="3"/>
          </p:cNvCxnSpPr>
          <p:nvPr/>
        </p:nvCxnSpPr>
        <p:spPr>
          <a:xfrm>
            <a:off x="4012621" y="3119045"/>
            <a:ext cx="919099" cy="618979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005192F9-2EE0-E69B-5086-84B615B69593}"/>
              </a:ext>
            </a:extLst>
          </p:cNvPr>
          <p:cNvCxnSpPr>
            <a:cxnSpLocks/>
            <a:endCxn id="64" idx="3"/>
          </p:cNvCxnSpPr>
          <p:nvPr/>
        </p:nvCxnSpPr>
        <p:spPr>
          <a:xfrm flipH="1">
            <a:off x="7677388" y="3098560"/>
            <a:ext cx="932364" cy="624950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Snip Same Side Corner Rectangle 63">
            <a:extLst>
              <a:ext uri="{FF2B5EF4-FFF2-40B4-BE49-F238E27FC236}">
                <a16:creationId xmlns:a16="http://schemas.microsoft.com/office/drawing/2014/main" id="{D78881C0-3877-6C05-BEF9-49D3A0444BD6}"/>
              </a:ext>
            </a:extLst>
          </p:cNvPr>
          <p:cNvSpPr/>
          <p:nvPr/>
        </p:nvSpPr>
        <p:spPr>
          <a:xfrm>
            <a:off x="7154594" y="3723510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j=12</a:t>
            </a:r>
          </a:p>
        </p:txBody>
      </p:sp>
      <p:sp>
        <p:nvSpPr>
          <p:cNvPr id="65" name="Snip Same Side Corner Rectangle 64">
            <a:extLst>
              <a:ext uri="{FF2B5EF4-FFF2-40B4-BE49-F238E27FC236}">
                <a16:creationId xmlns:a16="http://schemas.microsoft.com/office/drawing/2014/main" id="{C2B35D46-1AFB-860B-197E-9C8DAB781F72}"/>
              </a:ext>
            </a:extLst>
          </p:cNvPr>
          <p:cNvSpPr/>
          <p:nvPr/>
        </p:nvSpPr>
        <p:spPr>
          <a:xfrm>
            <a:off x="9900264" y="3710004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m=67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66D2452-5257-6535-2E33-2985DA19E501}"/>
              </a:ext>
            </a:extLst>
          </p:cNvPr>
          <p:cNvCxnSpPr>
            <a:cxnSpLocks/>
            <a:endCxn id="65" idx="3"/>
          </p:cNvCxnSpPr>
          <p:nvPr/>
        </p:nvCxnSpPr>
        <p:spPr>
          <a:xfrm>
            <a:off x="9427535" y="3098560"/>
            <a:ext cx="995523" cy="611444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urved Connector 71">
            <a:extLst>
              <a:ext uri="{FF2B5EF4-FFF2-40B4-BE49-F238E27FC236}">
                <a16:creationId xmlns:a16="http://schemas.microsoft.com/office/drawing/2014/main" id="{A78F898C-1BEC-02EB-C57C-7D6C469B9BA5}"/>
              </a:ext>
            </a:extLst>
          </p:cNvPr>
          <p:cNvCxnSpPr>
            <a:cxnSpLocks/>
            <a:stCxn id="47" idx="0"/>
            <a:endCxn id="57" idx="3"/>
          </p:cNvCxnSpPr>
          <p:nvPr/>
        </p:nvCxnSpPr>
        <p:spPr>
          <a:xfrm>
            <a:off x="4081680" y="2952826"/>
            <a:ext cx="850040" cy="785198"/>
          </a:xfrm>
          <a:prstGeom prst="curvedConnector2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urved Connector 72">
            <a:extLst>
              <a:ext uri="{FF2B5EF4-FFF2-40B4-BE49-F238E27FC236}">
                <a16:creationId xmlns:a16="http://schemas.microsoft.com/office/drawing/2014/main" id="{BD0A97D4-05A1-36B1-2949-6F751ABCAA36}"/>
              </a:ext>
            </a:extLst>
          </p:cNvPr>
          <p:cNvCxnSpPr>
            <a:cxnSpLocks/>
            <a:stCxn id="76" idx="3"/>
            <a:endCxn id="56" idx="2"/>
          </p:cNvCxnSpPr>
          <p:nvPr/>
        </p:nvCxnSpPr>
        <p:spPr>
          <a:xfrm>
            <a:off x="1162236" y="3955955"/>
            <a:ext cx="501022" cy="14515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4B3E3293-6372-042A-88ED-C6E9E45A4FBC}"/>
              </a:ext>
            </a:extLst>
          </p:cNvPr>
          <p:cNvSpPr/>
          <p:nvPr/>
        </p:nvSpPr>
        <p:spPr>
          <a:xfrm>
            <a:off x="385626" y="3760012"/>
            <a:ext cx="776610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    </a:t>
            </a:r>
          </a:p>
        </p:txBody>
      </p:sp>
      <p:cxnSp>
        <p:nvCxnSpPr>
          <p:cNvPr id="79" name="Curved Connector 78">
            <a:extLst>
              <a:ext uri="{FF2B5EF4-FFF2-40B4-BE49-F238E27FC236}">
                <a16:creationId xmlns:a16="http://schemas.microsoft.com/office/drawing/2014/main" id="{1F3CDD97-C773-3017-8819-F36E5E40630C}"/>
              </a:ext>
            </a:extLst>
          </p:cNvPr>
          <p:cNvCxnSpPr>
            <a:cxnSpLocks/>
            <a:stCxn id="56" idx="0"/>
            <a:endCxn id="47" idx="3"/>
          </p:cNvCxnSpPr>
          <p:nvPr/>
        </p:nvCxnSpPr>
        <p:spPr>
          <a:xfrm flipV="1">
            <a:off x="2708846" y="2691946"/>
            <a:ext cx="850040" cy="1278524"/>
          </a:xfrm>
          <a:prstGeom prst="curvedConnector4">
            <a:avLst>
              <a:gd name="adj1" fmla="val 19249"/>
              <a:gd name="adj2" fmla="val 11788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urved Connector 86">
            <a:extLst>
              <a:ext uri="{FF2B5EF4-FFF2-40B4-BE49-F238E27FC236}">
                <a16:creationId xmlns:a16="http://schemas.microsoft.com/office/drawing/2014/main" id="{6FA2AB38-1BD2-9D5F-D2FB-E94A9E319965}"/>
              </a:ext>
            </a:extLst>
          </p:cNvPr>
          <p:cNvCxnSpPr>
            <a:cxnSpLocks/>
            <a:stCxn id="57" idx="0"/>
            <a:endCxn id="31" idx="3"/>
          </p:cNvCxnSpPr>
          <p:nvPr/>
        </p:nvCxnSpPr>
        <p:spPr>
          <a:xfrm flipV="1">
            <a:off x="5454514" y="1567692"/>
            <a:ext cx="850040" cy="2431212"/>
          </a:xfrm>
          <a:prstGeom prst="curvedConnector4">
            <a:avLst>
              <a:gd name="adj1" fmla="val 19249"/>
              <a:gd name="adj2" fmla="val 109403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urved Connector 92">
            <a:extLst>
              <a:ext uri="{FF2B5EF4-FFF2-40B4-BE49-F238E27FC236}">
                <a16:creationId xmlns:a16="http://schemas.microsoft.com/office/drawing/2014/main" id="{0A54B6BA-4C4D-21EA-4529-8DC89E5B0D6B}"/>
              </a:ext>
            </a:extLst>
          </p:cNvPr>
          <p:cNvCxnSpPr>
            <a:cxnSpLocks/>
            <a:stCxn id="31" idx="0"/>
            <a:endCxn id="64" idx="2"/>
          </p:cNvCxnSpPr>
          <p:nvPr/>
        </p:nvCxnSpPr>
        <p:spPr>
          <a:xfrm>
            <a:off x="6827348" y="1828572"/>
            <a:ext cx="327246" cy="2155818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urved Connector 99">
            <a:extLst>
              <a:ext uri="{FF2B5EF4-FFF2-40B4-BE49-F238E27FC236}">
                <a16:creationId xmlns:a16="http://schemas.microsoft.com/office/drawing/2014/main" id="{5B13272C-13DA-3341-A568-7CD3B876E716}"/>
              </a:ext>
            </a:extLst>
          </p:cNvPr>
          <p:cNvCxnSpPr>
            <a:cxnSpLocks/>
            <a:stCxn id="64" idx="0"/>
            <a:endCxn id="62" idx="3"/>
          </p:cNvCxnSpPr>
          <p:nvPr/>
        </p:nvCxnSpPr>
        <p:spPr>
          <a:xfrm flipV="1">
            <a:off x="8200182" y="2677432"/>
            <a:ext cx="850040" cy="1306958"/>
          </a:xfrm>
          <a:prstGeom prst="curvedConnector4">
            <a:avLst>
              <a:gd name="adj1" fmla="val 19249"/>
              <a:gd name="adj2" fmla="val 117491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urved Connector 104">
            <a:extLst>
              <a:ext uri="{FF2B5EF4-FFF2-40B4-BE49-F238E27FC236}">
                <a16:creationId xmlns:a16="http://schemas.microsoft.com/office/drawing/2014/main" id="{40D5F708-690D-948E-6E1E-F00FD1D017D2}"/>
              </a:ext>
            </a:extLst>
          </p:cNvPr>
          <p:cNvCxnSpPr>
            <a:cxnSpLocks/>
            <a:stCxn id="62" idx="0"/>
            <a:endCxn id="65" idx="3"/>
          </p:cNvCxnSpPr>
          <p:nvPr/>
        </p:nvCxnSpPr>
        <p:spPr>
          <a:xfrm>
            <a:off x="9573016" y="2938312"/>
            <a:ext cx="850042" cy="771692"/>
          </a:xfrm>
          <a:prstGeom prst="curvedConnector2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urved Connector 110">
            <a:extLst>
              <a:ext uri="{FF2B5EF4-FFF2-40B4-BE49-F238E27FC236}">
                <a16:creationId xmlns:a16="http://schemas.microsoft.com/office/drawing/2014/main" id="{95805C96-F5A9-D1F5-B2BB-EDDB7ACF11BD}"/>
              </a:ext>
            </a:extLst>
          </p:cNvPr>
          <p:cNvCxnSpPr>
            <a:cxnSpLocks/>
            <a:stCxn id="65" idx="0"/>
            <a:endCxn id="113" idx="1"/>
          </p:cNvCxnSpPr>
          <p:nvPr/>
        </p:nvCxnSpPr>
        <p:spPr>
          <a:xfrm flipV="1">
            <a:off x="10945852" y="3956964"/>
            <a:ext cx="580851" cy="13920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12">
            <a:extLst>
              <a:ext uri="{FF2B5EF4-FFF2-40B4-BE49-F238E27FC236}">
                <a16:creationId xmlns:a16="http://schemas.microsoft.com/office/drawing/2014/main" id="{C0A64257-3355-8BBF-EC4D-1432811A506A}"/>
              </a:ext>
            </a:extLst>
          </p:cNvPr>
          <p:cNvSpPr/>
          <p:nvPr/>
        </p:nvSpPr>
        <p:spPr>
          <a:xfrm>
            <a:off x="11526703" y="3761021"/>
            <a:ext cx="302209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2" name="Snip Same Side Corner Rectangle 61">
            <a:extLst>
              <a:ext uri="{FF2B5EF4-FFF2-40B4-BE49-F238E27FC236}">
                <a16:creationId xmlns:a16="http://schemas.microsoft.com/office/drawing/2014/main" id="{632D30FC-BF36-C7BA-0AB0-099A2C74BD6C}"/>
              </a:ext>
            </a:extLst>
          </p:cNvPr>
          <p:cNvSpPr/>
          <p:nvPr/>
        </p:nvSpPr>
        <p:spPr>
          <a:xfrm>
            <a:off x="8527428" y="2677432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k=9</a:t>
            </a:r>
          </a:p>
        </p:txBody>
      </p:sp>
      <p:sp>
        <p:nvSpPr>
          <p:cNvPr id="47" name="Snip Same Side Corner Rectangle 46">
            <a:extLst>
              <a:ext uri="{FF2B5EF4-FFF2-40B4-BE49-F238E27FC236}">
                <a16:creationId xmlns:a16="http://schemas.microsoft.com/office/drawing/2014/main" id="{0E25ECBE-128B-4B41-3CF2-BD20AD6A25B8}"/>
              </a:ext>
            </a:extLst>
          </p:cNvPr>
          <p:cNvSpPr/>
          <p:nvPr/>
        </p:nvSpPr>
        <p:spPr>
          <a:xfrm>
            <a:off x="3036092" y="2691946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d=8</a:t>
            </a:r>
          </a:p>
        </p:txBody>
      </p:sp>
    </p:spTree>
    <p:extLst>
      <p:ext uri="{BB962C8B-B14F-4D97-AF65-F5344CB8AC3E}">
        <p14:creationId xmlns:p14="http://schemas.microsoft.com/office/powerpoint/2010/main" val="2381920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0D539-40B6-0353-D2DC-CF3A5D495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/>
          <a:lstStyle/>
          <a:p>
            <a:r>
              <a:rPr lang="en-US" dirty="0"/>
              <a:t>“Stopping by Woods on a Snowy Evening”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1570B3-BA99-897C-5C83-8D6AAB736867}"/>
              </a:ext>
            </a:extLst>
          </p:cNvPr>
          <p:cNvSpPr txBox="1"/>
          <p:nvPr/>
        </p:nvSpPr>
        <p:spPr>
          <a:xfrm>
            <a:off x="962478" y="5809683"/>
            <a:ext cx="5974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https://</a:t>
            </a:r>
            <a:r>
              <a:rPr lang="en-US" sz="1400" dirty="0" err="1"/>
              <a:t>en.wikipedia.org</a:t>
            </a:r>
            <a:r>
              <a:rPr lang="en-US" sz="1400" dirty="0"/>
              <a:t>/wiki/</a:t>
            </a:r>
            <a:r>
              <a:rPr lang="en-US" sz="1400"/>
              <a:t>Stopping_by_Woods_on_a_Snowy_Evening</a:t>
            </a:r>
            <a:endParaRPr lang="en-US" sz="1400" dirty="0"/>
          </a:p>
        </p:txBody>
      </p:sp>
      <p:pic>
        <p:nvPicPr>
          <p:cNvPr id="7" name="Picture 6" descr="A Picture of Robert Frost taken around 1910, from Wikipedia.">
            <a:extLst>
              <a:ext uri="{FF2B5EF4-FFF2-40B4-BE49-F238E27FC236}">
                <a16:creationId xmlns:a16="http://schemas.microsoft.com/office/drawing/2014/main" id="{248AF269-AB34-F3C9-3BBD-3B9E9803F1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4108" y="2023552"/>
            <a:ext cx="1987012" cy="281089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87F4740-D7B1-132B-BE51-8AE92023F4CD}"/>
              </a:ext>
            </a:extLst>
          </p:cNvPr>
          <p:cNvSpPr txBox="1"/>
          <p:nvPr/>
        </p:nvSpPr>
        <p:spPr>
          <a:xfrm>
            <a:off x="7272926" y="608259"/>
            <a:ext cx="3956596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Whose woods these are I think I know.   </a:t>
            </a:r>
          </a:p>
          <a:p>
            <a:r>
              <a:rPr lang="en-US" dirty="0"/>
              <a:t>His house is in the village though;   </a:t>
            </a:r>
          </a:p>
          <a:p>
            <a:r>
              <a:rPr lang="en-US" dirty="0"/>
              <a:t>He will not see me stopping here   </a:t>
            </a:r>
          </a:p>
          <a:p>
            <a:r>
              <a:rPr lang="en-US" dirty="0"/>
              <a:t>To watch his woods fill up with snow.   </a:t>
            </a:r>
          </a:p>
          <a:p>
            <a:endParaRPr lang="en-US" dirty="0"/>
          </a:p>
          <a:p>
            <a:r>
              <a:rPr lang="en-US" dirty="0"/>
              <a:t>My little horse must think it queer   </a:t>
            </a:r>
          </a:p>
          <a:p>
            <a:r>
              <a:rPr lang="en-US" dirty="0"/>
              <a:t>To stop without a farmhouse near   </a:t>
            </a:r>
          </a:p>
          <a:p>
            <a:r>
              <a:rPr lang="en-US" dirty="0"/>
              <a:t>Between the woods and frozen lake   </a:t>
            </a:r>
          </a:p>
          <a:p>
            <a:r>
              <a:rPr lang="en-US" dirty="0"/>
              <a:t>The darkest evening of the year.   </a:t>
            </a:r>
          </a:p>
          <a:p>
            <a:endParaRPr lang="en-US" dirty="0"/>
          </a:p>
          <a:p>
            <a:r>
              <a:rPr lang="en-US" dirty="0"/>
              <a:t>He gives his harness bells a shake   </a:t>
            </a:r>
          </a:p>
          <a:p>
            <a:r>
              <a:rPr lang="en-US" dirty="0"/>
              <a:t>To ask if there is some mistake.   </a:t>
            </a:r>
          </a:p>
          <a:p>
            <a:r>
              <a:rPr lang="en-US" dirty="0"/>
              <a:t>The only other sound’s the sweep   </a:t>
            </a:r>
          </a:p>
          <a:p>
            <a:r>
              <a:rPr lang="en-US" dirty="0"/>
              <a:t>Of easy wind and downy flake.   </a:t>
            </a:r>
          </a:p>
          <a:p>
            <a:endParaRPr lang="en-US" dirty="0"/>
          </a:p>
          <a:p>
            <a:r>
              <a:rPr lang="en-US" dirty="0"/>
              <a:t>The woods are lovely, dark and deep,   </a:t>
            </a:r>
          </a:p>
          <a:p>
            <a:r>
              <a:rPr lang="en-US" dirty="0"/>
              <a:t>But I have promises to keep,   </a:t>
            </a:r>
          </a:p>
          <a:p>
            <a:r>
              <a:rPr lang="en-US" dirty="0"/>
              <a:t>And miles to go before I sleep,   </a:t>
            </a:r>
          </a:p>
          <a:p>
            <a:r>
              <a:rPr lang="en-US" dirty="0"/>
              <a:t>And miles to go before I sleep.</a:t>
            </a:r>
          </a:p>
        </p:txBody>
      </p:sp>
    </p:spTree>
    <p:extLst>
      <p:ext uri="{BB962C8B-B14F-4D97-AF65-F5344CB8AC3E}">
        <p14:creationId xmlns:p14="http://schemas.microsoft.com/office/powerpoint/2010/main" val="2966333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CF327-8EC3-EF92-AAE7-71366ACAB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/Value Implementation Alternatives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186F31-2F14-F963-8C9D-067B2AC16A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215002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We will build an unordered </a:t>
            </a:r>
            <a:r>
              <a:rPr lang="en-US" dirty="0" err="1"/>
              <a:t>java.util.HashMap</a:t>
            </a:r>
            <a:r>
              <a:rPr lang="en-US" dirty="0"/>
              <a:t> / Python 2 </a:t>
            </a:r>
            <a:r>
              <a:rPr lang="en-US" dirty="0" err="1"/>
              <a:t>dict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Chapter 6.6</a:t>
            </a:r>
          </a:p>
          <a:p>
            <a:r>
              <a:rPr lang="en-US" dirty="0"/>
              <a:t>We will build a sorted </a:t>
            </a:r>
            <a:r>
              <a:rPr lang="en-US" dirty="0" err="1"/>
              <a:t>java.util.TreeMap</a:t>
            </a:r>
            <a:r>
              <a:rPr lang="en-US" dirty="0"/>
              <a:t> – plus an iterator</a:t>
            </a:r>
          </a:p>
          <a:p>
            <a:pPr lvl="1"/>
            <a:r>
              <a:rPr lang="en-US" dirty="0"/>
              <a:t>Chapter 6.5 (Simultaneous Linked List + Tree)</a:t>
            </a:r>
          </a:p>
          <a:p>
            <a:pPr lvl="1"/>
            <a:r>
              <a:rPr lang="en-US" dirty="0"/>
              <a:t>It would be named </a:t>
            </a:r>
            <a:r>
              <a:rPr lang="en-US" dirty="0" err="1"/>
              <a:t>java.util.LinkedTreeMap</a:t>
            </a:r>
            <a:r>
              <a:rPr lang="en-US" dirty="0"/>
              <a:t> if Java had such a thing </a:t>
            </a:r>
            <a:r>
              <a:rPr lang="en-US" dirty="0">
                <a:sym typeface="Wingdings" pitchFamily="2" charset="2"/>
              </a:rPr>
              <a:t>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3D9D17-AC25-E8DC-2D74-E9E4DEA5E3E3}"/>
              </a:ext>
            </a:extLst>
          </p:cNvPr>
          <p:cNvSpPr txBox="1"/>
          <p:nvPr/>
        </p:nvSpPr>
        <p:spPr>
          <a:xfrm>
            <a:off x="1162876" y="4116934"/>
            <a:ext cx="264803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Python</a:t>
            </a:r>
          </a:p>
          <a:p>
            <a:endParaRPr lang="en-US" dirty="0"/>
          </a:p>
          <a:p>
            <a:r>
              <a:rPr lang="en-US" dirty="0"/>
              <a:t>Python 2 </a:t>
            </a:r>
            <a:r>
              <a:rPr lang="en-US" dirty="0" err="1"/>
              <a:t>dict</a:t>
            </a:r>
            <a:r>
              <a:rPr lang="en-US" dirty="0"/>
              <a:t>  - unordered</a:t>
            </a:r>
          </a:p>
          <a:p>
            <a:r>
              <a:rPr lang="en-US" dirty="0"/>
              <a:t>Python 3.1 - </a:t>
            </a:r>
            <a:r>
              <a:rPr lang="en-US" dirty="0" err="1"/>
              <a:t>OrderedDict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63A8E7-615D-57B8-DD11-D3D55A2AFC33}"/>
              </a:ext>
            </a:extLst>
          </p:cNvPr>
          <p:cNvSpPr txBox="1"/>
          <p:nvPr/>
        </p:nvSpPr>
        <p:spPr>
          <a:xfrm>
            <a:off x="8219332" y="4116934"/>
            <a:ext cx="280946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Java</a:t>
            </a:r>
          </a:p>
          <a:p>
            <a:endParaRPr lang="en-US" dirty="0"/>
          </a:p>
          <a:p>
            <a:r>
              <a:rPr lang="en-US" dirty="0" err="1"/>
              <a:t>java.util.HashMap</a:t>
            </a:r>
            <a:endParaRPr lang="en-US" dirty="0"/>
          </a:p>
          <a:p>
            <a:r>
              <a:rPr lang="en-US" dirty="0" err="1"/>
              <a:t>java.util.TreeMap</a:t>
            </a:r>
            <a:r>
              <a:rPr lang="en-US" dirty="0"/>
              <a:t> (*)</a:t>
            </a:r>
          </a:p>
          <a:p>
            <a:r>
              <a:rPr lang="en-US" dirty="0" err="1"/>
              <a:t>java.util.LinkedHashMap</a:t>
            </a:r>
            <a:endParaRPr lang="en-US" dirty="0"/>
          </a:p>
          <a:p>
            <a:endParaRPr lang="en-US" dirty="0"/>
          </a:p>
          <a:p>
            <a:r>
              <a:rPr lang="en-US" dirty="0"/>
              <a:t>* No iterator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4DF3EC-A2B8-3EF7-4CCC-1E9131AEBA76}"/>
              </a:ext>
            </a:extLst>
          </p:cNvPr>
          <p:cNvSpPr txBox="1"/>
          <p:nvPr/>
        </p:nvSpPr>
        <p:spPr>
          <a:xfrm>
            <a:off x="4354830" y="4116934"/>
            <a:ext cx="327088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C++ (capabilities of any map)</a:t>
            </a:r>
          </a:p>
          <a:p>
            <a:endParaRPr lang="en-US" dirty="0"/>
          </a:p>
          <a:p>
            <a:r>
              <a:rPr lang="en-US" dirty="0"/>
              <a:t>Associative</a:t>
            </a:r>
          </a:p>
          <a:p>
            <a:r>
              <a:rPr lang="en-US" dirty="0"/>
              <a:t>Ordered</a:t>
            </a:r>
          </a:p>
          <a:p>
            <a:r>
              <a:rPr lang="en-US" dirty="0"/>
              <a:t>Unique Keys</a:t>
            </a:r>
          </a:p>
          <a:p>
            <a:r>
              <a:rPr lang="en-US" dirty="0"/>
              <a:t>Map (key / simple value)</a:t>
            </a:r>
          </a:p>
        </p:txBody>
      </p:sp>
    </p:spTree>
    <p:extLst>
      <p:ext uri="{BB962C8B-B14F-4D97-AF65-F5344CB8AC3E}">
        <p14:creationId xmlns:p14="http://schemas.microsoft.com/office/powerpoint/2010/main" val="3908200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F7649A-B69A-DF24-FFC7-50C6BF719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anchor="ctr">
            <a:normAutofit/>
          </a:bodyPr>
          <a:lstStyle/>
          <a:p>
            <a:pPr algn="ctr"/>
            <a:r>
              <a:rPr lang="en-US" sz="3600">
                <a:solidFill>
                  <a:srgbClr val="FFFFFF"/>
                </a:solidFill>
              </a:rPr>
              <a:t>Start with a good picture…</a:t>
            </a: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0785CB74-E6DC-6DC1-C1CE-5B7BA18EB3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9765" y="643466"/>
            <a:ext cx="5755801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287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717A4-9921-BFD6-1CCB-14D895852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 Map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9FFD7B-8E9C-AB62-1059-7657F502CA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answer to the most common programming interview question!</a:t>
            </a:r>
          </a:p>
        </p:txBody>
      </p:sp>
    </p:spTree>
    <p:extLst>
      <p:ext uri="{BB962C8B-B14F-4D97-AF65-F5344CB8AC3E}">
        <p14:creationId xmlns:p14="http://schemas.microsoft.com/office/powerpoint/2010/main" val="2334454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41A6F65-A7F1-B6CC-3C13-D00B8D358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HashMap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669FB8E-85D6-321B-A462-F5ACC4560E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Weird order (like Python 2 </a:t>
            </a:r>
            <a:r>
              <a:rPr lang="en-US" dirty="0" err="1"/>
              <a:t>dict</a:t>
            </a:r>
            <a:r>
              <a:rPr lang="en-US" dirty="0"/>
              <a:t> and Java HashMap)</a:t>
            </a:r>
          </a:p>
          <a:p>
            <a:r>
              <a:rPr lang="en-US" dirty="0"/>
              <a:t>Fast insert and lookup (like Python 2 </a:t>
            </a:r>
            <a:r>
              <a:rPr lang="en-US" dirty="0" err="1"/>
              <a:t>dict</a:t>
            </a:r>
            <a:r>
              <a:rPr lang="en-US" dirty="0"/>
              <a:t> and Java HashMap)</a:t>
            </a:r>
          </a:p>
          <a:p>
            <a:r>
              <a:rPr lang="en-US" dirty="0" err="1"/>
              <a:t>Iterable</a:t>
            </a:r>
            <a:r>
              <a:rPr lang="en-US" dirty="0"/>
              <a:t> (like Python 2 </a:t>
            </a:r>
            <a:r>
              <a:rPr lang="en-US" dirty="0" err="1"/>
              <a:t>dict</a:t>
            </a:r>
            <a:r>
              <a:rPr lang="en-US" dirty="0"/>
              <a:t> and Java HashMap)</a:t>
            </a:r>
          </a:p>
          <a:p>
            <a:r>
              <a:rPr lang="en-US" dirty="0"/>
              <a:t>Builds on Linked Lists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Surprisingly easy is you really get Linked Lists</a:t>
            </a:r>
          </a:p>
          <a:p>
            <a:r>
              <a:rPr lang="en-US" dirty="0"/>
              <a:t>Chapter 6.5.1 and 6.6 in K&amp;R (6.5.2 is harder than 6.6)</a:t>
            </a:r>
          </a:p>
          <a:p>
            <a:r>
              <a:rPr lang="en-US" dirty="0"/>
              <a:t>Most popular programming interview question ever!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104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Curved Connector 63">
            <a:extLst>
              <a:ext uri="{FF2B5EF4-FFF2-40B4-BE49-F238E27FC236}">
                <a16:creationId xmlns:a16="http://schemas.microsoft.com/office/drawing/2014/main" id="{4037AEBC-622D-BA50-8A9C-62004BAAE965}"/>
              </a:ext>
            </a:extLst>
          </p:cNvPr>
          <p:cNvCxnSpPr>
            <a:cxnSpLocks/>
            <a:stCxn id="27" idx="3"/>
            <a:endCxn id="3" idx="0"/>
          </p:cNvCxnSpPr>
          <p:nvPr/>
        </p:nvCxnSpPr>
        <p:spPr>
          <a:xfrm flipH="1" flipV="1">
            <a:off x="2171917" y="1510386"/>
            <a:ext cx="440550" cy="3115888"/>
          </a:xfrm>
          <a:prstGeom prst="curvedConnector4">
            <a:avLst>
              <a:gd name="adj1" fmla="val -358009"/>
              <a:gd name="adj2" fmla="val 107337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497F37DA-138B-D2AE-EF6B-74979D705031}"/>
              </a:ext>
            </a:extLst>
          </p:cNvPr>
          <p:cNvSpPr/>
          <p:nvPr/>
        </p:nvSpPr>
        <p:spPr>
          <a:xfrm>
            <a:off x="1455653" y="1510386"/>
            <a:ext cx="1432527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key:   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59C2E0-5F09-085C-B44C-7F56721CD724}"/>
              </a:ext>
            </a:extLst>
          </p:cNvPr>
          <p:cNvSpPr/>
          <p:nvPr/>
        </p:nvSpPr>
        <p:spPr>
          <a:xfrm>
            <a:off x="1455653" y="1910665"/>
            <a:ext cx="1432527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value: 22   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226363-F747-FB35-E30E-B1373C6BD78B}"/>
              </a:ext>
            </a:extLst>
          </p:cNvPr>
          <p:cNvSpPr txBox="1"/>
          <p:nvPr/>
        </p:nvSpPr>
        <p:spPr>
          <a:xfrm>
            <a:off x="6968911" y="1661752"/>
            <a:ext cx="3191899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MapEntry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char *key;  /* public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value;  /* public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MapEntry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*__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MapEntry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*__next;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Map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MapEntry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*__head;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MapEntry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*__tail;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...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95ADD59-7234-F0EA-376E-4771F4C8BFFD}"/>
              </a:ext>
            </a:extLst>
          </p:cNvPr>
          <p:cNvSpPr/>
          <p:nvPr/>
        </p:nvSpPr>
        <p:spPr>
          <a:xfrm>
            <a:off x="3437022" y="1541116"/>
            <a:ext cx="776610" cy="36713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5EEF8B9-61D0-FC3F-E645-2C74FFDF467B}"/>
              </a:ext>
            </a:extLst>
          </p:cNvPr>
          <p:cNvSpPr/>
          <p:nvPr/>
        </p:nvSpPr>
        <p:spPr>
          <a:xfrm>
            <a:off x="885527" y="680612"/>
            <a:ext cx="1432527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tail:    </a:t>
            </a:r>
          </a:p>
        </p:txBody>
      </p: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5B1125AF-0418-4C1E-7144-41CE809049A8}"/>
              </a:ext>
            </a:extLst>
          </p:cNvPr>
          <p:cNvCxnSpPr>
            <a:cxnSpLocks/>
            <a:stCxn id="4" idx="3"/>
            <a:endCxn id="3" idx="0"/>
          </p:cNvCxnSpPr>
          <p:nvPr/>
        </p:nvCxnSpPr>
        <p:spPr>
          <a:xfrm flipH="1">
            <a:off x="2171917" y="491916"/>
            <a:ext cx="146137" cy="1018470"/>
          </a:xfrm>
          <a:prstGeom prst="curvedConnector4">
            <a:avLst>
              <a:gd name="adj1" fmla="val -156429"/>
              <a:gd name="adj2" fmla="val 59619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2B525A07-0710-0127-DDBE-8BE8B1757352}"/>
              </a:ext>
            </a:extLst>
          </p:cNvPr>
          <p:cNvSpPr/>
          <p:nvPr/>
        </p:nvSpPr>
        <p:spPr>
          <a:xfrm>
            <a:off x="2419495" y="4430331"/>
            <a:ext cx="192972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A2F9522-F333-146C-4592-CD48429E5742}"/>
              </a:ext>
            </a:extLst>
          </p:cNvPr>
          <p:cNvSpPr/>
          <p:nvPr/>
        </p:nvSpPr>
        <p:spPr>
          <a:xfrm>
            <a:off x="1455653" y="2309945"/>
            <a:ext cx="1432527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59CEB50-49EA-5B4E-6453-9E38AFA930C9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2612467" y="1718383"/>
            <a:ext cx="824555" cy="63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urved Connector 47">
            <a:extLst>
              <a:ext uri="{FF2B5EF4-FFF2-40B4-BE49-F238E27FC236}">
                <a16:creationId xmlns:a16="http://schemas.microsoft.com/office/drawing/2014/main" id="{A3D63641-03F2-BE1E-1BE0-BA9F3543DBDB}"/>
              </a:ext>
            </a:extLst>
          </p:cNvPr>
          <p:cNvCxnSpPr>
            <a:cxnSpLocks/>
          </p:cNvCxnSpPr>
          <p:nvPr/>
        </p:nvCxnSpPr>
        <p:spPr>
          <a:xfrm rot="5400000">
            <a:off x="1927480" y="3065452"/>
            <a:ext cx="708469" cy="419052"/>
          </a:xfrm>
          <a:prstGeom prst="curvedConnector3">
            <a:avLst>
              <a:gd name="adj1" fmla="val 50000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7F8629A1-D99A-9FCD-E125-BE0427762EED}"/>
              </a:ext>
            </a:extLst>
          </p:cNvPr>
          <p:cNvSpPr/>
          <p:nvPr/>
        </p:nvSpPr>
        <p:spPr>
          <a:xfrm>
            <a:off x="1455653" y="3624696"/>
            <a:ext cx="1432527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key:    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A4D783A-55E2-A3F7-59FA-5AC59219633C}"/>
              </a:ext>
            </a:extLst>
          </p:cNvPr>
          <p:cNvSpPr/>
          <p:nvPr/>
        </p:nvSpPr>
        <p:spPr>
          <a:xfrm>
            <a:off x="1455653" y="4024975"/>
            <a:ext cx="1432527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value: 42    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75C025E-B3FC-26AB-9C54-0850838AFF9C}"/>
              </a:ext>
            </a:extLst>
          </p:cNvPr>
          <p:cNvSpPr/>
          <p:nvPr/>
        </p:nvSpPr>
        <p:spPr>
          <a:xfrm>
            <a:off x="1455653" y="4424255"/>
            <a:ext cx="1432527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56D48FE-C07E-067E-3511-C161843A8DC6}"/>
              </a:ext>
            </a:extLst>
          </p:cNvPr>
          <p:cNvSpPr/>
          <p:nvPr/>
        </p:nvSpPr>
        <p:spPr>
          <a:xfrm>
            <a:off x="3437022" y="3655426"/>
            <a:ext cx="776610" cy="36713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3530FD4A-4DD8-4F65-3367-B94A436AA3DA}"/>
              </a:ext>
            </a:extLst>
          </p:cNvPr>
          <p:cNvCxnSpPr>
            <a:cxnSpLocks/>
            <a:endCxn id="52" idx="1"/>
          </p:cNvCxnSpPr>
          <p:nvPr/>
        </p:nvCxnSpPr>
        <p:spPr>
          <a:xfrm>
            <a:off x="2532084" y="3832693"/>
            <a:ext cx="904938" cy="63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F0F7D074-5A78-C034-6192-684D5F303E53}"/>
              </a:ext>
            </a:extLst>
          </p:cNvPr>
          <p:cNvSpPr/>
          <p:nvPr/>
        </p:nvSpPr>
        <p:spPr>
          <a:xfrm>
            <a:off x="7554700" y="4906013"/>
            <a:ext cx="776610" cy="36713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z=22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1F5FFAB3-7D10-F59E-1F68-08CF9A65D5BC}"/>
              </a:ext>
            </a:extLst>
          </p:cNvPr>
          <p:cNvSpPr/>
          <p:nvPr/>
        </p:nvSpPr>
        <p:spPr>
          <a:xfrm>
            <a:off x="8811176" y="4906013"/>
            <a:ext cx="776610" cy="36713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w=42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547137E-A4BA-8EA2-FD9B-166C71552323}"/>
              </a:ext>
            </a:extLst>
          </p:cNvPr>
          <p:cNvSpPr/>
          <p:nvPr/>
        </p:nvSpPr>
        <p:spPr>
          <a:xfrm>
            <a:off x="6298224" y="4889322"/>
            <a:ext cx="776610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    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D6042084-4681-F43C-38CC-9F7579C2895F}"/>
              </a:ext>
            </a:extLst>
          </p:cNvPr>
          <p:cNvCxnSpPr>
            <a:cxnSpLocks/>
            <a:stCxn id="61" idx="3"/>
            <a:endCxn id="58" idx="1"/>
          </p:cNvCxnSpPr>
          <p:nvPr/>
        </p:nvCxnSpPr>
        <p:spPr>
          <a:xfrm>
            <a:off x="7074834" y="5085265"/>
            <a:ext cx="479866" cy="431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BD79387E-79E5-2A72-C802-5BF136DD4349}"/>
              </a:ext>
            </a:extLst>
          </p:cNvPr>
          <p:cNvCxnSpPr>
            <a:cxnSpLocks/>
            <a:stCxn id="58" idx="3"/>
          </p:cNvCxnSpPr>
          <p:nvPr/>
        </p:nvCxnSpPr>
        <p:spPr>
          <a:xfrm>
            <a:off x="8331310" y="5089580"/>
            <a:ext cx="47986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358A2B7A-9E22-480B-F98E-CA497EE2D2A8}"/>
              </a:ext>
            </a:extLst>
          </p:cNvPr>
          <p:cNvSpPr/>
          <p:nvPr/>
        </p:nvSpPr>
        <p:spPr>
          <a:xfrm>
            <a:off x="10067653" y="4906013"/>
            <a:ext cx="302209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2DF40613-2A6B-EF8D-185A-616E27BA2F57}"/>
              </a:ext>
            </a:extLst>
          </p:cNvPr>
          <p:cNvCxnSpPr>
            <a:cxnSpLocks/>
            <a:stCxn id="60" idx="3"/>
            <a:endCxn id="71" idx="1"/>
          </p:cNvCxnSpPr>
          <p:nvPr/>
        </p:nvCxnSpPr>
        <p:spPr>
          <a:xfrm>
            <a:off x="9587786" y="5089580"/>
            <a:ext cx="479867" cy="1237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itle 80">
            <a:extLst>
              <a:ext uri="{FF2B5EF4-FFF2-40B4-BE49-F238E27FC236}">
                <a16:creationId xmlns:a16="http://schemas.microsoft.com/office/drawing/2014/main" id="{2EE6FB36-3F85-AE46-81C5-86E1845D2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8187" y="365125"/>
            <a:ext cx="6315613" cy="1325563"/>
          </a:xfrm>
        </p:spPr>
        <p:txBody>
          <a:bodyPr/>
          <a:lstStyle/>
          <a:p>
            <a:pPr algn="r"/>
            <a:r>
              <a:rPr lang="en-US" dirty="0"/>
              <a:t>Simplifying our Pictures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F3B897A-F271-BA63-6B51-E9F80AC01770}"/>
              </a:ext>
            </a:extLst>
          </p:cNvPr>
          <p:cNvSpPr/>
          <p:nvPr/>
        </p:nvSpPr>
        <p:spPr>
          <a:xfrm>
            <a:off x="885527" y="295973"/>
            <a:ext cx="1432527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head:    </a:t>
            </a:r>
          </a:p>
        </p:txBody>
      </p:sp>
      <p:cxnSp>
        <p:nvCxnSpPr>
          <p:cNvPr id="8" name="Curved Connector 7">
            <a:extLst>
              <a:ext uri="{FF2B5EF4-FFF2-40B4-BE49-F238E27FC236}">
                <a16:creationId xmlns:a16="http://schemas.microsoft.com/office/drawing/2014/main" id="{FD7E7D3F-91FE-0D04-73EB-784CFD129171}"/>
              </a:ext>
            </a:extLst>
          </p:cNvPr>
          <p:cNvCxnSpPr>
            <a:cxnSpLocks/>
            <a:endCxn id="51" idx="1"/>
          </p:cNvCxnSpPr>
          <p:nvPr/>
        </p:nvCxnSpPr>
        <p:spPr>
          <a:xfrm rot="5400000">
            <a:off x="238041" y="2094168"/>
            <a:ext cx="2944084" cy="508859"/>
          </a:xfrm>
          <a:prstGeom prst="curvedConnector4">
            <a:avLst>
              <a:gd name="adj1" fmla="val 10683"/>
              <a:gd name="adj2" fmla="val 182004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ight Arrow 17">
            <a:extLst>
              <a:ext uri="{FF2B5EF4-FFF2-40B4-BE49-F238E27FC236}">
                <a16:creationId xmlns:a16="http://schemas.microsoft.com/office/drawing/2014/main" id="{AEA31E09-98DF-A588-A5E6-86426B15D50D}"/>
              </a:ext>
            </a:extLst>
          </p:cNvPr>
          <p:cNvSpPr/>
          <p:nvPr/>
        </p:nvSpPr>
        <p:spPr>
          <a:xfrm rot="2274146">
            <a:off x="4809435" y="4365715"/>
            <a:ext cx="1204685" cy="2960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070D8CE-15D4-9DE2-0210-79622EC377AE}"/>
              </a:ext>
            </a:extLst>
          </p:cNvPr>
          <p:cNvSpPr/>
          <p:nvPr/>
        </p:nvSpPr>
        <p:spPr>
          <a:xfrm>
            <a:off x="1452389" y="2695018"/>
            <a:ext cx="1432527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next: 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AC2B8B9-A823-3CA2-B83C-98F8C1D4007E}"/>
              </a:ext>
            </a:extLst>
          </p:cNvPr>
          <p:cNvSpPr/>
          <p:nvPr/>
        </p:nvSpPr>
        <p:spPr>
          <a:xfrm>
            <a:off x="1461390" y="4808109"/>
            <a:ext cx="1432527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next: 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640F76C0-F7D8-DB75-CFC8-5961E9EFEAAD}"/>
              </a:ext>
            </a:extLst>
          </p:cNvPr>
          <p:cNvSpPr/>
          <p:nvPr/>
        </p:nvSpPr>
        <p:spPr>
          <a:xfrm>
            <a:off x="3167857" y="2321348"/>
            <a:ext cx="302209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9A72EB0D-41A2-CB3F-456F-61B37C8E9A99}"/>
              </a:ext>
            </a:extLst>
          </p:cNvPr>
          <p:cNvSpPr/>
          <p:nvPr/>
        </p:nvSpPr>
        <p:spPr>
          <a:xfrm>
            <a:off x="2461362" y="5516091"/>
            <a:ext cx="302209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0250EAE-708A-366C-77B0-E7C15486440D}"/>
              </a:ext>
            </a:extLst>
          </p:cNvPr>
          <p:cNvCxnSpPr>
            <a:cxnSpLocks/>
            <a:endCxn id="67" idx="0"/>
          </p:cNvCxnSpPr>
          <p:nvPr/>
        </p:nvCxnSpPr>
        <p:spPr>
          <a:xfrm>
            <a:off x="2612467" y="5000566"/>
            <a:ext cx="0" cy="5155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25059FED-E07D-86CE-BC63-8278C6804D3E}"/>
              </a:ext>
            </a:extLst>
          </p:cNvPr>
          <p:cNvCxnSpPr>
            <a:cxnSpLocks/>
            <a:endCxn id="66" idx="1"/>
          </p:cNvCxnSpPr>
          <p:nvPr/>
        </p:nvCxnSpPr>
        <p:spPr>
          <a:xfrm>
            <a:off x="2612466" y="2517291"/>
            <a:ext cx="55539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78928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63984F9-8425-3C13-BE9B-24EBF80A9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From </a:t>
            </a:r>
            <a:r>
              <a:rPr lang="en-US" dirty="0" err="1"/>
              <a:t>ListMap</a:t>
            </a:r>
            <a:r>
              <a:rPr lang="en-US" dirty="0"/>
              <a:t> to HashMap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1880B2-3FAF-4179-3EDE-F63E14DC2A93}"/>
              </a:ext>
            </a:extLst>
          </p:cNvPr>
          <p:cNvSpPr txBox="1"/>
          <p:nvPr/>
        </p:nvSpPr>
        <p:spPr>
          <a:xfrm>
            <a:off x="1095649" y="2242044"/>
            <a:ext cx="3191899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MapEntry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char *key;  /* public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value;  /* public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MapEntry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*__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MapEntry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*__next;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ListMap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MapEntry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*__head;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MapEntry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*__tail;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...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62DFA6-1752-6EE4-5631-CFE7456EA7CC}"/>
              </a:ext>
            </a:extLst>
          </p:cNvPr>
          <p:cNvSpPr txBox="1"/>
          <p:nvPr/>
        </p:nvSpPr>
        <p:spPr>
          <a:xfrm>
            <a:off x="6875126" y="2134322"/>
            <a:ext cx="4051109" cy="2893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HashMapEntry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char *key;  /* public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value;  /* public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HashMapEntry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*__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HashMapEntry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*__next;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HashMap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__buckets;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HashMapEntry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*__heads[8];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HashMapEntry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*__tails[8];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...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8535055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63984F9-8425-3C13-BE9B-24EBF80A9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From </a:t>
            </a:r>
            <a:r>
              <a:rPr lang="en-US" dirty="0" err="1"/>
              <a:t>ListMap</a:t>
            </a:r>
            <a:r>
              <a:rPr lang="en-US" dirty="0"/>
              <a:t> to HashMap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AE139EF-885F-D358-935B-60639CB9A374}"/>
              </a:ext>
            </a:extLst>
          </p:cNvPr>
          <p:cNvSpPr/>
          <p:nvPr/>
        </p:nvSpPr>
        <p:spPr>
          <a:xfrm>
            <a:off x="2577865" y="2353611"/>
            <a:ext cx="776610" cy="36713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b=14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A7A938-CE0B-9D66-55FE-4D469E99A307}"/>
              </a:ext>
            </a:extLst>
          </p:cNvPr>
          <p:cNvSpPr/>
          <p:nvPr/>
        </p:nvSpPr>
        <p:spPr>
          <a:xfrm>
            <a:off x="8908712" y="2353611"/>
            <a:ext cx="776610" cy="36713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m=90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E261B9F-39A9-4616-9628-43EBBF9E1EF1}"/>
              </a:ext>
            </a:extLst>
          </p:cNvPr>
          <p:cNvSpPr/>
          <p:nvPr/>
        </p:nvSpPr>
        <p:spPr>
          <a:xfrm>
            <a:off x="1311696" y="2341235"/>
            <a:ext cx="776610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    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028E8E2-A8B3-B180-4B7C-9E13B57774D4}"/>
              </a:ext>
            </a:extLst>
          </p:cNvPr>
          <p:cNvCxnSpPr>
            <a:cxnSpLocks/>
          </p:cNvCxnSpPr>
          <p:nvPr/>
        </p:nvCxnSpPr>
        <p:spPr>
          <a:xfrm>
            <a:off x="2088306" y="2535021"/>
            <a:ext cx="47986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E58F3D0-81E2-4D12-3420-98BD0B3D00A0}"/>
              </a:ext>
            </a:extLst>
          </p:cNvPr>
          <p:cNvCxnSpPr>
            <a:cxnSpLocks/>
            <a:stCxn id="42" idx="3"/>
          </p:cNvCxnSpPr>
          <p:nvPr/>
        </p:nvCxnSpPr>
        <p:spPr>
          <a:xfrm>
            <a:off x="8419151" y="2537178"/>
            <a:ext cx="48956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FF830349-BE36-E9B4-1D6A-846630C653C8}"/>
              </a:ext>
            </a:extLst>
          </p:cNvPr>
          <p:cNvSpPr/>
          <p:nvPr/>
        </p:nvSpPr>
        <p:spPr>
          <a:xfrm>
            <a:off x="10165189" y="2341235"/>
            <a:ext cx="302209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6336335-E82F-C2FE-4BBA-3F33D8644AB3}"/>
              </a:ext>
            </a:extLst>
          </p:cNvPr>
          <p:cNvCxnSpPr>
            <a:cxnSpLocks/>
          </p:cNvCxnSpPr>
          <p:nvPr/>
        </p:nvCxnSpPr>
        <p:spPr>
          <a:xfrm>
            <a:off x="9685322" y="2530990"/>
            <a:ext cx="47986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947C4BF2-490C-4B14-F18C-767FDDEB5DBC}"/>
              </a:ext>
            </a:extLst>
          </p:cNvPr>
          <p:cNvSpPr/>
          <p:nvPr/>
        </p:nvSpPr>
        <p:spPr>
          <a:xfrm>
            <a:off x="4198222" y="4014783"/>
            <a:ext cx="1586528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heads[0]   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2C615E4-BB99-3C77-0095-4E60F20E4043}"/>
              </a:ext>
            </a:extLst>
          </p:cNvPr>
          <p:cNvSpPr/>
          <p:nvPr/>
        </p:nvSpPr>
        <p:spPr>
          <a:xfrm>
            <a:off x="4198222" y="4396770"/>
            <a:ext cx="1586528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heads[1]   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E15B630-DF14-B59C-05C5-D5FA711222C1}"/>
              </a:ext>
            </a:extLst>
          </p:cNvPr>
          <p:cNvSpPr/>
          <p:nvPr/>
        </p:nvSpPr>
        <p:spPr>
          <a:xfrm>
            <a:off x="4198222" y="4778757"/>
            <a:ext cx="1586528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heads[2]   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53E6E4A-CE41-F346-0554-E3D25F5C664B}"/>
              </a:ext>
            </a:extLst>
          </p:cNvPr>
          <p:cNvSpPr/>
          <p:nvPr/>
        </p:nvSpPr>
        <p:spPr>
          <a:xfrm>
            <a:off x="4198222" y="5189127"/>
            <a:ext cx="1586528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heads[3]   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F60ABCA-209C-8F55-2531-8B76DDD6EB54}"/>
              </a:ext>
            </a:extLst>
          </p:cNvPr>
          <p:cNvSpPr/>
          <p:nvPr/>
        </p:nvSpPr>
        <p:spPr>
          <a:xfrm>
            <a:off x="4198222" y="3472462"/>
            <a:ext cx="1586528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buckets: 4   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0CE31A12-B194-640E-A9A5-C44D61B1AC87}"/>
              </a:ext>
            </a:extLst>
          </p:cNvPr>
          <p:cNvSpPr/>
          <p:nvPr/>
        </p:nvSpPr>
        <p:spPr>
          <a:xfrm>
            <a:off x="2434060" y="4325526"/>
            <a:ext cx="1162580" cy="8260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Hash  % 4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5899FCE-A44E-7D38-AA5D-B222CB8DAD96}"/>
              </a:ext>
            </a:extLst>
          </p:cNvPr>
          <p:cNvSpPr/>
          <p:nvPr/>
        </p:nvSpPr>
        <p:spPr>
          <a:xfrm>
            <a:off x="1177584" y="4556364"/>
            <a:ext cx="776610" cy="36713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95EFEE7-88C3-D1A3-96DE-370DDF8157AD}"/>
              </a:ext>
            </a:extLst>
          </p:cNvPr>
          <p:cNvCxnSpPr>
            <a:cxnSpLocks/>
            <a:stCxn id="18" idx="3"/>
            <a:endCxn id="17" idx="1"/>
          </p:cNvCxnSpPr>
          <p:nvPr/>
        </p:nvCxnSpPr>
        <p:spPr>
          <a:xfrm flipV="1">
            <a:off x="1954194" y="4738571"/>
            <a:ext cx="479866" cy="136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0D0386E-03D1-2DF0-7EB7-B114ACE10678}"/>
              </a:ext>
            </a:extLst>
          </p:cNvPr>
          <p:cNvCxnSpPr>
            <a:cxnSpLocks/>
            <a:stCxn id="17" idx="3"/>
            <a:endCxn id="12" idx="1"/>
          </p:cNvCxnSpPr>
          <p:nvPr/>
        </p:nvCxnSpPr>
        <p:spPr>
          <a:xfrm flipV="1">
            <a:off x="3596640" y="4210726"/>
            <a:ext cx="601582" cy="52784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6D45F4C-1657-B304-06AE-6740386CD466}"/>
              </a:ext>
            </a:extLst>
          </p:cNvPr>
          <p:cNvCxnSpPr>
            <a:cxnSpLocks/>
            <a:stCxn id="17" idx="3"/>
            <a:endCxn id="13" idx="1"/>
          </p:cNvCxnSpPr>
          <p:nvPr/>
        </p:nvCxnSpPr>
        <p:spPr>
          <a:xfrm flipV="1">
            <a:off x="3596640" y="4592713"/>
            <a:ext cx="601582" cy="14585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05932C1-EB4D-1554-329E-97780DC4A7E1}"/>
              </a:ext>
            </a:extLst>
          </p:cNvPr>
          <p:cNvCxnSpPr>
            <a:cxnSpLocks/>
            <a:stCxn id="17" idx="3"/>
            <a:endCxn id="14" idx="1"/>
          </p:cNvCxnSpPr>
          <p:nvPr/>
        </p:nvCxnSpPr>
        <p:spPr>
          <a:xfrm>
            <a:off x="3596640" y="4738571"/>
            <a:ext cx="601582" cy="23612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06121C8-BF5E-251D-2C4F-0F2C67195C67}"/>
              </a:ext>
            </a:extLst>
          </p:cNvPr>
          <p:cNvCxnSpPr>
            <a:cxnSpLocks/>
            <a:stCxn id="17" idx="3"/>
            <a:endCxn id="15" idx="1"/>
          </p:cNvCxnSpPr>
          <p:nvPr/>
        </p:nvCxnSpPr>
        <p:spPr>
          <a:xfrm>
            <a:off x="3596640" y="4738571"/>
            <a:ext cx="601582" cy="64649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918AE155-0C94-AE89-1A35-2D0EECB99F09}"/>
              </a:ext>
            </a:extLst>
          </p:cNvPr>
          <p:cNvSpPr/>
          <p:nvPr/>
        </p:nvSpPr>
        <p:spPr>
          <a:xfrm>
            <a:off x="3844034" y="2353611"/>
            <a:ext cx="776610" cy="36713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d=21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F2BD5F9-2F01-E56F-712E-ABA15ECFD70B}"/>
              </a:ext>
            </a:extLst>
          </p:cNvPr>
          <p:cNvCxnSpPr>
            <a:cxnSpLocks/>
          </p:cNvCxnSpPr>
          <p:nvPr/>
        </p:nvCxnSpPr>
        <p:spPr>
          <a:xfrm flipV="1">
            <a:off x="3347677" y="2535021"/>
            <a:ext cx="479866" cy="2184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9847D500-B98F-9681-C818-F93F4754CFA8}"/>
              </a:ext>
            </a:extLst>
          </p:cNvPr>
          <p:cNvSpPr/>
          <p:nvPr/>
        </p:nvSpPr>
        <p:spPr>
          <a:xfrm>
            <a:off x="5110203" y="2353611"/>
            <a:ext cx="776610" cy="36713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f=19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8244CBD-ACAB-0F6A-7C46-A410F2393505}"/>
              </a:ext>
            </a:extLst>
          </p:cNvPr>
          <p:cNvSpPr/>
          <p:nvPr/>
        </p:nvSpPr>
        <p:spPr>
          <a:xfrm>
            <a:off x="6376372" y="2353611"/>
            <a:ext cx="776610" cy="36713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h=17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86C90FD-8676-414F-AB34-35202F41B629}"/>
              </a:ext>
            </a:extLst>
          </p:cNvPr>
          <p:cNvCxnSpPr>
            <a:cxnSpLocks/>
            <a:endCxn id="37" idx="1"/>
          </p:cNvCxnSpPr>
          <p:nvPr/>
        </p:nvCxnSpPr>
        <p:spPr>
          <a:xfrm>
            <a:off x="5903969" y="2535021"/>
            <a:ext cx="472403" cy="215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A500415-0BEF-FFB9-C6DC-30CD122008EC}"/>
              </a:ext>
            </a:extLst>
          </p:cNvPr>
          <p:cNvCxnSpPr>
            <a:cxnSpLocks/>
          </p:cNvCxnSpPr>
          <p:nvPr/>
        </p:nvCxnSpPr>
        <p:spPr>
          <a:xfrm>
            <a:off x="4604153" y="2509149"/>
            <a:ext cx="52031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E313248F-E398-87BC-D5AA-71F8C8854B01}"/>
              </a:ext>
            </a:extLst>
          </p:cNvPr>
          <p:cNvSpPr/>
          <p:nvPr/>
        </p:nvSpPr>
        <p:spPr>
          <a:xfrm>
            <a:off x="7642541" y="2353611"/>
            <a:ext cx="776610" cy="36713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j=18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09622C1-9DC9-AFE9-E01E-074C55A1AE75}"/>
              </a:ext>
            </a:extLst>
          </p:cNvPr>
          <p:cNvCxnSpPr>
            <a:cxnSpLocks/>
            <a:stCxn id="37" idx="3"/>
            <a:endCxn id="42" idx="1"/>
          </p:cNvCxnSpPr>
          <p:nvPr/>
        </p:nvCxnSpPr>
        <p:spPr>
          <a:xfrm>
            <a:off x="7152982" y="2537178"/>
            <a:ext cx="48955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7C2798E3-101D-9011-543B-FC7A578C9609}"/>
              </a:ext>
            </a:extLst>
          </p:cNvPr>
          <p:cNvSpPr/>
          <p:nvPr/>
        </p:nvSpPr>
        <p:spPr>
          <a:xfrm>
            <a:off x="6261916" y="5569536"/>
            <a:ext cx="302209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00D0F29A-B091-075B-F09B-EF72BD6E0B68}"/>
              </a:ext>
            </a:extLst>
          </p:cNvPr>
          <p:cNvCxnSpPr>
            <a:cxnSpLocks/>
            <a:stCxn id="15" idx="3"/>
            <a:endCxn id="61" idx="1"/>
          </p:cNvCxnSpPr>
          <p:nvPr/>
        </p:nvCxnSpPr>
        <p:spPr>
          <a:xfrm>
            <a:off x="5784750" y="5385070"/>
            <a:ext cx="477166" cy="38040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C6744D3C-E9A3-6A48-9F13-53FB4CF596BB}"/>
              </a:ext>
            </a:extLst>
          </p:cNvPr>
          <p:cNvSpPr/>
          <p:nvPr/>
        </p:nvSpPr>
        <p:spPr>
          <a:xfrm>
            <a:off x="8786792" y="4990499"/>
            <a:ext cx="776610" cy="36713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m=90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99499BC-88D7-479E-81E4-2EDB3381CC2D}"/>
              </a:ext>
            </a:extLst>
          </p:cNvPr>
          <p:cNvCxnSpPr>
            <a:cxnSpLocks/>
            <a:stCxn id="67" idx="3"/>
          </p:cNvCxnSpPr>
          <p:nvPr/>
        </p:nvCxnSpPr>
        <p:spPr>
          <a:xfrm>
            <a:off x="8297231" y="5174066"/>
            <a:ext cx="48956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5FC1C7C5-02F1-127E-F72B-A9AB9CC2FE64}"/>
              </a:ext>
            </a:extLst>
          </p:cNvPr>
          <p:cNvSpPr/>
          <p:nvPr/>
        </p:nvSpPr>
        <p:spPr>
          <a:xfrm>
            <a:off x="6254452" y="4990499"/>
            <a:ext cx="776610" cy="36713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b=14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FF7EAE86-CCDE-2792-99CC-F349DE7D96BF}"/>
              </a:ext>
            </a:extLst>
          </p:cNvPr>
          <p:cNvCxnSpPr>
            <a:cxnSpLocks/>
            <a:stCxn id="14" idx="3"/>
            <a:endCxn id="65" idx="1"/>
          </p:cNvCxnSpPr>
          <p:nvPr/>
        </p:nvCxnSpPr>
        <p:spPr>
          <a:xfrm>
            <a:off x="5784750" y="4974700"/>
            <a:ext cx="469702" cy="19936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744E4346-6B70-EAB0-823F-EE904182AE58}"/>
              </a:ext>
            </a:extLst>
          </p:cNvPr>
          <p:cNvSpPr/>
          <p:nvPr/>
        </p:nvSpPr>
        <p:spPr>
          <a:xfrm>
            <a:off x="7520621" y="4990499"/>
            <a:ext cx="776610" cy="36713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j=18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501F20FA-C990-2FE1-02AC-3378ACFBCA43}"/>
              </a:ext>
            </a:extLst>
          </p:cNvPr>
          <p:cNvCxnSpPr>
            <a:cxnSpLocks/>
            <a:stCxn id="65" idx="3"/>
            <a:endCxn id="67" idx="1"/>
          </p:cNvCxnSpPr>
          <p:nvPr/>
        </p:nvCxnSpPr>
        <p:spPr>
          <a:xfrm>
            <a:off x="7031062" y="5174066"/>
            <a:ext cx="48955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3872E838-3873-5097-8D56-E310CCA8B77A}"/>
              </a:ext>
            </a:extLst>
          </p:cNvPr>
          <p:cNvSpPr/>
          <p:nvPr/>
        </p:nvSpPr>
        <p:spPr>
          <a:xfrm>
            <a:off x="10052963" y="4967860"/>
            <a:ext cx="302209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C4CC257C-5A60-D0AC-8D1A-D40A2C563629}"/>
              </a:ext>
            </a:extLst>
          </p:cNvPr>
          <p:cNvCxnSpPr>
            <a:cxnSpLocks/>
          </p:cNvCxnSpPr>
          <p:nvPr/>
        </p:nvCxnSpPr>
        <p:spPr>
          <a:xfrm>
            <a:off x="9573096" y="5157615"/>
            <a:ext cx="47986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C6D398EA-FB12-7CBD-5579-6C0860BD4B61}"/>
              </a:ext>
            </a:extLst>
          </p:cNvPr>
          <p:cNvSpPr/>
          <p:nvPr/>
        </p:nvSpPr>
        <p:spPr>
          <a:xfrm>
            <a:off x="6237296" y="3864841"/>
            <a:ext cx="776610" cy="36713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f=19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AAF31F80-DE41-5842-2DBA-6D0A051C074D}"/>
              </a:ext>
            </a:extLst>
          </p:cNvPr>
          <p:cNvCxnSpPr>
            <a:cxnSpLocks/>
            <a:stCxn id="12" idx="3"/>
            <a:endCxn id="75" idx="1"/>
          </p:cNvCxnSpPr>
          <p:nvPr/>
        </p:nvCxnSpPr>
        <p:spPr>
          <a:xfrm flipV="1">
            <a:off x="5784750" y="4048408"/>
            <a:ext cx="452546" cy="16231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B9DCC9C1-F689-171E-79B3-DE9C61798B20}"/>
              </a:ext>
            </a:extLst>
          </p:cNvPr>
          <p:cNvSpPr/>
          <p:nvPr/>
        </p:nvSpPr>
        <p:spPr>
          <a:xfrm>
            <a:off x="7503465" y="3864841"/>
            <a:ext cx="776610" cy="36713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h=17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DF2A89ED-E107-3CB4-32D5-9D9FEB1760F1}"/>
              </a:ext>
            </a:extLst>
          </p:cNvPr>
          <p:cNvCxnSpPr>
            <a:cxnSpLocks/>
            <a:stCxn id="75" idx="3"/>
            <a:endCxn id="77" idx="1"/>
          </p:cNvCxnSpPr>
          <p:nvPr/>
        </p:nvCxnSpPr>
        <p:spPr>
          <a:xfrm>
            <a:off x="7013906" y="4048408"/>
            <a:ext cx="48955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EC04BB2E-2090-C383-9828-7FB7C9F50BB2}"/>
              </a:ext>
            </a:extLst>
          </p:cNvPr>
          <p:cNvSpPr/>
          <p:nvPr/>
        </p:nvSpPr>
        <p:spPr>
          <a:xfrm>
            <a:off x="8780031" y="3842202"/>
            <a:ext cx="302209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CBC3C72D-7163-FC4A-4AA5-9A04E614A6E5}"/>
              </a:ext>
            </a:extLst>
          </p:cNvPr>
          <p:cNvCxnSpPr>
            <a:cxnSpLocks/>
            <a:stCxn id="77" idx="3"/>
          </p:cNvCxnSpPr>
          <p:nvPr/>
        </p:nvCxnSpPr>
        <p:spPr>
          <a:xfrm flipV="1">
            <a:off x="8280075" y="4031957"/>
            <a:ext cx="499956" cy="1645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F5112036-1A18-3A23-60B0-2AB5760407D6}"/>
              </a:ext>
            </a:extLst>
          </p:cNvPr>
          <p:cNvSpPr/>
          <p:nvPr/>
        </p:nvSpPr>
        <p:spPr>
          <a:xfrm>
            <a:off x="6244758" y="4395605"/>
            <a:ext cx="776610" cy="36713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d=21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ADE20BAF-4B8D-4F82-080C-4A678B06CB95}"/>
              </a:ext>
            </a:extLst>
          </p:cNvPr>
          <p:cNvCxnSpPr>
            <a:cxnSpLocks/>
            <a:endCxn id="83" idx="1"/>
          </p:cNvCxnSpPr>
          <p:nvPr/>
        </p:nvCxnSpPr>
        <p:spPr>
          <a:xfrm>
            <a:off x="5772355" y="4577015"/>
            <a:ext cx="472403" cy="215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0C58AA7F-A7AA-BD8A-6B0F-8FBDEFAA1BDB}"/>
              </a:ext>
            </a:extLst>
          </p:cNvPr>
          <p:cNvSpPr/>
          <p:nvPr/>
        </p:nvSpPr>
        <p:spPr>
          <a:xfrm>
            <a:off x="7519525" y="4372966"/>
            <a:ext cx="302209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81E04858-8DB4-1B7B-11A1-987B65361DA2}"/>
              </a:ext>
            </a:extLst>
          </p:cNvPr>
          <p:cNvCxnSpPr>
            <a:cxnSpLocks/>
            <a:stCxn id="83" idx="3"/>
            <a:endCxn id="87" idx="1"/>
          </p:cNvCxnSpPr>
          <p:nvPr/>
        </p:nvCxnSpPr>
        <p:spPr>
          <a:xfrm flipV="1">
            <a:off x="7021368" y="4568909"/>
            <a:ext cx="498157" cy="1026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67369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1714</TotalTime>
  <Words>995</Words>
  <Application>Microsoft Macintosh PowerPoint</Application>
  <PresentationFormat>Widescreen</PresentationFormat>
  <Paragraphs>203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Courier New</vt:lpstr>
      <vt:lpstr>Gill Sans</vt:lpstr>
      <vt:lpstr>Menlo</vt:lpstr>
      <vt:lpstr>Office Theme</vt:lpstr>
      <vt:lpstr>Tree Maps and Hash Maps</vt:lpstr>
      <vt:lpstr>“Stopping by Woods on a Snowy Evening”</vt:lpstr>
      <vt:lpstr>Key /Value Implementation Alternatives</vt:lpstr>
      <vt:lpstr>Start with a good picture…</vt:lpstr>
      <vt:lpstr>Hash Map</vt:lpstr>
      <vt:lpstr>HashMap</vt:lpstr>
      <vt:lpstr>Simplifying our Pictures</vt:lpstr>
      <vt:lpstr>Changing From ListMap to HashMap</vt:lpstr>
      <vt:lpstr>Changing From ListMap to HashMap</vt:lpstr>
      <vt:lpstr>Hashes</vt:lpstr>
      <vt:lpstr>SHA-256 Compression Function</vt:lpstr>
      <vt:lpstr>PowerPoint Presentation</vt:lpstr>
      <vt:lpstr>TBD: LinkedTree</vt:lpstr>
      <vt:lpstr>A LinkedTreeMap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Orientation</dc:title>
  <dc:creator>Severance, Charles</dc:creator>
  <cp:lastModifiedBy>Severance, Charles</cp:lastModifiedBy>
  <cp:revision>62</cp:revision>
  <dcterms:created xsi:type="dcterms:W3CDTF">2023-02-25T13:30:24Z</dcterms:created>
  <dcterms:modified xsi:type="dcterms:W3CDTF">2023-04-11T19:46:18Z</dcterms:modified>
</cp:coreProperties>
</file>