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338" r:id="rId4"/>
    <p:sldId id="339" r:id="rId5"/>
    <p:sldId id="341" r:id="rId6"/>
    <p:sldId id="346" r:id="rId7"/>
    <p:sldId id="347" r:id="rId8"/>
    <p:sldId id="349" r:id="rId9"/>
    <p:sldId id="326" r:id="rId10"/>
    <p:sldId id="348" r:id="rId11"/>
    <p:sldId id="340" r:id="rId12"/>
    <p:sldId id="342" r:id="rId13"/>
    <p:sldId id="343" r:id="rId14"/>
    <p:sldId id="344" r:id="rId15"/>
    <p:sldId id="345"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varScale="1">
        <p:scale>
          <a:sx n="76" d="100"/>
          <a:sy n="76" d="100"/>
        </p:scale>
        <p:origin x="21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1/17/23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1/17/23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2</a:t>
            </a:r>
            <a:br>
              <a:rPr lang="en-US" dirty="0"/>
            </a:br>
            <a:r>
              <a:rPr lang="en-US" sz="4400" dirty="0"/>
              <a:t>Types, Operators, and Expressions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D40696-DF79-C95D-DA11-B06706BB3F0F}"/>
              </a:ext>
            </a:extLst>
          </p:cNvPr>
          <p:cNvSpPr txBox="1"/>
          <p:nvPr/>
        </p:nvSpPr>
        <p:spPr>
          <a:xfrm>
            <a:off x="625490" y="283660"/>
            <a:ext cx="6250429" cy="6463308"/>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num = int(input('Enter a base-10 number: '))</a:t>
            </a:r>
          </a:p>
          <a:p>
            <a:r>
              <a:rPr lang="en-US" dirty="0">
                <a:latin typeface="Courier New" panose="02070309020205020404" pitchFamily="49" charset="0"/>
                <a:cs typeface="Courier New" panose="02070309020205020404" pitchFamily="49" charset="0"/>
              </a:rPr>
              <a:t>out = ''</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num</a:t>
            </a:r>
          </a:p>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&gt; 0 ) :</a:t>
            </a:r>
          </a:p>
          <a:p>
            <a:r>
              <a:rPr lang="en-US" dirty="0">
                <a:latin typeface="Courier New" panose="02070309020205020404" pitchFamily="49" charset="0"/>
                <a:cs typeface="Courier New" panose="02070309020205020404" pitchFamily="49" charset="0"/>
              </a:rPr>
              <a:t>    digit =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8</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8 = ',digit)</a:t>
            </a:r>
          </a:p>
          <a:p>
            <a:r>
              <a:rPr lang="en-US" dirty="0">
                <a:latin typeface="Courier New" panose="02070309020205020404" pitchFamily="49" charset="0"/>
                <a:cs typeface="Courier New" panose="02070309020205020404" pitchFamily="49" charset="0"/>
              </a:rPr>
              <a:t>    out = str(digit) + out;</a:t>
            </a:r>
          </a:p>
          <a:p>
            <a:r>
              <a:rPr lang="en-US" dirty="0">
                <a:latin typeface="Courier New" panose="02070309020205020404" pitchFamily="49" charset="0"/>
                <a:cs typeface="Courier New" panose="02070309020205020404" pitchFamily="49" charset="0"/>
              </a:rPr>
              <a:t>    new = 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8)</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8 = ',new)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new</a:t>
            </a:r>
          </a:p>
          <a:p>
            <a:r>
              <a:rPr lang="en-US" dirty="0">
                <a:latin typeface="Courier New" panose="02070309020205020404" pitchFamily="49" charset="0"/>
                <a:cs typeface="Courier New" panose="02070309020205020404" pitchFamily="49" charset="0"/>
              </a:rPr>
              <a:t>print(num, 'in base-8 is', out)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digits = '0123456789abcdef'</a:t>
            </a:r>
          </a:p>
          <a:p>
            <a:r>
              <a:rPr lang="en-US" dirty="0">
                <a:latin typeface="Courier New" panose="02070309020205020404" pitchFamily="49" charset="0"/>
                <a:cs typeface="Courier New" panose="02070309020205020404" pitchFamily="49" charset="0"/>
              </a:rPr>
              <a:t>out = ''</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num</a:t>
            </a:r>
          </a:p>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&gt; 0 ) :</a:t>
            </a:r>
          </a:p>
          <a:p>
            <a:r>
              <a:rPr lang="en-US" dirty="0">
                <a:latin typeface="Courier New" panose="02070309020205020404" pitchFamily="49" charset="0"/>
                <a:cs typeface="Courier New" panose="02070309020205020404" pitchFamily="49" charset="0"/>
              </a:rPr>
              <a:t>    digit =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16</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16 = ',digit)</a:t>
            </a:r>
          </a:p>
          <a:p>
            <a:r>
              <a:rPr lang="en-US" dirty="0">
                <a:latin typeface="Courier New" panose="02070309020205020404" pitchFamily="49" charset="0"/>
                <a:cs typeface="Courier New" panose="02070309020205020404" pitchFamily="49" charset="0"/>
              </a:rPr>
              <a:t>    out = digits[digit:digit+1] + out;</a:t>
            </a:r>
          </a:p>
          <a:p>
            <a:r>
              <a:rPr lang="en-US" dirty="0">
                <a:latin typeface="Courier New" panose="02070309020205020404" pitchFamily="49" charset="0"/>
                <a:cs typeface="Courier New" panose="02070309020205020404" pitchFamily="49" charset="0"/>
              </a:rPr>
              <a:t>    new = 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16)</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16 = ',new)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new</a:t>
            </a:r>
          </a:p>
          <a:p>
            <a:r>
              <a:rPr lang="en-US" dirty="0">
                <a:latin typeface="Courier New" panose="02070309020205020404" pitchFamily="49" charset="0"/>
                <a:cs typeface="Courier New" panose="02070309020205020404" pitchFamily="49" charset="0"/>
              </a:rPr>
              <a:t>print(num, 'in base-16 is', out)</a:t>
            </a:r>
            <a:endParaRPr lang="en-US" dirty="0"/>
          </a:p>
        </p:txBody>
      </p:sp>
      <p:sp>
        <p:nvSpPr>
          <p:cNvPr id="12" name="TextBox 11">
            <a:extLst>
              <a:ext uri="{FF2B5EF4-FFF2-40B4-BE49-F238E27FC236}">
                <a16:creationId xmlns:a16="http://schemas.microsoft.com/office/drawing/2014/main" id="{96CED6D5-520A-DEA1-B676-D577337994D2}"/>
              </a:ext>
            </a:extLst>
          </p:cNvPr>
          <p:cNvSpPr txBox="1"/>
          <p:nvPr/>
        </p:nvSpPr>
        <p:spPr>
          <a:xfrm>
            <a:off x="7674571" y="464888"/>
            <a:ext cx="4044697"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python3 kr_02_01.py</a:t>
            </a:r>
          </a:p>
          <a:p>
            <a:r>
              <a:rPr lang="en-US" dirty="0">
                <a:latin typeface="Courier New" panose="02070309020205020404" pitchFamily="49" charset="0"/>
                <a:cs typeface="Courier New" panose="02070309020205020404" pitchFamily="49" charset="0"/>
              </a:rPr>
              <a:t>Enter a base-10 number: </a:t>
            </a:r>
            <a:r>
              <a:rPr lang="en-US" b="1" dirty="0">
                <a:latin typeface="Courier New" panose="02070309020205020404" pitchFamily="49" charset="0"/>
                <a:cs typeface="Courier New" panose="02070309020205020404" pitchFamily="49" charset="0"/>
              </a:rPr>
              <a:t>1234</a:t>
            </a:r>
          </a:p>
          <a:p>
            <a:r>
              <a:rPr lang="en-US" dirty="0">
                <a:latin typeface="Courier New" panose="02070309020205020404" pitchFamily="49" charset="0"/>
                <a:cs typeface="Courier New" panose="02070309020205020404" pitchFamily="49" charset="0"/>
              </a:rPr>
              <a:t>1234 % 8 =  2</a:t>
            </a:r>
          </a:p>
          <a:p>
            <a:r>
              <a:rPr lang="en-US" dirty="0">
                <a:latin typeface="Courier New" panose="02070309020205020404" pitchFamily="49" charset="0"/>
                <a:cs typeface="Courier New" panose="02070309020205020404" pitchFamily="49" charset="0"/>
              </a:rPr>
              <a:t>1234 / 8 =  154</a:t>
            </a:r>
          </a:p>
          <a:p>
            <a:r>
              <a:rPr lang="en-US" dirty="0">
                <a:latin typeface="Courier New" panose="02070309020205020404" pitchFamily="49" charset="0"/>
                <a:cs typeface="Courier New" panose="02070309020205020404" pitchFamily="49" charset="0"/>
              </a:rPr>
              <a:t>154 % 8 =  2</a:t>
            </a:r>
          </a:p>
          <a:p>
            <a:r>
              <a:rPr lang="en-US" dirty="0">
                <a:latin typeface="Courier New" panose="02070309020205020404" pitchFamily="49" charset="0"/>
                <a:cs typeface="Courier New" panose="02070309020205020404" pitchFamily="49" charset="0"/>
              </a:rPr>
              <a:t>154 / 8 =  19</a:t>
            </a:r>
          </a:p>
          <a:p>
            <a:r>
              <a:rPr lang="en-US" dirty="0">
                <a:latin typeface="Courier New" panose="02070309020205020404" pitchFamily="49" charset="0"/>
                <a:cs typeface="Courier New" panose="02070309020205020404" pitchFamily="49" charset="0"/>
              </a:rPr>
              <a:t>19 % 8 =  3</a:t>
            </a:r>
          </a:p>
          <a:p>
            <a:r>
              <a:rPr lang="en-US" dirty="0">
                <a:latin typeface="Courier New" panose="02070309020205020404" pitchFamily="49" charset="0"/>
                <a:cs typeface="Courier New" panose="02070309020205020404" pitchFamily="49" charset="0"/>
              </a:rPr>
              <a:t>19 / 8 =  2</a:t>
            </a:r>
          </a:p>
          <a:p>
            <a:r>
              <a:rPr lang="en-US" dirty="0">
                <a:latin typeface="Courier New" panose="02070309020205020404" pitchFamily="49" charset="0"/>
                <a:cs typeface="Courier New" panose="02070309020205020404" pitchFamily="49" charset="0"/>
              </a:rPr>
              <a:t>2 % 8 =  2</a:t>
            </a:r>
          </a:p>
          <a:p>
            <a:r>
              <a:rPr lang="en-US" dirty="0">
                <a:latin typeface="Courier New" panose="02070309020205020404" pitchFamily="49" charset="0"/>
                <a:cs typeface="Courier New" panose="02070309020205020404" pitchFamily="49" charset="0"/>
              </a:rPr>
              <a:t>2 / 8 =  0</a:t>
            </a:r>
          </a:p>
          <a:p>
            <a:r>
              <a:rPr lang="en-US" b="1" dirty="0">
                <a:latin typeface="Courier New" panose="02070309020205020404" pitchFamily="49" charset="0"/>
                <a:cs typeface="Courier New" panose="02070309020205020404" pitchFamily="49" charset="0"/>
              </a:rPr>
              <a:t>1234 in base-8 is 2322</a:t>
            </a:r>
          </a:p>
          <a:p>
            <a:r>
              <a:rPr lang="en-US" dirty="0">
                <a:latin typeface="Courier New" panose="02070309020205020404" pitchFamily="49" charset="0"/>
                <a:cs typeface="Courier New" panose="02070309020205020404" pitchFamily="49" charset="0"/>
              </a:rPr>
              <a:t>1234 % 16 =  2</a:t>
            </a:r>
          </a:p>
          <a:p>
            <a:r>
              <a:rPr lang="en-US" dirty="0">
                <a:latin typeface="Courier New" panose="02070309020205020404" pitchFamily="49" charset="0"/>
                <a:cs typeface="Courier New" panose="02070309020205020404" pitchFamily="49" charset="0"/>
              </a:rPr>
              <a:t>1234 / 16 =  77</a:t>
            </a:r>
          </a:p>
          <a:p>
            <a:r>
              <a:rPr lang="en-US" dirty="0">
                <a:latin typeface="Courier New" panose="02070309020205020404" pitchFamily="49" charset="0"/>
                <a:cs typeface="Courier New" panose="02070309020205020404" pitchFamily="49" charset="0"/>
              </a:rPr>
              <a:t>77 % 16 =  13</a:t>
            </a:r>
          </a:p>
          <a:p>
            <a:r>
              <a:rPr lang="en-US" dirty="0">
                <a:latin typeface="Courier New" panose="02070309020205020404" pitchFamily="49" charset="0"/>
                <a:cs typeface="Courier New" panose="02070309020205020404" pitchFamily="49" charset="0"/>
              </a:rPr>
              <a:t>77 / 16 =  4</a:t>
            </a:r>
          </a:p>
          <a:p>
            <a:r>
              <a:rPr lang="en-US" dirty="0">
                <a:latin typeface="Courier New" panose="02070309020205020404" pitchFamily="49" charset="0"/>
                <a:cs typeface="Courier New" panose="02070309020205020404" pitchFamily="49" charset="0"/>
              </a:rPr>
              <a:t>4 % 16 =  4</a:t>
            </a:r>
          </a:p>
          <a:p>
            <a:r>
              <a:rPr lang="en-US" dirty="0">
                <a:latin typeface="Courier New" panose="02070309020205020404" pitchFamily="49" charset="0"/>
                <a:cs typeface="Courier New" panose="02070309020205020404" pitchFamily="49" charset="0"/>
              </a:rPr>
              <a:t>4 / 16 =  0</a:t>
            </a:r>
          </a:p>
          <a:p>
            <a:r>
              <a:rPr lang="en-US" b="1" dirty="0">
                <a:latin typeface="Courier New" panose="02070309020205020404" pitchFamily="49" charset="0"/>
                <a:cs typeface="Courier New" panose="02070309020205020404" pitchFamily="49" charset="0"/>
              </a:rPr>
              <a:t>1234 in base-16 is 4d2</a:t>
            </a:r>
            <a:endParaRPr lang="en-US" b="1" dirty="0"/>
          </a:p>
        </p:txBody>
      </p:sp>
      <p:sp>
        <p:nvSpPr>
          <p:cNvPr id="13" name="TextBox 12">
            <a:extLst>
              <a:ext uri="{FF2B5EF4-FFF2-40B4-BE49-F238E27FC236}">
                <a16:creationId xmlns:a16="http://schemas.microsoft.com/office/drawing/2014/main" id="{0E7827B5-F8C3-30E8-1E87-1F868032D560}"/>
              </a:ext>
            </a:extLst>
          </p:cNvPr>
          <p:cNvSpPr txBox="1"/>
          <p:nvPr/>
        </p:nvSpPr>
        <p:spPr>
          <a:xfrm>
            <a:off x="10460182" y="6323598"/>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a:t>
            </a:r>
            <a:r>
              <a:rPr lang="en-US" sz="1600" dirty="0">
                <a:solidFill>
                  <a:srgbClr val="000000"/>
                </a:solidFill>
                <a:effectLst/>
                <a:latin typeface="Menlo" panose="020B0609030804020204" pitchFamily="49" charset="0"/>
              </a:rPr>
              <a:t>_02_01.py</a:t>
            </a:r>
          </a:p>
        </p:txBody>
      </p:sp>
    </p:spTree>
    <p:extLst>
      <p:ext uri="{BB962C8B-B14F-4D97-AF65-F5344CB8AC3E}">
        <p14:creationId xmlns:p14="http://schemas.microsoft.com/office/powerpoint/2010/main" val="217008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838200" y="1551788"/>
            <a:ext cx="6603090" cy="452431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string.h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int main() {</a:t>
            </a:r>
          </a:p>
          <a:p>
            <a:r>
              <a:rPr lang="en-US" sz="1600" dirty="0">
                <a:latin typeface="Courier New" panose="02070309020205020404" pitchFamily="49" charset="0"/>
                <a:cs typeface="Courier New" panose="02070309020205020404" pitchFamily="49" charset="0"/>
              </a:rPr>
              <a:t>    char s[] = "Hello world";</a:t>
            </a:r>
          </a:p>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 = (int *) &amp;s;</a:t>
            </a:r>
          </a:p>
          <a:p>
            <a:r>
              <a:rPr lang="en-US" sz="1600" dirty="0">
                <a:latin typeface="Courier New" panose="02070309020205020404" pitchFamily="49" charset="0"/>
                <a:cs typeface="Courier New" panose="02070309020205020404" pitchFamily="49" charset="0"/>
              </a:rPr>
              <a:t>    int mask, masked,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l l e H  o W - o 00 d l r\n");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%08x %08x\n",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mask = 0xff &lt;&lt; 8;</a:t>
            </a:r>
          </a:p>
          <a:p>
            <a:r>
              <a:rPr lang="en-US" sz="1600" dirty="0">
                <a:latin typeface="Courier New" panose="02070309020205020404" pitchFamily="49" charset="0"/>
                <a:cs typeface="Courier New" panose="02070309020205020404" pitchFamily="49" charset="0"/>
              </a:rPr>
              <a:t>    masked =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&amp;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masked &gt;&gt; 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%c\n",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7959922" y="2767280"/>
            <a:ext cx="3393878"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a.out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l</a:t>
            </a:r>
            <a:r>
              <a:rPr lang="en-US" sz="1600" dirty="0">
                <a:latin typeface="Courier New" panose="02070309020205020404" pitchFamily="49" charset="0"/>
                <a:cs typeface="Courier New" panose="02070309020205020404" pitchFamily="49" charset="0"/>
              </a:rPr>
              <a:t> e </a:t>
            </a:r>
            <a:r>
              <a:rPr lang="en-US" sz="1600" b="1" dirty="0">
                <a:latin typeface="Courier New" panose="02070309020205020404" pitchFamily="49" charset="0"/>
                <a:cs typeface="Courier New" panose="02070309020205020404" pitchFamily="49" charset="0"/>
              </a:rPr>
              <a:t>H</a:t>
            </a:r>
            <a:r>
              <a:rPr lang="en-US" sz="1600" dirty="0">
                <a:latin typeface="Courier New" panose="02070309020205020404" pitchFamily="49" charset="0"/>
                <a:cs typeface="Courier New" panose="02070309020205020404" pitchFamily="49" charset="0"/>
              </a:rPr>
              <a:t>  o </a:t>
            </a:r>
            <a:r>
              <a:rPr lang="en-US" sz="1600" b="1" dirty="0">
                <a:latin typeface="Courier New" panose="02070309020205020404" pitchFamily="49" charset="0"/>
                <a:cs typeface="Courier New" panose="02070309020205020404" pitchFamily="49" charset="0"/>
              </a:rPr>
              <a:t>W</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o</a:t>
            </a:r>
            <a:r>
              <a:rPr lang="en-US" sz="1600" dirty="0">
                <a:latin typeface="Courier New" panose="02070309020205020404" pitchFamily="49" charset="0"/>
                <a:cs typeface="Courier New" panose="02070309020205020404" pitchFamily="49" charset="0"/>
              </a:rPr>
              <a:t> 00 </a:t>
            </a:r>
            <a:r>
              <a:rPr lang="en-US" sz="1600" b="1" dirty="0">
                <a:latin typeface="Courier New" panose="02070309020205020404" pitchFamily="49" charset="0"/>
                <a:cs typeface="Courier New" panose="02070309020205020404" pitchFamily="49" charset="0"/>
              </a:rPr>
              <a:t>d</a:t>
            </a:r>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r</a:t>
            </a:r>
          </a:p>
          <a:p>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6c</a:t>
            </a:r>
            <a:r>
              <a:rPr lang="en-US" sz="1600" dirty="0">
                <a:latin typeface="Courier New" panose="02070309020205020404" pitchFamily="49" charset="0"/>
                <a:cs typeface="Courier New" panose="02070309020205020404" pitchFamily="49" charset="0"/>
              </a:rPr>
              <a:t>65</a:t>
            </a:r>
            <a:r>
              <a:rPr lang="en-US" sz="1600" b="1" dirty="0">
                <a:latin typeface="Courier New" panose="02070309020205020404" pitchFamily="49" charset="0"/>
                <a:cs typeface="Courier New" panose="02070309020205020404" pitchFamily="49" charset="0"/>
              </a:rPr>
              <a:t>48</a:t>
            </a:r>
            <a:r>
              <a:rPr lang="en-US" sz="1600" dirty="0">
                <a:latin typeface="Courier New" panose="02070309020205020404" pitchFamily="49" charset="0"/>
                <a:cs typeface="Courier New" panose="02070309020205020404" pitchFamily="49" charset="0"/>
              </a:rPr>
              <a:t> 6f</a:t>
            </a:r>
            <a:r>
              <a:rPr lang="en-US" sz="1600" b="1" dirty="0">
                <a:latin typeface="Courier New" panose="02070309020205020404" pitchFamily="49" charset="0"/>
                <a:cs typeface="Courier New" panose="02070309020205020404" pitchFamily="49" charset="0"/>
              </a:rPr>
              <a:t>77</a:t>
            </a:r>
            <a:r>
              <a:rPr lang="en-US" sz="1600" dirty="0">
                <a:latin typeface="Courier New" panose="02070309020205020404" pitchFamily="49" charset="0"/>
                <a:cs typeface="Courier New" panose="02070309020205020404" pitchFamily="49" charset="0"/>
              </a:rPr>
              <a:t>20</a:t>
            </a:r>
            <a:r>
              <a:rPr lang="en-US" sz="1600" b="1" dirty="0">
                <a:latin typeface="Courier New" panose="02070309020205020404" pitchFamily="49" charset="0"/>
                <a:cs typeface="Courier New" panose="02070309020205020404" pitchFamily="49" charset="0"/>
              </a:rPr>
              <a:t>6f</a:t>
            </a:r>
            <a:r>
              <a:rPr lang="en-US" sz="1600" dirty="0">
                <a:latin typeface="Courier New" panose="02070309020205020404" pitchFamily="49" charset="0"/>
                <a:cs typeface="Courier New" panose="02070309020205020404" pitchFamily="49" charset="0"/>
              </a:rPr>
              <a:t> 00</a:t>
            </a:r>
            <a:r>
              <a:rPr lang="en-US" sz="1600" b="1" dirty="0">
                <a:latin typeface="Courier New" panose="02070309020205020404" pitchFamily="49" charset="0"/>
                <a:cs typeface="Courier New" panose="02070309020205020404" pitchFamily="49" charset="0"/>
              </a:rPr>
              <a:t>64</a:t>
            </a:r>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72</a:t>
            </a:r>
          </a:p>
          <a:p>
            <a:r>
              <a:rPr lang="en-US" sz="1600" dirty="0">
                <a:latin typeface="Courier New" panose="02070309020205020404" pitchFamily="49" charset="0"/>
                <a:cs typeface="Courier New" panose="02070309020205020404" pitchFamily="49" charset="0"/>
              </a:rPr>
              <a:t>0000ff00</a:t>
            </a:r>
          </a:p>
          <a:p>
            <a:r>
              <a:rPr lang="en-US" sz="1600" dirty="0">
                <a:latin typeface="Courier New" panose="02070309020205020404" pitchFamily="49" charset="0"/>
                <a:cs typeface="Courier New" panose="02070309020205020404" pitchFamily="49" charset="0"/>
              </a:rPr>
              <a:t>00006500</a:t>
            </a:r>
          </a:p>
          <a:p>
            <a:r>
              <a:rPr lang="en-US" sz="1600" dirty="0">
                <a:latin typeface="Courier New" panose="02070309020205020404" pitchFamily="49" charset="0"/>
                <a:cs typeface="Courier New" panose="02070309020205020404" pitchFamily="49" charset="0"/>
              </a:rPr>
              <a:t>00000065 e</a:t>
            </a:r>
            <a:endParaRPr lang="en-US"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7279158" y="5110432"/>
            <a:ext cx="4074642" cy="646331"/>
          </a:xfrm>
          <a:prstGeom prst="rect">
            <a:avLst/>
          </a:prstGeom>
          <a:noFill/>
        </p:spPr>
        <p:txBody>
          <a:bodyPr wrap="none" rtlCol="0">
            <a:spAutoFit/>
          </a:bodyPr>
          <a:lstStyle/>
          <a:p>
            <a:r>
              <a:rPr lang="en-US" dirty="0"/>
              <a:t>Please don’t try this at home </a:t>
            </a:r>
            <a:r>
              <a:rPr lang="en-US" dirty="0">
                <a:sym typeface="Wingdings" pitchFamily="2" charset="2"/>
              </a:rPr>
              <a:t> </a:t>
            </a:r>
          </a:p>
          <a:p>
            <a:r>
              <a:rPr lang="en-US" dirty="0"/>
              <a:t>https://</a:t>
            </a:r>
            <a:r>
              <a:rPr lang="en-US" dirty="0" err="1"/>
              <a:t>en.wikipedia.org</a:t>
            </a:r>
            <a:r>
              <a:rPr lang="en-US"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10460182" y="6323598"/>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a:t>
            </a:r>
            <a:r>
              <a:rPr lang="en-US" sz="1600" dirty="0">
                <a:solidFill>
                  <a:srgbClr val="000000"/>
                </a:solidFill>
                <a:effectLst/>
                <a:latin typeface="Menlo" panose="020B0609030804020204" pitchFamily="49" charset="0"/>
              </a:rPr>
              <a:t>_02_01.c</a:t>
            </a:r>
          </a:p>
        </p:txBody>
      </p:sp>
    </p:spTree>
    <p:extLst>
      <p:ext uri="{BB962C8B-B14F-4D97-AF65-F5344CB8AC3E}">
        <p14:creationId xmlns:p14="http://schemas.microsoft.com/office/powerpoint/2010/main" val="18110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838200" y="1825625"/>
            <a:ext cx="5257800" cy="4351338"/>
          </a:xfrm>
        </p:spPr>
        <p:txBody>
          <a:bodyPr/>
          <a:lstStyle/>
          <a:p>
            <a:r>
              <a:rPr lang="en-US" dirty="0"/>
              <a:t>Thanks to the pioneering work in the early 1970’s, modern programmers can go through their entire career without masking and shifting</a:t>
            </a:r>
          </a:p>
          <a:p>
            <a:r>
              <a:rPr lang="en-US" dirty="0"/>
              <a:t>Endianness was just beginning as a problem in the late 1970’s – but Intel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7024715" y="1825625"/>
            <a:ext cx="4777153" cy="3693319"/>
          </a:xfrm>
          <a:prstGeom prst="rect">
            <a:avLst/>
          </a:prstGeom>
          <a:noFill/>
          <a:ln>
            <a:solidFill>
              <a:schemeClr val="accent1"/>
            </a:solidFill>
          </a:ln>
        </p:spPr>
        <p:txBody>
          <a:bodyPr wrap="square" rtlCol="0">
            <a:spAutoFit/>
          </a:bodyPr>
          <a:lstStyle/>
          <a:p>
            <a:r>
              <a:rPr lang="en-US"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i="1" dirty="0" err="1"/>
              <a:t>nUxi</a:t>
            </a:r>
            <a:r>
              <a:rPr lang="en-US" i="1" dirty="0"/>
              <a:t> instead</a:t>
            </a:r>
            <a:r>
              <a:rPr lang="en-US" dirty="0"/>
              <a:t>.</a:t>
            </a:r>
          </a:p>
          <a:p>
            <a:endParaRPr lang="en-US" dirty="0"/>
          </a:p>
          <a:p>
            <a:r>
              <a:rPr lang="en-US" dirty="0"/>
              <a:t>     -- https://</a:t>
            </a:r>
            <a:r>
              <a:rPr lang="en-US" dirty="0" err="1"/>
              <a:t>en.wikipedia.org</a:t>
            </a:r>
            <a:r>
              <a:rPr lang="en-US" dirty="0"/>
              <a:t>/wiki/Endianness</a:t>
            </a:r>
          </a:p>
        </p:txBody>
      </p:sp>
    </p:spTree>
    <p:extLst>
      <p:ext uri="{BB962C8B-B14F-4D97-AF65-F5344CB8AC3E}">
        <p14:creationId xmlns:p14="http://schemas.microsoft.com/office/powerpoint/2010/main" val="204961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6CF6-0CA0-B628-3210-CBDCC55F21FB}"/>
              </a:ext>
            </a:extLst>
          </p:cNvPr>
          <p:cNvSpPr>
            <a:spLocks noGrp="1"/>
          </p:cNvSpPr>
          <p:nvPr>
            <p:ph type="title"/>
          </p:nvPr>
        </p:nvSpPr>
        <p:spPr/>
        <p:txBody>
          <a:bodyPr/>
          <a:lstStyle/>
          <a:p>
            <a:r>
              <a:rPr lang="en-US" dirty="0"/>
              <a:t>Ah, Division… </a:t>
            </a:r>
          </a:p>
        </p:txBody>
      </p:sp>
      <p:sp>
        <p:nvSpPr>
          <p:cNvPr id="5" name="Text Placeholder 4">
            <a:extLst>
              <a:ext uri="{FF2B5EF4-FFF2-40B4-BE49-F238E27FC236}">
                <a16:creationId xmlns:a16="http://schemas.microsoft.com/office/drawing/2014/main" id="{4596090D-3554-2186-B436-A5D2D31E83AD}"/>
              </a:ext>
            </a:extLst>
          </p:cNvPr>
          <p:cNvSpPr>
            <a:spLocks noGrp="1"/>
          </p:cNvSpPr>
          <p:nvPr>
            <p:ph type="body" idx="1"/>
          </p:nvPr>
        </p:nvSpPr>
        <p:spPr/>
        <p:txBody>
          <a:bodyPr/>
          <a:lstStyle/>
          <a:p>
            <a:r>
              <a:rPr lang="en-US" dirty="0"/>
              <a:t>Can it be that it was all so simple then?</a:t>
            </a:r>
          </a:p>
          <a:p>
            <a:r>
              <a:rPr lang="en-US" dirty="0"/>
              <a:t>Or has time rewritten every line?</a:t>
            </a:r>
          </a:p>
          <a:p>
            <a:r>
              <a:rPr lang="en-US" dirty="0"/>
              <a:t>If we had the chance to do it all again, tell me, would we, could we?</a:t>
            </a:r>
          </a:p>
        </p:txBody>
      </p:sp>
      <p:sp>
        <p:nvSpPr>
          <p:cNvPr id="6" name="TextBox 5">
            <a:extLst>
              <a:ext uri="{FF2B5EF4-FFF2-40B4-BE49-F238E27FC236}">
                <a16:creationId xmlns:a16="http://schemas.microsoft.com/office/drawing/2014/main" id="{6447CDB7-81E6-9C86-28CC-A4CE822F1243}"/>
              </a:ext>
            </a:extLst>
          </p:cNvPr>
          <p:cNvSpPr txBox="1"/>
          <p:nvPr/>
        </p:nvSpPr>
        <p:spPr>
          <a:xfrm>
            <a:off x="7658100" y="6116638"/>
            <a:ext cx="4406900" cy="369332"/>
          </a:xfrm>
          <a:prstGeom prst="rect">
            <a:avLst/>
          </a:prstGeom>
          <a:noFill/>
        </p:spPr>
        <p:txBody>
          <a:bodyPr wrap="square" rtlCol="0">
            <a:spAutoFit/>
          </a:bodyPr>
          <a:lstStyle/>
          <a:p>
            <a:r>
              <a:rPr lang="en-US" b="1" dirty="0"/>
              <a:t>From the film "The Way We Were" (1973)</a:t>
            </a:r>
          </a:p>
        </p:txBody>
      </p:sp>
    </p:spTree>
    <p:extLst>
      <p:ext uri="{BB962C8B-B14F-4D97-AF65-F5344CB8AC3E}">
        <p14:creationId xmlns:p14="http://schemas.microsoft.com/office/powerpoint/2010/main" val="41094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D391-73EC-669C-E229-3F1758FE089C}"/>
              </a:ext>
            </a:extLst>
          </p:cNvPr>
          <p:cNvSpPr>
            <a:spLocks noGrp="1"/>
          </p:cNvSpPr>
          <p:nvPr>
            <p:ph type="title"/>
          </p:nvPr>
        </p:nvSpPr>
        <p:spPr/>
        <p:txBody>
          <a:bodyPr/>
          <a:lstStyle/>
          <a:p>
            <a:r>
              <a:rPr lang="en-US" dirty="0"/>
              <a:t>Python 2 to Python 3</a:t>
            </a:r>
          </a:p>
        </p:txBody>
      </p:sp>
      <p:sp>
        <p:nvSpPr>
          <p:cNvPr id="5" name="Content Placeholder 4">
            <a:extLst>
              <a:ext uri="{FF2B5EF4-FFF2-40B4-BE49-F238E27FC236}">
                <a16:creationId xmlns:a16="http://schemas.microsoft.com/office/drawing/2014/main" id="{C927FF06-0544-B1C4-FD11-1743F47AC707}"/>
              </a:ext>
            </a:extLst>
          </p:cNvPr>
          <p:cNvSpPr>
            <a:spLocks noGrp="1"/>
          </p:cNvSpPr>
          <p:nvPr>
            <p:ph idx="1"/>
          </p:nvPr>
        </p:nvSpPr>
        <p:spPr/>
        <p:txBody>
          <a:bodyPr>
            <a:normAutofit fontScale="92500" lnSpcReduction="10000"/>
          </a:bodyPr>
          <a:lstStyle/>
          <a:p>
            <a:r>
              <a:rPr lang="en-US" dirty="0"/>
              <a:t>Python 2 was very popular – but under attack from modern languages</a:t>
            </a:r>
          </a:p>
          <a:p>
            <a:pPr lvl="1"/>
            <a:r>
              <a:rPr lang="en-US" dirty="0"/>
              <a:t>Strings were ASCII</a:t>
            </a:r>
          </a:p>
          <a:p>
            <a:pPr lvl="1"/>
            <a:r>
              <a:rPr lang="en-US" dirty="0"/>
              <a:t>I/O (print) was part of the language – limited evolution</a:t>
            </a:r>
          </a:p>
          <a:p>
            <a:r>
              <a:rPr lang="en-US" dirty="0"/>
              <a:t>Converting took from 2008 – 2020</a:t>
            </a:r>
          </a:p>
          <a:p>
            <a:r>
              <a:rPr lang="en-US" dirty="0"/>
              <a:t>Programmers got a lot of help</a:t>
            </a:r>
          </a:p>
          <a:p>
            <a:pPr lvl="1"/>
            <a:r>
              <a:rPr lang="en-US" dirty="0"/>
              <a:t>An automated code convertor</a:t>
            </a:r>
          </a:p>
          <a:p>
            <a:pPr lvl="1"/>
            <a:r>
              <a:rPr lang="en-US" dirty="0"/>
              <a:t>Back-porting of future library code to support 2.x ad 3.x at the same time</a:t>
            </a:r>
          </a:p>
          <a:p>
            <a:r>
              <a:rPr lang="en-US" dirty="0"/>
              <a:t>Division of two integers</a:t>
            </a:r>
          </a:p>
          <a:p>
            <a:pPr lvl="1"/>
            <a:r>
              <a:rPr lang="en-US" dirty="0"/>
              <a:t>Python 2 – Returns an integer and the division is truncated (3/4 == 0)</a:t>
            </a:r>
          </a:p>
          <a:p>
            <a:pPr lvl="1"/>
            <a:r>
              <a:rPr lang="en-US" dirty="0"/>
              <a:t>Python 3 – Any division converts operands to float and produces a float (3/4 == 0.75)</a:t>
            </a:r>
          </a:p>
          <a:p>
            <a:r>
              <a:rPr lang="en-US" dirty="0"/>
              <a:t>It is all because of C integer division truncated (3/4 == 0)</a:t>
            </a:r>
          </a:p>
        </p:txBody>
      </p:sp>
    </p:spTree>
    <p:extLst>
      <p:ext uri="{BB962C8B-B14F-4D97-AF65-F5344CB8AC3E}">
        <p14:creationId xmlns:p14="http://schemas.microsoft.com/office/powerpoint/2010/main" val="406393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D2-4B0D-0700-6707-B90E7B8C2710}"/>
              </a:ext>
            </a:extLst>
          </p:cNvPr>
          <p:cNvSpPr>
            <a:spLocks noGrp="1"/>
          </p:cNvSpPr>
          <p:nvPr>
            <p:ph type="title"/>
          </p:nvPr>
        </p:nvSpPr>
        <p:spPr/>
        <p:txBody>
          <a:bodyPr/>
          <a:lstStyle/>
          <a:p>
            <a:r>
              <a:rPr lang="en-US" dirty="0"/>
              <a:t>Integer Division in C</a:t>
            </a:r>
          </a:p>
        </p:txBody>
      </p:sp>
      <p:sp>
        <p:nvSpPr>
          <p:cNvPr id="3" name="Content Placeholder 2">
            <a:extLst>
              <a:ext uri="{FF2B5EF4-FFF2-40B4-BE49-F238E27FC236}">
                <a16:creationId xmlns:a16="http://schemas.microsoft.com/office/drawing/2014/main" id="{C8538849-E812-BC89-2EF3-18D093C82001}"/>
              </a:ext>
            </a:extLst>
          </p:cNvPr>
          <p:cNvSpPr>
            <a:spLocks noGrp="1"/>
          </p:cNvSpPr>
          <p:nvPr>
            <p:ph idx="1"/>
          </p:nvPr>
        </p:nvSpPr>
        <p:spPr/>
        <p:txBody>
          <a:bodyPr>
            <a:normAutofit lnSpcReduction="10000"/>
          </a:bodyPr>
          <a:lstStyle/>
          <a:p>
            <a:r>
              <a:rPr lang="en-US" dirty="0"/>
              <a:t>Less of a problem because C is a (pretty) strongly typed language</a:t>
            </a:r>
          </a:p>
          <a:p>
            <a:r>
              <a:rPr lang="en-US" dirty="0"/>
              <a:t>Python</a:t>
            </a:r>
          </a:p>
          <a:p>
            <a:pPr lvl="1"/>
            <a:r>
              <a:rPr lang="en-US" dirty="0"/>
              <a:t>x = 3 / 4</a:t>
            </a:r>
          </a:p>
          <a:p>
            <a:pPr lvl="1"/>
            <a:r>
              <a:rPr lang="en-US" dirty="0"/>
              <a:t>The type of x is part of x and when x is used many lines later, perhaps in a library routine, it all gets figured out (often badly)</a:t>
            </a:r>
          </a:p>
          <a:p>
            <a:r>
              <a:rPr lang="en-US" dirty="0"/>
              <a:t>C must declare “x” as float, double, int, etc.   So when a C programmer writes a division, they know they need to cast values or use float constants to trigger type conversion in expressions</a:t>
            </a:r>
          </a:p>
          <a:p>
            <a:pPr lvl="1"/>
            <a:r>
              <a:rPr lang="en-US" dirty="0"/>
              <a:t>float x;</a:t>
            </a:r>
          </a:p>
          <a:p>
            <a:pPr lvl="1"/>
            <a:r>
              <a:rPr lang="en-US" dirty="0"/>
              <a:t>x = ((float) 3 / 4);</a:t>
            </a:r>
          </a:p>
          <a:p>
            <a:pPr lvl="1"/>
            <a:r>
              <a:rPr lang="en-US" dirty="0"/>
              <a:t>x = x * 2.5;</a:t>
            </a:r>
          </a:p>
        </p:txBody>
      </p:sp>
    </p:spTree>
    <p:extLst>
      <p:ext uri="{BB962C8B-B14F-4D97-AF65-F5344CB8AC3E}">
        <p14:creationId xmlns:p14="http://schemas.microsoft.com/office/powerpoint/2010/main" val="10277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sz="half" idx="1"/>
          </p:nvPr>
        </p:nvSpPr>
        <p:spPr/>
        <p:txBody>
          <a:bodyPr/>
          <a:lstStyle/>
          <a:p>
            <a:r>
              <a:rPr lang="en-US" dirty="0"/>
              <a:t>Integers</a:t>
            </a:r>
          </a:p>
          <a:p>
            <a:r>
              <a:rPr lang="en-US" dirty="0"/>
              <a:t>Words / Bytes</a:t>
            </a:r>
          </a:p>
          <a:p>
            <a:r>
              <a:rPr lang="en-US" dirty="0"/>
              <a:t>Characters</a:t>
            </a:r>
          </a:p>
          <a:p>
            <a:r>
              <a:rPr lang="en-US" dirty="0"/>
              <a:t>Number Base Conversion (10, 16, 2)</a:t>
            </a:r>
          </a:p>
          <a:p>
            <a:r>
              <a:rPr lang="en-US" dirty="0"/>
              <a:t>Division and a Python story</a:t>
            </a:r>
          </a:p>
        </p:txBody>
      </p:sp>
      <p:sp>
        <p:nvSpPr>
          <p:cNvPr id="5" name="Content Placeholder 4">
            <a:extLst>
              <a:ext uri="{FF2B5EF4-FFF2-40B4-BE49-F238E27FC236}">
                <a16:creationId xmlns:a16="http://schemas.microsoft.com/office/drawing/2014/main" id="{23FD6821-0D52-C591-FBFA-4AB416D5DA58}"/>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531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2022-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a:t>
            </a:r>
            <a:r>
              <a:rPr lang="en-US"/>
              <a:t>extracting bit </a:t>
            </a:r>
            <a:r>
              <a:rPr lang="en-US" dirty="0"/>
              <a:t>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838200" y="1825625"/>
            <a:ext cx="10515600" cy="1093421"/>
          </a:xfrm>
        </p:spPr>
        <p:txBody>
          <a:bodyPr/>
          <a:lstStyle/>
          <a:p>
            <a:r>
              <a:rPr lang="en-US" dirty="0"/>
              <a:t>The CDC-6500 had 60 bit words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383326" y="3147649"/>
            <a:ext cx="316523" cy="369332"/>
          </a:xfrm>
          <a:prstGeom prst="rect">
            <a:avLst/>
          </a:prstGeom>
          <a:noFill/>
          <a:ln>
            <a:solidFill>
              <a:schemeClr val="tx1"/>
            </a:solidFill>
          </a:ln>
        </p:spPr>
        <p:txBody>
          <a:bodyPr wrap="square" rtlCol="0">
            <a:spAutoFit/>
          </a:bodyPr>
          <a:lstStyle/>
          <a:p>
            <a:r>
              <a:rPr lang="en-US"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699848" y="3147649"/>
            <a:ext cx="316523" cy="369332"/>
          </a:xfrm>
          <a:prstGeom prst="rect">
            <a:avLst/>
          </a:prstGeom>
          <a:noFill/>
          <a:ln>
            <a:solidFill>
              <a:schemeClr val="tx1"/>
            </a:solidFill>
          </a:ln>
        </p:spPr>
        <p:txBody>
          <a:bodyPr wrap="square" rtlCol="0">
            <a:spAutoFit/>
          </a:bodyPr>
          <a:lstStyle/>
          <a:p>
            <a:r>
              <a:rPr lang="en-US"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2016369" y="3147649"/>
            <a:ext cx="316523" cy="369332"/>
          </a:xfrm>
          <a:prstGeom prst="rect">
            <a:avLst/>
          </a:prstGeom>
          <a:noFill/>
          <a:ln>
            <a:solidFill>
              <a:schemeClr val="tx1"/>
            </a:solidFill>
          </a:ln>
        </p:spPr>
        <p:txBody>
          <a:bodyPr wrap="square" rtlCol="0">
            <a:spAutoFit/>
          </a:bodyPr>
          <a:lstStyle/>
          <a:p>
            <a:r>
              <a:rPr lang="en-US"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2332891" y="3147649"/>
            <a:ext cx="316523" cy="369332"/>
          </a:xfrm>
          <a:prstGeom prst="rect">
            <a:avLst/>
          </a:prstGeom>
          <a:noFill/>
          <a:ln>
            <a:solidFill>
              <a:schemeClr val="tx1"/>
            </a:solidFill>
          </a:ln>
        </p:spPr>
        <p:txBody>
          <a:bodyPr wrap="square" rtlCol="0">
            <a:spAutoFit/>
          </a:bodyPr>
          <a:lstStyle/>
          <a:p>
            <a:r>
              <a:rPr lang="en-US"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2649413" y="3147649"/>
            <a:ext cx="316523" cy="369332"/>
          </a:xfrm>
          <a:prstGeom prst="rect">
            <a:avLst/>
          </a:prstGeom>
          <a:noFill/>
          <a:ln>
            <a:solidFill>
              <a:schemeClr val="tx1"/>
            </a:solidFill>
          </a:ln>
        </p:spPr>
        <p:txBody>
          <a:bodyPr wrap="square" rtlCol="0">
            <a:spAutoFit/>
          </a:bodyPr>
          <a:lstStyle/>
          <a:p>
            <a:r>
              <a:rPr lang="en-US"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965942" y="3147649"/>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3282464" y="3147649"/>
            <a:ext cx="316523" cy="369332"/>
          </a:xfrm>
          <a:prstGeom prst="rect">
            <a:avLst/>
          </a:prstGeom>
          <a:noFill/>
          <a:ln>
            <a:solidFill>
              <a:schemeClr val="tx1"/>
            </a:solidFill>
          </a:ln>
        </p:spPr>
        <p:txBody>
          <a:bodyPr wrap="square" rtlCol="0">
            <a:spAutoFit/>
          </a:bodyPr>
          <a:lstStyle/>
          <a:p>
            <a:r>
              <a:rPr lang="en-US"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3598985" y="3147649"/>
            <a:ext cx="316523" cy="369332"/>
          </a:xfrm>
          <a:prstGeom prst="rect">
            <a:avLst/>
          </a:prstGeom>
          <a:noFill/>
          <a:ln>
            <a:solidFill>
              <a:schemeClr val="tx1"/>
            </a:solidFill>
          </a:ln>
        </p:spPr>
        <p:txBody>
          <a:bodyPr wrap="square" rtlCol="0">
            <a:spAutoFit/>
          </a:bodyPr>
          <a:lstStyle/>
          <a:p>
            <a:r>
              <a:rPr lang="en-US"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3915507" y="3147649"/>
            <a:ext cx="316523" cy="369332"/>
          </a:xfrm>
          <a:prstGeom prst="rect">
            <a:avLst/>
          </a:prstGeom>
          <a:noFill/>
          <a:ln>
            <a:solidFill>
              <a:schemeClr val="tx1"/>
            </a:solidFill>
          </a:ln>
        </p:spPr>
        <p:txBody>
          <a:bodyPr wrap="square" rtlCol="0">
            <a:spAutoFit/>
          </a:bodyPr>
          <a:lstStyle/>
          <a:p>
            <a:r>
              <a:rPr lang="en-US"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4232029" y="3147649"/>
            <a:ext cx="316523" cy="369332"/>
          </a:xfrm>
          <a:prstGeom prst="rect">
            <a:avLst/>
          </a:prstGeom>
          <a:noFill/>
          <a:ln>
            <a:solidFill>
              <a:schemeClr val="tx1"/>
            </a:solidFill>
          </a:ln>
        </p:spPr>
        <p:txBody>
          <a:bodyPr wrap="square" rtlCol="0">
            <a:spAutoFit/>
          </a:bodyPr>
          <a:lstStyle/>
          <a:p>
            <a:r>
              <a:rPr lang="en-US"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395050" y="3675185"/>
            <a:ext cx="316523" cy="369332"/>
          </a:xfrm>
          <a:prstGeom prst="rect">
            <a:avLst/>
          </a:prstGeom>
          <a:noFill/>
          <a:ln>
            <a:solidFill>
              <a:schemeClr val="tx1"/>
            </a:solidFill>
          </a:ln>
        </p:spPr>
        <p:txBody>
          <a:bodyPr wrap="square" rtlCol="0">
            <a:spAutoFit/>
          </a:bodyPr>
          <a:lstStyle/>
          <a:p>
            <a:r>
              <a:rPr lang="en-US"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711572" y="3675185"/>
            <a:ext cx="316523" cy="369332"/>
          </a:xfrm>
          <a:prstGeom prst="rect">
            <a:avLst/>
          </a:prstGeom>
          <a:noFill/>
          <a:ln>
            <a:solidFill>
              <a:schemeClr val="tx1"/>
            </a:solidFill>
          </a:ln>
        </p:spPr>
        <p:txBody>
          <a:bodyPr wrap="square" rtlCol="0">
            <a:spAutoFit/>
          </a:bodyPr>
          <a:lstStyle/>
          <a:p>
            <a:r>
              <a:rPr lang="en-US"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2028093" y="3675185"/>
            <a:ext cx="316523" cy="369332"/>
          </a:xfrm>
          <a:prstGeom prst="rect">
            <a:avLst/>
          </a:prstGeom>
          <a:noFill/>
          <a:ln>
            <a:solidFill>
              <a:schemeClr val="tx1"/>
            </a:solidFill>
          </a:ln>
        </p:spPr>
        <p:txBody>
          <a:bodyPr wrap="square" rtlCol="0">
            <a:spAutoFit/>
          </a:bodyPr>
          <a:lstStyle/>
          <a:p>
            <a:r>
              <a:rPr lang="en-US"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2344615" y="3675185"/>
            <a:ext cx="316523" cy="369332"/>
          </a:xfrm>
          <a:prstGeom prst="rect">
            <a:avLst/>
          </a:prstGeom>
          <a:noFill/>
          <a:ln>
            <a:solidFill>
              <a:schemeClr val="tx1"/>
            </a:solidFill>
          </a:ln>
        </p:spPr>
        <p:txBody>
          <a:bodyPr wrap="square" rtlCol="0">
            <a:spAutoFit/>
          </a:bodyPr>
          <a:lstStyle/>
          <a:p>
            <a:r>
              <a:rPr lang="en-US"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2661137" y="3675185"/>
            <a:ext cx="316523" cy="369332"/>
          </a:xfrm>
          <a:prstGeom prst="rect">
            <a:avLst/>
          </a:prstGeom>
          <a:noFill/>
          <a:ln>
            <a:solidFill>
              <a:schemeClr val="tx1"/>
            </a:solidFill>
          </a:ln>
        </p:spPr>
        <p:txBody>
          <a:bodyPr wrap="square" rtlCol="0">
            <a:spAutoFit/>
          </a:bodyPr>
          <a:lstStyle/>
          <a:p>
            <a:r>
              <a:rPr lang="en-US"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977666" y="3675185"/>
            <a:ext cx="316523" cy="369332"/>
          </a:xfrm>
          <a:prstGeom prst="rect">
            <a:avLst/>
          </a:prstGeom>
          <a:noFill/>
          <a:ln>
            <a:solidFill>
              <a:schemeClr val="tx1"/>
            </a:solidFill>
          </a:ln>
        </p:spPr>
        <p:txBody>
          <a:bodyPr wrap="square" rtlCol="0">
            <a:spAutoFit/>
          </a:bodyPr>
          <a:lstStyle/>
          <a:p>
            <a:r>
              <a:rPr lang="en-US"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3294188" y="3675185"/>
            <a:ext cx="316523" cy="369332"/>
          </a:xfrm>
          <a:prstGeom prst="rect">
            <a:avLst/>
          </a:prstGeom>
          <a:noFill/>
          <a:ln>
            <a:solidFill>
              <a:schemeClr val="tx1"/>
            </a:solidFill>
          </a:ln>
        </p:spPr>
        <p:txBody>
          <a:bodyPr wrap="square" rtlCol="0">
            <a:spAutoFit/>
          </a:bodyPr>
          <a:lstStyle/>
          <a:p>
            <a:r>
              <a:rPr lang="en-US"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3610709" y="3675185"/>
            <a:ext cx="316523" cy="369332"/>
          </a:xfrm>
          <a:prstGeom prst="rect">
            <a:avLst/>
          </a:prstGeom>
          <a:noFill/>
          <a:ln>
            <a:solidFill>
              <a:schemeClr val="tx1"/>
            </a:solidFill>
          </a:ln>
        </p:spPr>
        <p:txBody>
          <a:bodyPr wrap="square" rtlCol="0">
            <a:spAutoFit/>
          </a:bodyPr>
          <a:lstStyle/>
          <a:p>
            <a:r>
              <a:rPr lang="en-US"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3927231" y="3675185"/>
            <a:ext cx="316523" cy="369332"/>
          </a:xfrm>
          <a:prstGeom prst="rect">
            <a:avLst/>
          </a:prstGeom>
          <a:noFill/>
          <a:ln>
            <a:solidFill>
              <a:schemeClr val="tx1"/>
            </a:solidFill>
          </a:ln>
        </p:spPr>
        <p:txBody>
          <a:bodyPr wrap="square" rtlCol="0">
            <a:spAutoFit/>
          </a:bodyPr>
          <a:lstStyle/>
          <a:p>
            <a:r>
              <a:rPr lang="en-US"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4243753" y="3675185"/>
            <a:ext cx="316523" cy="369332"/>
          </a:xfrm>
          <a:prstGeom prst="rect">
            <a:avLst/>
          </a:prstGeom>
          <a:noFill/>
          <a:ln>
            <a:solidFill>
              <a:schemeClr val="tx1"/>
            </a:solidFill>
          </a:ln>
        </p:spPr>
        <p:txBody>
          <a:bodyPr wrap="square" rtlCol="0">
            <a:spAutoFit/>
          </a:bodyPr>
          <a:lstStyle/>
          <a:p>
            <a:r>
              <a:rPr lang="en-US"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5955327" y="3147648"/>
            <a:ext cx="3165226" cy="369332"/>
            <a:chOff x="6564923" y="3335216"/>
            <a:chExt cx="3165226" cy="369332"/>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r>
                <a:rPr lang="en-US"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r>
                <a:rPr lang="en-US"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r>
                <a:rPr lang="en-US"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r>
                <a:rPr lang="en-US"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r>
                <a:rPr lang="en-US"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r>
                <a:rPr lang="en-US"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r>
                <a:rPr lang="en-US"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r>
                <a:rPr lang="en-US"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r>
                <a:rPr lang="en-US"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5955327" y="3768968"/>
            <a:ext cx="3165226" cy="369332"/>
            <a:chOff x="6611816" y="3933090"/>
            <a:chExt cx="3165226" cy="369332"/>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69332"/>
            </a:xfrm>
            <a:prstGeom prst="rect">
              <a:avLst/>
            </a:prstGeom>
            <a:solidFill>
              <a:schemeClr val="tx1"/>
            </a:solidFill>
            <a:ln>
              <a:solidFill>
                <a:schemeClr val="tx1"/>
              </a:solidFill>
            </a:ln>
          </p:spPr>
          <p:txBody>
            <a:bodyPr wrap="square" rtlCol="0">
              <a:spAutoFit/>
            </a:bodyPr>
            <a:lstStyle/>
            <a:p>
              <a:r>
                <a:rPr lang="en-US"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8" y="3933090"/>
              <a:ext cx="316523" cy="369332"/>
            </a:xfrm>
            <a:prstGeom prst="rect">
              <a:avLst/>
            </a:prstGeom>
            <a:solidFill>
              <a:schemeClr val="tx1"/>
            </a:solidFill>
            <a:ln>
              <a:solidFill>
                <a:schemeClr val="tx1"/>
              </a:solidFill>
            </a:ln>
          </p:spPr>
          <p:txBody>
            <a:bodyPr wrap="square" rtlCol="0">
              <a:spAutoFit/>
            </a:bodyPr>
            <a:lstStyle/>
            <a:p>
              <a:r>
                <a:rPr lang="en-US"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3" y="3933090"/>
              <a:ext cx="316523" cy="369332"/>
            </a:xfrm>
            <a:prstGeom prst="rect">
              <a:avLst/>
            </a:prstGeom>
            <a:noFill/>
            <a:ln>
              <a:solidFill>
                <a:schemeClr val="tx1"/>
              </a:solidFill>
            </a:ln>
          </p:spPr>
          <p:txBody>
            <a:bodyPr wrap="square" rtlCol="0">
              <a:spAutoFit/>
            </a:bodyPr>
            <a:lstStyle/>
            <a:p>
              <a:endParaRPr lang="en-US"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69332"/>
            </a:xfrm>
            <a:prstGeom prst="rect">
              <a:avLst/>
            </a:prstGeom>
            <a:solidFill>
              <a:schemeClr val="tx1"/>
            </a:solidFill>
            <a:ln>
              <a:solidFill>
                <a:schemeClr val="tx1"/>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69332"/>
            </a:xfrm>
            <a:prstGeom prst="rect">
              <a:avLst/>
            </a:prstGeom>
            <a:solidFill>
              <a:schemeClr val="tx1"/>
            </a:solidFill>
            <a:ln>
              <a:solidFill>
                <a:schemeClr val="tx1"/>
              </a:solidFill>
            </a:ln>
          </p:spPr>
          <p:txBody>
            <a:bodyPr wrap="square" rtlCol="0">
              <a:spAutoFit/>
            </a:bodyPr>
            <a:lstStyle/>
            <a:p>
              <a:r>
                <a:rPr lang="en-US"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5" y="3933090"/>
              <a:ext cx="316523" cy="369332"/>
            </a:xfrm>
            <a:prstGeom prst="rect">
              <a:avLst/>
            </a:prstGeom>
            <a:solidFill>
              <a:schemeClr val="tx1"/>
            </a:solidFill>
            <a:ln>
              <a:solidFill>
                <a:schemeClr val="tx1"/>
              </a:solidFill>
            </a:ln>
          </p:spPr>
          <p:txBody>
            <a:bodyPr wrap="square" rtlCol="0">
              <a:spAutoFit/>
            </a:bodyPr>
            <a:lstStyle/>
            <a:p>
              <a:r>
                <a:rPr lang="en-US"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69332"/>
            </a:xfrm>
            <a:prstGeom prst="rect">
              <a:avLst/>
            </a:prstGeom>
            <a:solidFill>
              <a:schemeClr val="tx1"/>
            </a:solidFill>
            <a:ln>
              <a:solidFill>
                <a:schemeClr val="tx1"/>
              </a:solidFill>
            </a:ln>
          </p:spPr>
          <p:txBody>
            <a:bodyPr wrap="square" rtlCol="0">
              <a:spAutoFit/>
            </a:bodyPr>
            <a:lstStyle/>
            <a:p>
              <a:r>
                <a:rPr lang="en-US"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5955327" y="4484076"/>
            <a:ext cx="3165226" cy="369332"/>
            <a:chOff x="6635262" y="4671644"/>
            <a:chExt cx="3165226" cy="369332"/>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r>
                <a:rPr lang="en-US"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endParaRPr lang="en-US" dirty="0"/>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5955324" y="5269578"/>
            <a:ext cx="3165226" cy="369332"/>
            <a:chOff x="6635262" y="4671644"/>
            <a:chExt cx="3165226" cy="369332"/>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endParaRPr lang="en-US" dirty="0"/>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r>
                <a:rPr lang="en-US"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7962897" y="4270186"/>
            <a:ext cx="416170" cy="15826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9666815" y="3768968"/>
            <a:ext cx="994183" cy="369332"/>
          </a:xfrm>
          <a:prstGeom prst="rect">
            <a:avLst/>
          </a:prstGeom>
          <a:noFill/>
        </p:spPr>
        <p:txBody>
          <a:bodyPr wrap="none" rtlCol="0">
            <a:spAutoFit/>
          </a:bodyPr>
          <a:lstStyle/>
          <a:p>
            <a:r>
              <a:rPr lang="en-US"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9666814" y="4484076"/>
            <a:ext cx="1212896" cy="369332"/>
          </a:xfrm>
          <a:prstGeom prst="rect">
            <a:avLst/>
          </a:prstGeom>
          <a:noFill/>
        </p:spPr>
        <p:txBody>
          <a:bodyPr wrap="none" rtlCol="0">
            <a:spAutoFit/>
          </a:bodyPr>
          <a:lstStyle/>
          <a:p>
            <a:r>
              <a:rPr lang="en-US"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9666814" y="5269578"/>
            <a:ext cx="920445" cy="369332"/>
          </a:xfrm>
          <a:prstGeom prst="rect">
            <a:avLst/>
          </a:prstGeom>
          <a:noFill/>
        </p:spPr>
        <p:txBody>
          <a:bodyPr wrap="none" rtlCol="0">
            <a:spAutoFit/>
          </a:bodyPr>
          <a:lstStyle/>
          <a:p>
            <a:r>
              <a:rPr lang="en-US"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4548552" y="3332314"/>
            <a:ext cx="1406775"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874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10</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42</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5237262" y="1423090"/>
            <a:ext cx="3165226" cy="369332"/>
            <a:chOff x="6564923" y="3335216"/>
            <a:chExt cx="3165226" cy="369332"/>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154803" cy="369332"/>
          </a:xfrm>
          <a:prstGeom prst="rect">
            <a:avLst/>
          </a:prstGeom>
          <a:noFill/>
        </p:spPr>
        <p:txBody>
          <a:bodyPr wrap="none" rtlCol="0">
            <a:spAutoFit/>
          </a:bodyPr>
          <a:lstStyle/>
          <a:p>
            <a:r>
              <a:rPr lang="en-US"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5238761" y="1792422"/>
            <a:ext cx="3165226" cy="369332"/>
            <a:chOff x="6564923" y="3335216"/>
            <a:chExt cx="3165226" cy="369332"/>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grpSp>
        <p:nvGrpSpPr>
          <p:cNvPr id="63" name="Group 62">
            <a:extLst>
              <a:ext uri="{FF2B5EF4-FFF2-40B4-BE49-F238E27FC236}">
                <a16:creationId xmlns:a16="http://schemas.microsoft.com/office/drawing/2014/main" id="{59FAD374-E581-041B-0CEF-31A30BEE402B}"/>
              </a:ext>
            </a:extLst>
          </p:cNvPr>
          <p:cNvGrpSpPr/>
          <p:nvPr/>
        </p:nvGrpSpPr>
        <p:grpSpPr>
          <a:xfrm>
            <a:off x="5240410" y="2159697"/>
            <a:ext cx="3165226" cy="369332"/>
            <a:chOff x="6564923" y="3335216"/>
            <a:chExt cx="3165226" cy="369332"/>
          </a:xfrm>
        </p:grpSpPr>
        <p:sp>
          <p:nvSpPr>
            <p:cNvPr id="64" name="TextBox 63">
              <a:extLst>
                <a:ext uri="{FF2B5EF4-FFF2-40B4-BE49-F238E27FC236}">
                  <a16:creationId xmlns:a16="http://schemas.microsoft.com/office/drawing/2014/main" id="{A6A9AF31-2E1C-2431-BC39-D48B1277FAEA}"/>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72" name="TextBox 71">
              <a:extLst>
                <a:ext uri="{FF2B5EF4-FFF2-40B4-BE49-F238E27FC236}">
                  <a16:creationId xmlns:a16="http://schemas.microsoft.com/office/drawing/2014/main" id="{E834C13F-AD4F-CB39-8C4E-A4C9269C9CCE}"/>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73" name="TextBox 72">
              <a:extLst>
                <a:ext uri="{FF2B5EF4-FFF2-40B4-BE49-F238E27FC236}">
                  <a16:creationId xmlns:a16="http://schemas.microsoft.com/office/drawing/2014/main" id="{0B565E6C-5D11-E5E2-153E-8290EB4C3A67}"/>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grpSp>
        <p:nvGrpSpPr>
          <p:cNvPr id="74" name="Group 73">
            <a:extLst>
              <a:ext uri="{FF2B5EF4-FFF2-40B4-BE49-F238E27FC236}">
                <a16:creationId xmlns:a16="http://schemas.microsoft.com/office/drawing/2014/main" id="{204F665D-7FAF-89E5-1B69-EB8A5BB6939C}"/>
              </a:ext>
            </a:extLst>
          </p:cNvPr>
          <p:cNvGrpSpPr/>
          <p:nvPr/>
        </p:nvGrpSpPr>
        <p:grpSpPr>
          <a:xfrm>
            <a:off x="5241909" y="2529029"/>
            <a:ext cx="3165226" cy="369332"/>
            <a:chOff x="6564923" y="3335216"/>
            <a:chExt cx="3165226" cy="369332"/>
          </a:xfrm>
        </p:grpSpPr>
        <p:sp>
          <p:nvSpPr>
            <p:cNvPr id="75" name="TextBox 74">
              <a:extLst>
                <a:ext uri="{FF2B5EF4-FFF2-40B4-BE49-F238E27FC236}">
                  <a16:creationId xmlns:a16="http://schemas.microsoft.com/office/drawing/2014/main" id="{5A933837-B370-2572-E490-37206FE3257D}"/>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83" name="TextBox 82">
              <a:extLst>
                <a:ext uri="{FF2B5EF4-FFF2-40B4-BE49-F238E27FC236}">
                  <a16:creationId xmlns:a16="http://schemas.microsoft.com/office/drawing/2014/main" id="{8538B216-262C-F93B-2A1F-31F6659CE7AE}"/>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84" name="TextBox 83">
              <a:extLst>
                <a:ext uri="{FF2B5EF4-FFF2-40B4-BE49-F238E27FC236}">
                  <a16:creationId xmlns:a16="http://schemas.microsoft.com/office/drawing/2014/main" id="{550C7E24-7C97-0431-8CFC-E068C7CD08AF}"/>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86" name="TextBox 85">
            <a:extLst>
              <a:ext uri="{FF2B5EF4-FFF2-40B4-BE49-F238E27FC236}">
                <a16:creationId xmlns:a16="http://schemas.microsoft.com/office/drawing/2014/main" id="{CFDC42F2-DFC1-C777-3DA5-C656B6B37FFC}"/>
              </a:ext>
            </a:extLst>
          </p:cNvPr>
          <p:cNvSpPr txBox="1"/>
          <p:nvPr/>
        </p:nvSpPr>
        <p:spPr>
          <a:xfrm>
            <a:off x="5237259" y="3485260"/>
            <a:ext cx="316523" cy="369332"/>
          </a:xfrm>
          <a:prstGeom prst="rect">
            <a:avLst/>
          </a:prstGeom>
          <a:noFill/>
          <a:ln>
            <a:solidFill>
              <a:schemeClr val="tx1"/>
            </a:solidFill>
          </a:ln>
        </p:spPr>
        <p:txBody>
          <a:bodyPr wrap="square" rtlCol="0">
            <a:spAutoFit/>
          </a:bodyPr>
          <a:lstStyle/>
          <a:p>
            <a:endParaRPr lang="en-US"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5237259" y="3854592"/>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435094"/>
            <a:ext cx="333746" cy="1508105"/>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903513" y="3469469"/>
            <a:ext cx="333746" cy="800219"/>
          </a:xfrm>
          <a:prstGeom prst="rect">
            <a:avLst/>
          </a:prstGeom>
          <a:noFill/>
        </p:spPr>
        <p:txBody>
          <a:bodyPr wrap="none" rtlCol="0">
            <a:spAutoFit/>
          </a:bodyPr>
          <a:lstStyle/>
          <a:p>
            <a:r>
              <a:rPr lang="en-US" sz="2300" dirty="0"/>
              <a:t>1</a:t>
            </a:r>
          </a:p>
          <a:p>
            <a:r>
              <a:rPr lang="en-US" sz="2300" dirty="0"/>
              <a:t>2</a:t>
            </a:r>
          </a:p>
        </p:txBody>
      </p:sp>
      <p:sp>
        <p:nvSpPr>
          <p:cNvPr id="99" name="TextBox 98">
            <a:extLst>
              <a:ext uri="{FF2B5EF4-FFF2-40B4-BE49-F238E27FC236}">
                <a16:creationId xmlns:a16="http://schemas.microsoft.com/office/drawing/2014/main" id="{38FD3CCC-DDBA-176D-41D3-6EEBF1B0A454}"/>
              </a:ext>
            </a:extLst>
          </p:cNvPr>
          <p:cNvSpPr txBox="1"/>
          <p:nvPr/>
        </p:nvSpPr>
        <p:spPr>
          <a:xfrm>
            <a:off x="838199" y="5583259"/>
            <a:ext cx="8734063"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4x10</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+ 2x10</a:t>
            </a:r>
            <a:r>
              <a:rPr lang="en-US" sz="3600" baseline="30000" dirty="0">
                <a:latin typeface="Courier New" panose="02070309020205020404" pitchFamily="49" charset="0"/>
                <a:cs typeface="Courier New" panose="02070309020205020404" pitchFamily="49" charset="0"/>
              </a:rPr>
              <a:t>0</a:t>
            </a:r>
            <a:r>
              <a:rPr lang="en-US" sz="3600" dirty="0">
                <a:latin typeface="Courier New" panose="02070309020205020404" pitchFamily="49" charset="0"/>
                <a:cs typeface="Courier New" panose="02070309020205020404" pitchFamily="49" charset="0"/>
              </a:rPr>
              <a:t> = 40 + 2 = 42</a:t>
            </a:r>
          </a:p>
        </p:txBody>
      </p:sp>
      <p:sp>
        <p:nvSpPr>
          <p:cNvPr id="100" name="TextBox 99">
            <a:extLst>
              <a:ext uri="{FF2B5EF4-FFF2-40B4-BE49-F238E27FC236}">
                <a16:creationId xmlns:a16="http://schemas.microsoft.com/office/drawing/2014/main" id="{1FB4B48A-54A2-DB38-8791-6E17F6B78B28}"/>
              </a:ext>
            </a:extLst>
          </p:cNvPr>
          <p:cNvSpPr txBox="1"/>
          <p:nvPr/>
        </p:nvSpPr>
        <p:spPr>
          <a:xfrm>
            <a:off x="6164438" y="3500649"/>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a:t>
            </a:r>
          </a:p>
        </p:txBody>
      </p:sp>
      <p:sp>
        <p:nvSpPr>
          <p:cNvPr id="101" name="TextBox 100">
            <a:extLst>
              <a:ext uri="{FF2B5EF4-FFF2-40B4-BE49-F238E27FC236}">
                <a16:creationId xmlns:a16="http://schemas.microsoft.com/office/drawing/2014/main" id="{B335E0C3-B12D-37F7-B1C6-300F80212928}"/>
              </a:ext>
            </a:extLst>
          </p:cNvPr>
          <p:cNvSpPr txBox="1"/>
          <p:nvPr/>
        </p:nvSpPr>
        <p:spPr>
          <a:xfrm>
            <a:off x="8497652" y="18885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40</a:t>
            </a:r>
          </a:p>
        </p:txBody>
      </p:sp>
    </p:spTree>
    <p:extLst>
      <p:ext uri="{BB962C8B-B14F-4D97-AF65-F5344CB8AC3E}">
        <p14:creationId xmlns:p14="http://schemas.microsoft.com/office/powerpoint/2010/main" val="212436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988EC1AA-F2A2-78BA-DB8D-B5EDCEC2E17C}"/>
              </a:ext>
            </a:extLst>
          </p:cNvPr>
          <p:cNvSpPr txBox="1"/>
          <p:nvPr/>
        </p:nvSpPr>
        <p:spPr>
          <a:xfrm>
            <a:off x="838200" y="5583259"/>
            <a:ext cx="7727066"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5x8</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+ 2x8</a:t>
            </a:r>
            <a:r>
              <a:rPr lang="en-US" sz="3600" baseline="30000" dirty="0">
                <a:latin typeface="Courier New" panose="02070309020205020404" pitchFamily="49" charset="0"/>
                <a:cs typeface="Courier New" panose="02070309020205020404" pitchFamily="49" charset="0"/>
              </a:rPr>
              <a:t>0 </a:t>
            </a:r>
            <a:r>
              <a:rPr lang="en-US" sz="3600" dirty="0">
                <a:latin typeface="Courier New" panose="02070309020205020404" pitchFamily="49" charset="0"/>
                <a:cs typeface="Courier New" panose="02070309020205020404" pitchFamily="49" charset="0"/>
              </a:rPr>
              <a:t>= 40 + 2 = 42</a:t>
            </a:r>
            <a:endParaRPr lang="en-US" sz="36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8</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52</a:t>
            </a:r>
          </a:p>
        </p:txBody>
      </p:sp>
      <p:sp>
        <p:nvSpPr>
          <p:cNvPr id="7" name="TextBox 6">
            <a:extLst>
              <a:ext uri="{FF2B5EF4-FFF2-40B4-BE49-F238E27FC236}">
                <a16:creationId xmlns:a16="http://schemas.microsoft.com/office/drawing/2014/main" id="{1C3A5630-CD9F-2A01-F445-30110F9F391C}"/>
              </a:ext>
            </a:extLst>
          </p:cNvPr>
          <p:cNvSpPr txBox="1"/>
          <p:nvPr/>
        </p:nvSpPr>
        <p:spPr>
          <a:xfrm>
            <a:off x="5237262" y="1423090"/>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5553784" y="1423090"/>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5870305" y="1423090"/>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6186827" y="1423090"/>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6503349" y="1423090"/>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6819878" y="1423090"/>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7136400" y="1423090"/>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7452921" y="1423090"/>
            <a:ext cx="316523" cy="369332"/>
          </a:xfrm>
          <a:prstGeom prst="rect">
            <a:avLst/>
          </a:prstGeom>
          <a:noFill/>
          <a:ln>
            <a:solidFill>
              <a:schemeClr val="tx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296637" cy="369332"/>
          </a:xfrm>
          <a:prstGeom prst="rect">
            <a:avLst/>
          </a:prstGeom>
          <a:noFill/>
        </p:spPr>
        <p:txBody>
          <a:bodyPr wrap="none" rtlCol="0">
            <a:spAutoFit/>
          </a:bodyPr>
          <a:lstStyle/>
          <a:p>
            <a:r>
              <a:rPr lang="en-US" dirty="0"/>
              <a:t>Eights place</a:t>
            </a:r>
          </a:p>
        </p:txBody>
      </p:sp>
      <p:sp>
        <p:nvSpPr>
          <p:cNvPr id="20" name="TextBox 19">
            <a:extLst>
              <a:ext uri="{FF2B5EF4-FFF2-40B4-BE49-F238E27FC236}">
                <a16:creationId xmlns:a16="http://schemas.microsoft.com/office/drawing/2014/main" id="{434DE7F9-083F-DE2C-4D23-A5C77D7E8500}"/>
              </a:ext>
            </a:extLst>
          </p:cNvPr>
          <p:cNvSpPr txBox="1"/>
          <p:nvPr/>
        </p:nvSpPr>
        <p:spPr>
          <a:xfrm>
            <a:off x="5238761" y="1792422"/>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5555283" y="1792422"/>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5871804" y="1792422"/>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6188326" y="1792422"/>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6504848" y="1792422"/>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6821377" y="1792422"/>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7137899" y="1792422"/>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7454420" y="1792422"/>
            <a:ext cx="316523" cy="369332"/>
          </a:xfrm>
          <a:prstGeom prst="rect">
            <a:avLst/>
          </a:prstGeom>
          <a:noFill/>
          <a:ln>
            <a:solidFill>
              <a:schemeClr val="tx1"/>
            </a:solidFill>
          </a:ln>
        </p:spPr>
        <p:txBody>
          <a:bodyPr wrap="square" rtlCol="0">
            <a:spAutoFit/>
          </a:bodyPr>
          <a:lstStyle/>
          <a:p>
            <a:endParaRPr lang="en-US" dirty="0"/>
          </a:p>
        </p:txBody>
      </p:sp>
      <p:sp>
        <p:nvSpPr>
          <p:cNvPr id="64" name="TextBox 63">
            <a:extLst>
              <a:ext uri="{FF2B5EF4-FFF2-40B4-BE49-F238E27FC236}">
                <a16:creationId xmlns:a16="http://schemas.microsoft.com/office/drawing/2014/main" id="{A6A9AF31-2E1C-2431-BC39-D48B1277FAEA}"/>
              </a:ext>
            </a:extLst>
          </p:cNvPr>
          <p:cNvSpPr txBox="1"/>
          <p:nvPr/>
        </p:nvSpPr>
        <p:spPr>
          <a:xfrm>
            <a:off x="5240410" y="2159697"/>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5556932" y="2159697"/>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5873453" y="2159697"/>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6189975" y="2159697"/>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6506497" y="2159697"/>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6823026" y="2159697"/>
            <a:ext cx="316523" cy="369332"/>
          </a:xfrm>
          <a:prstGeom prst="rect">
            <a:avLst/>
          </a:prstGeom>
          <a:noFill/>
          <a:ln>
            <a:solidFill>
              <a:schemeClr val="tx1"/>
            </a:solidFill>
          </a:ln>
        </p:spPr>
        <p:txBody>
          <a:bodyPr wrap="square" rtlCol="0">
            <a:spAutoFit/>
          </a:bodyPr>
          <a:lstStyle/>
          <a:p>
            <a:endParaRPr lang="en-US"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7139548" y="2159697"/>
            <a:ext cx="316523" cy="369332"/>
          </a:xfrm>
          <a:prstGeom prst="rect">
            <a:avLst/>
          </a:prstGeom>
          <a:noFill/>
          <a:ln>
            <a:solidFill>
              <a:schemeClr val="tx1"/>
            </a:solidFill>
          </a:ln>
        </p:spPr>
        <p:txBody>
          <a:bodyPr wrap="square" rtlCol="0">
            <a:spAutoFit/>
          </a:bodyPr>
          <a:lstStyle/>
          <a:p>
            <a:endParaRPr lang="en-US"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7456069" y="2159697"/>
            <a:ext cx="316523" cy="369332"/>
          </a:xfrm>
          <a:prstGeom prst="rect">
            <a:avLst/>
          </a:prstGeom>
          <a:noFill/>
          <a:ln>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5241909" y="2529029"/>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5558431" y="2529029"/>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5874952" y="2529029"/>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6191474" y="2529029"/>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6507996" y="2529029"/>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6824525" y="2529029"/>
            <a:ext cx="316523" cy="369332"/>
          </a:xfrm>
          <a:prstGeom prst="rect">
            <a:avLst/>
          </a:prstGeom>
          <a:noFill/>
          <a:ln>
            <a:solidFill>
              <a:schemeClr val="tx1"/>
            </a:solidFill>
          </a:ln>
        </p:spPr>
        <p:txBody>
          <a:bodyPr wrap="square" rtlCol="0">
            <a:spAutoFit/>
          </a:bodyPr>
          <a:lstStyle/>
          <a:p>
            <a:endParaRPr lang="en-US"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7141047" y="2529029"/>
            <a:ext cx="316523" cy="369332"/>
          </a:xfrm>
          <a:prstGeom prst="rect">
            <a:avLst/>
          </a:prstGeom>
          <a:noFill/>
          <a:ln>
            <a:solidFill>
              <a:schemeClr val="tx1"/>
            </a:solidFill>
          </a:ln>
        </p:spPr>
        <p:txBody>
          <a:bodyPr wrap="square" rtlCol="0">
            <a:spAutoFit/>
          </a:bodyPr>
          <a:lstStyle/>
          <a:p>
            <a:endParaRPr lang="en-US"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7457568" y="2529029"/>
            <a:ext cx="316523" cy="369332"/>
          </a:xfrm>
          <a:prstGeom prst="rect">
            <a:avLst/>
          </a:prstGeom>
          <a:noFill/>
          <a:ln>
            <a:solidFill>
              <a:schemeClr val="tx1"/>
            </a:solidFill>
          </a:ln>
        </p:spPr>
        <p:txBody>
          <a:bodyPr wrap="square" rtlCol="0">
            <a:spAutoFit/>
          </a:bodyPr>
          <a:lstStyle/>
          <a:p>
            <a:endParaRPr lang="en-US" dirty="0"/>
          </a:p>
        </p:txBody>
      </p:sp>
      <p:sp>
        <p:nvSpPr>
          <p:cNvPr id="86" name="TextBox 85">
            <a:extLst>
              <a:ext uri="{FF2B5EF4-FFF2-40B4-BE49-F238E27FC236}">
                <a16:creationId xmlns:a16="http://schemas.microsoft.com/office/drawing/2014/main" id="{CFDC42F2-DFC1-C777-3DA5-C656B6B37FFC}"/>
              </a:ext>
            </a:extLst>
          </p:cNvPr>
          <p:cNvSpPr txBox="1"/>
          <p:nvPr/>
        </p:nvSpPr>
        <p:spPr>
          <a:xfrm>
            <a:off x="5224617" y="3883225"/>
            <a:ext cx="316523" cy="369332"/>
          </a:xfrm>
          <a:prstGeom prst="rect">
            <a:avLst/>
          </a:prstGeom>
          <a:noFill/>
          <a:ln>
            <a:solidFill>
              <a:schemeClr val="tx1"/>
            </a:solidFill>
          </a:ln>
        </p:spPr>
        <p:txBody>
          <a:bodyPr wrap="square" rtlCol="0">
            <a:spAutoFit/>
          </a:bodyPr>
          <a:lstStyle/>
          <a:p>
            <a:endParaRPr lang="en-US"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5224617" y="4252557"/>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435094"/>
            <a:ext cx="333746" cy="1862048"/>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a:p>
            <a:r>
              <a:rPr lang="en-US" sz="2300" dirty="0"/>
              <a:t>5</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890871" y="3867434"/>
            <a:ext cx="333746" cy="800219"/>
          </a:xfrm>
          <a:prstGeom prst="rect">
            <a:avLst/>
          </a:prstGeom>
          <a:noFill/>
        </p:spPr>
        <p:txBody>
          <a:bodyPr wrap="none" rtlCol="0">
            <a:spAutoFit/>
          </a:bodyPr>
          <a:lstStyle/>
          <a:p>
            <a:r>
              <a:rPr lang="en-US" sz="2300" dirty="0"/>
              <a:t>1</a:t>
            </a:r>
          </a:p>
          <a:p>
            <a:r>
              <a:rPr lang="en-US" sz="2300" dirty="0"/>
              <a:t>2</a:t>
            </a:r>
          </a:p>
        </p:txBody>
      </p:sp>
      <p:sp>
        <p:nvSpPr>
          <p:cNvPr id="56" name="TextBox 55">
            <a:extLst>
              <a:ext uri="{FF2B5EF4-FFF2-40B4-BE49-F238E27FC236}">
                <a16:creationId xmlns:a16="http://schemas.microsoft.com/office/drawing/2014/main" id="{F523D1DD-43FD-D1FA-7414-42FE4F16CF31}"/>
              </a:ext>
            </a:extLst>
          </p:cNvPr>
          <p:cNvSpPr txBox="1"/>
          <p:nvPr/>
        </p:nvSpPr>
        <p:spPr>
          <a:xfrm>
            <a:off x="5237788" y="2895616"/>
            <a:ext cx="316523" cy="369332"/>
          </a:xfrm>
          <a:prstGeom prst="rect">
            <a:avLst/>
          </a:prstGeom>
          <a:noFill/>
          <a:ln>
            <a:solidFill>
              <a:schemeClr val="tx1"/>
            </a:solidFill>
          </a:ln>
        </p:spPr>
        <p:txBody>
          <a:bodyPr wrap="square" rtlCol="0">
            <a:spAutoFit/>
          </a:bodyPr>
          <a:lstStyle/>
          <a:p>
            <a:endParaRPr lang="en-US" dirty="0"/>
          </a:p>
        </p:txBody>
      </p:sp>
      <p:sp>
        <p:nvSpPr>
          <p:cNvPr id="57" name="TextBox 56">
            <a:extLst>
              <a:ext uri="{FF2B5EF4-FFF2-40B4-BE49-F238E27FC236}">
                <a16:creationId xmlns:a16="http://schemas.microsoft.com/office/drawing/2014/main" id="{DA4A620A-E3D8-8A43-DE59-0381B824803E}"/>
              </a:ext>
            </a:extLst>
          </p:cNvPr>
          <p:cNvSpPr txBox="1"/>
          <p:nvPr/>
        </p:nvSpPr>
        <p:spPr>
          <a:xfrm>
            <a:off x="5554310" y="2895616"/>
            <a:ext cx="316523" cy="369332"/>
          </a:xfrm>
          <a:prstGeom prst="rect">
            <a:avLst/>
          </a:prstGeom>
          <a:noFill/>
          <a:ln>
            <a:solidFill>
              <a:schemeClr val="tx1"/>
            </a:solidFill>
          </a:ln>
        </p:spPr>
        <p:txBody>
          <a:bodyPr wrap="square" rtlCol="0">
            <a:spAutoFit/>
          </a:bodyPr>
          <a:lstStyle/>
          <a:p>
            <a:endParaRPr lang="en-US" dirty="0"/>
          </a:p>
        </p:txBody>
      </p:sp>
      <p:sp>
        <p:nvSpPr>
          <p:cNvPr id="58" name="TextBox 57">
            <a:extLst>
              <a:ext uri="{FF2B5EF4-FFF2-40B4-BE49-F238E27FC236}">
                <a16:creationId xmlns:a16="http://schemas.microsoft.com/office/drawing/2014/main" id="{CD83C33B-0072-E8F6-4991-2FEF6F778F65}"/>
              </a:ext>
            </a:extLst>
          </p:cNvPr>
          <p:cNvSpPr txBox="1"/>
          <p:nvPr/>
        </p:nvSpPr>
        <p:spPr>
          <a:xfrm>
            <a:off x="5870831" y="2895616"/>
            <a:ext cx="316523" cy="369332"/>
          </a:xfrm>
          <a:prstGeom prst="rect">
            <a:avLst/>
          </a:prstGeom>
          <a:noFill/>
          <a:ln>
            <a:solidFill>
              <a:schemeClr val="tx1"/>
            </a:solidFill>
          </a:ln>
        </p:spPr>
        <p:txBody>
          <a:bodyPr wrap="square" rtlCol="0">
            <a:spAutoFit/>
          </a:bodyPr>
          <a:lstStyle/>
          <a:p>
            <a:endParaRPr lang="en-US" dirty="0"/>
          </a:p>
        </p:txBody>
      </p:sp>
      <p:sp>
        <p:nvSpPr>
          <p:cNvPr id="59" name="TextBox 58">
            <a:extLst>
              <a:ext uri="{FF2B5EF4-FFF2-40B4-BE49-F238E27FC236}">
                <a16:creationId xmlns:a16="http://schemas.microsoft.com/office/drawing/2014/main" id="{9F21C579-ABEE-A0D1-8BB4-762FFACEE857}"/>
              </a:ext>
            </a:extLst>
          </p:cNvPr>
          <p:cNvSpPr txBox="1"/>
          <p:nvPr/>
        </p:nvSpPr>
        <p:spPr>
          <a:xfrm>
            <a:off x="6187353" y="2895616"/>
            <a:ext cx="316523" cy="369332"/>
          </a:xfrm>
          <a:prstGeom prst="rect">
            <a:avLst/>
          </a:prstGeom>
          <a:noFill/>
          <a:ln>
            <a:solidFill>
              <a:schemeClr val="tx1"/>
            </a:solidFill>
          </a:ln>
        </p:spPr>
        <p:txBody>
          <a:bodyPr wrap="square" rtlCol="0">
            <a:spAutoFit/>
          </a:bodyPr>
          <a:lstStyle/>
          <a:p>
            <a:endParaRPr lang="en-US" dirty="0"/>
          </a:p>
        </p:txBody>
      </p:sp>
      <p:sp>
        <p:nvSpPr>
          <p:cNvPr id="60" name="TextBox 59">
            <a:extLst>
              <a:ext uri="{FF2B5EF4-FFF2-40B4-BE49-F238E27FC236}">
                <a16:creationId xmlns:a16="http://schemas.microsoft.com/office/drawing/2014/main" id="{0404DF11-7AB1-6C20-DC6E-7292BDF4235B}"/>
              </a:ext>
            </a:extLst>
          </p:cNvPr>
          <p:cNvSpPr txBox="1"/>
          <p:nvPr/>
        </p:nvSpPr>
        <p:spPr>
          <a:xfrm>
            <a:off x="6503875" y="2895616"/>
            <a:ext cx="316523" cy="369332"/>
          </a:xfrm>
          <a:prstGeom prst="rect">
            <a:avLst/>
          </a:prstGeom>
          <a:noFill/>
          <a:ln>
            <a:solidFill>
              <a:schemeClr val="tx1"/>
            </a:solidFill>
          </a:ln>
        </p:spPr>
        <p:txBody>
          <a:bodyPr wrap="square" rtlCol="0">
            <a:spAutoFit/>
          </a:bodyPr>
          <a:lstStyle/>
          <a:p>
            <a:endParaRPr lang="en-US" dirty="0"/>
          </a:p>
        </p:txBody>
      </p:sp>
      <p:sp>
        <p:nvSpPr>
          <p:cNvPr id="61" name="TextBox 60">
            <a:extLst>
              <a:ext uri="{FF2B5EF4-FFF2-40B4-BE49-F238E27FC236}">
                <a16:creationId xmlns:a16="http://schemas.microsoft.com/office/drawing/2014/main" id="{D5D358C7-9C87-7C45-C2D3-174A6F6B5A97}"/>
              </a:ext>
            </a:extLst>
          </p:cNvPr>
          <p:cNvSpPr txBox="1"/>
          <p:nvPr/>
        </p:nvSpPr>
        <p:spPr>
          <a:xfrm>
            <a:off x="6820404" y="2895616"/>
            <a:ext cx="316523" cy="369332"/>
          </a:xfrm>
          <a:prstGeom prst="rect">
            <a:avLst/>
          </a:prstGeom>
          <a:noFill/>
          <a:ln>
            <a:solidFill>
              <a:schemeClr val="tx1"/>
            </a:solidFill>
          </a:ln>
        </p:spPr>
        <p:txBody>
          <a:bodyPr wrap="square" rtlCol="0">
            <a:spAutoFit/>
          </a:bodyPr>
          <a:lstStyle/>
          <a:p>
            <a:endParaRPr lang="en-US" dirty="0"/>
          </a:p>
        </p:txBody>
      </p:sp>
      <p:sp>
        <p:nvSpPr>
          <p:cNvPr id="62" name="TextBox 61">
            <a:extLst>
              <a:ext uri="{FF2B5EF4-FFF2-40B4-BE49-F238E27FC236}">
                <a16:creationId xmlns:a16="http://schemas.microsoft.com/office/drawing/2014/main" id="{FE9DA76F-8AA3-77DB-396C-DCE632F6675C}"/>
              </a:ext>
            </a:extLst>
          </p:cNvPr>
          <p:cNvSpPr txBox="1"/>
          <p:nvPr/>
        </p:nvSpPr>
        <p:spPr>
          <a:xfrm>
            <a:off x="7136926" y="2895616"/>
            <a:ext cx="316523" cy="369332"/>
          </a:xfrm>
          <a:prstGeom prst="rect">
            <a:avLst/>
          </a:prstGeom>
          <a:noFill/>
          <a:ln>
            <a:solidFill>
              <a:schemeClr val="tx1"/>
            </a:solidFill>
          </a:ln>
        </p:spPr>
        <p:txBody>
          <a:bodyPr wrap="square" rtlCol="0">
            <a:spAutoFit/>
          </a:bodyPr>
          <a:lstStyle/>
          <a:p>
            <a:endParaRPr lang="en-US" dirty="0"/>
          </a:p>
        </p:txBody>
      </p:sp>
      <p:sp>
        <p:nvSpPr>
          <p:cNvPr id="85" name="TextBox 84">
            <a:extLst>
              <a:ext uri="{FF2B5EF4-FFF2-40B4-BE49-F238E27FC236}">
                <a16:creationId xmlns:a16="http://schemas.microsoft.com/office/drawing/2014/main" id="{CFF0AF9C-80A0-1BBD-F558-AFDE01AB6C9D}"/>
              </a:ext>
            </a:extLst>
          </p:cNvPr>
          <p:cNvSpPr txBox="1"/>
          <p:nvPr/>
        </p:nvSpPr>
        <p:spPr>
          <a:xfrm>
            <a:off x="7453447" y="2895616"/>
            <a:ext cx="316523" cy="369332"/>
          </a:xfrm>
          <a:prstGeom prst="rect">
            <a:avLst/>
          </a:prstGeom>
          <a:noFill/>
          <a:ln>
            <a:solidFill>
              <a:schemeClr val="tx1"/>
            </a:solidFill>
          </a:ln>
        </p:spPr>
        <p:txBody>
          <a:bodyPr wrap="square" rtlCol="0">
            <a:spAutoFit/>
          </a:bodyPr>
          <a:lstStyle/>
          <a:p>
            <a:endParaRPr lang="en-US" dirty="0"/>
          </a:p>
        </p:txBody>
      </p:sp>
      <p:sp>
        <p:nvSpPr>
          <p:cNvPr id="90" name="TextBox 89">
            <a:extLst>
              <a:ext uri="{FF2B5EF4-FFF2-40B4-BE49-F238E27FC236}">
                <a16:creationId xmlns:a16="http://schemas.microsoft.com/office/drawing/2014/main" id="{16D93AFB-7B93-61F7-3B8F-6460E02E0DCE}"/>
              </a:ext>
            </a:extLst>
          </p:cNvPr>
          <p:cNvSpPr txBox="1"/>
          <p:nvPr/>
        </p:nvSpPr>
        <p:spPr>
          <a:xfrm>
            <a:off x="6166061" y="3867434"/>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a:t>
            </a:r>
          </a:p>
        </p:txBody>
      </p:sp>
      <p:sp>
        <p:nvSpPr>
          <p:cNvPr id="91" name="TextBox 90">
            <a:extLst>
              <a:ext uri="{FF2B5EF4-FFF2-40B4-BE49-F238E27FC236}">
                <a16:creationId xmlns:a16="http://schemas.microsoft.com/office/drawing/2014/main" id="{3D61964E-CF73-EFBD-4B96-C4FF30DC5A17}"/>
              </a:ext>
            </a:extLst>
          </p:cNvPr>
          <p:cNvSpPr txBox="1"/>
          <p:nvPr/>
        </p:nvSpPr>
        <p:spPr>
          <a:xfrm>
            <a:off x="8497652" y="18885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50</a:t>
            </a:r>
          </a:p>
        </p:txBody>
      </p:sp>
    </p:spTree>
    <p:extLst>
      <p:ext uri="{BB962C8B-B14F-4D97-AF65-F5344CB8AC3E}">
        <p14:creationId xmlns:p14="http://schemas.microsoft.com/office/powerpoint/2010/main" val="12172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38FD3CCC-DDBA-176D-41D3-6EEBF1B0A454}"/>
              </a:ext>
            </a:extLst>
          </p:cNvPr>
          <p:cNvSpPr txBox="1"/>
          <p:nvPr/>
        </p:nvSpPr>
        <p:spPr>
          <a:xfrm>
            <a:off x="838200" y="5571214"/>
            <a:ext cx="11685608"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2x16</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+ 6x10</a:t>
            </a:r>
            <a:r>
              <a:rPr lang="en-US" sz="3600" baseline="30000" dirty="0">
                <a:latin typeface="Courier New" panose="02070309020205020404" pitchFamily="49" charset="0"/>
                <a:cs typeface="Courier New" panose="02070309020205020404" pitchFamily="49" charset="0"/>
              </a:rPr>
              <a:t>0</a:t>
            </a:r>
            <a:r>
              <a:rPr lang="en-US" sz="3600" dirty="0">
                <a:latin typeface="Courier New" panose="02070309020205020404" pitchFamily="49" charset="0"/>
                <a:cs typeface="Courier New" panose="02070309020205020404" pitchFamily="49" charset="0"/>
              </a:rPr>
              <a:t> = 32 + 6 = 42</a:t>
            </a:r>
            <a:endParaRPr lang="en-US" sz="36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16</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26</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5237262" y="1573563"/>
            <a:ext cx="3165226" cy="369332"/>
            <a:chOff x="6564923" y="3335216"/>
            <a:chExt cx="3165226" cy="369332"/>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511761" cy="369332"/>
          </a:xfrm>
          <a:prstGeom prst="rect">
            <a:avLst/>
          </a:prstGeom>
          <a:noFill/>
        </p:spPr>
        <p:txBody>
          <a:bodyPr wrap="none" rtlCol="0">
            <a:spAutoFit/>
          </a:bodyPr>
          <a:lstStyle/>
          <a:p>
            <a:r>
              <a:rPr lang="en-US" dirty="0"/>
              <a:t>Sixteens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5238761" y="1942895"/>
            <a:ext cx="3165226" cy="369332"/>
            <a:chOff x="6564923" y="3335216"/>
            <a:chExt cx="3165226" cy="369332"/>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64" name="TextBox 63">
            <a:extLst>
              <a:ext uri="{FF2B5EF4-FFF2-40B4-BE49-F238E27FC236}">
                <a16:creationId xmlns:a16="http://schemas.microsoft.com/office/drawing/2014/main" id="{A6A9AF31-2E1C-2431-BC39-D48B1277FAEA}"/>
              </a:ext>
            </a:extLst>
          </p:cNvPr>
          <p:cNvSpPr txBox="1"/>
          <p:nvPr/>
        </p:nvSpPr>
        <p:spPr>
          <a:xfrm>
            <a:off x="8405546" y="1573563"/>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8722068" y="1573563"/>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9038589" y="1573563"/>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9355111" y="1573563"/>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9671633" y="1573563"/>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9988162" y="1573563"/>
            <a:ext cx="316523" cy="369332"/>
          </a:xfrm>
          <a:prstGeom prst="rect">
            <a:avLst/>
          </a:prstGeom>
          <a:noFill/>
          <a:ln>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8407045" y="1942895"/>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8723567" y="1942895"/>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9040088" y="1942895"/>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9356610" y="1942895"/>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9673132" y="1942895"/>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9989661" y="1942895"/>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585567"/>
            <a:ext cx="333746" cy="800219"/>
          </a:xfrm>
          <a:prstGeom prst="rect">
            <a:avLst/>
          </a:prstGeom>
          <a:noFill/>
        </p:spPr>
        <p:txBody>
          <a:bodyPr wrap="none" rtlCol="0">
            <a:spAutoFit/>
          </a:bodyPr>
          <a:lstStyle/>
          <a:p>
            <a:r>
              <a:rPr lang="en-US" sz="2300" dirty="0"/>
              <a:t>1</a:t>
            </a:r>
          </a:p>
          <a:p>
            <a:r>
              <a:rPr lang="en-US" sz="2300" dirty="0"/>
              <a:t>2</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903513" y="3145376"/>
            <a:ext cx="333746" cy="2215991"/>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a:p>
            <a:r>
              <a:rPr lang="en-US" sz="2300" dirty="0"/>
              <a:t>5</a:t>
            </a:r>
          </a:p>
          <a:p>
            <a:r>
              <a:rPr lang="en-US" sz="2300" dirty="0"/>
              <a:t>6</a:t>
            </a:r>
          </a:p>
        </p:txBody>
      </p:sp>
      <p:grpSp>
        <p:nvGrpSpPr>
          <p:cNvPr id="56" name="Group 55">
            <a:extLst>
              <a:ext uri="{FF2B5EF4-FFF2-40B4-BE49-F238E27FC236}">
                <a16:creationId xmlns:a16="http://schemas.microsoft.com/office/drawing/2014/main" id="{7B526223-501A-C686-B5CA-021AC4E5F419}"/>
              </a:ext>
            </a:extLst>
          </p:cNvPr>
          <p:cNvGrpSpPr/>
          <p:nvPr/>
        </p:nvGrpSpPr>
        <p:grpSpPr>
          <a:xfrm>
            <a:off x="5263836" y="2454111"/>
            <a:ext cx="3165226" cy="369332"/>
            <a:chOff x="6564923" y="3335216"/>
            <a:chExt cx="3165226" cy="369332"/>
          </a:xfrm>
        </p:grpSpPr>
        <p:sp>
          <p:nvSpPr>
            <p:cNvPr id="57" name="TextBox 56">
              <a:extLst>
                <a:ext uri="{FF2B5EF4-FFF2-40B4-BE49-F238E27FC236}">
                  <a16:creationId xmlns:a16="http://schemas.microsoft.com/office/drawing/2014/main" id="{7BD723B8-7D24-85F4-C5D0-A5DA5C893ECA}"/>
                </a:ext>
              </a:extLst>
            </p:cNvPr>
            <p:cNvSpPr txBox="1"/>
            <p:nvPr/>
          </p:nvSpPr>
          <p:spPr>
            <a:xfrm>
              <a:off x="6564923" y="3335216"/>
              <a:ext cx="316523" cy="369332"/>
            </a:xfrm>
            <a:prstGeom prst="rect">
              <a:avLst/>
            </a:prstGeom>
            <a:noFill/>
            <a:ln>
              <a:noFill/>
            </a:ln>
          </p:spPr>
          <p:txBody>
            <a:bodyPr wrap="square" rtlCol="0">
              <a:spAutoFit/>
            </a:bodyPr>
            <a:lstStyle/>
            <a:p>
              <a:r>
                <a:rPr lang="en-US" dirty="0"/>
                <a:t>0</a:t>
              </a:r>
            </a:p>
          </p:txBody>
        </p:sp>
        <p:sp>
          <p:nvSpPr>
            <p:cNvPr id="58" name="TextBox 57">
              <a:extLst>
                <a:ext uri="{FF2B5EF4-FFF2-40B4-BE49-F238E27FC236}">
                  <a16:creationId xmlns:a16="http://schemas.microsoft.com/office/drawing/2014/main" id="{55497940-40B3-14C6-732E-FAC1592F46E8}"/>
                </a:ext>
              </a:extLst>
            </p:cNvPr>
            <p:cNvSpPr txBox="1"/>
            <p:nvPr/>
          </p:nvSpPr>
          <p:spPr>
            <a:xfrm>
              <a:off x="6881445" y="3335216"/>
              <a:ext cx="316523" cy="369332"/>
            </a:xfrm>
            <a:prstGeom prst="rect">
              <a:avLst/>
            </a:prstGeom>
            <a:noFill/>
            <a:ln>
              <a:noFill/>
            </a:ln>
          </p:spPr>
          <p:txBody>
            <a:bodyPr wrap="square" rtlCol="0">
              <a:spAutoFit/>
            </a:bodyPr>
            <a:lstStyle/>
            <a:p>
              <a:r>
                <a:rPr lang="en-US" dirty="0"/>
                <a:t>1</a:t>
              </a:r>
            </a:p>
          </p:txBody>
        </p:sp>
        <p:sp>
          <p:nvSpPr>
            <p:cNvPr id="59" name="TextBox 58">
              <a:extLst>
                <a:ext uri="{FF2B5EF4-FFF2-40B4-BE49-F238E27FC236}">
                  <a16:creationId xmlns:a16="http://schemas.microsoft.com/office/drawing/2014/main" id="{D38CBF89-4E60-3CFF-DA1C-A63AD59F9176}"/>
                </a:ext>
              </a:extLst>
            </p:cNvPr>
            <p:cNvSpPr txBox="1"/>
            <p:nvPr/>
          </p:nvSpPr>
          <p:spPr>
            <a:xfrm>
              <a:off x="7197966" y="3335216"/>
              <a:ext cx="316523" cy="369332"/>
            </a:xfrm>
            <a:prstGeom prst="rect">
              <a:avLst/>
            </a:prstGeom>
            <a:noFill/>
            <a:ln>
              <a:noFill/>
            </a:ln>
          </p:spPr>
          <p:txBody>
            <a:bodyPr wrap="square" rtlCol="0">
              <a:spAutoFit/>
            </a:bodyPr>
            <a:lstStyle/>
            <a:p>
              <a:r>
                <a:rPr lang="en-US" dirty="0"/>
                <a:t>2</a:t>
              </a:r>
            </a:p>
          </p:txBody>
        </p:sp>
        <p:sp>
          <p:nvSpPr>
            <p:cNvPr id="60" name="TextBox 59">
              <a:extLst>
                <a:ext uri="{FF2B5EF4-FFF2-40B4-BE49-F238E27FC236}">
                  <a16:creationId xmlns:a16="http://schemas.microsoft.com/office/drawing/2014/main" id="{32C01B47-18FD-8749-3F48-94C5B89F6182}"/>
                </a:ext>
              </a:extLst>
            </p:cNvPr>
            <p:cNvSpPr txBox="1"/>
            <p:nvPr/>
          </p:nvSpPr>
          <p:spPr>
            <a:xfrm>
              <a:off x="7514488" y="3335216"/>
              <a:ext cx="316523" cy="369332"/>
            </a:xfrm>
            <a:prstGeom prst="rect">
              <a:avLst/>
            </a:prstGeom>
            <a:noFill/>
            <a:ln>
              <a:noFill/>
            </a:ln>
          </p:spPr>
          <p:txBody>
            <a:bodyPr wrap="square" rtlCol="0">
              <a:spAutoFit/>
            </a:bodyPr>
            <a:lstStyle/>
            <a:p>
              <a:r>
                <a:rPr lang="en-US" dirty="0"/>
                <a:t>3</a:t>
              </a:r>
            </a:p>
          </p:txBody>
        </p:sp>
        <p:sp>
          <p:nvSpPr>
            <p:cNvPr id="61" name="TextBox 60">
              <a:extLst>
                <a:ext uri="{FF2B5EF4-FFF2-40B4-BE49-F238E27FC236}">
                  <a16:creationId xmlns:a16="http://schemas.microsoft.com/office/drawing/2014/main" id="{9DB72187-D873-79CA-37E3-845E5D3A2AAB}"/>
                </a:ext>
              </a:extLst>
            </p:cNvPr>
            <p:cNvSpPr txBox="1"/>
            <p:nvPr/>
          </p:nvSpPr>
          <p:spPr>
            <a:xfrm>
              <a:off x="7831010" y="3335216"/>
              <a:ext cx="316523" cy="369332"/>
            </a:xfrm>
            <a:prstGeom prst="rect">
              <a:avLst/>
            </a:prstGeom>
            <a:noFill/>
            <a:ln>
              <a:noFill/>
            </a:ln>
          </p:spPr>
          <p:txBody>
            <a:bodyPr wrap="square" rtlCol="0">
              <a:spAutoFit/>
            </a:bodyPr>
            <a:lstStyle/>
            <a:p>
              <a:r>
                <a:rPr lang="en-US" dirty="0"/>
                <a:t>4</a:t>
              </a:r>
            </a:p>
          </p:txBody>
        </p:sp>
        <p:sp>
          <p:nvSpPr>
            <p:cNvPr id="62" name="TextBox 61">
              <a:extLst>
                <a:ext uri="{FF2B5EF4-FFF2-40B4-BE49-F238E27FC236}">
                  <a16:creationId xmlns:a16="http://schemas.microsoft.com/office/drawing/2014/main" id="{757A6A07-A6A2-A92B-4C9E-26F48D1AE396}"/>
                </a:ext>
              </a:extLst>
            </p:cNvPr>
            <p:cNvSpPr txBox="1"/>
            <p:nvPr/>
          </p:nvSpPr>
          <p:spPr>
            <a:xfrm>
              <a:off x="8147539" y="3335216"/>
              <a:ext cx="316523" cy="369332"/>
            </a:xfrm>
            <a:prstGeom prst="rect">
              <a:avLst/>
            </a:prstGeom>
            <a:noFill/>
            <a:ln>
              <a:noFill/>
            </a:ln>
          </p:spPr>
          <p:txBody>
            <a:bodyPr wrap="square" rtlCol="0">
              <a:spAutoFit/>
            </a:bodyPr>
            <a:lstStyle/>
            <a:p>
              <a:r>
                <a:rPr lang="en-US" dirty="0"/>
                <a:t>5</a:t>
              </a:r>
            </a:p>
          </p:txBody>
        </p:sp>
        <p:sp>
          <p:nvSpPr>
            <p:cNvPr id="85" name="TextBox 84">
              <a:extLst>
                <a:ext uri="{FF2B5EF4-FFF2-40B4-BE49-F238E27FC236}">
                  <a16:creationId xmlns:a16="http://schemas.microsoft.com/office/drawing/2014/main" id="{DBD65908-6518-DFD0-20D0-3E64B3FAE096}"/>
                </a:ext>
              </a:extLst>
            </p:cNvPr>
            <p:cNvSpPr txBox="1"/>
            <p:nvPr/>
          </p:nvSpPr>
          <p:spPr>
            <a:xfrm>
              <a:off x="8464061" y="3335216"/>
              <a:ext cx="316523" cy="369332"/>
            </a:xfrm>
            <a:prstGeom prst="rect">
              <a:avLst/>
            </a:prstGeom>
            <a:noFill/>
            <a:ln>
              <a:noFill/>
            </a:ln>
          </p:spPr>
          <p:txBody>
            <a:bodyPr wrap="square" rtlCol="0">
              <a:spAutoFit/>
            </a:bodyPr>
            <a:lstStyle/>
            <a:p>
              <a:r>
                <a:rPr lang="en-US" dirty="0"/>
                <a:t>6</a:t>
              </a:r>
            </a:p>
          </p:txBody>
        </p:sp>
        <p:sp>
          <p:nvSpPr>
            <p:cNvPr id="87" name="TextBox 86">
              <a:extLst>
                <a:ext uri="{FF2B5EF4-FFF2-40B4-BE49-F238E27FC236}">
                  <a16:creationId xmlns:a16="http://schemas.microsoft.com/office/drawing/2014/main" id="{587F3703-37E7-3354-324A-8AF343AC57C6}"/>
                </a:ext>
              </a:extLst>
            </p:cNvPr>
            <p:cNvSpPr txBox="1"/>
            <p:nvPr/>
          </p:nvSpPr>
          <p:spPr>
            <a:xfrm>
              <a:off x="8780582" y="3335216"/>
              <a:ext cx="316523" cy="369332"/>
            </a:xfrm>
            <a:prstGeom prst="rect">
              <a:avLst/>
            </a:prstGeom>
            <a:noFill/>
            <a:ln>
              <a:noFill/>
            </a:ln>
          </p:spPr>
          <p:txBody>
            <a:bodyPr wrap="square" rtlCol="0">
              <a:spAutoFit/>
            </a:bodyPr>
            <a:lstStyle/>
            <a:p>
              <a:r>
                <a:rPr lang="en-US" dirty="0"/>
                <a:t>7</a:t>
              </a:r>
            </a:p>
          </p:txBody>
        </p:sp>
        <p:sp>
          <p:nvSpPr>
            <p:cNvPr id="88" name="TextBox 87">
              <a:extLst>
                <a:ext uri="{FF2B5EF4-FFF2-40B4-BE49-F238E27FC236}">
                  <a16:creationId xmlns:a16="http://schemas.microsoft.com/office/drawing/2014/main" id="{72301BF8-C5EC-60E1-705B-B6D47719FAEA}"/>
                </a:ext>
              </a:extLst>
            </p:cNvPr>
            <p:cNvSpPr txBox="1"/>
            <p:nvPr/>
          </p:nvSpPr>
          <p:spPr>
            <a:xfrm>
              <a:off x="9097104" y="3335216"/>
              <a:ext cx="316523" cy="369332"/>
            </a:xfrm>
            <a:prstGeom prst="rect">
              <a:avLst/>
            </a:prstGeom>
            <a:noFill/>
            <a:ln>
              <a:noFill/>
            </a:ln>
          </p:spPr>
          <p:txBody>
            <a:bodyPr wrap="square" rtlCol="0">
              <a:spAutoFit/>
            </a:bodyPr>
            <a:lstStyle/>
            <a:p>
              <a:r>
                <a:rPr lang="en-US" dirty="0"/>
                <a:t>8</a:t>
              </a:r>
            </a:p>
          </p:txBody>
        </p:sp>
        <p:sp>
          <p:nvSpPr>
            <p:cNvPr id="89" name="TextBox 88">
              <a:extLst>
                <a:ext uri="{FF2B5EF4-FFF2-40B4-BE49-F238E27FC236}">
                  <a16:creationId xmlns:a16="http://schemas.microsoft.com/office/drawing/2014/main" id="{5FA0079F-26DF-74CB-3DB3-07D14C38B655}"/>
                </a:ext>
              </a:extLst>
            </p:cNvPr>
            <p:cNvSpPr txBox="1"/>
            <p:nvPr/>
          </p:nvSpPr>
          <p:spPr>
            <a:xfrm>
              <a:off x="9413626" y="3335216"/>
              <a:ext cx="316523" cy="369332"/>
            </a:xfrm>
            <a:prstGeom prst="rect">
              <a:avLst/>
            </a:prstGeom>
            <a:noFill/>
            <a:ln>
              <a:noFill/>
            </a:ln>
          </p:spPr>
          <p:txBody>
            <a:bodyPr wrap="square" rtlCol="0">
              <a:spAutoFit/>
            </a:bodyPr>
            <a:lstStyle/>
            <a:p>
              <a:r>
                <a:rPr lang="en-US" dirty="0"/>
                <a:t>9</a:t>
              </a:r>
            </a:p>
          </p:txBody>
        </p:sp>
      </p:grpSp>
      <p:sp>
        <p:nvSpPr>
          <p:cNvPr id="90" name="TextBox 89">
            <a:extLst>
              <a:ext uri="{FF2B5EF4-FFF2-40B4-BE49-F238E27FC236}">
                <a16:creationId xmlns:a16="http://schemas.microsoft.com/office/drawing/2014/main" id="{17FFEA70-27CA-1EFA-5415-1ED908D50F8D}"/>
              </a:ext>
            </a:extLst>
          </p:cNvPr>
          <p:cNvSpPr txBox="1"/>
          <p:nvPr/>
        </p:nvSpPr>
        <p:spPr>
          <a:xfrm>
            <a:off x="8432120" y="2454111"/>
            <a:ext cx="316523" cy="369332"/>
          </a:xfrm>
          <a:prstGeom prst="rect">
            <a:avLst/>
          </a:prstGeom>
          <a:noFill/>
          <a:ln>
            <a:noFill/>
          </a:ln>
        </p:spPr>
        <p:txBody>
          <a:bodyPr wrap="square" rtlCol="0">
            <a:spAutoFit/>
          </a:bodyPr>
          <a:lstStyle/>
          <a:p>
            <a:r>
              <a:rPr lang="en-US" dirty="0"/>
              <a:t>A</a:t>
            </a:r>
          </a:p>
        </p:txBody>
      </p:sp>
      <p:sp>
        <p:nvSpPr>
          <p:cNvPr id="91" name="TextBox 90">
            <a:extLst>
              <a:ext uri="{FF2B5EF4-FFF2-40B4-BE49-F238E27FC236}">
                <a16:creationId xmlns:a16="http://schemas.microsoft.com/office/drawing/2014/main" id="{20E9527E-C574-3A08-8C66-D0C2BB5DCC0E}"/>
              </a:ext>
            </a:extLst>
          </p:cNvPr>
          <p:cNvSpPr txBox="1"/>
          <p:nvPr/>
        </p:nvSpPr>
        <p:spPr>
          <a:xfrm>
            <a:off x="8748642" y="2454111"/>
            <a:ext cx="316523" cy="369332"/>
          </a:xfrm>
          <a:prstGeom prst="rect">
            <a:avLst/>
          </a:prstGeom>
          <a:noFill/>
          <a:ln>
            <a:noFill/>
          </a:ln>
        </p:spPr>
        <p:txBody>
          <a:bodyPr wrap="square" rtlCol="0">
            <a:spAutoFit/>
          </a:bodyPr>
          <a:lstStyle/>
          <a:p>
            <a:r>
              <a:rPr lang="en-US" dirty="0"/>
              <a:t>B</a:t>
            </a:r>
          </a:p>
        </p:txBody>
      </p:sp>
      <p:sp>
        <p:nvSpPr>
          <p:cNvPr id="92" name="TextBox 91">
            <a:extLst>
              <a:ext uri="{FF2B5EF4-FFF2-40B4-BE49-F238E27FC236}">
                <a16:creationId xmlns:a16="http://schemas.microsoft.com/office/drawing/2014/main" id="{D75ACAFD-991B-E5ED-BE2D-5EF93A56B253}"/>
              </a:ext>
            </a:extLst>
          </p:cNvPr>
          <p:cNvSpPr txBox="1"/>
          <p:nvPr/>
        </p:nvSpPr>
        <p:spPr>
          <a:xfrm>
            <a:off x="9065163" y="2454111"/>
            <a:ext cx="316523" cy="369332"/>
          </a:xfrm>
          <a:prstGeom prst="rect">
            <a:avLst/>
          </a:prstGeom>
          <a:noFill/>
          <a:ln>
            <a:noFill/>
          </a:ln>
        </p:spPr>
        <p:txBody>
          <a:bodyPr wrap="square" rtlCol="0">
            <a:spAutoFit/>
          </a:bodyPr>
          <a:lstStyle/>
          <a:p>
            <a:r>
              <a:rPr lang="en-US" dirty="0"/>
              <a:t>C</a:t>
            </a:r>
          </a:p>
        </p:txBody>
      </p:sp>
      <p:sp>
        <p:nvSpPr>
          <p:cNvPr id="93" name="TextBox 92">
            <a:extLst>
              <a:ext uri="{FF2B5EF4-FFF2-40B4-BE49-F238E27FC236}">
                <a16:creationId xmlns:a16="http://schemas.microsoft.com/office/drawing/2014/main" id="{FEE89900-1E11-E963-1E45-C95555A0EBAC}"/>
              </a:ext>
            </a:extLst>
          </p:cNvPr>
          <p:cNvSpPr txBox="1"/>
          <p:nvPr/>
        </p:nvSpPr>
        <p:spPr>
          <a:xfrm>
            <a:off x="9381685" y="2454111"/>
            <a:ext cx="316523" cy="369332"/>
          </a:xfrm>
          <a:prstGeom prst="rect">
            <a:avLst/>
          </a:prstGeom>
          <a:noFill/>
          <a:ln>
            <a:noFill/>
          </a:ln>
        </p:spPr>
        <p:txBody>
          <a:bodyPr wrap="square" rtlCol="0">
            <a:spAutoFit/>
          </a:bodyPr>
          <a:lstStyle/>
          <a:p>
            <a:r>
              <a:rPr lang="en-US" dirty="0"/>
              <a:t>D</a:t>
            </a:r>
          </a:p>
        </p:txBody>
      </p:sp>
      <p:sp>
        <p:nvSpPr>
          <p:cNvPr id="94" name="TextBox 93">
            <a:extLst>
              <a:ext uri="{FF2B5EF4-FFF2-40B4-BE49-F238E27FC236}">
                <a16:creationId xmlns:a16="http://schemas.microsoft.com/office/drawing/2014/main" id="{2E63ECCE-5F70-1C18-C7FA-EAED27CB93F2}"/>
              </a:ext>
            </a:extLst>
          </p:cNvPr>
          <p:cNvSpPr txBox="1"/>
          <p:nvPr/>
        </p:nvSpPr>
        <p:spPr>
          <a:xfrm>
            <a:off x="9698207" y="2454111"/>
            <a:ext cx="316523" cy="369332"/>
          </a:xfrm>
          <a:prstGeom prst="rect">
            <a:avLst/>
          </a:prstGeom>
          <a:noFill/>
          <a:ln>
            <a:noFill/>
          </a:ln>
        </p:spPr>
        <p:txBody>
          <a:bodyPr wrap="square" rtlCol="0">
            <a:spAutoFit/>
          </a:bodyPr>
          <a:lstStyle/>
          <a:p>
            <a:r>
              <a:rPr lang="en-US" dirty="0"/>
              <a:t>E</a:t>
            </a:r>
          </a:p>
        </p:txBody>
      </p:sp>
      <p:sp>
        <p:nvSpPr>
          <p:cNvPr id="95" name="TextBox 94">
            <a:extLst>
              <a:ext uri="{FF2B5EF4-FFF2-40B4-BE49-F238E27FC236}">
                <a16:creationId xmlns:a16="http://schemas.microsoft.com/office/drawing/2014/main" id="{77B372FE-A8F2-A022-B4CE-9D2C70460C02}"/>
              </a:ext>
            </a:extLst>
          </p:cNvPr>
          <p:cNvSpPr txBox="1"/>
          <p:nvPr/>
        </p:nvSpPr>
        <p:spPr>
          <a:xfrm>
            <a:off x="10014736" y="2454111"/>
            <a:ext cx="316523" cy="369332"/>
          </a:xfrm>
          <a:prstGeom prst="rect">
            <a:avLst/>
          </a:prstGeom>
          <a:noFill/>
          <a:ln>
            <a:noFill/>
          </a:ln>
        </p:spPr>
        <p:txBody>
          <a:bodyPr wrap="square" rtlCol="0">
            <a:spAutoFit/>
          </a:bodyPr>
          <a:lstStyle/>
          <a:p>
            <a:r>
              <a:rPr lang="en-US" dirty="0"/>
              <a:t>F</a:t>
            </a:r>
          </a:p>
        </p:txBody>
      </p:sp>
      <p:sp>
        <p:nvSpPr>
          <p:cNvPr id="101" name="TextBox 100">
            <a:extLst>
              <a:ext uri="{FF2B5EF4-FFF2-40B4-BE49-F238E27FC236}">
                <a16:creationId xmlns:a16="http://schemas.microsoft.com/office/drawing/2014/main" id="{4622CEB9-1D36-B2A4-A29E-EA527188E79A}"/>
              </a:ext>
            </a:extLst>
          </p:cNvPr>
          <p:cNvSpPr txBox="1"/>
          <p:nvPr/>
        </p:nvSpPr>
        <p:spPr>
          <a:xfrm>
            <a:off x="5227611" y="3903879"/>
            <a:ext cx="316523" cy="369332"/>
          </a:xfrm>
          <a:prstGeom prst="rect">
            <a:avLst/>
          </a:prstGeom>
          <a:noFill/>
          <a:ln>
            <a:solidFill>
              <a:schemeClr val="tx1"/>
            </a:solidFill>
          </a:ln>
        </p:spPr>
        <p:txBody>
          <a:bodyPr wrap="square" rtlCol="0">
            <a:spAutoFit/>
          </a:bodyPr>
          <a:lstStyle/>
          <a:p>
            <a:endParaRPr lang="en-US" dirty="0"/>
          </a:p>
        </p:txBody>
      </p:sp>
      <p:sp>
        <p:nvSpPr>
          <p:cNvPr id="102" name="TextBox 101">
            <a:extLst>
              <a:ext uri="{FF2B5EF4-FFF2-40B4-BE49-F238E27FC236}">
                <a16:creationId xmlns:a16="http://schemas.microsoft.com/office/drawing/2014/main" id="{1917F8A0-2A36-A237-9CE8-1BA8EEE8A87E}"/>
              </a:ext>
            </a:extLst>
          </p:cNvPr>
          <p:cNvSpPr txBox="1"/>
          <p:nvPr/>
        </p:nvSpPr>
        <p:spPr>
          <a:xfrm>
            <a:off x="5227611" y="4273211"/>
            <a:ext cx="316523" cy="369332"/>
          </a:xfrm>
          <a:prstGeom prst="rect">
            <a:avLst/>
          </a:prstGeom>
          <a:noFill/>
          <a:ln>
            <a:solidFill>
              <a:schemeClr val="tx1"/>
            </a:solidFill>
          </a:ln>
        </p:spPr>
        <p:txBody>
          <a:bodyPr wrap="square" rtlCol="0">
            <a:spAutoFit/>
          </a:bodyPr>
          <a:lstStyle/>
          <a:p>
            <a:endParaRPr lang="en-US" dirty="0"/>
          </a:p>
        </p:txBody>
      </p:sp>
      <p:sp>
        <p:nvSpPr>
          <p:cNvPr id="103" name="TextBox 102">
            <a:extLst>
              <a:ext uri="{FF2B5EF4-FFF2-40B4-BE49-F238E27FC236}">
                <a16:creationId xmlns:a16="http://schemas.microsoft.com/office/drawing/2014/main" id="{34BFF0C2-A452-2B43-A724-C067DCA49783}"/>
              </a:ext>
            </a:extLst>
          </p:cNvPr>
          <p:cNvSpPr txBox="1"/>
          <p:nvPr/>
        </p:nvSpPr>
        <p:spPr>
          <a:xfrm>
            <a:off x="5229536" y="4646593"/>
            <a:ext cx="316523" cy="369332"/>
          </a:xfrm>
          <a:prstGeom prst="rect">
            <a:avLst/>
          </a:prstGeom>
          <a:noFill/>
          <a:ln>
            <a:solidFill>
              <a:schemeClr val="tx1"/>
            </a:solidFill>
          </a:ln>
        </p:spPr>
        <p:txBody>
          <a:bodyPr wrap="square" rtlCol="0">
            <a:spAutoFit/>
          </a:bodyPr>
          <a:lstStyle/>
          <a:p>
            <a:endParaRPr lang="en-US" dirty="0"/>
          </a:p>
        </p:txBody>
      </p:sp>
      <p:sp>
        <p:nvSpPr>
          <p:cNvPr id="104" name="TextBox 103">
            <a:extLst>
              <a:ext uri="{FF2B5EF4-FFF2-40B4-BE49-F238E27FC236}">
                <a16:creationId xmlns:a16="http://schemas.microsoft.com/office/drawing/2014/main" id="{F693E267-C3E4-49C8-A37F-CC512D7715E1}"/>
              </a:ext>
            </a:extLst>
          </p:cNvPr>
          <p:cNvSpPr txBox="1"/>
          <p:nvPr/>
        </p:nvSpPr>
        <p:spPr>
          <a:xfrm>
            <a:off x="5229536" y="5015925"/>
            <a:ext cx="316523" cy="369332"/>
          </a:xfrm>
          <a:prstGeom prst="rect">
            <a:avLst/>
          </a:prstGeom>
          <a:noFill/>
          <a:ln>
            <a:solidFill>
              <a:schemeClr val="tx1"/>
            </a:solidFill>
          </a:ln>
        </p:spPr>
        <p:txBody>
          <a:bodyPr wrap="square" rtlCol="0">
            <a:spAutoFit/>
          </a:bodyPr>
          <a:lstStyle/>
          <a:p>
            <a:endParaRPr lang="en-US" dirty="0"/>
          </a:p>
        </p:txBody>
      </p:sp>
      <p:sp>
        <p:nvSpPr>
          <p:cNvPr id="107" name="TextBox 106">
            <a:extLst>
              <a:ext uri="{FF2B5EF4-FFF2-40B4-BE49-F238E27FC236}">
                <a16:creationId xmlns:a16="http://schemas.microsoft.com/office/drawing/2014/main" id="{F5905A60-1FC5-6BE6-436D-E8DD5DE29AFD}"/>
              </a:ext>
            </a:extLst>
          </p:cNvPr>
          <p:cNvSpPr txBox="1"/>
          <p:nvPr/>
        </p:nvSpPr>
        <p:spPr>
          <a:xfrm>
            <a:off x="5229536" y="3165027"/>
            <a:ext cx="316523" cy="369332"/>
          </a:xfrm>
          <a:prstGeom prst="rect">
            <a:avLst/>
          </a:prstGeom>
          <a:noFill/>
          <a:ln>
            <a:solidFill>
              <a:schemeClr val="tx1"/>
            </a:solidFill>
          </a:ln>
        </p:spPr>
        <p:txBody>
          <a:bodyPr wrap="square" rtlCol="0">
            <a:spAutoFit/>
          </a:bodyPr>
          <a:lstStyle/>
          <a:p>
            <a:endParaRPr lang="en-US" dirty="0"/>
          </a:p>
        </p:txBody>
      </p:sp>
      <p:sp>
        <p:nvSpPr>
          <p:cNvPr id="108" name="TextBox 107">
            <a:extLst>
              <a:ext uri="{FF2B5EF4-FFF2-40B4-BE49-F238E27FC236}">
                <a16:creationId xmlns:a16="http://schemas.microsoft.com/office/drawing/2014/main" id="{386E6C4E-7952-AB3E-3FDD-B9EC5421A946}"/>
              </a:ext>
            </a:extLst>
          </p:cNvPr>
          <p:cNvSpPr txBox="1"/>
          <p:nvPr/>
        </p:nvSpPr>
        <p:spPr>
          <a:xfrm>
            <a:off x="5229536" y="3534359"/>
            <a:ext cx="316523" cy="369332"/>
          </a:xfrm>
          <a:prstGeom prst="rect">
            <a:avLst/>
          </a:prstGeom>
          <a:noFill/>
          <a:ln>
            <a:solidFill>
              <a:schemeClr val="tx1"/>
            </a:solidFill>
          </a:ln>
        </p:spPr>
        <p:txBody>
          <a:bodyPr wrap="square" rtlCol="0">
            <a:spAutoFit/>
          </a:bodyPr>
          <a:lstStyle/>
          <a:p>
            <a:endParaRPr lang="en-US" dirty="0"/>
          </a:p>
        </p:txBody>
      </p:sp>
      <p:sp>
        <p:nvSpPr>
          <p:cNvPr id="109" name="TextBox 108">
            <a:extLst>
              <a:ext uri="{FF2B5EF4-FFF2-40B4-BE49-F238E27FC236}">
                <a16:creationId xmlns:a16="http://schemas.microsoft.com/office/drawing/2014/main" id="{74099463-2B22-AACB-836A-849AB79BED79}"/>
              </a:ext>
            </a:extLst>
          </p:cNvPr>
          <p:cNvSpPr txBox="1"/>
          <p:nvPr/>
        </p:nvSpPr>
        <p:spPr>
          <a:xfrm>
            <a:off x="6163728" y="398278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6</a:t>
            </a:r>
          </a:p>
        </p:txBody>
      </p:sp>
      <p:sp>
        <p:nvSpPr>
          <p:cNvPr id="111" name="TextBox 110">
            <a:extLst>
              <a:ext uri="{FF2B5EF4-FFF2-40B4-BE49-F238E27FC236}">
                <a16:creationId xmlns:a16="http://schemas.microsoft.com/office/drawing/2014/main" id="{803B8B09-7A94-EF27-ABDE-1933DDD5CD07}"/>
              </a:ext>
            </a:extLst>
          </p:cNvPr>
          <p:cNvSpPr txBox="1"/>
          <p:nvPr/>
        </p:nvSpPr>
        <p:spPr>
          <a:xfrm>
            <a:off x="10450490" y="1631733"/>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32</a:t>
            </a:r>
          </a:p>
        </p:txBody>
      </p:sp>
    </p:spTree>
    <p:extLst>
      <p:ext uri="{BB962C8B-B14F-4D97-AF65-F5344CB8AC3E}">
        <p14:creationId xmlns:p14="http://schemas.microsoft.com/office/powerpoint/2010/main" val="250890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838200" y="1192697"/>
            <a:ext cx="3708400" cy="4733318"/>
          </a:xfrm>
        </p:spPr>
        <p:txBody>
          <a:bodyPr/>
          <a:lstStyle/>
          <a:p>
            <a:r>
              <a:rPr lang="en-US" dirty="0"/>
              <a:t>American Standard Code for Information Interchange</a:t>
            </a:r>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293" y="365125"/>
            <a:ext cx="6817151" cy="5444938"/>
          </a:xfrm>
          <a:prstGeom prst="rect">
            <a:avLst/>
          </a:prstGeom>
        </p:spPr>
      </p:pic>
      <p:sp>
        <p:nvSpPr>
          <p:cNvPr id="2" name="Rectangle 1"/>
          <p:cNvSpPr/>
          <p:nvPr/>
        </p:nvSpPr>
        <p:spPr>
          <a:xfrm>
            <a:off x="838200" y="5842148"/>
            <a:ext cx="6096000" cy="646331"/>
          </a:xfrm>
          <a:prstGeom prst="rect">
            <a:avLst/>
          </a:prstGeom>
        </p:spPr>
        <p:txBody>
          <a:bodyPr>
            <a:spAutoFit/>
          </a:bodyPr>
          <a:lstStyle/>
          <a:p>
            <a:r>
              <a:rPr lang="en-US" dirty="0"/>
              <a:t>https://</a:t>
            </a:r>
            <a:r>
              <a:rPr lang="en-US" dirty="0" err="1"/>
              <a:t>en.wikipedia.org</a:t>
            </a:r>
            <a:r>
              <a:rPr lang="en-US" dirty="0"/>
              <a:t>/wiki/ASCII</a:t>
            </a:r>
          </a:p>
          <a:p>
            <a:r>
              <a:rPr lang="en-US" dirty="0"/>
              <a:t>http://</a:t>
            </a:r>
            <a:r>
              <a:rPr lang="en-US" dirty="0" err="1"/>
              <a:t>www.catonmat.net</a:t>
            </a:r>
            <a:r>
              <a:rPr lang="en-US" dirty="0"/>
              <a:t>/download/</a:t>
            </a:r>
            <a:r>
              <a:rPr lang="en-US" dirty="0" err="1"/>
              <a:t>ascii</a:t>
            </a:r>
            <a:r>
              <a:rPr lang="en-US" dirty="0"/>
              <a:t>-cheat-</a:t>
            </a:r>
            <a:r>
              <a:rPr lang="en-US" dirty="0" err="1"/>
              <a:t>sheet.png</a:t>
            </a:r>
            <a:endParaRPr lang="en-US" dirty="0"/>
          </a:p>
        </p:txBody>
      </p:sp>
      <p:sp>
        <p:nvSpPr>
          <p:cNvPr id="6" name="TextBox 5">
            <a:extLst>
              <a:ext uri="{FF2B5EF4-FFF2-40B4-BE49-F238E27FC236}">
                <a16:creationId xmlns:a16="http://schemas.microsoft.com/office/drawing/2014/main" id="{C0E80B83-C131-CADE-C0F2-F2C9028D5843}"/>
              </a:ext>
            </a:extLst>
          </p:cNvPr>
          <p:cNvSpPr txBox="1"/>
          <p:nvPr/>
        </p:nvSpPr>
        <p:spPr>
          <a:xfrm>
            <a:off x="838200" y="3527526"/>
            <a:ext cx="3493264" cy="1200329"/>
          </a:xfrm>
          <a:prstGeom prst="rect">
            <a:avLst/>
          </a:prstGeom>
          <a:noFill/>
          <a:ln>
            <a:solidFill>
              <a:schemeClr val="tx1"/>
            </a:solidFill>
          </a:ln>
        </p:spPr>
        <p:txBody>
          <a:bodyPr wrap="none" rtlCol="0">
            <a:spAutoFit/>
          </a:bodyPr>
          <a:lstStyle/>
          <a:p>
            <a:pPr algn="ctr"/>
            <a:r>
              <a:rPr lang="en-US" dirty="0">
                <a:latin typeface="Courier New" panose="02070309020205020404" pitchFamily="49" charset="0"/>
                <a:cs typeface="Courier New" panose="02070309020205020404" pitchFamily="49" charset="0"/>
              </a:rPr>
              <a:t>Upper case H in ASCII is</a:t>
            </a:r>
          </a:p>
          <a:p>
            <a:pPr algn="ctr"/>
            <a:r>
              <a:rPr lang="en-US" dirty="0">
                <a:latin typeface="Courier New" panose="02070309020205020404" pitchFamily="49" charset="0"/>
                <a:cs typeface="Courier New" panose="02070309020205020404" pitchFamily="49" charset="0"/>
              </a:rPr>
              <a:t>72 in base 10</a:t>
            </a:r>
          </a:p>
          <a:p>
            <a:pPr algn="ctr"/>
            <a:r>
              <a:rPr lang="en-US" dirty="0">
                <a:latin typeface="Courier New" panose="02070309020205020404" pitchFamily="49" charset="0"/>
                <a:cs typeface="Courier New" panose="02070309020205020404" pitchFamily="49" charset="0"/>
              </a:rPr>
              <a:t>0x48 in base-16</a:t>
            </a:r>
          </a:p>
          <a:p>
            <a:pPr algn="ctr"/>
            <a:r>
              <a:rPr lang="en-US" dirty="0">
                <a:latin typeface="Courier New" panose="02070309020205020404" pitchFamily="49" charset="0"/>
                <a:cs typeface="Courier New" panose="02070309020205020404" pitchFamily="49" charset="0"/>
              </a:rPr>
              <a:t>00100100 in base-2</a:t>
            </a:r>
          </a:p>
        </p:txBody>
      </p:sp>
    </p:spTree>
    <p:extLst>
      <p:ext uri="{BB962C8B-B14F-4D97-AF65-F5344CB8AC3E}">
        <p14:creationId xmlns:p14="http://schemas.microsoft.com/office/powerpoint/2010/main" val="423922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1442</Words>
  <Application>Microsoft Macintosh PowerPoint</Application>
  <PresentationFormat>Widescreen</PresentationFormat>
  <Paragraphs>236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Menlo</vt:lpstr>
      <vt:lpstr>Office Theme</vt:lpstr>
      <vt:lpstr>K&amp;R Chapter 2 Types, Operators, and Expressions</vt:lpstr>
      <vt:lpstr>Chapter 2 – Unique Areas</vt:lpstr>
      <vt:lpstr>C and UNIX, Byte-Addressable Computers</vt:lpstr>
      <vt:lpstr>CDC-6500 Character Support</vt:lpstr>
      <vt:lpstr>A Quick Tutorial on Number Bases</vt:lpstr>
      <vt:lpstr>Place Value – Base 10</vt:lpstr>
      <vt:lpstr>Place Value – Base 8</vt:lpstr>
      <vt:lpstr>Place Value – Base 16</vt:lpstr>
      <vt:lpstr>ASCII</vt:lpstr>
      <vt:lpstr>PowerPoint Presentation</vt:lpstr>
      <vt:lpstr>Characters, words, and bits in C – Oh My!</vt:lpstr>
      <vt:lpstr>Thanks Ken, Brian, and Dennis!</vt:lpstr>
      <vt:lpstr>Ah, Division… </vt:lpstr>
      <vt:lpstr>Python 2 to Python 3</vt:lpstr>
      <vt:lpstr>Integer Division in C</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75</cp:revision>
  <dcterms:created xsi:type="dcterms:W3CDTF">2022-07-26T07:32:28Z</dcterms:created>
  <dcterms:modified xsi:type="dcterms:W3CDTF">2023-01-17T14:46:17Z</dcterms:modified>
</cp:coreProperties>
</file>