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289" r:id="rId4"/>
    <p:sldId id="290" r:id="rId5"/>
    <p:sldId id="288" r:id="rId6"/>
    <p:sldId id="340" r:id="rId7"/>
    <p:sldId id="338" r:id="rId8"/>
    <p:sldId id="341" r:id="rId9"/>
    <p:sldId id="342" r:id="rId10"/>
    <p:sldId id="374" r:id="rId11"/>
    <p:sldId id="375" r:id="rId12"/>
    <p:sldId id="343" r:id="rId13"/>
    <p:sldId id="381" r:id="rId14"/>
    <p:sldId id="380" r:id="rId15"/>
    <p:sldId id="376" r:id="rId16"/>
    <p:sldId id="378" r:id="rId17"/>
    <p:sldId id="377" r:id="rId18"/>
    <p:sldId id="379" r:id="rId19"/>
    <p:sldId id="287" r:id="rId20"/>
    <p:sldId id="339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04"/>
    <p:restoredTop sz="96327"/>
  </p:normalViewPr>
  <p:slideViewPr>
    <p:cSldViewPr snapToGrid="0">
      <p:cViewPr varScale="1">
        <p:scale>
          <a:sx n="91" d="100"/>
          <a:sy n="91" d="100"/>
        </p:scale>
        <p:origin x="216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4BA6B-06FD-D141-9DBC-4E6752C56D1C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CB509-4546-8F48-B83D-D83BAC5A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D966AD94-BD85-51FD-938E-0699200EF8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B9BA2AF9-4111-8DDF-4B89-9D770775F9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0EEB9E54-F56D-C2D9-7871-BA5E01A2C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fld id="{86C88DA9-DFB8-2D49-BD79-84336FD2B579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Tree Maps </a:t>
            </a:r>
            <a:r>
              <a:rPr lang="en-US" dirty="0"/>
              <a:t>and Hash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DA4DD59B-3455-C5B6-9C12-13EF6E5DC0B8}"/>
              </a:ext>
            </a:extLst>
          </p:cNvPr>
          <p:cNvSpPr>
            <a:spLocks/>
          </p:cNvSpPr>
          <p:nvPr/>
        </p:nvSpPr>
        <p:spPr bwMode="auto">
          <a:xfrm>
            <a:off x="7639495" y="2171823"/>
            <a:ext cx="4123922" cy="35334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AF9DB627-8914-205A-3BEC-943D76B6A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399" dirty="0"/>
              <a:t>Hashes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FCA0DD8-80A1-73AD-B9C4-15FE33793230}"/>
              </a:ext>
            </a:extLst>
          </p:cNvPr>
          <p:cNvSpPr>
            <a:spLocks/>
          </p:cNvSpPr>
          <p:nvPr/>
        </p:nvSpPr>
        <p:spPr bwMode="auto">
          <a:xfrm>
            <a:off x="6842804" y="6172027"/>
            <a:ext cx="492442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250">
                <a:solidFill>
                  <a:schemeClr val="tx1"/>
                </a:solidFill>
                <a:ea typeface="ＭＳ Ｐゴシック" panose="020B0600070205080204" pitchFamily="34" charset="-128"/>
              </a:rPr>
              <a:t>http://en.wikipedia.org/wiki/Hash_function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1D0A1784-7DFE-842B-C051-8AEF4FF4EA3B}"/>
              </a:ext>
            </a:extLst>
          </p:cNvPr>
          <p:cNvSpPr>
            <a:spLocks/>
          </p:cNvSpPr>
          <p:nvPr/>
        </p:nvSpPr>
        <p:spPr bwMode="auto">
          <a:xfrm>
            <a:off x="495252" y="1657523"/>
            <a:ext cx="6665659" cy="426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A hash function is any algorithm or subroutine that maps large data sets to smaller data sets, called keys. For example, a single integer can serve as an index to an array (cf. associative array). The values returned by a hash function are called hash values, hash codes, hash sums, checksums, or simply hashes.</a:t>
            </a:r>
          </a:p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Hash functions are mostly used to accelerate table lookup or data comparison tasks such as finding items in a database...</a:t>
            </a:r>
          </a:p>
        </p:txBody>
      </p:sp>
      <p:pic>
        <p:nvPicPr>
          <p:cNvPr id="81925" name="Picture 5">
            <a:extLst>
              <a:ext uri="{FF2B5EF4-FFF2-40B4-BE49-F238E27FC236}">
                <a16:creationId xmlns:a16="http://schemas.microsoft.com/office/drawing/2014/main" id="{295D937F-E53A-97A5-DDED-5775A257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350" y="1886101"/>
            <a:ext cx="4762035" cy="364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728A-0087-2963-B6FA-3E9A137F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SHA-256 Compression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48C92-2B6D-A66F-B32D-041741FD694B}"/>
              </a:ext>
            </a:extLst>
          </p:cNvPr>
          <p:cNvSpPr txBox="1"/>
          <p:nvPr/>
        </p:nvSpPr>
        <p:spPr>
          <a:xfrm>
            <a:off x="8382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/wiki/SHA-2</a:t>
            </a:r>
          </a:p>
        </p:txBody>
      </p:sp>
      <p:pic>
        <p:nvPicPr>
          <p:cNvPr id="10" name="Picture 9" descr="A complex formula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E9E41344-610D-7D19-B5C6-A14A2A4D8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4"/>
          <a:stretch/>
        </p:blipFill>
        <p:spPr>
          <a:xfrm>
            <a:off x="838200" y="2384466"/>
            <a:ext cx="5584003" cy="2401134"/>
          </a:xfrm>
          <a:prstGeom prst="rect">
            <a:avLst/>
          </a:prstGeom>
        </p:spPr>
      </p:pic>
      <p:pic>
        <p:nvPicPr>
          <p:cNvPr id="12" name="Picture 11" descr="A  graphical flow diagram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8B0293F1-3FFC-5F0E-153E-16A84506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054" y="1848365"/>
            <a:ext cx="5080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2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2A9B6C-0905-53D0-5724-B0EE61E0BF7C}"/>
              </a:ext>
            </a:extLst>
          </p:cNvPr>
          <p:cNvSpPr txBox="1"/>
          <p:nvPr/>
        </p:nvSpPr>
        <p:spPr>
          <a:xfrm>
            <a:off x="781050" y="612844"/>
            <a:ext cx="73342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*str, int buckets)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hash = 123456;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nHashing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%s\n", str);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str == NULL )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 ; *str ; str++)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hash = ( hash &lt;&lt; 3 ) ^ *str;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 0x%08x %d\n", *str,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hash, hash % 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hash % buckets;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h;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("Hi",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("World",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E7FE2-0047-570B-5CA0-F777C7401591}"/>
              </a:ext>
            </a:extLst>
          </p:cNvPr>
          <p:cNvSpPr txBox="1"/>
          <p:nvPr/>
        </p:nvSpPr>
        <p:spPr>
          <a:xfrm>
            <a:off x="7864081" y="771168"/>
            <a:ext cx="27074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Hi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0x00789229 1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 0x00789225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0x03c49144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0x1e248a4c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0xf124520f 7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World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 0x000f1257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0x007892d7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 0x03c496ca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0x1e24b63c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0xf125b184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8A033-292D-B85C-D84C-AD5A1A933F57}"/>
              </a:ext>
            </a:extLst>
          </p:cNvPr>
          <p:cNvSpPr txBox="1"/>
          <p:nvPr/>
        </p:nvSpPr>
        <p:spPr>
          <a:xfrm>
            <a:off x="10247708" y="6245155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9B15D-450F-FB40-87E6-1A2BD25BB64C}"/>
              </a:ext>
            </a:extLst>
          </p:cNvPr>
          <p:cNvSpPr/>
          <p:nvPr/>
        </p:nvSpPr>
        <p:spPr>
          <a:xfrm>
            <a:off x="9678572" y="1336431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0ADB6-9453-F136-795D-F5056A481B23}"/>
              </a:ext>
            </a:extLst>
          </p:cNvPr>
          <p:cNvSpPr/>
          <p:nvPr/>
        </p:nvSpPr>
        <p:spPr>
          <a:xfrm>
            <a:off x="9706708" y="3281288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311CD-E4A8-DCD2-3952-AE79EE6FB25A}"/>
              </a:ext>
            </a:extLst>
          </p:cNvPr>
          <p:cNvSpPr/>
          <p:nvPr/>
        </p:nvSpPr>
        <p:spPr>
          <a:xfrm>
            <a:off x="9706708" y="5187457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8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BFBA-E64A-D064-6F8D-E1D57F69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Build our HashMap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6FF20-CA60-72CC-F028-B04B99DC3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make a copy of our List Map and change a (very) few things</a:t>
            </a:r>
          </a:p>
        </p:txBody>
      </p:sp>
    </p:spTree>
    <p:extLst>
      <p:ext uri="{BB962C8B-B14F-4D97-AF65-F5344CB8AC3E}">
        <p14:creationId xmlns:p14="http://schemas.microsoft.com/office/powerpoint/2010/main" val="103685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614875" y="818491"/>
            <a:ext cx="64189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HashMap *p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p-&gt;__buckets = 8;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p-&gt;__buckets;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p-&gt;__tails[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p-&gt;__count = 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D3AD9-AC61-7451-D7C2-AD787DD60C2E}"/>
              </a:ext>
            </a:extLst>
          </p:cNvPr>
          <p:cNvSpPr txBox="1"/>
          <p:nvPr/>
        </p:nvSpPr>
        <p:spPr>
          <a:xfrm>
            <a:off x="6203653" y="3102252"/>
            <a:ext cx="5147563" cy="203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*__heads[8];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*__tails[8];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__count;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422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614874" y="818491"/>
            <a:ext cx="1128639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 == NULL || key == NULL )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 != NULL ; cur = cur-&gt;__next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 == 0 ) return 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int def)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bucket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key, bucket);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49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*old, *new;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old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old != NULL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old-&gt;value = 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Not found - time to insert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new-&gt;__next = NULL;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self-&gt;__head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self-&gt;__tail != NULL ) self-&gt;__tail-&gt;__next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self-&gt;__tail;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self-&gt;__tail = new;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377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int value) 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bucket;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*old, *new;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bucket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old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old != NULL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old-&gt;value = 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Not found - time to insert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new-&gt;__next = NULL;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 NULL )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 )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-&gt;__next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94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HashHashMap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@%p count=%d buckets=%d\n",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self, self-&gt;__count,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self-&gt;__buckets;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for(cur = self-&gt;__heads[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 cur != NULL ; cur = cur-&gt;__next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 [%d]\n", cur-&gt;key, cur-&gt;value,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8584B-6CF5-35B5-62B5-18E3072D7E63}"/>
              </a:ext>
            </a:extLst>
          </p:cNvPr>
          <p:cNvSpPr txBox="1"/>
          <p:nvPr/>
        </p:nvSpPr>
        <p:spPr>
          <a:xfrm>
            <a:off x="5468815" y="4387787"/>
            <a:ext cx="6098344" cy="17543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HashHashMap@0x6000035ac000 count=4 buckets=8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 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 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 [2]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 [2]</a:t>
            </a:r>
          </a:p>
        </p:txBody>
      </p:sp>
    </p:spTree>
    <p:extLst>
      <p:ext uri="{BB962C8B-B14F-4D97-AF65-F5344CB8AC3E}">
        <p14:creationId xmlns:p14="http://schemas.microsoft.com/office/powerpoint/2010/main" val="343062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7238-F1A1-31AD-9629-746FE02E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en-US" dirty="0" err="1"/>
              <a:t>LinkedTree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3206-C253-8CEA-391D-261F2BE99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/>
              <a:t>Stopping_by_Woods_on_a_Snowy_Evening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9E8AC-ABA2-FB4E-FD75-527CE7EC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8BB105-0AF7-8246-C832-09F12F90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Stays ordered (like Python </a:t>
            </a:r>
            <a:r>
              <a:rPr lang="en-US" dirty="0" err="1"/>
              <a:t>OrderedDict</a:t>
            </a:r>
            <a:r>
              <a:rPr lang="en-US" dirty="0"/>
              <a:t>)</a:t>
            </a:r>
          </a:p>
          <a:p>
            <a:r>
              <a:rPr lang="en-US" dirty="0"/>
              <a:t>Stays sorted (like Java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r>
              <a:rPr lang="en-US" dirty="0"/>
              <a:t>Can be iterated (like C++ map, and </a:t>
            </a:r>
            <a:r>
              <a:rPr lang="en-US" dirty="0" err="1"/>
              <a:t>OrderedDict</a:t>
            </a:r>
            <a:r>
              <a:rPr lang="en-US" dirty="0"/>
              <a:t>, but not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3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58886" y="1891240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781760" y="156769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45646" y="1988820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186052" y="3119045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63258" y="370959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08926" y="3738024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12621" y="3119045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677388" y="3098560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54594" y="372351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00264" y="3710004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27535" y="3098560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78F898C-1BEC-02EB-C57C-7D6C469B9BA5}"/>
              </a:ext>
            </a:extLst>
          </p:cNvPr>
          <p:cNvCxnSpPr>
            <a:cxnSpLocks/>
            <a:stCxn id="47" idx="0"/>
            <a:endCxn id="57" idx="3"/>
          </p:cNvCxnSpPr>
          <p:nvPr/>
        </p:nvCxnSpPr>
        <p:spPr>
          <a:xfrm>
            <a:off x="4081680" y="2952826"/>
            <a:ext cx="850040" cy="785198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D0A97D4-05A1-36B1-2949-6F751ABCAA36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>
            <a:off x="1162236" y="3955955"/>
            <a:ext cx="501022" cy="14515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385626" y="3760012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F3CDD97-C773-3017-8819-F36E5E40630C}"/>
              </a:ext>
            </a:extLst>
          </p:cNvPr>
          <p:cNvCxnSpPr>
            <a:cxnSpLocks/>
            <a:stCxn id="56" idx="0"/>
            <a:endCxn id="47" idx="3"/>
          </p:cNvCxnSpPr>
          <p:nvPr/>
        </p:nvCxnSpPr>
        <p:spPr>
          <a:xfrm flipV="1">
            <a:off x="2708846" y="2691946"/>
            <a:ext cx="850040" cy="1278524"/>
          </a:xfrm>
          <a:prstGeom prst="curvedConnector4">
            <a:avLst>
              <a:gd name="adj1" fmla="val 19249"/>
              <a:gd name="adj2" fmla="val 11788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6FA2AB38-1BD2-9D5F-D2FB-E94A9E319965}"/>
              </a:ext>
            </a:extLst>
          </p:cNvPr>
          <p:cNvCxnSpPr>
            <a:cxnSpLocks/>
            <a:stCxn id="57" idx="0"/>
            <a:endCxn id="31" idx="3"/>
          </p:cNvCxnSpPr>
          <p:nvPr/>
        </p:nvCxnSpPr>
        <p:spPr>
          <a:xfrm flipV="1">
            <a:off x="5454514" y="1567692"/>
            <a:ext cx="850040" cy="2431212"/>
          </a:xfrm>
          <a:prstGeom prst="curvedConnector4">
            <a:avLst>
              <a:gd name="adj1" fmla="val 19249"/>
              <a:gd name="adj2" fmla="val 109403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0A54B6BA-4C4D-21EA-4529-8DC89E5B0D6B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>
            <a:off x="6827348" y="1828572"/>
            <a:ext cx="327246" cy="215581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B13272C-13DA-3341-A568-7CD3B876E716}"/>
              </a:ext>
            </a:extLst>
          </p:cNvPr>
          <p:cNvCxnSpPr>
            <a:cxnSpLocks/>
            <a:stCxn id="64" idx="0"/>
            <a:endCxn id="62" idx="3"/>
          </p:cNvCxnSpPr>
          <p:nvPr/>
        </p:nvCxnSpPr>
        <p:spPr>
          <a:xfrm flipV="1">
            <a:off x="8200182" y="2677432"/>
            <a:ext cx="850040" cy="1306958"/>
          </a:xfrm>
          <a:prstGeom prst="curvedConnector4">
            <a:avLst>
              <a:gd name="adj1" fmla="val 19249"/>
              <a:gd name="adj2" fmla="val 117491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40D5F708-690D-948E-6E1E-F00FD1D017D2}"/>
              </a:ext>
            </a:extLst>
          </p:cNvPr>
          <p:cNvCxnSpPr>
            <a:cxnSpLocks/>
            <a:stCxn id="62" idx="0"/>
            <a:endCxn id="65" idx="3"/>
          </p:cNvCxnSpPr>
          <p:nvPr/>
        </p:nvCxnSpPr>
        <p:spPr>
          <a:xfrm>
            <a:off x="9573016" y="2938312"/>
            <a:ext cx="850042" cy="771692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95805C96-F5A9-D1F5-B2BB-EDDB7ACF11BD}"/>
              </a:ext>
            </a:extLst>
          </p:cNvPr>
          <p:cNvCxnSpPr>
            <a:cxnSpLocks/>
            <a:stCxn id="65" idx="0"/>
            <a:endCxn id="113" idx="1"/>
          </p:cNvCxnSpPr>
          <p:nvPr/>
        </p:nvCxnSpPr>
        <p:spPr>
          <a:xfrm flipV="1">
            <a:off x="10945852" y="3956964"/>
            <a:ext cx="580851" cy="1392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1526703" y="3761021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27428" y="267743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36092" y="269194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</p:spTree>
    <p:extLst>
      <p:ext uri="{BB962C8B-B14F-4D97-AF65-F5344CB8AC3E}">
        <p14:creationId xmlns:p14="http://schemas.microsoft.com/office/powerpoint/2010/main" val="238192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F327-8EC3-EF92-AAE7-71366ACA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/Value Implementation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6F31-2F14-F963-8C9D-067B2AC1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500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build an unordered </a:t>
            </a:r>
            <a:r>
              <a:rPr lang="en-US" dirty="0" err="1"/>
              <a:t>java.util.HashMap</a:t>
            </a:r>
            <a:r>
              <a:rPr lang="en-US" dirty="0"/>
              <a:t> / Python 2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Chapter 6.6</a:t>
            </a:r>
          </a:p>
          <a:p>
            <a:r>
              <a:rPr lang="en-US" dirty="0"/>
              <a:t>We will build a sorted </a:t>
            </a:r>
            <a:r>
              <a:rPr lang="en-US" dirty="0" err="1"/>
              <a:t>java.util.TreeMap</a:t>
            </a:r>
            <a:r>
              <a:rPr lang="en-US" dirty="0"/>
              <a:t> – plus an iterator</a:t>
            </a:r>
          </a:p>
          <a:p>
            <a:pPr lvl="1"/>
            <a:r>
              <a:rPr lang="en-US" dirty="0"/>
              <a:t>Chapter 6.5 (Simultaneous Linked List + Tree)</a:t>
            </a:r>
          </a:p>
          <a:p>
            <a:pPr lvl="1"/>
            <a:r>
              <a:rPr lang="en-US" dirty="0"/>
              <a:t>It would be named </a:t>
            </a:r>
            <a:r>
              <a:rPr lang="en-US" dirty="0" err="1"/>
              <a:t>java.util.LinkedTreeMap</a:t>
            </a:r>
            <a:r>
              <a:rPr lang="en-US" dirty="0"/>
              <a:t> if Java had such a thing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D9D17-AC25-E8DC-2D74-E9E4DEA5E3E3}"/>
              </a:ext>
            </a:extLst>
          </p:cNvPr>
          <p:cNvSpPr txBox="1"/>
          <p:nvPr/>
        </p:nvSpPr>
        <p:spPr>
          <a:xfrm>
            <a:off x="1162876" y="4116934"/>
            <a:ext cx="2648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</a:t>
            </a:r>
          </a:p>
          <a:p>
            <a:endParaRPr lang="en-US" dirty="0"/>
          </a:p>
          <a:p>
            <a:r>
              <a:rPr lang="en-US" dirty="0"/>
              <a:t>Python 2 </a:t>
            </a:r>
            <a:r>
              <a:rPr lang="en-US" dirty="0" err="1"/>
              <a:t>dict</a:t>
            </a:r>
            <a:r>
              <a:rPr lang="en-US" dirty="0"/>
              <a:t>  - unordered</a:t>
            </a:r>
          </a:p>
          <a:p>
            <a:r>
              <a:rPr lang="en-US" dirty="0"/>
              <a:t>Python 3.1 - </a:t>
            </a:r>
            <a:r>
              <a:rPr lang="en-US" dirty="0" err="1"/>
              <a:t>OrderedDict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3A8E7-615D-57B8-DD11-D3D55A2AFC33}"/>
              </a:ext>
            </a:extLst>
          </p:cNvPr>
          <p:cNvSpPr txBox="1"/>
          <p:nvPr/>
        </p:nvSpPr>
        <p:spPr>
          <a:xfrm>
            <a:off x="8219332" y="4116934"/>
            <a:ext cx="2809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  <a:p>
            <a:endParaRPr lang="en-US" dirty="0"/>
          </a:p>
          <a:p>
            <a:r>
              <a:rPr lang="en-US" dirty="0" err="1"/>
              <a:t>java.util.HashMap</a:t>
            </a:r>
            <a:endParaRPr lang="en-US" dirty="0"/>
          </a:p>
          <a:p>
            <a:r>
              <a:rPr lang="en-US" dirty="0" err="1"/>
              <a:t>java.util.TreeMap</a:t>
            </a:r>
            <a:r>
              <a:rPr lang="en-US" dirty="0"/>
              <a:t> (*)</a:t>
            </a:r>
          </a:p>
          <a:p>
            <a:r>
              <a:rPr lang="en-US" dirty="0" err="1"/>
              <a:t>java.util.LinkedHashMap</a:t>
            </a:r>
            <a:endParaRPr lang="en-US" dirty="0"/>
          </a:p>
          <a:p>
            <a:endParaRPr lang="en-US" dirty="0"/>
          </a:p>
          <a:p>
            <a:r>
              <a:rPr lang="en-US" dirty="0"/>
              <a:t>* No iterator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DF3EC-A2B8-3EF7-4CCC-1E9131AEBA76}"/>
              </a:ext>
            </a:extLst>
          </p:cNvPr>
          <p:cNvSpPr txBox="1"/>
          <p:nvPr/>
        </p:nvSpPr>
        <p:spPr>
          <a:xfrm>
            <a:off x="4354830" y="4116934"/>
            <a:ext cx="3270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C++ (capabilities of any map)</a:t>
            </a:r>
          </a:p>
          <a:p>
            <a:endParaRPr lang="en-US" dirty="0"/>
          </a:p>
          <a:p>
            <a:r>
              <a:rPr lang="en-US" dirty="0"/>
              <a:t>Associative</a:t>
            </a:r>
          </a:p>
          <a:p>
            <a:r>
              <a:rPr lang="en-US" dirty="0"/>
              <a:t>Ordered</a:t>
            </a:r>
          </a:p>
          <a:p>
            <a:r>
              <a:rPr lang="en-US" dirty="0"/>
              <a:t>Unique Keys</a:t>
            </a:r>
          </a:p>
          <a:p>
            <a:r>
              <a:rPr lang="en-US" dirty="0"/>
              <a:t>Map (key / simple value)</a:t>
            </a:r>
          </a:p>
        </p:txBody>
      </p:sp>
    </p:spTree>
    <p:extLst>
      <p:ext uri="{BB962C8B-B14F-4D97-AF65-F5344CB8AC3E}">
        <p14:creationId xmlns:p14="http://schemas.microsoft.com/office/powerpoint/2010/main" val="390820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7649A-B69A-DF24-FFC7-50C6BF71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Start with a good picture…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85CB74-E6DC-6DC1-C1CE-5B7BA18E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65" y="643466"/>
            <a:ext cx="575580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17A4-9921-BFD6-1CCB-14D89585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FFD7B-8E9C-AB62-1059-7657F502C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to the most common programming interview question!</a:t>
            </a:r>
          </a:p>
        </p:txBody>
      </p:sp>
    </p:spTree>
    <p:extLst>
      <p:ext uri="{BB962C8B-B14F-4D97-AF65-F5344CB8AC3E}">
        <p14:creationId xmlns:p14="http://schemas.microsoft.com/office/powerpoint/2010/main" val="233445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A6F65-A7F1-B6CC-3C13-D00B8D35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69FB8E-85D6-321B-A462-F5ACC456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Weird order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Fast insert and lookup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 err="1"/>
              <a:t>Iterable</a:t>
            </a:r>
            <a:r>
              <a:rPr lang="en-US" dirty="0"/>
              <a:t>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Builds on Linked Lists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Surprisingly easy is you really get Linked Lists</a:t>
            </a:r>
          </a:p>
          <a:p>
            <a:r>
              <a:rPr lang="en-US" dirty="0"/>
              <a:t>Chapter 6.5.1 and 6.6 in K&amp;R (6.5.2 is harder than 6.6)</a:t>
            </a:r>
          </a:p>
          <a:p>
            <a:r>
              <a:rPr lang="en-US" dirty="0"/>
              <a:t>Most popular programming interview question ever!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0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4037AEBC-622D-BA50-8A9C-62004BAAE965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flipH="1" flipV="1">
            <a:off x="2171917" y="1510386"/>
            <a:ext cx="440550" cy="3115888"/>
          </a:xfrm>
          <a:prstGeom prst="curvedConnector4">
            <a:avLst>
              <a:gd name="adj1" fmla="val -358009"/>
              <a:gd name="adj2" fmla="val 10733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7F37DA-138B-D2AE-EF6B-74979D705031}"/>
              </a:ext>
            </a:extLst>
          </p:cNvPr>
          <p:cNvSpPr/>
          <p:nvPr/>
        </p:nvSpPr>
        <p:spPr>
          <a:xfrm>
            <a:off x="1455653" y="1510386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9C2E0-5F09-085C-B44C-7F56721CD724}"/>
              </a:ext>
            </a:extLst>
          </p:cNvPr>
          <p:cNvSpPr/>
          <p:nvPr/>
        </p:nvSpPr>
        <p:spPr>
          <a:xfrm>
            <a:off x="1455653" y="191066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22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26363-F747-FB35-E30E-B1373C6BD78B}"/>
              </a:ext>
            </a:extLst>
          </p:cNvPr>
          <p:cNvSpPr txBox="1"/>
          <p:nvPr/>
        </p:nvSpPr>
        <p:spPr>
          <a:xfrm>
            <a:off x="6968911" y="1661752"/>
            <a:ext cx="31918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5ADD59-7234-F0EA-376E-4771F4C8BFFD}"/>
              </a:ext>
            </a:extLst>
          </p:cNvPr>
          <p:cNvSpPr/>
          <p:nvPr/>
        </p:nvSpPr>
        <p:spPr>
          <a:xfrm>
            <a:off x="3437022" y="1541116"/>
            <a:ext cx="776610" cy="3671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EEF8B9-61D0-FC3F-E645-2C74FFDF467B}"/>
              </a:ext>
            </a:extLst>
          </p:cNvPr>
          <p:cNvSpPr/>
          <p:nvPr/>
        </p:nvSpPr>
        <p:spPr>
          <a:xfrm>
            <a:off x="885527" y="680612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tail:    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1125AF-0418-4C1E-7144-41CE809049A8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2171917" y="491916"/>
            <a:ext cx="146137" cy="1018470"/>
          </a:xfrm>
          <a:prstGeom prst="curvedConnector4">
            <a:avLst>
              <a:gd name="adj1" fmla="val -156429"/>
              <a:gd name="adj2" fmla="val 5961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B525A07-0710-0127-DDBE-8BE8B1757352}"/>
              </a:ext>
            </a:extLst>
          </p:cNvPr>
          <p:cNvSpPr/>
          <p:nvPr/>
        </p:nvSpPr>
        <p:spPr>
          <a:xfrm>
            <a:off x="2419495" y="4430331"/>
            <a:ext cx="192972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2F9522-F333-146C-4592-CD48429E5742}"/>
              </a:ext>
            </a:extLst>
          </p:cNvPr>
          <p:cNvSpPr/>
          <p:nvPr/>
        </p:nvSpPr>
        <p:spPr>
          <a:xfrm>
            <a:off x="1455653" y="230994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9CEB50-49EA-5B4E-6453-9E38AFA930C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12467" y="1718383"/>
            <a:ext cx="824555" cy="6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A3D63641-03F2-BE1E-1BE0-BA9F3543DBDB}"/>
              </a:ext>
            </a:extLst>
          </p:cNvPr>
          <p:cNvCxnSpPr>
            <a:cxnSpLocks/>
          </p:cNvCxnSpPr>
          <p:nvPr/>
        </p:nvCxnSpPr>
        <p:spPr>
          <a:xfrm rot="5400000">
            <a:off x="1927480" y="3065452"/>
            <a:ext cx="708469" cy="41905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8629A1-D99A-9FCD-E125-BE0427762EED}"/>
              </a:ext>
            </a:extLst>
          </p:cNvPr>
          <p:cNvSpPr/>
          <p:nvPr/>
        </p:nvSpPr>
        <p:spPr>
          <a:xfrm>
            <a:off x="1455653" y="3624696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  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4D783A-55E2-A3F7-59FA-5AC59219633C}"/>
              </a:ext>
            </a:extLst>
          </p:cNvPr>
          <p:cNvSpPr/>
          <p:nvPr/>
        </p:nvSpPr>
        <p:spPr>
          <a:xfrm>
            <a:off x="1455653" y="402497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42   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5C025E-B3FC-26AB-9C54-0850838AFF9C}"/>
              </a:ext>
            </a:extLst>
          </p:cNvPr>
          <p:cNvSpPr/>
          <p:nvPr/>
        </p:nvSpPr>
        <p:spPr>
          <a:xfrm>
            <a:off x="1455653" y="442425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6D48FE-C07E-067E-3511-C161843A8DC6}"/>
              </a:ext>
            </a:extLst>
          </p:cNvPr>
          <p:cNvSpPr/>
          <p:nvPr/>
        </p:nvSpPr>
        <p:spPr>
          <a:xfrm>
            <a:off x="3437022" y="3655426"/>
            <a:ext cx="776610" cy="3671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30FD4A-4DD8-4F65-3367-B94A436AA3DA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532084" y="3832693"/>
            <a:ext cx="904938" cy="6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0F7D074-5A78-C034-6192-684D5F303E53}"/>
              </a:ext>
            </a:extLst>
          </p:cNvPr>
          <p:cNvSpPr/>
          <p:nvPr/>
        </p:nvSpPr>
        <p:spPr>
          <a:xfrm>
            <a:off x="7554700" y="4906013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z=22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5FFAB3-7D10-F59E-1F68-08CF9A65D5BC}"/>
              </a:ext>
            </a:extLst>
          </p:cNvPr>
          <p:cNvSpPr/>
          <p:nvPr/>
        </p:nvSpPr>
        <p:spPr>
          <a:xfrm>
            <a:off x="8811176" y="4906013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w=42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47137E-A4BA-8EA2-FD9B-166C71552323}"/>
              </a:ext>
            </a:extLst>
          </p:cNvPr>
          <p:cNvSpPr/>
          <p:nvPr/>
        </p:nvSpPr>
        <p:spPr>
          <a:xfrm>
            <a:off x="6298224" y="4889322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042084-4681-F43C-38CC-9F7579C2895F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>
            <a:off x="7074834" y="5085265"/>
            <a:ext cx="479866" cy="43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79387E-79E5-2A72-C802-5BF136DD4349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31310" y="5089580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58A2B7A-9E22-480B-F98E-CA497EE2D2A8}"/>
              </a:ext>
            </a:extLst>
          </p:cNvPr>
          <p:cNvSpPr/>
          <p:nvPr/>
        </p:nvSpPr>
        <p:spPr>
          <a:xfrm>
            <a:off x="10067653" y="490601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DF40613-2A6B-EF8D-185A-616E27BA2F57}"/>
              </a:ext>
            </a:extLst>
          </p:cNvPr>
          <p:cNvCxnSpPr>
            <a:cxnSpLocks/>
            <a:stCxn id="60" idx="3"/>
            <a:endCxn id="71" idx="1"/>
          </p:cNvCxnSpPr>
          <p:nvPr/>
        </p:nvCxnSpPr>
        <p:spPr>
          <a:xfrm>
            <a:off x="9587786" y="5089580"/>
            <a:ext cx="47986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itle 80">
            <a:extLst>
              <a:ext uri="{FF2B5EF4-FFF2-40B4-BE49-F238E27FC236}">
                <a16:creationId xmlns:a16="http://schemas.microsoft.com/office/drawing/2014/main" id="{2EE6FB36-3F85-AE46-81C5-86E1845D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187" y="365125"/>
            <a:ext cx="6315613" cy="1325563"/>
          </a:xfrm>
        </p:spPr>
        <p:txBody>
          <a:bodyPr/>
          <a:lstStyle/>
          <a:p>
            <a:pPr algn="r"/>
            <a:r>
              <a:rPr lang="en-US" dirty="0"/>
              <a:t>Simplifying our Pictures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B897A-F271-BA63-6B51-E9F80AC01770}"/>
              </a:ext>
            </a:extLst>
          </p:cNvPr>
          <p:cNvSpPr/>
          <p:nvPr/>
        </p:nvSpPr>
        <p:spPr>
          <a:xfrm>
            <a:off x="885527" y="295973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head:    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D7E7D3F-91FE-0D04-73EB-784CFD129171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>
            <a:off x="238041" y="2094168"/>
            <a:ext cx="2944084" cy="508859"/>
          </a:xfrm>
          <a:prstGeom prst="curvedConnector4">
            <a:avLst>
              <a:gd name="adj1" fmla="val 10683"/>
              <a:gd name="adj2" fmla="val 182004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EA31E09-98DF-A588-A5E6-86426B15D50D}"/>
              </a:ext>
            </a:extLst>
          </p:cNvPr>
          <p:cNvSpPr/>
          <p:nvPr/>
        </p:nvSpPr>
        <p:spPr>
          <a:xfrm rot="2274146">
            <a:off x="4809435" y="4365715"/>
            <a:ext cx="1204685" cy="296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70D8CE-15D4-9DE2-0210-79622EC377AE}"/>
              </a:ext>
            </a:extLst>
          </p:cNvPr>
          <p:cNvSpPr/>
          <p:nvPr/>
        </p:nvSpPr>
        <p:spPr>
          <a:xfrm>
            <a:off x="1452389" y="2695018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C2B8B9-A823-3CA2-B83C-98F8C1D4007E}"/>
              </a:ext>
            </a:extLst>
          </p:cNvPr>
          <p:cNvSpPr/>
          <p:nvPr/>
        </p:nvSpPr>
        <p:spPr>
          <a:xfrm>
            <a:off x="1461390" y="4808109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0F76C0-F7D8-DB75-CFC8-5961E9EFEAAD}"/>
              </a:ext>
            </a:extLst>
          </p:cNvPr>
          <p:cNvSpPr/>
          <p:nvPr/>
        </p:nvSpPr>
        <p:spPr>
          <a:xfrm>
            <a:off x="3167857" y="2321348"/>
            <a:ext cx="302209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A72EB0D-41A2-CB3F-456F-61B37C8E9A99}"/>
              </a:ext>
            </a:extLst>
          </p:cNvPr>
          <p:cNvSpPr/>
          <p:nvPr/>
        </p:nvSpPr>
        <p:spPr>
          <a:xfrm>
            <a:off x="2461362" y="5516091"/>
            <a:ext cx="302209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0250EAE-708A-366C-77B0-E7C15486440D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2612467" y="5000566"/>
            <a:ext cx="0" cy="515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059FED-E07D-86CE-BC63-8278C6804D3E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612466" y="2517291"/>
            <a:ext cx="5553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89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880B2-3FAF-4179-3EDE-F63E14DC2A93}"/>
              </a:ext>
            </a:extLst>
          </p:cNvPr>
          <p:cNvSpPr txBox="1"/>
          <p:nvPr/>
        </p:nvSpPr>
        <p:spPr>
          <a:xfrm>
            <a:off x="1095649" y="2242044"/>
            <a:ext cx="31918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2DFA6-1752-6EE4-5631-CFE7456EA7CC}"/>
              </a:ext>
            </a:extLst>
          </p:cNvPr>
          <p:cNvSpPr txBox="1"/>
          <p:nvPr/>
        </p:nvSpPr>
        <p:spPr>
          <a:xfrm>
            <a:off x="6875126" y="2134322"/>
            <a:ext cx="405110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__buckets;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5350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E139EF-885F-D358-935B-60639CB9A374}"/>
              </a:ext>
            </a:extLst>
          </p:cNvPr>
          <p:cNvSpPr/>
          <p:nvPr/>
        </p:nvSpPr>
        <p:spPr>
          <a:xfrm>
            <a:off x="2577865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7A938-CE0B-9D66-55FE-4D469E99A307}"/>
              </a:ext>
            </a:extLst>
          </p:cNvPr>
          <p:cNvSpPr/>
          <p:nvPr/>
        </p:nvSpPr>
        <p:spPr>
          <a:xfrm>
            <a:off x="890871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61B9F-39A9-4616-9628-43EBBF9E1EF1}"/>
              </a:ext>
            </a:extLst>
          </p:cNvPr>
          <p:cNvSpPr/>
          <p:nvPr/>
        </p:nvSpPr>
        <p:spPr>
          <a:xfrm>
            <a:off x="1311696" y="2341235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28E8E2-A8B3-B180-4B7C-9E13B57774D4}"/>
              </a:ext>
            </a:extLst>
          </p:cNvPr>
          <p:cNvCxnSpPr>
            <a:cxnSpLocks/>
          </p:cNvCxnSpPr>
          <p:nvPr/>
        </p:nvCxnSpPr>
        <p:spPr>
          <a:xfrm>
            <a:off x="2088306" y="2535021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58F3D0-81E2-4D12-3420-98BD0B3D00A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419151" y="2537178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830349-BE36-E9B4-1D6A-846630C653C8}"/>
              </a:ext>
            </a:extLst>
          </p:cNvPr>
          <p:cNvSpPr/>
          <p:nvPr/>
        </p:nvSpPr>
        <p:spPr>
          <a:xfrm>
            <a:off x="10165189" y="2341235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336335-E82F-C2FE-4BBA-3F33D8644AB3}"/>
              </a:ext>
            </a:extLst>
          </p:cNvPr>
          <p:cNvCxnSpPr>
            <a:cxnSpLocks/>
          </p:cNvCxnSpPr>
          <p:nvPr/>
        </p:nvCxnSpPr>
        <p:spPr>
          <a:xfrm>
            <a:off x="9685322" y="2530990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4198222" y="401478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4198222" y="4396770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4198222" y="477875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4198222" y="518912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4198222" y="3472462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buckets: 4  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E31A12-B194-640E-A9A5-C44D61B1AC87}"/>
              </a:ext>
            </a:extLst>
          </p:cNvPr>
          <p:cNvSpPr/>
          <p:nvPr/>
        </p:nvSpPr>
        <p:spPr>
          <a:xfrm>
            <a:off x="2434060" y="4325526"/>
            <a:ext cx="1162580" cy="826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 %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99FCE-A44E-7D38-AA5D-B222CB8DAD96}"/>
              </a:ext>
            </a:extLst>
          </p:cNvPr>
          <p:cNvSpPr/>
          <p:nvPr/>
        </p:nvSpPr>
        <p:spPr>
          <a:xfrm>
            <a:off x="1177584" y="4556364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5EFEE7-88C3-D1A3-96DE-370DDF8157AD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1954194" y="4738571"/>
            <a:ext cx="479866" cy="1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D0386E-03D1-2DF0-7EB7-B114ACE10678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3596640" y="4210726"/>
            <a:ext cx="601582" cy="527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D45F4C-1657-B304-06AE-6740386CD466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3596640" y="4592713"/>
            <a:ext cx="601582" cy="145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5932C1-EB4D-1554-329E-97780DC4A7E1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3596640" y="4738571"/>
            <a:ext cx="601582" cy="236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6121C8-BF5E-251D-2C4F-0F2C67195C67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3596640" y="4738571"/>
            <a:ext cx="601582" cy="646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18AE155-0C94-AE89-1A35-2D0EECB99F09}"/>
              </a:ext>
            </a:extLst>
          </p:cNvPr>
          <p:cNvSpPr/>
          <p:nvPr/>
        </p:nvSpPr>
        <p:spPr>
          <a:xfrm>
            <a:off x="3844034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2BD5F9-2F01-E56F-712E-ABA15ECFD70B}"/>
              </a:ext>
            </a:extLst>
          </p:cNvPr>
          <p:cNvCxnSpPr>
            <a:cxnSpLocks/>
          </p:cNvCxnSpPr>
          <p:nvPr/>
        </p:nvCxnSpPr>
        <p:spPr>
          <a:xfrm flipV="1">
            <a:off x="3347677" y="2535021"/>
            <a:ext cx="479866" cy="21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847D500-B98F-9681-C818-F93F4754CFA8}"/>
              </a:ext>
            </a:extLst>
          </p:cNvPr>
          <p:cNvSpPr/>
          <p:nvPr/>
        </p:nvSpPr>
        <p:spPr>
          <a:xfrm>
            <a:off x="5110203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244CBD-ACAB-0F6A-7C46-A410F2393505}"/>
              </a:ext>
            </a:extLst>
          </p:cNvPr>
          <p:cNvSpPr/>
          <p:nvPr/>
        </p:nvSpPr>
        <p:spPr>
          <a:xfrm>
            <a:off x="637637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6C90FD-8676-414F-AB34-35202F41B62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03969" y="2535021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00415-0BEF-FFB9-C6DC-30CD122008EC}"/>
              </a:ext>
            </a:extLst>
          </p:cNvPr>
          <p:cNvCxnSpPr>
            <a:cxnSpLocks/>
          </p:cNvCxnSpPr>
          <p:nvPr/>
        </p:nvCxnSpPr>
        <p:spPr>
          <a:xfrm>
            <a:off x="4604153" y="2509149"/>
            <a:ext cx="520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313248F-E398-87BC-D5AA-71F8C8854B01}"/>
              </a:ext>
            </a:extLst>
          </p:cNvPr>
          <p:cNvSpPr/>
          <p:nvPr/>
        </p:nvSpPr>
        <p:spPr>
          <a:xfrm>
            <a:off x="7642541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9622C1-9DC9-AFE9-E01E-074C55A1AE75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7152982" y="253717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6261916" y="556953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5" idx="3"/>
            <a:endCxn id="61" idx="1"/>
          </p:cNvCxnSpPr>
          <p:nvPr/>
        </p:nvCxnSpPr>
        <p:spPr>
          <a:xfrm>
            <a:off x="5784750" y="5385070"/>
            <a:ext cx="477166" cy="380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6744D3C-E9A3-6A48-9F13-53FB4CF596BB}"/>
              </a:ext>
            </a:extLst>
          </p:cNvPr>
          <p:cNvSpPr/>
          <p:nvPr/>
        </p:nvSpPr>
        <p:spPr>
          <a:xfrm>
            <a:off x="878679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9499BC-88D7-479E-81E4-2EDB3381CC2D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8297231" y="5174066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625445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5784750" y="4974700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44E4346-6B70-EAB0-823F-EE904182AE58}"/>
              </a:ext>
            </a:extLst>
          </p:cNvPr>
          <p:cNvSpPr/>
          <p:nvPr/>
        </p:nvSpPr>
        <p:spPr>
          <a:xfrm>
            <a:off x="7520621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7031062" y="5174066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10052963" y="496786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CC257C-5A60-D0AC-8D1A-D40A2C563629}"/>
              </a:ext>
            </a:extLst>
          </p:cNvPr>
          <p:cNvCxnSpPr>
            <a:cxnSpLocks/>
          </p:cNvCxnSpPr>
          <p:nvPr/>
        </p:nvCxnSpPr>
        <p:spPr>
          <a:xfrm>
            <a:off x="9573096" y="5157615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6237296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5784750" y="4048408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7503465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7013906" y="404840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8780031" y="384220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8280075" y="4031957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6244758" y="439560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772355" y="4577015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7519525" y="437296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 flipV="1">
            <a:off x="7021368" y="4568909"/>
            <a:ext cx="498157" cy="10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3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1817</Words>
  <Application>Microsoft Macintosh PowerPoint</Application>
  <PresentationFormat>Widescreen</PresentationFormat>
  <Paragraphs>313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Gill Sans</vt:lpstr>
      <vt:lpstr>Menlo</vt:lpstr>
      <vt:lpstr>Office Theme</vt:lpstr>
      <vt:lpstr>Tree Maps and Hash Maps</vt:lpstr>
      <vt:lpstr>“Stopping by Woods on a Snowy Evening”</vt:lpstr>
      <vt:lpstr>Key /Value Implementation Alternatives</vt:lpstr>
      <vt:lpstr>Start with a good picture…</vt:lpstr>
      <vt:lpstr>Hash Map</vt:lpstr>
      <vt:lpstr>HashMap</vt:lpstr>
      <vt:lpstr>Simplifying our Pictures</vt:lpstr>
      <vt:lpstr>Changing From ListMap to HashMap</vt:lpstr>
      <vt:lpstr>Changing From ListMap to HashMap</vt:lpstr>
      <vt:lpstr>Hashes</vt:lpstr>
      <vt:lpstr>SHA-256 Compression Function</vt:lpstr>
      <vt:lpstr>PowerPoint Presentation</vt:lpstr>
      <vt:lpstr>Lets Build our HashMap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TBD: LinkedTree</vt:lpstr>
      <vt:lpstr>A LinkedTreeMap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68</cp:revision>
  <dcterms:created xsi:type="dcterms:W3CDTF">2023-02-25T13:30:24Z</dcterms:created>
  <dcterms:modified xsi:type="dcterms:W3CDTF">2023-04-11T20:28:57Z</dcterms:modified>
</cp:coreProperties>
</file>