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3" r:id="rId3"/>
    <p:sldId id="289" r:id="rId4"/>
    <p:sldId id="290" r:id="rId5"/>
    <p:sldId id="292" r:id="rId6"/>
    <p:sldId id="323" r:id="rId7"/>
    <p:sldId id="293" r:id="rId8"/>
    <p:sldId id="324" r:id="rId9"/>
    <p:sldId id="294" r:id="rId10"/>
    <p:sldId id="295" r:id="rId11"/>
    <p:sldId id="297" r:id="rId12"/>
    <p:sldId id="299" r:id="rId13"/>
    <p:sldId id="298" r:id="rId14"/>
    <p:sldId id="302" r:id="rId15"/>
    <p:sldId id="303" r:id="rId16"/>
    <p:sldId id="304" r:id="rId17"/>
    <p:sldId id="306" r:id="rId18"/>
    <p:sldId id="307" r:id="rId19"/>
    <p:sldId id="308" r:id="rId20"/>
    <p:sldId id="309" r:id="rId21"/>
    <p:sldId id="310" r:id="rId22"/>
    <p:sldId id="301" r:id="rId23"/>
    <p:sldId id="311" r:id="rId24"/>
    <p:sldId id="312" r:id="rId25"/>
    <p:sldId id="313" r:id="rId26"/>
    <p:sldId id="314" r:id="rId27"/>
    <p:sldId id="315" r:id="rId28"/>
    <p:sldId id="327" r:id="rId29"/>
    <p:sldId id="329" r:id="rId30"/>
    <p:sldId id="330" r:id="rId31"/>
    <p:sldId id="331" r:id="rId32"/>
    <p:sldId id="332" r:id="rId33"/>
    <p:sldId id="316" r:id="rId34"/>
    <p:sldId id="296" r:id="rId35"/>
    <p:sldId id="322" r:id="rId36"/>
    <p:sldId id="300" r:id="rId37"/>
    <p:sldId id="318" r:id="rId38"/>
    <p:sldId id="319" r:id="rId39"/>
    <p:sldId id="320" r:id="rId40"/>
    <p:sldId id="321" r:id="rId41"/>
    <p:sldId id="325" r:id="rId42"/>
    <p:sldId id="326" r:id="rId43"/>
    <p:sldId id="284"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03"/>
    <p:restoredTop sz="96327"/>
  </p:normalViewPr>
  <p:slideViewPr>
    <p:cSldViewPr snapToGrid="0" snapToObjects="1">
      <p:cViewPr varScale="1">
        <p:scale>
          <a:sx n="90" d="100"/>
          <a:sy n="90" d="100"/>
        </p:scale>
        <p:origin x="872"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10/25/23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10/25/23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A7552-EC98-84EE-2CD2-0A9F909761CF}"/>
              </a:ext>
            </a:extLst>
          </p:cNvPr>
          <p:cNvSpPr>
            <a:spLocks noGrp="1"/>
          </p:cNvSpPr>
          <p:nvPr>
            <p:ph type="title"/>
          </p:nvPr>
        </p:nvSpPr>
        <p:spPr/>
        <p:txBody>
          <a:bodyPr/>
          <a:lstStyle/>
          <a:p>
            <a:r>
              <a:rPr lang="en-US" dirty="0"/>
              <a:t>A Mid Chapter Surprise</a:t>
            </a:r>
          </a:p>
        </p:txBody>
      </p:sp>
      <p:sp>
        <p:nvSpPr>
          <p:cNvPr id="4" name="Content Placeholder 3">
            <a:extLst>
              <a:ext uri="{FF2B5EF4-FFF2-40B4-BE49-F238E27FC236}">
                <a16:creationId xmlns:a16="http://schemas.microsoft.com/office/drawing/2014/main" id="{0697F30F-9497-778B-299B-B43EF21527B7}"/>
              </a:ext>
            </a:extLst>
          </p:cNvPr>
          <p:cNvSpPr>
            <a:spLocks noGrp="1"/>
          </p:cNvSpPr>
          <p:nvPr>
            <p:ph idx="1"/>
          </p:nvPr>
        </p:nvSpPr>
        <p:spPr/>
        <p:txBody>
          <a:bodyPr/>
          <a:lstStyle/>
          <a:p>
            <a:r>
              <a:rPr lang="en-US" dirty="0"/>
              <a:t>Structures 6.1 – 6.4</a:t>
            </a:r>
          </a:p>
          <a:p>
            <a:pPr lvl="1"/>
            <a:r>
              <a:rPr lang="en-US" dirty="0"/>
              <a:t>Simple and elegant concept</a:t>
            </a:r>
          </a:p>
          <a:p>
            <a:pPr lvl="1"/>
            <a:r>
              <a:rPr lang="en-US" dirty="0"/>
              <a:t>A new "type" that wraps a few other types</a:t>
            </a:r>
          </a:p>
          <a:p>
            <a:pPr lvl="1"/>
            <a:r>
              <a:rPr lang="en-US" dirty="0"/>
              <a:t>The last foundational component in the core C language</a:t>
            </a:r>
          </a:p>
          <a:p>
            <a:pPr lvl="1"/>
            <a:r>
              <a:rPr lang="en-US" dirty="0"/>
              <a:t>Structures can point to structures</a:t>
            </a:r>
          </a:p>
          <a:p>
            <a:r>
              <a:rPr lang="en-US" i="1" u="sng" dirty="0"/>
              <a:t>Data</a:t>
            </a:r>
            <a:r>
              <a:rPr lang="en-US" dirty="0"/>
              <a:t> Structures 6.5, 6.6</a:t>
            </a:r>
          </a:p>
          <a:p>
            <a:pPr lvl="1"/>
            <a:r>
              <a:rPr lang="en-US" dirty="0"/>
              <a:t>Foundational notion in Computer Science</a:t>
            </a:r>
          </a:p>
          <a:p>
            <a:pPr lvl="1"/>
            <a:r>
              <a:rPr lang="en-US" dirty="0"/>
              <a:t>Building useful libraries and objects</a:t>
            </a:r>
          </a:p>
          <a:p>
            <a:pPr lvl="1"/>
            <a:r>
              <a:rPr lang="en-US" dirty="0"/>
              <a:t>How would you implement a Python Dictionary in C?</a:t>
            </a:r>
          </a:p>
          <a:p>
            <a:r>
              <a:rPr lang="en-US" dirty="0"/>
              <a:t>Take your time and understand</a:t>
            </a:r>
          </a:p>
        </p:txBody>
      </p:sp>
      <p:sp>
        <p:nvSpPr>
          <p:cNvPr id="7" name="TextBox 6">
            <a:extLst>
              <a:ext uri="{FF2B5EF4-FFF2-40B4-BE49-F238E27FC236}">
                <a16:creationId xmlns:a16="http://schemas.microsoft.com/office/drawing/2014/main" id="{4647502B-4E34-9511-4B32-962CD6312287}"/>
              </a:ext>
            </a:extLst>
          </p:cNvPr>
          <p:cNvSpPr txBox="1"/>
          <p:nvPr/>
        </p:nvSpPr>
        <p:spPr>
          <a:xfrm>
            <a:off x="9558797" y="864391"/>
            <a:ext cx="572593" cy="461665"/>
          </a:xfrm>
          <a:prstGeom prst="rect">
            <a:avLst/>
          </a:prstGeom>
          <a:noFill/>
        </p:spPr>
        <p:txBody>
          <a:bodyPr wrap="none" rtlCol="0">
            <a:spAutoFit/>
          </a:bodyPr>
          <a:lstStyle/>
          <a:p>
            <a:r>
              <a:rPr lang="en-US" sz="2400" dirty="0"/>
              <a:t>6.5</a:t>
            </a:r>
          </a:p>
        </p:txBody>
      </p:sp>
      <p:cxnSp>
        <p:nvCxnSpPr>
          <p:cNvPr id="9" name="Straight Arrow Connector 8">
            <a:extLst>
              <a:ext uri="{FF2B5EF4-FFF2-40B4-BE49-F238E27FC236}">
                <a16:creationId xmlns:a16="http://schemas.microsoft.com/office/drawing/2014/main" id="{971A1F95-2880-2C5B-72D5-4D850DF5D9D3}"/>
              </a:ext>
            </a:extLst>
          </p:cNvPr>
          <p:cNvCxnSpPr>
            <a:cxnSpLocks/>
            <a:stCxn id="7" idx="3"/>
          </p:cNvCxnSpPr>
          <p:nvPr/>
        </p:nvCxnSpPr>
        <p:spPr>
          <a:xfrm>
            <a:off x="10131390" y="1095224"/>
            <a:ext cx="615337" cy="46078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a:extLst>
              <a:ext uri="{FF2B5EF4-FFF2-40B4-BE49-F238E27FC236}">
                <a16:creationId xmlns:a16="http://schemas.microsoft.com/office/drawing/2014/main" id="{DDC68560-5577-3946-7BE3-9963EA1F0726}"/>
              </a:ext>
            </a:extLst>
          </p:cNvPr>
          <p:cNvSpPr/>
          <p:nvPr/>
        </p:nvSpPr>
        <p:spPr>
          <a:xfrm>
            <a:off x="8438061" y="864391"/>
            <a:ext cx="2643187" cy="1316683"/>
          </a:xfrm>
          <a:custGeom>
            <a:avLst/>
            <a:gdLst>
              <a:gd name="connsiteX0" fmla="*/ 0 w 2643187"/>
              <a:gd name="connsiteY0" fmla="*/ 2014537 h 2014537"/>
              <a:gd name="connsiteX1" fmla="*/ 2257425 w 2643187"/>
              <a:gd name="connsiteY1" fmla="*/ 1571625 h 2014537"/>
              <a:gd name="connsiteX2" fmla="*/ 2643187 w 2643187"/>
              <a:gd name="connsiteY2" fmla="*/ 0 h 2014537"/>
            </a:gdLst>
            <a:ahLst/>
            <a:cxnLst>
              <a:cxn ang="0">
                <a:pos x="connsiteX0" y="connsiteY0"/>
              </a:cxn>
              <a:cxn ang="0">
                <a:pos x="connsiteX1" y="connsiteY1"/>
              </a:cxn>
              <a:cxn ang="0">
                <a:pos x="connsiteX2" y="connsiteY2"/>
              </a:cxn>
            </a:cxnLst>
            <a:rect l="l" t="t" r="r" b="b"/>
            <a:pathLst>
              <a:path w="2643187" h="2014537">
                <a:moveTo>
                  <a:pt x="0" y="2014537"/>
                </a:moveTo>
                <a:lnTo>
                  <a:pt x="2257425" y="1571625"/>
                </a:lnTo>
                <a:lnTo>
                  <a:pt x="2643187" y="0"/>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9F11A60-F0FB-8443-6898-0E05895847B3}"/>
              </a:ext>
            </a:extLst>
          </p:cNvPr>
          <p:cNvSpPr txBox="1"/>
          <p:nvPr/>
        </p:nvSpPr>
        <p:spPr>
          <a:xfrm>
            <a:off x="9558797" y="2411023"/>
            <a:ext cx="649537" cy="369332"/>
          </a:xfrm>
          <a:prstGeom prst="rect">
            <a:avLst/>
          </a:prstGeom>
          <a:noFill/>
        </p:spPr>
        <p:txBody>
          <a:bodyPr wrap="none" rtlCol="0">
            <a:spAutoFit/>
          </a:bodyPr>
          <a:lstStyle/>
          <a:p>
            <a:r>
              <a:rPr lang="en-US" dirty="0"/>
              <a:t>Time</a:t>
            </a:r>
          </a:p>
        </p:txBody>
      </p:sp>
      <p:sp>
        <p:nvSpPr>
          <p:cNvPr id="14" name="TextBox 13">
            <a:extLst>
              <a:ext uri="{FF2B5EF4-FFF2-40B4-BE49-F238E27FC236}">
                <a16:creationId xmlns:a16="http://schemas.microsoft.com/office/drawing/2014/main" id="{E80C63A7-E366-D591-AD68-EA9C1D306122}"/>
              </a:ext>
            </a:extLst>
          </p:cNvPr>
          <p:cNvSpPr txBox="1"/>
          <p:nvPr/>
        </p:nvSpPr>
        <p:spPr>
          <a:xfrm rot="16200000">
            <a:off x="7793700" y="1278763"/>
            <a:ext cx="702500" cy="369332"/>
          </a:xfrm>
          <a:prstGeom prst="rect">
            <a:avLst/>
          </a:prstGeom>
          <a:noFill/>
        </p:spPr>
        <p:txBody>
          <a:bodyPr wrap="none" rtlCol="0">
            <a:spAutoFit/>
          </a:bodyPr>
          <a:lstStyle/>
          <a:p>
            <a:r>
              <a:rPr lang="en-US" dirty="0"/>
              <a:t>Effort</a:t>
            </a:r>
          </a:p>
        </p:txBody>
      </p:sp>
      <p:sp>
        <p:nvSpPr>
          <p:cNvPr id="16" name="Rectangle 15">
            <a:extLst>
              <a:ext uri="{FF2B5EF4-FFF2-40B4-BE49-F238E27FC236}">
                <a16:creationId xmlns:a16="http://schemas.microsoft.com/office/drawing/2014/main" id="{A92733D1-941D-DDB2-F74F-9045AE8F09CB}"/>
              </a:ext>
            </a:extLst>
          </p:cNvPr>
          <p:cNvSpPr/>
          <p:nvPr/>
        </p:nvSpPr>
        <p:spPr>
          <a:xfrm>
            <a:off x="8329616" y="700085"/>
            <a:ext cx="2971800" cy="1710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6F97CC-3708-48E4-2DD8-F48E17D93AB2}"/>
              </a:ext>
            </a:extLst>
          </p:cNvPr>
          <p:cNvSpPr txBox="1"/>
          <p:nvPr/>
        </p:nvSpPr>
        <p:spPr>
          <a:xfrm>
            <a:off x="9352759" y="1358351"/>
            <a:ext cx="572593" cy="461665"/>
          </a:xfrm>
          <a:prstGeom prst="rect">
            <a:avLst/>
          </a:prstGeom>
          <a:noFill/>
        </p:spPr>
        <p:txBody>
          <a:bodyPr wrap="none" rtlCol="0">
            <a:spAutoFit/>
          </a:bodyPr>
          <a:lstStyle/>
          <a:p>
            <a:r>
              <a:rPr lang="en-US" sz="2400" dirty="0"/>
              <a:t>6.4</a:t>
            </a:r>
          </a:p>
        </p:txBody>
      </p:sp>
      <p:cxnSp>
        <p:nvCxnSpPr>
          <p:cNvPr id="15" name="Straight Arrow Connector 14">
            <a:extLst>
              <a:ext uri="{FF2B5EF4-FFF2-40B4-BE49-F238E27FC236}">
                <a16:creationId xmlns:a16="http://schemas.microsoft.com/office/drawing/2014/main" id="{FA66737E-7D39-66C3-4245-5E616C664C5F}"/>
              </a:ext>
            </a:extLst>
          </p:cNvPr>
          <p:cNvCxnSpPr>
            <a:cxnSpLocks/>
            <a:stCxn id="11" idx="3"/>
          </p:cNvCxnSpPr>
          <p:nvPr/>
        </p:nvCxnSpPr>
        <p:spPr>
          <a:xfrm>
            <a:off x="9925352" y="1589184"/>
            <a:ext cx="547386" cy="23644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5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EB5A29-DE23-E02A-4DE9-61DFC923363E}"/>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6" name="Curved Connector 5">
            <a:extLst>
              <a:ext uri="{FF2B5EF4-FFF2-40B4-BE49-F238E27FC236}">
                <a16:creationId xmlns:a16="http://schemas.microsoft.com/office/drawing/2014/main" id="{F6EEDBF7-5481-EA35-6BF6-2D65173EF259}"/>
              </a:ext>
            </a:extLst>
          </p:cNvPr>
          <p:cNvCxnSpPr>
            <a:cxnSpLocks/>
            <a:stCxn id="3" idx="3"/>
            <a:endCxn id="9" idx="1"/>
          </p:cNvCxnSpPr>
          <p:nvPr/>
        </p:nvCxnSpPr>
        <p:spPr>
          <a:xfrm>
            <a:off x="1891394" y="1770379"/>
            <a:ext cx="1221601" cy="10728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FF7ABE-941B-0A0B-60C7-9F34B288F411}"/>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DD3270BC-12FA-FA2A-52ED-DCD52C8AA5A6}"/>
              </a:ext>
            </a:extLst>
          </p:cNvPr>
          <p:cNvCxnSpPr>
            <a:cxnSpLocks/>
            <a:stCxn id="36" idx="3"/>
            <a:endCxn id="5" idx="1"/>
          </p:cNvCxnSpPr>
          <p:nvPr/>
        </p:nvCxnSpPr>
        <p:spPr>
          <a:xfrm>
            <a:off x="1895930" y="1069427"/>
            <a:ext cx="1217065" cy="120257"/>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96E991-A4E1-2984-B91D-8743B42824B0}"/>
              </a:ext>
            </a:extLst>
          </p:cNvPr>
          <p:cNvSpPr/>
          <p:nvPr/>
        </p:nvSpPr>
        <p:spPr>
          <a:xfrm>
            <a:off x="6290228" y="181706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6" name="Curved Connector 45">
            <a:extLst>
              <a:ext uri="{FF2B5EF4-FFF2-40B4-BE49-F238E27FC236}">
                <a16:creationId xmlns:a16="http://schemas.microsoft.com/office/drawing/2014/main" id="{DF98DEC7-F853-15BE-D827-DEAF385DE22A}"/>
              </a:ext>
            </a:extLst>
          </p:cNvPr>
          <p:cNvCxnSpPr>
            <a:cxnSpLocks/>
            <a:stCxn id="45" idx="3"/>
            <a:endCxn id="17" idx="1"/>
          </p:cNvCxnSpPr>
          <p:nvPr/>
        </p:nvCxnSpPr>
        <p:spPr>
          <a:xfrm>
            <a:off x="7612843" y="2013009"/>
            <a:ext cx="1278386" cy="107946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660AF5C-BB70-593D-D071-45371C7180E7}"/>
              </a:ext>
            </a:extLst>
          </p:cNvPr>
          <p:cNvSpPr/>
          <p:nvPr/>
        </p:nvSpPr>
        <p:spPr>
          <a:xfrm>
            <a:off x="6294764" y="11161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965D2F3F-8929-5AAF-72F4-BC2708A17444}"/>
              </a:ext>
            </a:extLst>
          </p:cNvPr>
          <p:cNvCxnSpPr>
            <a:cxnSpLocks/>
            <a:stCxn id="48" idx="3"/>
            <a:endCxn id="2" idx="1"/>
          </p:cNvCxnSpPr>
          <p:nvPr/>
        </p:nvCxnSpPr>
        <p:spPr>
          <a:xfrm>
            <a:off x="7617379" y="1312057"/>
            <a:ext cx="1273850" cy="12689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2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CB4FC-AAC4-40EF-C633-7CFDCB2D607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4" name="Curved Connector 33">
            <a:extLst>
              <a:ext uri="{FF2B5EF4-FFF2-40B4-BE49-F238E27FC236}">
                <a16:creationId xmlns:a16="http://schemas.microsoft.com/office/drawing/2014/main" id="{D73E8EE3-452B-81FD-FE2C-1BEABB40F596}"/>
              </a:ext>
            </a:extLst>
          </p:cNvPr>
          <p:cNvCxnSpPr>
            <a:cxnSpLocks/>
            <a:stCxn id="21" idx="3"/>
            <a:endCxn id="5" idx="1"/>
          </p:cNvCxnSpPr>
          <p:nvPr/>
        </p:nvCxnSpPr>
        <p:spPr>
          <a:xfrm flipV="1">
            <a:off x="1891394" y="1189684"/>
            <a:ext cx="1221601" cy="58069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5B7DF79-F433-E01D-0860-60B2C523BE79}"/>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EA06CC12-9CC8-56A5-A9F0-31139215FC18}"/>
              </a:ext>
            </a:extLst>
          </p:cNvPr>
          <p:cNvCxnSpPr>
            <a:cxnSpLocks/>
            <a:stCxn id="36" idx="3"/>
            <a:endCxn id="44" idx="4"/>
          </p:cNvCxnSpPr>
          <p:nvPr/>
        </p:nvCxnSpPr>
        <p:spPr>
          <a:xfrm flipV="1">
            <a:off x="1895930" y="641844"/>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C1628465-7138-9A8E-283A-C8D8CD2B8068}"/>
              </a:ext>
            </a:extLst>
          </p:cNvPr>
          <p:cNvSpPr/>
          <p:nvPr/>
        </p:nvSpPr>
        <p:spPr>
          <a:xfrm>
            <a:off x="2143671" y="20097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76E6EC6-8AA1-FC96-6FBC-8A5F89788F50}"/>
              </a:ext>
            </a:extLst>
          </p:cNvPr>
          <p:cNvSpPr/>
          <p:nvPr/>
        </p:nvSpPr>
        <p:spPr>
          <a:xfrm>
            <a:off x="6336194" y="1784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8" name="Curved Connector 47">
            <a:extLst>
              <a:ext uri="{FF2B5EF4-FFF2-40B4-BE49-F238E27FC236}">
                <a16:creationId xmlns:a16="http://schemas.microsoft.com/office/drawing/2014/main" id="{EC409821-7073-491B-FCE0-FFB6A8B363D4}"/>
              </a:ext>
            </a:extLst>
          </p:cNvPr>
          <p:cNvCxnSpPr>
            <a:cxnSpLocks/>
            <a:stCxn id="46" idx="3"/>
            <a:endCxn id="2" idx="1"/>
          </p:cNvCxnSpPr>
          <p:nvPr/>
        </p:nvCxnSpPr>
        <p:spPr>
          <a:xfrm flipV="1">
            <a:off x="7658809" y="1438949"/>
            <a:ext cx="1232420" cy="54112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8C2C03-6049-BF99-89F0-B3D168DC7D99}"/>
              </a:ext>
            </a:extLst>
          </p:cNvPr>
          <p:cNvSpPr/>
          <p:nvPr/>
        </p:nvSpPr>
        <p:spPr>
          <a:xfrm>
            <a:off x="6340730" y="108318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0" name="Curved Connector 49">
            <a:extLst>
              <a:ext uri="{FF2B5EF4-FFF2-40B4-BE49-F238E27FC236}">
                <a16:creationId xmlns:a16="http://schemas.microsoft.com/office/drawing/2014/main" id="{B4EC22BB-9F44-58B0-C3BE-785DAA3CF7B5}"/>
              </a:ext>
            </a:extLst>
          </p:cNvPr>
          <p:cNvCxnSpPr>
            <a:cxnSpLocks/>
            <a:stCxn id="49" idx="3"/>
            <a:endCxn id="51" idx="4"/>
          </p:cNvCxnSpPr>
          <p:nvPr/>
        </p:nvCxnSpPr>
        <p:spPr>
          <a:xfrm flipV="1">
            <a:off x="7663345" y="851540"/>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quot;No&quot; Symbol 50">
            <a:extLst>
              <a:ext uri="{FF2B5EF4-FFF2-40B4-BE49-F238E27FC236}">
                <a16:creationId xmlns:a16="http://schemas.microsoft.com/office/drawing/2014/main" id="{95108833-0EFB-8A46-95FE-7674E5361B8F}"/>
              </a:ext>
            </a:extLst>
          </p:cNvPr>
          <p:cNvSpPr/>
          <p:nvPr/>
        </p:nvSpPr>
        <p:spPr>
          <a:xfrm>
            <a:off x="7911086" y="41066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177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2B270B6C-E48D-9183-1866-4DEADBEE7FA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6" name="Curved Connector 35">
            <a:extLst>
              <a:ext uri="{FF2B5EF4-FFF2-40B4-BE49-F238E27FC236}">
                <a16:creationId xmlns:a16="http://schemas.microsoft.com/office/drawing/2014/main" id="{3B49B9C4-9EE2-5905-5C4D-73136B7D2A1C}"/>
              </a:ext>
            </a:extLst>
          </p:cNvPr>
          <p:cNvCxnSpPr>
            <a:cxnSpLocks/>
            <a:stCxn id="35" idx="3"/>
            <a:endCxn id="37" idx="1"/>
          </p:cNvCxnSpPr>
          <p:nvPr/>
        </p:nvCxnSpPr>
        <p:spPr>
          <a:xfrm>
            <a:off x="1891394" y="1770379"/>
            <a:ext cx="1221601" cy="282601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A818D44-8F38-9037-BB14-A7C6EA7005F6}"/>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DA7F0449-C210-7D53-7148-16F432ECFD20}"/>
              </a:ext>
            </a:extLst>
          </p:cNvPr>
          <p:cNvCxnSpPr>
            <a:cxnSpLocks/>
            <a:stCxn id="48" idx="3"/>
            <a:endCxn id="9" idx="1"/>
          </p:cNvCxnSpPr>
          <p:nvPr/>
        </p:nvCxnSpPr>
        <p:spPr>
          <a:xfrm>
            <a:off x="1895930" y="1069427"/>
            <a:ext cx="1217065" cy="177378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EC7526-38F4-221E-CB1F-470D6E08DF37}"/>
              </a:ext>
            </a:extLst>
          </p:cNvPr>
          <p:cNvSpPr/>
          <p:nvPr/>
        </p:nvSpPr>
        <p:spPr>
          <a:xfrm>
            <a:off x="6326988" y="18431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6" name="Curved Connector 55">
            <a:extLst>
              <a:ext uri="{FF2B5EF4-FFF2-40B4-BE49-F238E27FC236}">
                <a16:creationId xmlns:a16="http://schemas.microsoft.com/office/drawing/2014/main" id="{D5B58C2E-0BDC-76ED-ED99-830D1CEE6E54}"/>
              </a:ext>
            </a:extLst>
          </p:cNvPr>
          <p:cNvCxnSpPr>
            <a:cxnSpLocks/>
            <a:stCxn id="55" idx="3"/>
            <a:endCxn id="23" idx="1"/>
          </p:cNvCxnSpPr>
          <p:nvPr/>
        </p:nvCxnSpPr>
        <p:spPr>
          <a:xfrm>
            <a:off x="7649603" y="2039114"/>
            <a:ext cx="1241626" cy="28065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6B67CD9-23E0-1E03-6DF0-3B812C23D679}"/>
              </a:ext>
            </a:extLst>
          </p:cNvPr>
          <p:cNvSpPr/>
          <p:nvPr/>
        </p:nvSpPr>
        <p:spPr>
          <a:xfrm>
            <a:off x="6331524" y="114221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9" name="Curved Connector 58">
            <a:extLst>
              <a:ext uri="{FF2B5EF4-FFF2-40B4-BE49-F238E27FC236}">
                <a16:creationId xmlns:a16="http://schemas.microsoft.com/office/drawing/2014/main" id="{10C98524-0648-996D-ADB2-52CF278858E2}"/>
              </a:ext>
            </a:extLst>
          </p:cNvPr>
          <p:cNvCxnSpPr>
            <a:cxnSpLocks/>
            <a:stCxn id="58" idx="3"/>
            <a:endCxn id="17" idx="1"/>
          </p:cNvCxnSpPr>
          <p:nvPr/>
        </p:nvCxnSpPr>
        <p:spPr>
          <a:xfrm>
            <a:off x="7654139" y="1338162"/>
            <a:ext cx="1237090" cy="175431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810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B0D79-A2C0-2996-CCDF-3095AB2D5520}"/>
              </a:ext>
            </a:extLst>
          </p:cNvPr>
          <p:cNvSpPr>
            <a:spLocks noGrp="1"/>
          </p:cNvSpPr>
          <p:nvPr>
            <p:ph type="title"/>
          </p:nvPr>
        </p:nvSpPr>
        <p:spPr/>
        <p:txBody>
          <a:bodyPr/>
          <a:lstStyle/>
          <a:p>
            <a:r>
              <a:rPr lang="en-US" dirty="0"/>
              <a:t>Doubly Linked Lists</a:t>
            </a:r>
          </a:p>
        </p:txBody>
      </p:sp>
      <p:sp>
        <p:nvSpPr>
          <p:cNvPr id="4" name="Text Placeholder 3">
            <a:extLst>
              <a:ext uri="{FF2B5EF4-FFF2-40B4-BE49-F238E27FC236}">
                <a16:creationId xmlns:a16="http://schemas.microsoft.com/office/drawing/2014/main" id="{7E521ACE-EEEA-D8C3-F60B-9AB7CC67C0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353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a:t>Stopping_by_Woods_on_a_Snowy_Evening</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area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We have covered language aspects of Chapter 6 (avoiding 6.5 and 6.6)</a:t>
            </a:r>
          </a:p>
          <a:p>
            <a:r>
              <a:rPr lang="en-US" sz="2000" dirty="0"/>
              <a:t>I won't talk about Chapter 7 or 8 they are useful but dense</a:t>
            </a:r>
          </a:p>
          <a:p>
            <a:r>
              <a:rPr lang="en-US" sz="2000" dirty="0"/>
              <a:t>With all you have learned, it is time to look at the technical details of Object Oriented Programming implemented in C (i.e. how C++, Python and Java do OO)</a:t>
            </a:r>
          </a:p>
          <a:p>
            <a:r>
              <a:rPr lang="en-US" sz="2000" dirty="0"/>
              <a:t>After we have a grounding in Object Orientation, we will implement hash maps (6.6) and tree maps (6.5.2) as objects</a:t>
            </a:r>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2023</TotalTime>
  <Words>4447</Words>
  <Application>Microsoft Macintosh PowerPoint</Application>
  <PresentationFormat>Widescreen</PresentationFormat>
  <Paragraphs>1072</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Menlo</vt:lpstr>
      <vt:lpstr>Office Theme</vt:lpstr>
      <vt:lpstr>K&amp;R Chapter 6 Structures</vt:lpstr>
      <vt:lpstr>A Mid Chapter Surprise</vt:lpstr>
      <vt:lpstr>A Bit of Poetry – Robert Frost</vt:lpstr>
      <vt:lpstr>“Stopping by Woods on a Snowy Evening”</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Doubly Linked Lists</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135</cp:revision>
  <dcterms:created xsi:type="dcterms:W3CDTF">2022-07-26T07:32:28Z</dcterms:created>
  <dcterms:modified xsi:type="dcterms:W3CDTF">2023-10-25T14:48:39Z</dcterms:modified>
</cp:coreProperties>
</file>