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33" r:id="rId3"/>
    <p:sldId id="289" r:id="rId4"/>
    <p:sldId id="290" r:id="rId5"/>
    <p:sldId id="292" r:id="rId6"/>
    <p:sldId id="323" r:id="rId7"/>
    <p:sldId id="293" r:id="rId8"/>
    <p:sldId id="324" r:id="rId9"/>
    <p:sldId id="294" r:id="rId10"/>
    <p:sldId id="295" r:id="rId11"/>
    <p:sldId id="297" r:id="rId12"/>
    <p:sldId id="299" r:id="rId13"/>
    <p:sldId id="298" r:id="rId14"/>
    <p:sldId id="302" r:id="rId15"/>
    <p:sldId id="303" r:id="rId16"/>
    <p:sldId id="304" r:id="rId17"/>
    <p:sldId id="306" r:id="rId18"/>
    <p:sldId id="307" r:id="rId19"/>
    <p:sldId id="308" r:id="rId20"/>
    <p:sldId id="309" r:id="rId21"/>
    <p:sldId id="310" r:id="rId22"/>
    <p:sldId id="301" r:id="rId23"/>
    <p:sldId id="311" r:id="rId24"/>
    <p:sldId id="312" r:id="rId25"/>
    <p:sldId id="313" r:id="rId26"/>
    <p:sldId id="314" r:id="rId27"/>
    <p:sldId id="315" r:id="rId28"/>
    <p:sldId id="327" r:id="rId29"/>
    <p:sldId id="329" r:id="rId30"/>
    <p:sldId id="330" r:id="rId31"/>
    <p:sldId id="331" r:id="rId32"/>
    <p:sldId id="332" r:id="rId33"/>
    <p:sldId id="316" r:id="rId34"/>
    <p:sldId id="296" r:id="rId35"/>
    <p:sldId id="322" r:id="rId36"/>
    <p:sldId id="300" r:id="rId37"/>
    <p:sldId id="318" r:id="rId38"/>
    <p:sldId id="319" r:id="rId39"/>
    <p:sldId id="320" r:id="rId40"/>
    <p:sldId id="321" r:id="rId41"/>
    <p:sldId id="325" r:id="rId42"/>
    <p:sldId id="326" r:id="rId43"/>
    <p:sldId id="284" r:id="rId44"/>
    <p:sldId id="28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368"/>
    <p:restoredTop sz="96327"/>
  </p:normalViewPr>
  <p:slideViewPr>
    <p:cSldViewPr snapToGrid="0" snapToObjects="1">
      <p:cViewPr varScale="1">
        <p:scale>
          <a:sx n="109" d="100"/>
          <a:sy n="109" d="100"/>
        </p:scale>
        <p:origin x="216" y="600"/>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D2460-1633-341C-3CC8-928405939B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D4C032-CA96-4ABF-ED9C-CCFBCF308A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8DB96C-8F88-816C-D027-6E50EC3D5380}"/>
              </a:ext>
            </a:extLst>
          </p:cNvPr>
          <p:cNvSpPr>
            <a:spLocks noGrp="1"/>
          </p:cNvSpPr>
          <p:nvPr>
            <p:ph type="dt" sz="half" idx="10"/>
          </p:nvPr>
        </p:nvSpPr>
        <p:spPr/>
        <p:txBody>
          <a:bodyPr/>
          <a:lstStyle/>
          <a:p>
            <a:fld id="{C13A938A-C9BA-0346-A74F-83EB1631032C}" type="datetimeFigureOut">
              <a:rPr lang="en-US" smtClean="0"/>
              <a:t>4/5/23</a:t>
            </a:fld>
            <a:endParaRPr lang="en-US"/>
          </a:p>
        </p:txBody>
      </p:sp>
      <p:sp>
        <p:nvSpPr>
          <p:cNvPr id="5" name="Footer Placeholder 4">
            <a:extLst>
              <a:ext uri="{FF2B5EF4-FFF2-40B4-BE49-F238E27FC236}">
                <a16:creationId xmlns:a16="http://schemas.microsoft.com/office/drawing/2014/main" id="{651C6854-78F7-2111-4EEF-FE308E2CC2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3C7E04-F09E-DFC4-C070-26900C1DDA6D}"/>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557879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B10F8-49BD-9DF0-4BA1-329010292D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E6BDBC-29CF-5ED3-453D-F7000E32C7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61096A-1F1F-472A-02F3-A0AF019457F8}"/>
              </a:ext>
            </a:extLst>
          </p:cNvPr>
          <p:cNvSpPr>
            <a:spLocks noGrp="1"/>
          </p:cNvSpPr>
          <p:nvPr>
            <p:ph type="dt" sz="half" idx="10"/>
          </p:nvPr>
        </p:nvSpPr>
        <p:spPr/>
        <p:txBody>
          <a:bodyPr/>
          <a:lstStyle/>
          <a:p>
            <a:fld id="{C13A938A-C9BA-0346-A74F-83EB1631032C}" type="datetimeFigureOut">
              <a:rPr lang="en-US" smtClean="0"/>
              <a:t>4/5/23</a:t>
            </a:fld>
            <a:endParaRPr lang="en-US"/>
          </a:p>
        </p:txBody>
      </p:sp>
      <p:sp>
        <p:nvSpPr>
          <p:cNvPr id="5" name="Footer Placeholder 4">
            <a:extLst>
              <a:ext uri="{FF2B5EF4-FFF2-40B4-BE49-F238E27FC236}">
                <a16:creationId xmlns:a16="http://schemas.microsoft.com/office/drawing/2014/main" id="{BF47273A-C68C-081A-67B0-3122B85DEE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0D66F-72BE-B98B-9218-B22A30E0471B}"/>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4119220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B9B9B4-EAB6-E378-1644-3785D3396C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96BF26-EDD4-4726-3A5E-18D9955968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3B6C5-7BA5-C29A-3AA5-F702552ADD09}"/>
              </a:ext>
            </a:extLst>
          </p:cNvPr>
          <p:cNvSpPr>
            <a:spLocks noGrp="1"/>
          </p:cNvSpPr>
          <p:nvPr>
            <p:ph type="dt" sz="half" idx="10"/>
          </p:nvPr>
        </p:nvSpPr>
        <p:spPr/>
        <p:txBody>
          <a:bodyPr/>
          <a:lstStyle/>
          <a:p>
            <a:fld id="{C13A938A-C9BA-0346-A74F-83EB1631032C}" type="datetimeFigureOut">
              <a:rPr lang="en-US" smtClean="0"/>
              <a:t>4/5/23</a:t>
            </a:fld>
            <a:endParaRPr lang="en-US"/>
          </a:p>
        </p:txBody>
      </p:sp>
      <p:sp>
        <p:nvSpPr>
          <p:cNvPr id="5" name="Footer Placeholder 4">
            <a:extLst>
              <a:ext uri="{FF2B5EF4-FFF2-40B4-BE49-F238E27FC236}">
                <a16:creationId xmlns:a16="http://schemas.microsoft.com/office/drawing/2014/main" id="{ACF245CB-90B3-059F-6F84-804EAE59D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8EA1EF-3972-7CE8-EEE7-7F48805ADF1D}"/>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051498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3E766-436C-7E66-C493-0E9F486D4D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E2C3B2-8A01-4A71-0BEA-ED75632F75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DF7C0B-F538-3B47-4A1D-405E90B47C41}"/>
              </a:ext>
            </a:extLst>
          </p:cNvPr>
          <p:cNvSpPr>
            <a:spLocks noGrp="1"/>
          </p:cNvSpPr>
          <p:nvPr>
            <p:ph type="dt" sz="half" idx="10"/>
          </p:nvPr>
        </p:nvSpPr>
        <p:spPr/>
        <p:txBody>
          <a:bodyPr/>
          <a:lstStyle/>
          <a:p>
            <a:fld id="{C13A938A-C9BA-0346-A74F-83EB1631032C}" type="datetimeFigureOut">
              <a:rPr lang="en-US" smtClean="0"/>
              <a:t>4/5/23</a:t>
            </a:fld>
            <a:endParaRPr lang="en-US"/>
          </a:p>
        </p:txBody>
      </p:sp>
      <p:sp>
        <p:nvSpPr>
          <p:cNvPr id="5" name="Footer Placeholder 4">
            <a:extLst>
              <a:ext uri="{FF2B5EF4-FFF2-40B4-BE49-F238E27FC236}">
                <a16:creationId xmlns:a16="http://schemas.microsoft.com/office/drawing/2014/main" id="{E682D7DC-A689-4810-BD56-A6D5B44F3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D620AD-26BD-8D73-1F87-BF6DC3BA228D}"/>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2323489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B7FC-F1AE-06FD-FB11-8EC7DF6529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171CB2-3C0E-C223-F118-EBF495E91E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626BF7-B2D5-D401-3EF9-620C7E1A7788}"/>
              </a:ext>
            </a:extLst>
          </p:cNvPr>
          <p:cNvSpPr>
            <a:spLocks noGrp="1"/>
          </p:cNvSpPr>
          <p:nvPr>
            <p:ph type="dt" sz="half" idx="10"/>
          </p:nvPr>
        </p:nvSpPr>
        <p:spPr/>
        <p:txBody>
          <a:bodyPr/>
          <a:lstStyle/>
          <a:p>
            <a:fld id="{C13A938A-C9BA-0346-A74F-83EB1631032C}" type="datetimeFigureOut">
              <a:rPr lang="en-US" smtClean="0"/>
              <a:t>4/5/23</a:t>
            </a:fld>
            <a:endParaRPr lang="en-US"/>
          </a:p>
        </p:txBody>
      </p:sp>
      <p:sp>
        <p:nvSpPr>
          <p:cNvPr id="5" name="Footer Placeholder 4">
            <a:extLst>
              <a:ext uri="{FF2B5EF4-FFF2-40B4-BE49-F238E27FC236}">
                <a16:creationId xmlns:a16="http://schemas.microsoft.com/office/drawing/2014/main" id="{8A5E99F9-B023-378B-554E-846FA197C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8B09B5-606E-C92D-CA52-4478BBEBD364}"/>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4245685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A5818-3F27-F2AC-11F8-5FD78E7304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D91E87-683B-7031-2CE5-AAAFA4E542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D51C0B-7923-56A4-588E-2EC70CB0FB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F3C278-3302-DEE9-7BF9-A487E1819302}"/>
              </a:ext>
            </a:extLst>
          </p:cNvPr>
          <p:cNvSpPr>
            <a:spLocks noGrp="1"/>
          </p:cNvSpPr>
          <p:nvPr>
            <p:ph type="dt" sz="half" idx="10"/>
          </p:nvPr>
        </p:nvSpPr>
        <p:spPr/>
        <p:txBody>
          <a:bodyPr/>
          <a:lstStyle/>
          <a:p>
            <a:fld id="{C13A938A-C9BA-0346-A74F-83EB1631032C}" type="datetimeFigureOut">
              <a:rPr lang="en-US" smtClean="0"/>
              <a:t>4/5/23</a:t>
            </a:fld>
            <a:endParaRPr lang="en-US"/>
          </a:p>
        </p:txBody>
      </p:sp>
      <p:sp>
        <p:nvSpPr>
          <p:cNvPr id="6" name="Footer Placeholder 5">
            <a:extLst>
              <a:ext uri="{FF2B5EF4-FFF2-40B4-BE49-F238E27FC236}">
                <a16:creationId xmlns:a16="http://schemas.microsoft.com/office/drawing/2014/main" id="{CF0B8336-B700-A50E-1C9F-25661C163B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0E6CC7-3ECD-6AEC-010E-420316EB0015}"/>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4262775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06403-EDD6-84C8-5DF8-F2095D0E88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D92F63-453E-C708-C24F-2F432386A0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561F98-A097-F466-F047-98D413BB98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327AD1-C706-BC6D-8001-411235498C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845390-893B-5C01-ADC8-CF5F7A669B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422938-5AD8-CC20-E631-43DE84627546}"/>
              </a:ext>
            </a:extLst>
          </p:cNvPr>
          <p:cNvSpPr>
            <a:spLocks noGrp="1"/>
          </p:cNvSpPr>
          <p:nvPr>
            <p:ph type="dt" sz="half" idx="10"/>
          </p:nvPr>
        </p:nvSpPr>
        <p:spPr/>
        <p:txBody>
          <a:bodyPr/>
          <a:lstStyle/>
          <a:p>
            <a:fld id="{C13A938A-C9BA-0346-A74F-83EB1631032C}" type="datetimeFigureOut">
              <a:rPr lang="en-US" smtClean="0"/>
              <a:t>4/5/23</a:t>
            </a:fld>
            <a:endParaRPr lang="en-US"/>
          </a:p>
        </p:txBody>
      </p:sp>
      <p:sp>
        <p:nvSpPr>
          <p:cNvPr id="8" name="Footer Placeholder 7">
            <a:extLst>
              <a:ext uri="{FF2B5EF4-FFF2-40B4-BE49-F238E27FC236}">
                <a16:creationId xmlns:a16="http://schemas.microsoft.com/office/drawing/2014/main" id="{107BDCB7-F97C-A810-DEAD-D236015705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947164-991E-A5FC-C24A-98E68D0772A6}"/>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3138169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4207F-EB96-53FE-8D30-ED6E1A286A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BB4068-00D1-3E34-26CA-EC5EE9FFBDA3}"/>
              </a:ext>
            </a:extLst>
          </p:cNvPr>
          <p:cNvSpPr>
            <a:spLocks noGrp="1"/>
          </p:cNvSpPr>
          <p:nvPr>
            <p:ph type="dt" sz="half" idx="10"/>
          </p:nvPr>
        </p:nvSpPr>
        <p:spPr/>
        <p:txBody>
          <a:bodyPr/>
          <a:lstStyle/>
          <a:p>
            <a:fld id="{C13A938A-C9BA-0346-A74F-83EB1631032C}" type="datetimeFigureOut">
              <a:rPr lang="en-US" smtClean="0"/>
              <a:t>4/5/23</a:t>
            </a:fld>
            <a:endParaRPr lang="en-US"/>
          </a:p>
        </p:txBody>
      </p:sp>
      <p:sp>
        <p:nvSpPr>
          <p:cNvPr id="4" name="Footer Placeholder 3">
            <a:extLst>
              <a:ext uri="{FF2B5EF4-FFF2-40B4-BE49-F238E27FC236}">
                <a16:creationId xmlns:a16="http://schemas.microsoft.com/office/drawing/2014/main" id="{8CA8C7F9-D849-37BF-DAFF-339953E50E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EBFC42-A63D-D449-2CFD-6F74C4B12C09}"/>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935032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B9479F-F3F5-1F8F-57C4-9E9730C787DF}"/>
              </a:ext>
            </a:extLst>
          </p:cNvPr>
          <p:cNvSpPr>
            <a:spLocks noGrp="1"/>
          </p:cNvSpPr>
          <p:nvPr>
            <p:ph type="dt" sz="half" idx="10"/>
          </p:nvPr>
        </p:nvSpPr>
        <p:spPr/>
        <p:txBody>
          <a:bodyPr/>
          <a:lstStyle/>
          <a:p>
            <a:fld id="{C13A938A-C9BA-0346-A74F-83EB1631032C}" type="datetimeFigureOut">
              <a:rPr lang="en-US" smtClean="0"/>
              <a:t>4/5/23</a:t>
            </a:fld>
            <a:endParaRPr lang="en-US"/>
          </a:p>
        </p:txBody>
      </p:sp>
      <p:sp>
        <p:nvSpPr>
          <p:cNvPr id="3" name="Footer Placeholder 2">
            <a:extLst>
              <a:ext uri="{FF2B5EF4-FFF2-40B4-BE49-F238E27FC236}">
                <a16:creationId xmlns:a16="http://schemas.microsoft.com/office/drawing/2014/main" id="{29609891-CEC3-9507-1DB1-8A952D4667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EAFBE7-72D0-ACDC-B906-F9B739E15ABB}"/>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792313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EA14-B3BC-DCE9-7139-C4E87D5E4C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04F18E-1616-B225-64A9-E4FEC99BD7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A7E186-2DD2-319F-88D8-CD44E72693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04E016-B993-48B2-3AB3-E3644DE785F3}"/>
              </a:ext>
            </a:extLst>
          </p:cNvPr>
          <p:cNvSpPr>
            <a:spLocks noGrp="1"/>
          </p:cNvSpPr>
          <p:nvPr>
            <p:ph type="dt" sz="half" idx="10"/>
          </p:nvPr>
        </p:nvSpPr>
        <p:spPr/>
        <p:txBody>
          <a:bodyPr/>
          <a:lstStyle/>
          <a:p>
            <a:fld id="{C13A938A-C9BA-0346-A74F-83EB1631032C}" type="datetimeFigureOut">
              <a:rPr lang="en-US" smtClean="0"/>
              <a:t>4/5/23</a:t>
            </a:fld>
            <a:endParaRPr lang="en-US"/>
          </a:p>
        </p:txBody>
      </p:sp>
      <p:sp>
        <p:nvSpPr>
          <p:cNvPr id="6" name="Footer Placeholder 5">
            <a:extLst>
              <a:ext uri="{FF2B5EF4-FFF2-40B4-BE49-F238E27FC236}">
                <a16:creationId xmlns:a16="http://schemas.microsoft.com/office/drawing/2014/main" id="{D2EBE3AE-4187-CD14-3407-947A6AB3D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8C71A0-6FDD-802D-FB7B-ED49070F830A}"/>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3336267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44AE2-C0F6-DA29-8D58-6AE9911827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32F294-A82B-D670-A816-D859035942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D9858A-083C-9E99-B738-E7C520CFE2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77CA85-7E18-7977-09AE-3A036FCB068F}"/>
              </a:ext>
            </a:extLst>
          </p:cNvPr>
          <p:cNvSpPr>
            <a:spLocks noGrp="1"/>
          </p:cNvSpPr>
          <p:nvPr>
            <p:ph type="dt" sz="half" idx="10"/>
          </p:nvPr>
        </p:nvSpPr>
        <p:spPr/>
        <p:txBody>
          <a:bodyPr/>
          <a:lstStyle/>
          <a:p>
            <a:fld id="{C13A938A-C9BA-0346-A74F-83EB1631032C}" type="datetimeFigureOut">
              <a:rPr lang="en-US" smtClean="0"/>
              <a:t>4/5/23</a:t>
            </a:fld>
            <a:endParaRPr lang="en-US"/>
          </a:p>
        </p:txBody>
      </p:sp>
      <p:sp>
        <p:nvSpPr>
          <p:cNvPr id="6" name="Footer Placeholder 5">
            <a:extLst>
              <a:ext uri="{FF2B5EF4-FFF2-40B4-BE49-F238E27FC236}">
                <a16:creationId xmlns:a16="http://schemas.microsoft.com/office/drawing/2014/main" id="{019421CD-6091-9164-5E5E-F636C761B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1738C0-DF17-2CE9-8202-5453847F8C7E}"/>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3055696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8AA03A-8F7B-3EBB-CA86-B6FF690672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FAB1F1-B30C-1EAF-D6FD-B68FB54CE3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695429-C59F-1008-625C-51F2656182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3A938A-C9BA-0346-A74F-83EB1631032C}" type="datetimeFigureOut">
              <a:rPr lang="en-US" smtClean="0"/>
              <a:t>4/5/23</a:t>
            </a:fld>
            <a:endParaRPr lang="en-US"/>
          </a:p>
        </p:txBody>
      </p:sp>
      <p:sp>
        <p:nvSpPr>
          <p:cNvPr id="5" name="Footer Placeholder 4">
            <a:extLst>
              <a:ext uri="{FF2B5EF4-FFF2-40B4-BE49-F238E27FC236}">
                <a16:creationId xmlns:a16="http://schemas.microsoft.com/office/drawing/2014/main" id="{145D9D4A-1765-C901-53BC-4FE38FF51F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190406-735C-D46E-82D9-A4090C508F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36BD33-8DED-144B-BB09-8D197E8DAC8A}" type="slidenum">
              <a:rPr lang="en-US" smtClean="0"/>
              <a:t>‹#›</a:t>
            </a:fld>
            <a:endParaRPr lang="en-US"/>
          </a:p>
        </p:txBody>
      </p:sp>
    </p:spTree>
    <p:extLst>
      <p:ext uri="{BB962C8B-B14F-4D97-AF65-F5344CB8AC3E}">
        <p14:creationId xmlns:p14="http://schemas.microsoft.com/office/powerpoint/2010/main" val="3440460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5BD08-7DEA-A642-76EB-A25C2FB65EA6}"/>
              </a:ext>
            </a:extLst>
          </p:cNvPr>
          <p:cNvSpPr>
            <a:spLocks noGrp="1"/>
          </p:cNvSpPr>
          <p:nvPr>
            <p:ph type="ctrTitle"/>
          </p:nvPr>
        </p:nvSpPr>
        <p:spPr/>
        <p:txBody>
          <a:bodyPr>
            <a:normAutofit/>
          </a:bodyPr>
          <a:lstStyle/>
          <a:p>
            <a:r>
              <a:rPr lang="en-US" dirty="0"/>
              <a:t>K&amp;R Chapter 6</a:t>
            </a:r>
            <a:br>
              <a:rPr lang="en-US" dirty="0"/>
            </a:br>
            <a:r>
              <a:rPr lang="en-US" sz="4800" dirty="0"/>
              <a:t>Structures</a:t>
            </a:r>
            <a:endParaRPr lang="en-US" dirty="0"/>
          </a:p>
        </p:txBody>
      </p:sp>
      <p:sp>
        <p:nvSpPr>
          <p:cNvPr id="3" name="Subtitle 2">
            <a:extLst>
              <a:ext uri="{FF2B5EF4-FFF2-40B4-BE49-F238E27FC236}">
                <a16:creationId xmlns:a16="http://schemas.microsoft.com/office/drawing/2014/main" id="{1131E4BA-302F-088B-C8D3-AEA9EACCC251}"/>
              </a:ext>
            </a:extLst>
          </p:cNvPr>
          <p:cNvSpPr>
            <a:spLocks noGrp="1"/>
          </p:cNvSpPr>
          <p:nvPr>
            <p:ph type="subTitle" idx="1"/>
          </p:nvPr>
        </p:nvSpPr>
        <p:spPr/>
        <p:txBody>
          <a:bodyPr>
            <a:normAutofit lnSpcReduction="10000"/>
          </a:bodyPr>
          <a:lstStyle/>
          <a:p>
            <a:r>
              <a:rPr lang="en-US" dirty="0"/>
              <a:t>Dr. Charles R. Severance</a:t>
            </a:r>
          </a:p>
          <a:p>
            <a:r>
              <a:rPr lang="en-US" dirty="0"/>
              <a:t>www.cc4e.com</a:t>
            </a:r>
          </a:p>
          <a:p>
            <a:r>
              <a:rPr lang="en-US" dirty="0"/>
              <a:t>code.cc4e.com (sample code)</a:t>
            </a:r>
          </a:p>
          <a:p>
            <a:r>
              <a:rPr lang="en-US"/>
              <a:t>online.dr-chuck.com</a:t>
            </a:r>
            <a:endParaRPr lang="en-US" dirty="0"/>
          </a:p>
        </p:txBody>
      </p:sp>
      <p:pic>
        <p:nvPicPr>
          <p:cNvPr id="4" name="Picture 6" descr="CCby.png">
            <a:extLst>
              <a:ext uri="{FF2B5EF4-FFF2-40B4-BE49-F238E27FC236}">
                <a16:creationId xmlns:a16="http://schemas.microsoft.com/office/drawing/2014/main" id="{ED146FD6-BD02-6C6F-35C4-6BF8814D9B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800772" y="6185766"/>
            <a:ext cx="110807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7523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9E79-ADA1-907B-5FAD-AB37B5CD2159}"/>
              </a:ext>
            </a:extLst>
          </p:cNvPr>
          <p:cNvSpPr>
            <a:spLocks noGrp="1"/>
          </p:cNvSpPr>
          <p:nvPr>
            <p:ph type="title"/>
          </p:nvPr>
        </p:nvSpPr>
        <p:spPr/>
        <p:txBody>
          <a:bodyPr/>
          <a:lstStyle/>
          <a:p>
            <a:pPr algn="r"/>
            <a:r>
              <a:rPr lang="en-US" dirty="0"/>
              <a:t>6.2 Dynamic Memory</a:t>
            </a:r>
          </a:p>
        </p:txBody>
      </p:sp>
      <p:sp>
        <p:nvSpPr>
          <p:cNvPr id="4" name="TextBox 3">
            <a:extLst>
              <a:ext uri="{FF2B5EF4-FFF2-40B4-BE49-F238E27FC236}">
                <a16:creationId xmlns:a16="http://schemas.microsoft.com/office/drawing/2014/main" id="{94015EDA-9B8C-EE59-2415-3FA4045D99D8}"/>
              </a:ext>
            </a:extLst>
          </p:cNvPr>
          <p:cNvSpPr txBox="1"/>
          <p:nvPr/>
        </p:nvSpPr>
        <p:spPr>
          <a:xfrm>
            <a:off x="570205" y="1350011"/>
            <a:ext cx="7766870" cy="5078313"/>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#include &lt;</a:t>
            </a:r>
            <a:r>
              <a:rPr lang="en-US" b="1" dirty="0" err="1">
                <a:latin typeface="Courier New" panose="02070309020205020404" pitchFamily="49" charset="0"/>
                <a:cs typeface="Courier New" panose="02070309020205020404" pitchFamily="49" charset="0"/>
              </a:rPr>
              <a:t>stdio.h</a:t>
            </a:r>
            <a:r>
              <a:rPr lang="en-US" b="1" dirty="0">
                <a:latin typeface="Courier New" panose="02070309020205020404" pitchFamily="49" charset="0"/>
                <a:cs typeface="Courier New" panose="02070309020205020404" pitchFamily="49" charset="0"/>
              </a:rPr>
              <a:t>&gt;</a:t>
            </a:r>
          </a:p>
          <a:p>
            <a:r>
              <a:rPr lang="en-US" b="1" dirty="0">
                <a:latin typeface="Courier New" panose="02070309020205020404" pitchFamily="49" charset="0"/>
                <a:cs typeface="Courier New" panose="02070309020205020404" pitchFamily="49" charset="0"/>
              </a:rPr>
              <a:t>#include &lt;</a:t>
            </a:r>
            <a:r>
              <a:rPr lang="en-US" b="1" dirty="0" err="1">
                <a:latin typeface="Courier New" panose="02070309020205020404" pitchFamily="49" charset="0"/>
                <a:cs typeface="Courier New" panose="02070309020205020404" pitchFamily="49" charset="0"/>
              </a:rPr>
              <a:t>stdlib.h</a:t>
            </a:r>
            <a:r>
              <a:rPr lang="en-US" b="1" dirty="0">
                <a:latin typeface="Courier New" panose="02070309020205020404" pitchFamily="49" charset="0"/>
                <a:cs typeface="Courier New" panose="02070309020205020404" pitchFamily="49" charset="0"/>
              </a:rPr>
              <a:t>&gt;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int main() {</a:t>
            </a:r>
          </a:p>
          <a:p>
            <a:r>
              <a:rPr lang="en-US" b="1" dirty="0">
                <a:latin typeface="Courier New" panose="02070309020205020404" pitchFamily="49" charset="0"/>
                <a:cs typeface="Courier New" panose="02070309020205020404" pitchFamily="49" charset="0"/>
              </a:rPr>
              <a:t>    struct point {</a:t>
            </a:r>
          </a:p>
          <a:p>
            <a:r>
              <a:rPr lang="en-US" b="1" dirty="0">
                <a:latin typeface="Courier New" panose="02070309020205020404" pitchFamily="49" charset="0"/>
                <a:cs typeface="Courier New" panose="02070309020205020404" pitchFamily="49" charset="0"/>
              </a:rPr>
              <a:t>        double x;</a:t>
            </a:r>
          </a:p>
          <a:p>
            <a:r>
              <a:rPr lang="en-US" b="1" dirty="0">
                <a:latin typeface="Courier New" panose="02070309020205020404" pitchFamily="49" charset="0"/>
                <a:cs typeface="Courier New" panose="02070309020205020404" pitchFamily="49" charset="0"/>
              </a:rPr>
              <a:t>        double y;</a:t>
            </a:r>
          </a:p>
          <a:p>
            <a:r>
              <a:rPr lang="en-US" b="1" dirty="0">
                <a:latin typeface="Courier New" panose="02070309020205020404" pitchFamily="49" charset="0"/>
                <a:cs typeface="Courier New" panose="02070309020205020404" pitchFamily="49" charset="0"/>
              </a:rPr>
              <a:t>    };</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struct point *pp;</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pp = (struct point *) malloc(</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(struct point));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pp-&gt;x = 3.0;</a:t>
            </a:r>
          </a:p>
          <a:p>
            <a:r>
              <a:rPr lang="en-US" b="1" dirty="0">
                <a:latin typeface="Courier New" panose="02070309020205020404" pitchFamily="49" charset="0"/>
                <a:cs typeface="Courier New" panose="02070309020205020404" pitchFamily="49" charset="0"/>
              </a:rPr>
              <a:t>    (*pp).y = 4.0;</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("%p %f %f\n", pp, (*pp).x, pp-&gt;y);</a:t>
            </a:r>
          </a:p>
          <a:p>
            <a:r>
              <a:rPr lang="en-US" b="1"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AF306DA0-8C37-4809-6BE7-F28971E49EA5}"/>
              </a:ext>
            </a:extLst>
          </p:cNvPr>
          <p:cNvSpPr txBox="1"/>
          <p:nvPr/>
        </p:nvSpPr>
        <p:spPr>
          <a:xfrm>
            <a:off x="5888767" y="3059668"/>
            <a:ext cx="4596130" cy="369332"/>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0x600002a0c030 3.000000 4.000000</a:t>
            </a:r>
          </a:p>
        </p:txBody>
      </p:sp>
      <p:sp>
        <p:nvSpPr>
          <p:cNvPr id="6" name="TextBox 5">
            <a:extLst>
              <a:ext uri="{FF2B5EF4-FFF2-40B4-BE49-F238E27FC236}">
                <a16:creationId xmlns:a16="http://schemas.microsoft.com/office/drawing/2014/main" id="{A6556274-5FAB-FA80-D5BC-7FB8B7B8096A}"/>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kr_06_06.c</a:t>
            </a:r>
          </a:p>
        </p:txBody>
      </p:sp>
    </p:spTree>
    <p:extLst>
      <p:ext uri="{BB962C8B-B14F-4D97-AF65-F5344CB8AC3E}">
        <p14:creationId xmlns:p14="http://schemas.microsoft.com/office/powerpoint/2010/main" val="616043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r>
              <a:rPr lang="en-US" dirty="0"/>
              <a:t>6.5.1 A list of strings</a:t>
            </a:r>
          </a:p>
        </p:txBody>
      </p:sp>
      <p:sp>
        <p:nvSpPr>
          <p:cNvPr id="4" name="TextBox 3">
            <a:extLst>
              <a:ext uri="{FF2B5EF4-FFF2-40B4-BE49-F238E27FC236}">
                <a16:creationId xmlns:a16="http://schemas.microsoft.com/office/drawing/2014/main" id="{F6F9B66A-1D44-FAE1-6AA5-057FB5821065}"/>
              </a:ext>
            </a:extLst>
          </p:cNvPr>
          <p:cNvSpPr txBox="1"/>
          <p:nvPr/>
        </p:nvSpPr>
        <p:spPr>
          <a:xfrm>
            <a:off x="6765470" y="1120676"/>
            <a:ext cx="4458272" cy="2031325"/>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lines = list()</a:t>
            </a:r>
          </a:p>
          <a:p>
            <a:r>
              <a:rPr lang="en-US" b="1" dirty="0">
                <a:latin typeface="Courier New" panose="02070309020205020404" pitchFamily="49" charset="0"/>
                <a:cs typeface="Courier New" panose="02070309020205020404" pitchFamily="49" charset="0"/>
              </a:rPr>
              <a:t>hand = open('</a:t>
            </a:r>
            <a:r>
              <a:rPr lang="en-US" b="1" dirty="0" err="1">
                <a:latin typeface="Courier New" panose="02070309020205020404" pitchFamily="49" charset="0"/>
                <a:cs typeface="Courier New" panose="02070309020205020404" pitchFamily="49" charset="0"/>
              </a:rPr>
              <a:t>romeo.txt</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for line in hand:</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lines.append</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line.rstrip</a:t>
            </a:r>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for line in lines:</a:t>
            </a:r>
          </a:p>
          <a:p>
            <a:r>
              <a:rPr lang="en-US" b="1" dirty="0">
                <a:latin typeface="Courier New" panose="02070309020205020404" pitchFamily="49" charset="0"/>
                <a:cs typeface="Courier New" panose="02070309020205020404" pitchFamily="49" charset="0"/>
              </a:rPr>
              <a:t>    print(line)</a:t>
            </a:r>
          </a:p>
        </p:txBody>
      </p:sp>
      <p:sp>
        <p:nvSpPr>
          <p:cNvPr id="7" name="TextBox 6">
            <a:extLst>
              <a:ext uri="{FF2B5EF4-FFF2-40B4-BE49-F238E27FC236}">
                <a16:creationId xmlns:a16="http://schemas.microsoft.com/office/drawing/2014/main" id="{20A87C7A-C86F-14DD-A5D7-835A6A5EB87D}"/>
              </a:ext>
            </a:extLst>
          </p:cNvPr>
          <p:cNvSpPr txBox="1"/>
          <p:nvPr/>
        </p:nvSpPr>
        <p:spPr>
          <a:xfrm>
            <a:off x="990599" y="4184551"/>
            <a:ext cx="6801862" cy="1200329"/>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Who is already sick and pale with grief</a:t>
            </a:r>
          </a:p>
          <a:p>
            <a:r>
              <a:rPr lang="en-US" b="1" dirty="0">
                <a:latin typeface="Courier New" panose="02070309020205020404" pitchFamily="49" charset="0"/>
                <a:cs typeface="Courier New" panose="02070309020205020404" pitchFamily="49" charset="0"/>
              </a:rPr>
              <a:t>Arise fair sun and kill the envious moon</a:t>
            </a:r>
          </a:p>
          <a:p>
            <a:r>
              <a:rPr lang="en-US" b="1" dirty="0">
                <a:latin typeface="Courier New" panose="02070309020205020404" pitchFamily="49" charset="0"/>
                <a:cs typeface="Courier New" panose="02070309020205020404" pitchFamily="49" charset="0"/>
              </a:rPr>
              <a:t>It is the east and Juliet is the sun</a:t>
            </a:r>
          </a:p>
          <a:p>
            <a:r>
              <a:rPr lang="en-US" b="1" dirty="0">
                <a:latin typeface="Courier New" panose="02070309020205020404" pitchFamily="49" charset="0"/>
                <a:cs typeface="Courier New" panose="02070309020205020404" pitchFamily="49" charset="0"/>
              </a:rPr>
              <a:t>But soft what light through yonder window breaks</a:t>
            </a:r>
          </a:p>
        </p:txBody>
      </p:sp>
      <p:sp>
        <p:nvSpPr>
          <p:cNvPr id="8" name="TextBox 7">
            <a:extLst>
              <a:ext uri="{FF2B5EF4-FFF2-40B4-BE49-F238E27FC236}">
                <a16:creationId xmlns:a16="http://schemas.microsoft.com/office/drawing/2014/main" id="{D8CEE615-6E88-59C7-B52C-69A36B4941C2}"/>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kr_06_07.py</a:t>
            </a:r>
          </a:p>
        </p:txBody>
      </p:sp>
    </p:spTree>
    <p:extLst>
      <p:ext uri="{BB962C8B-B14F-4D97-AF65-F5344CB8AC3E}">
        <p14:creationId xmlns:p14="http://schemas.microsoft.com/office/powerpoint/2010/main" val="2878373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r>
              <a:rPr lang="en-US" dirty="0"/>
              <a:t>6.5.1 Self Referential Structures</a:t>
            </a:r>
          </a:p>
        </p:txBody>
      </p:sp>
      <p:sp>
        <p:nvSpPr>
          <p:cNvPr id="2" name="Content Placeholder 1">
            <a:extLst>
              <a:ext uri="{FF2B5EF4-FFF2-40B4-BE49-F238E27FC236}">
                <a16:creationId xmlns:a16="http://schemas.microsoft.com/office/drawing/2014/main" id="{50791E68-B219-7E1C-2218-042D2ED13759}"/>
              </a:ext>
            </a:extLst>
          </p:cNvPr>
          <p:cNvSpPr>
            <a:spLocks noGrp="1"/>
          </p:cNvSpPr>
          <p:nvPr>
            <p:ph idx="1"/>
          </p:nvPr>
        </p:nvSpPr>
        <p:spPr>
          <a:xfrm>
            <a:off x="838199" y="1825625"/>
            <a:ext cx="10515599" cy="2158546"/>
          </a:xfrm>
        </p:spPr>
        <p:txBody>
          <a:bodyPr/>
          <a:lstStyle/>
          <a:p>
            <a:r>
              <a:rPr lang="en-US" dirty="0"/>
              <a:t>In C we need to create build a list() structure before we can use it</a:t>
            </a:r>
          </a:p>
          <a:p>
            <a:r>
              <a:rPr lang="en-US" dirty="0"/>
              <a:t>The entries in the list will be stored in dynamically allocated memory</a:t>
            </a:r>
          </a:p>
          <a:p>
            <a:r>
              <a:rPr lang="en-US" dirty="0"/>
              <a:t>Each list entry contains some data and links to other members of the list using pointers</a:t>
            </a:r>
          </a:p>
        </p:txBody>
      </p:sp>
      <p:sp>
        <p:nvSpPr>
          <p:cNvPr id="4" name="TextBox 3">
            <a:extLst>
              <a:ext uri="{FF2B5EF4-FFF2-40B4-BE49-F238E27FC236}">
                <a16:creationId xmlns:a16="http://schemas.microsoft.com/office/drawing/2014/main" id="{F6F9B66A-1D44-FAE1-6AA5-057FB5821065}"/>
              </a:ext>
            </a:extLst>
          </p:cNvPr>
          <p:cNvSpPr txBox="1"/>
          <p:nvPr/>
        </p:nvSpPr>
        <p:spPr>
          <a:xfrm>
            <a:off x="2275114" y="4233408"/>
            <a:ext cx="3355406" cy="1200329"/>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char *text;</a:t>
            </a:r>
          </a:p>
          <a:p>
            <a:r>
              <a:rPr lang="en-US" b="1" dirty="0">
                <a:latin typeface="Courier New" panose="02070309020205020404" pitchFamily="49" charset="0"/>
                <a:cs typeface="Courier New" panose="02070309020205020404" pitchFamily="49" charset="0"/>
              </a:rPr>
              <a:t>    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*next;</a:t>
            </a:r>
          </a:p>
          <a:p>
            <a:r>
              <a:rPr lang="en-US" b="1" dirty="0">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BD4F6303-263B-8385-CE66-113E99FCF78C}"/>
              </a:ext>
            </a:extLst>
          </p:cNvPr>
          <p:cNvSpPr/>
          <p:nvPr/>
        </p:nvSpPr>
        <p:spPr>
          <a:xfrm>
            <a:off x="7772400" y="378822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7772400" y="418829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019977" y="3886202"/>
            <a:ext cx="484414" cy="147732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a:p>
            <a:pPr algn="ctr"/>
            <a:r>
              <a:rPr lang="en-US" dirty="0">
                <a:solidFill>
                  <a:schemeClr val="tx1"/>
                </a:solidFill>
              </a:rPr>
              <a:t>e</a:t>
            </a:r>
          </a:p>
          <a:p>
            <a:pPr algn="ctr"/>
            <a:r>
              <a:rPr lang="en-US" dirty="0">
                <a:solidFill>
                  <a:schemeClr val="tx1"/>
                </a:solidFill>
              </a:rPr>
              <a:t>l</a:t>
            </a:r>
          </a:p>
          <a:p>
            <a:pPr algn="ctr"/>
            <a:r>
              <a:rPr lang="en-US" dirty="0">
                <a:solidFill>
                  <a:schemeClr val="tx1"/>
                </a:solidFill>
              </a:rPr>
              <a:t>l</a:t>
            </a:r>
          </a:p>
          <a:p>
            <a:pPr algn="ctr"/>
            <a:r>
              <a:rPr lang="en-US" dirty="0">
                <a:solidFill>
                  <a:schemeClr val="tx1"/>
                </a:solidFill>
              </a:rPr>
              <a:t>o</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095015" y="398417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BDD812B-55BA-FD06-32C9-F4393A774684}"/>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Tree>
    <p:extLst>
      <p:ext uri="{BB962C8B-B14F-4D97-AF65-F5344CB8AC3E}">
        <p14:creationId xmlns:p14="http://schemas.microsoft.com/office/powerpoint/2010/main" val="2218402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931869" y="1775262"/>
            <a:ext cx="3355406" cy="2031325"/>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char *text;</a:t>
            </a:r>
          </a:p>
          <a:p>
            <a:r>
              <a:rPr lang="en-US" b="1" dirty="0">
                <a:latin typeface="Courier New" panose="02070309020205020404" pitchFamily="49" charset="0"/>
                <a:cs typeface="Courier New" panose="02070309020205020404" pitchFamily="49" charset="0"/>
              </a:rPr>
              <a:t>    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*next;</a:t>
            </a: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*head;</a:t>
            </a:r>
          </a:p>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*tail;</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88657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4082518"/>
            <a:ext cx="1859768" cy="56082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4" name="Title 63">
            <a:extLst>
              <a:ext uri="{FF2B5EF4-FFF2-40B4-BE49-F238E27FC236}">
                <a16:creationId xmlns:a16="http://schemas.microsoft.com/office/drawing/2014/main" id="{0D10120B-E0F0-A4B2-3F3D-DBB7234C32F4}"/>
              </a:ext>
            </a:extLst>
          </p:cNvPr>
          <p:cNvSpPr>
            <a:spLocks noGrp="1"/>
          </p:cNvSpPr>
          <p:nvPr>
            <p:ph type="title"/>
          </p:nvPr>
        </p:nvSpPr>
        <p:spPr>
          <a:xfrm>
            <a:off x="838200" y="365125"/>
            <a:ext cx="4011386" cy="1325563"/>
          </a:xfrm>
        </p:spPr>
        <p:txBody>
          <a:bodyPr/>
          <a:lstStyle/>
          <a:p>
            <a:r>
              <a:rPr lang="en-US" dirty="0"/>
              <a:t>Linked List</a:t>
            </a:r>
          </a:p>
        </p:txBody>
      </p:sp>
      <p:sp>
        <p:nvSpPr>
          <p:cNvPr id="69" name="TextBox 68">
            <a:extLst>
              <a:ext uri="{FF2B5EF4-FFF2-40B4-BE49-F238E27FC236}">
                <a16:creationId xmlns:a16="http://schemas.microsoft.com/office/drawing/2014/main" id="{E29505F8-2879-AA28-A51A-A8F3C1AEE682}"/>
              </a:ext>
            </a:extLst>
          </p:cNvPr>
          <p:cNvSpPr txBox="1"/>
          <p:nvPr/>
        </p:nvSpPr>
        <p:spPr>
          <a:xfrm>
            <a:off x="2934169" y="4915223"/>
            <a:ext cx="598241" cy="923330"/>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C</a:t>
            </a:r>
          </a:p>
          <a:p>
            <a:r>
              <a:rPr lang="en-US" b="1" dirty="0">
                <a:latin typeface="Courier New" panose="02070309020205020404" pitchFamily="49" charset="0"/>
                <a:cs typeface="Courier New" panose="02070309020205020404" pitchFamily="49" charset="0"/>
              </a:rPr>
              <a:t>is</a:t>
            </a:r>
          </a:p>
          <a:p>
            <a:r>
              <a:rPr lang="en-US" b="1" dirty="0">
                <a:latin typeface="Courier New" panose="02070309020205020404" pitchFamily="49" charset="0"/>
                <a:cs typeface="Courier New" panose="02070309020205020404" pitchFamily="49" charset="0"/>
              </a:rPr>
              <a:t>fun</a:t>
            </a:r>
          </a:p>
        </p:txBody>
      </p:sp>
      <p:sp>
        <p:nvSpPr>
          <p:cNvPr id="70" name="TextBox 69">
            <a:extLst>
              <a:ext uri="{FF2B5EF4-FFF2-40B4-BE49-F238E27FC236}">
                <a16:creationId xmlns:a16="http://schemas.microsoft.com/office/drawing/2014/main" id="{753DC1C2-37EB-C247-3C47-F8285798CF22}"/>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Tree>
    <p:extLst>
      <p:ext uri="{BB962C8B-B14F-4D97-AF65-F5344CB8AC3E}">
        <p14:creationId xmlns:p14="http://schemas.microsoft.com/office/powerpoint/2010/main" val="3667099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7"/>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7"/>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6" name="&quot;No&quot; Symbol 5">
            <a:extLst>
              <a:ext uri="{FF2B5EF4-FFF2-40B4-BE49-F238E27FC236}">
                <a16:creationId xmlns:a16="http://schemas.microsoft.com/office/drawing/2014/main" id="{FB300C0D-9BD2-F9DC-17B9-14FC7460CAE8}"/>
              </a:ext>
            </a:extLst>
          </p:cNvPr>
          <p:cNvSpPr/>
          <p:nvPr/>
        </p:nvSpPr>
        <p:spPr>
          <a:xfrm>
            <a:off x="9819913" y="380972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6" idx="0"/>
          </p:cNvCxnSpPr>
          <p:nvPr/>
        </p:nvCxnSpPr>
        <p:spPr>
          <a:xfrm>
            <a:off x="9579110" y="3469829"/>
            <a:ext cx="472044" cy="33989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B676422-5B44-64D9-1AB0-B96E304596C5}"/>
              </a:ext>
            </a:extLst>
          </p:cNvPr>
          <p:cNvSpPr txBox="1"/>
          <p:nvPr/>
        </p:nvSpPr>
        <p:spPr>
          <a:xfrm>
            <a:off x="800100" y="4653641"/>
            <a:ext cx="3575957" cy="646331"/>
          </a:xfrm>
          <a:prstGeom prst="rect">
            <a:avLst/>
          </a:prstGeom>
          <a:noFill/>
        </p:spPr>
        <p:txBody>
          <a:bodyPr wrap="square" rtlCol="0">
            <a:spAutoFit/>
          </a:bodyPr>
          <a:lstStyle/>
          <a:p>
            <a:r>
              <a:rPr lang="en-US" dirty="0">
                <a:solidFill>
                  <a:schemeClr val="accent1"/>
                </a:solidFill>
              </a:rPr>
              <a:t>Lets read a new line and append it to the end of the linked list.</a:t>
            </a:r>
          </a:p>
        </p:txBody>
      </p:sp>
    </p:spTree>
    <p:extLst>
      <p:ext uri="{BB962C8B-B14F-4D97-AF65-F5344CB8AC3E}">
        <p14:creationId xmlns:p14="http://schemas.microsoft.com/office/powerpoint/2010/main" val="3963929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solidFill>
                  <a:schemeClr val="accent1"/>
                </a:solidFill>
                <a:latin typeface="Courier New" panose="02070309020205020404" pitchFamily="49" charset="0"/>
                <a:cs typeface="Courier New" panose="02070309020205020404" pitchFamily="49" charset="0"/>
              </a:rPr>
              <a:t> while(</a:t>
            </a:r>
            <a:r>
              <a:rPr lang="en-US" sz="1400" b="1" dirty="0" err="1">
                <a:solidFill>
                  <a:schemeClr val="accent1"/>
                </a:solidFill>
                <a:latin typeface="Courier New" panose="02070309020205020404" pitchFamily="49" charset="0"/>
                <a:cs typeface="Courier New" panose="02070309020205020404" pitchFamily="49" charset="0"/>
              </a:rPr>
              <a:t>fgets</a:t>
            </a:r>
            <a:r>
              <a:rPr lang="en-US" sz="1400" b="1" dirty="0">
                <a:solidFill>
                  <a:schemeClr val="accent1"/>
                </a:solidFill>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6" name="&quot;No&quot; Symbol 5">
            <a:extLst>
              <a:ext uri="{FF2B5EF4-FFF2-40B4-BE49-F238E27FC236}">
                <a16:creationId xmlns:a16="http://schemas.microsoft.com/office/drawing/2014/main" id="{FB300C0D-9BD2-F9DC-17B9-14FC7460CAE8}"/>
              </a:ext>
            </a:extLst>
          </p:cNvPr>
          <p:cNvSpPr/>
          <p:nvPr/>
        </p:nvSpPr>
        <p:spPr>
          <a:xfrm>
            <a:off x="9819913" y="380972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6" idx="0"/>
          </p:cNvCxnSpPr>
          <p:nvPr/>
        </p:nvCxnSpPr>
        <p:spPr>
          <a:xfrm>
            <a:off x="9579110" y="3469829"/>
            <a:ext cx="472044" cy="33989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1A83ED14-A336-B215-224B-9812289AA712}"/>
              </a:ext>
            </a:extLst>
          </p:cNvPr>
          <p:cNvSpPr/>
          <p:nvPr/>
        </p:nvSpPr>
        <p:spPr>
          <a:xfrm>
            <a:off x="7571805" y="5061939"/>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16" name="Rectangle 15">
            <a:extLst>
              <a:ext uri="{FF2B5EF4-FFF2-40B4-BE49-F238E27FC236}">
                <a16:creationId xmlns:a16="http://schemas.microsoft.com/office/drawing/2014/main" id="{197B56CC-4882-62D3-CA69-2DF143DE2E87}"/>
              </a:ext>
            </a:extLst>
          </p:cNvPr>
          <p:cNvSpPr/>
          <p:nvPr/>
        </p:nvSpPr>
        <p:spPr>
          <a:xfrm>
            <a:off x="5712280" y="50619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line</a:t>
            </a:r>
          </a:p>
        </p:txBody>
      </p:sp>
      <p:cxnSp>
        <p:nvCxnSpPr>
          <p:cNvPr id="17" name="Curved Connector 16">
            <a:extLst>
              <a:ext uri="{FF2B5EF4-FFF2-40B4-BE49-F238E27FC236}">
                <a16:creationId xmlns:a16="http://schemas.microsoft.com/office/drawing/2014/main" id="{F2CB9648-0B80-4192-6786-38A8DB56EB0D}"/>
              </a:ext>
            </a:extLst>
          </p:cNvPr>
          <p:cNvCxnSpPr>
            <a:cxnSpLocks/>
            <a:stCxn id="16" idx="3"/>
          </p:cNvCxnSpPr>
          <p:nvPr/>
        </p:nvCxnSpPr>
        <p:spPr>
          <a:xfrm>
            <a:off x="7034895" y="5257882"/>
            <a:ext cx="524116" cy="12700"/>
          </a:xfrm>
          <a:prstGeom prst="curvedConnector3">
            <a:avLst>
              <a:gd name="adj1" fmla="val 5000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73BCB66-2BC9-6BD6-53A1-E2D6C93B276F}"/>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Read the line into an automatic character array variable (max 1000 characters).</a:t>
            </a:r>
          </a:p>
        </p:txBody>
      </p:sp>
    </p:spTree>
    <p:extLst>
      <p:ext uri="{BB962C8B-B14F-4D97-AF65-F5344CB8AC3E}">
        <p14:creationId xmlns:p14="http://schemas.microsoft.com/office/powerpoint/2010/main" val="2204659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solidFill>
                  <a:schemeClr val="accent1"/>
                </a:solidFill>
                <a:latin typeface="Courier New" panose="02070309020205020404" pitchFamily="49" charset="0"/>
                <a:cs typeface="Courier New" panose="02070309020205020404" pitchFamily="49" charset="0"/>
              </a:rPr>
              <a:t>      char *save = (char *) malloc(</a:t>
            </a:r>
            <a:r>
              <a:rPr lang="en-US" sz="1400" b="1" dirty="0" err="1">
                <a:solidFill>
                  <a:schemeClr val="accent1"/>
                </a:solidFill>
                <a:latin typeface="Courier New" panose="02070309020205020404" pitchFamily="49" charset="0"/>
                <a:cs typeface="Courier New" panose="02070309020205020404" pitchFamily="49" charset="0"/>
              </a:rPr>
              <a:t>strlen</a:t>
            </a:r>
            <a:r>
              <a:rPr lang="en-US" sz="1400" b="1" dirty="0">
                <a:solidFill>
                  <a:schemeClr val="accent1"/>
                </a:solidFill>
                <a:latin typeface="Courier New" panose="02070309020205020404" pitchFamily="49" charset="0"/>
                <a:cs typeface="Courier New" panose="02070309020205020404" pitchFamily="49" charset="0"/>
              </a:rPr>
              <a:t>(line)+1);</a:t>
            </a:r>
          </a:p>
          <a:p>
            <a:r>
              <a:rPr lang="en-US" sz="1400" b="1" dirty="0">
                <a:solidFill>
                  <a:schemeClr val="accent1"/>
                </a:solidFill>
                <a:latin typeface="Courier New" panose="02070309020205020404" pitchFamily="49" charset="0"/>
                <a:cs typeface="Courier New" panose="02070309020205020404" pitchFamily="49" charset="0"/>
              </a:rPr>
              <a:t>      </a:t>
            </a:r>
            <a:r>
              <a:rPr lang="en-US" sz="1400" b="1" dirty="0" err="1">
                <a:solidFill>
                  <a:schemeClr val="accent1"/>
                </a:solidFill>
                <a:latin typeface="Courier New" panose="02070309020205020404" pitchFamily="49" charset="0"/>
                <a:cs typeface="Courier New" panose="02070309020205020404" pitchFamily="49" charset="0"/>
              </a:rPr>
              <a:t>strcpy</a:t>
            </a:r>
            <a:r>
              <a:rPr lang="en-US" sz="1400" b="1" dirty="0">
                <a:solidFill>
                  <a:schemeClr val="accent1"/>
                </a:solidFill>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6" name="&quot;No&quot; Symbol 5">
            <a:extLst>
              <a:ext uri="{FF2B5EF4-FFF2-40B4-BE49-F238E27FC236}">
                <a16:creationId xmlns:a16="http://schemas.microsoft.com/office/drawing/2014/main" id="{FB300C0D-9BD2-F9DC-17B9-14FC7460CAE8}"/>
              </a:ext>
            </a:extLst>
          </p:cNvPr>
          <p:cNvSpPr/>
          <p:nvPr/>
        </p:nvSpPr>
        <p:spPr>
          <a:xfrm>
            <a:off x="9819913" y="380972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6" idx="0"/>
          </p:cNvCxnSpPr>
          <p:nvPr/>
        </p:nvCxnSpPr>
        <p:spPr>
          <a:xfrm>
            <a:off x="9579110" y="3469829"/>
            <a:ext cx="472044" cy="33989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1A83ED14-A336-B215-224B-9812289AA712}"/>
              </a:ext>
            </a:extLst>
          </p:cNvPr>
          <p:cNvSpPr/>
          <p:nvPr/>
        </p:nvSpPr>
        <p:spPr>
          <a:xfrm>
            <a:off x="7571805" y="5061939"/>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16" name="Rectangle 15">
            <a:extLst>
              <a:ext uri="{FF2B5EF4-FFF2-40B4-BE49-F238E27FC236}">
                <a16:creationId xmlns:a16="http://schemas.microsoft.com/office/drawing/2014/main" id="{197B56CC-4882-62D3-CA69-2DF143DE2E87}"/>
              </a:ext>
            </a:extLst>
          </p:cNvPr>
          <p:cNvSpPr/>
          <p:nvPr/>
        </p:nvSpPr>
        <p:spPr>
          <a:xfrm>
            <a:off x="5712280" y="50619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line</a:t>
            </a:r>
          </a:p>
        </p:txBody>
      </p:sp>
      <p:cxnSp>
        <p:nvCxnSpPr>
          <p:cNvPr id="17" name="Curved Connector 16">
            <a:extLst>
              <a:ext uri="{FF2B5EF4-FFF2-40B4-BE49-F238E27FC236}">
                <a16:creationId xmlns:a16="http://schemas.microsoft.com/office/drawing/2014/main" id="{F2CB9648-0B80-4192-6786-38A8DB56EB0D}"/>
              </a:ext>
            </a:extLst>
          </p:cNvPr>
          <p:cNvCxnSpPr>
            <a:cxnSpLocks/>
            <a:stCxn id="16" idx="3"/>
          </p:cNvCxnSpPr>
          <p:nvPr/>
        </p:nvCxnSpPr>
        <p:spPr>
          <a:xfrm>
            <a:off x="7034895" y="5257882"/>
            <a:ext cx="524116" cy="12700"/>
          </a:xfrm>
          <a:prstGeom prst="curvedConnector3">
            <a:avLst>
              <a:gd name="adj1" fmla="val 5000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21" name="Rectangle 20">
            <a:extLst>
              <a:ext uri="{FF2B5EF4-FFF2-40B4-BE49-F238E27FC236}">
                <a16:creationId xmlns:a16="http://schemas.microsoft.com/office/drawing/2014/main" id="{DCC6684A-B4CC-99F5-3CED-0EE0EB4F04F9}"/>
              </a:ext>
            </a:extLst>
          </p:cNvPr>
          <p:cNvSpPr/>
          <p:nvPr/>
        </p:nvSpPr>
        <p:spPr>
          <a:xfrm>
            <a:off x="10988487" y="4187685"/>
            <a:ext cx="898714"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save</a:t>
            </a:r>
          </a:p>
        </p:txBody>
      </p:sp>
      <p:cxnSp>
        <p:nvCxnSpPr>
          <p:cNvPr id="22" name="Curved Connector 21">
            <a:extLst>
              <a:ext uri="{FF2B5EF4-FFF2-40B4-BE49-F238E27FC236}">
                <a16:creationId xmlns:a16="http://schemas.microsoft.com/office/drawing/2014/main" id="{6E86EE89-9899-6183-E2CC-6A27B43B672D}"/>
              </a:ext>
            </a:extLst>
          </p:cNvPr>
          <p:cNvCxnSpPr>
            <a:cxnSpLocks/>
            <a:stCxn id="21" idx="1"/>
            <a:endCxn id="20" idx="0"/>
          </p:cNvCxnSpPr>
          <p:nvPr/>
        </p:nvCxnSpPr>
        <p:spPr>
          <a:xfrm rot="10800000" flipV="1">
            <a:off x="10746279" y="4383628"/>
            <a:ext cx="242208" cy="35768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2F174D3-AAFD-A282-EBB7-1FC37359EA92}"/>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Allocate memory for the new line and copy the contents from line to save.</a:t>
            </a:r>
          </a:p>
        </p:txBody>
      </p:sp>
    </p:spTree>
    <p:extLst>
      <p:ext uri="{BB962C8B-B14F-4D97-AF65-F5344CB8AC3E}">
        <p14:creationId xmlns:p14="http://schemas.microsoft.com/office/powerpoint/2010/main" val="1262627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solidFill>
                  <a:schemeClr val="accent1"/>
                </a:solidFill>
                <a:latin typeface="Courier New" panose="02070309020205020404" pitchFamily="49" charset="0"/>
                <a:cs typeface="Courier New" panose="02070309020205020404" pitchFamily="49" charset="0"/>
              </a:rPr>
              <a:t>      struct </a:t>
            </a:r>
            <a:r>
              <a:rPr lang="en-US" sz="1400" b="1" dirty="0" err="1">
                <a:solidFill>
                  <a:schemeClr val="accent1"/>
                </a:solidFill>
                <a:latin typeface="Courier New" panose="02070309020205020404" pitchFamily="49" charset="0"/>
                <a:cs typeface="Courier New" panose="02070309020205020404" pitchFamily="49" charset="0"/>
              </a:rPr>
              <a:t>lnode</a:t>
            </a:r>
            <a:r>
              <a:rPr lang="en-US" sz="1400" b="1" dirty="0">
                <a:solidFill>
                  <a:schemeClr val="accent1"/>
                </a:solidFill>
                <a:latin typeface="Courier New" panose="02070309020205020404" pitchFamily="49" charset="0"/>
                <a:cs typeface="Courier New" panose="02070309020205020404" pitchFamily="49" charset="0"/>
              </a:rPr>
              <a:t> *new = (struct </a:t>
            </a:r>
            <a:r>
              <a:rPr lang="en-US" sz="1400" b="1" dirty="0" err="1">
                <a:solidFill>
                  <a:schemeClr val="accent1"/>
                </a:solidFill>
                <a:latin typeface="Courier New" panose="02070309020205020404" pitchFamily="49" charset="0"/>
                <a:cs typeface="Courier New" panose="02070309020205020404" pitchFamily="49" charset="0"/>
              </a:rPr>
              <a:t>lnode</a:t>
            </a:r>
            <a:r>
              <a:rPr lang="en-US" sz="1400" b="1" dirty="0">
                <a:solidFill>
                  <a:schemeClr val="accent1"/>
                </a:solidFill>
                <a:latin typeface="Courier New" panose="02070309020205020404" pitchFamily="49" charset="0"/>
                <a:cs typeface="Courier New" panose="02070309020205020404" pitchFamily="49" charset="0"/>
              </a:rPr>
              <a:t> *) </a:t>
            </a:r>
          </a:p>
          <a:p>
            <a:r>
              <a:rPr lang="en-US" sz="1400" b="1" dirty="0">
                <a:solidFill>
                  <a:schemeClr val="accent1"/>
                </a:solidFill>
                <a:latin typeface="Courier New" panose="02070309020205020404" pitchFamily="49" charset="0"/>
                <a:cs typeface="Courier New" panose="02070309020205020404" pitchFamily="49" charset="0"/>
              </a:rPr>
              <a:t>          malloc(</a:t>
            </a:r>
            <a:r>
              <a:rPr lang="en-US" sz="1400" b="1" dirty="0" err="1">
                <a:solidFill>
                  <a:schemeClr val="accent1"/>
                </a:solidFill>
                <a:latin typeface="Courier New" panose="02070309020205020404" pitchFamily="49" charset="0"/>
                <a:cs typeface="Courier New" panose="02070309020205020404" pitchFamily="49" charset="0"/>
              </a:rPr>
              <a:t>sizeof</a:t>
            </a:r>
            <a:r>
              <a:rPr lang="en-US" sz="1400" b="1" dirty="0">
                <a:solidFill>
                  <a:schemeClr val="accent1"/>
                </a:solidFill>
                <a:latin typeface="Courier New" panose="02070309020205020404" pitchFamily="49" charset="0"/>
                <a:cs typeface="Courier New" panose="02070309020205020404" pitchFamily="49" charset="0"/>
              </a:rPr>
              <a:t>(struct </a:t>
            </a:r>
            <a:r>
              <a:rPr lang="en-US" sz="1400" b="1" dirty="0" err="1">
                <a:solidFill>
                  <a:schemeClr val="accent1"/>
                </a:solidFill>
                <a:latin typeface="Courier New" panose="02070309020205020404" pitchFamily="49" charset="0"/>
                <a:cs typeface="Courier New" panose="02070309020205020404" pitchFamily="49" charset="0"/>
              </a:rPr>
              <a:t>lnode</a:t>
            </a:r>
            <a:r>
              <a:rPr lang="en-US" sz="1400" b="1" dirty="0">
                <a:solidFill>
                  <a:schemeClr val="accent1"/>
                </a:solidFill>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6" name="&quot;No&quot; Symbol 5">
            <a:extLst>
              <a:ext uri="{FF2B5EF4-FFF2-40B4-BE49-F238E27FC236}">
                <a16:creationId xmlns:a16="http://schemas.microsoft.com/office/drawing/2014/main" id="{FB300C0D-9BD2-F9DC-17B9-14FC7460CAE8}"/>
              </a:ext>
            </a:extLst>
          </p:cNvPr>
          <p:cNvSpPr/>
          <p:nvPr/>
        </p:nvSpPr>
        <p:spPr>
          <a:xfrm>
            <a:off x="9819913" y="380972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6" idx="0"/>
          </p:cNvCxnSpPr>
          <p:nvPr/>
        </p:nvCxnSpPr>
        <p:spPr>
          <a:xfrm>
            <a:off x="9579110" y="3469829"/>
            <a:ext cx="472044" cy="33989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97B56CC-4882-62D3-CA69-2DF143DE2E87}"/>
              </a:ext>
            </a:extLst>
          </p:cNvPr>
          <p:cNvSpPr/>
          <p:nvPr/>
        </p:nvSpPr>
        <p:spPr>
          <a:xfrm>
            <a:off x="5712279" y="400169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a:t>
            </a:r>
          </a:p>
        </p:txBody>
      </p: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21" name="Rectangle 20">
            <a:extLst>
              <a:ext uri="{FF2B5EF4-FFF2-40B4-BE49-F238E27FC236}">
                <a16:creationId xmlns:a16="http://schemas.microsoft.com/office/drawing/2014/main" id="{DCC6684A-B4CC-99F5-3CED-0EE0EB4F04F9}"/>
              </a:ext>
            </a:extLst>
          </p:cNvPr>
          <p:cNvSpPr/>
          <p:nvPr/>
        </p:nvSpPr>
        <p:spPr>
          <a:xfrm>
            <a:off x="10988487" y="4187685"/>
            <a:ext cx="898714"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save</a:t>
            </a:r>
          </a:p>
        </p:txBody>
      </p:sp>
      <p:cxnSp>
        <p:nvCxnSpPr>
          <p:cNvPr id="22" name="Curved Connector 21">
            <a:extLst>
              <a:ext uri="{FF2B5EF4-FFF2-40B4-BE49-F238E27FC236}">
                <a16:creationId xmlns:a16="http://schemas.microsoft.com/office/drawing/2014/main" id="{6E86EE89-9899-6183-E2CC-6A27B43B672D}"/>
              </a:ext>
            </a:extLst>
          </p:cNvPr>
          <p:cNvCxnSpPr>
            <a:cxnSpLocks/>
            <a:stCxn id="21" idx="1"/>
            <a:endCxn id="20" idx="0"/>
          </p:cNvCxnSpPr>
          <p:nvPr/>
        </p:nvCxnSpPr>
        <p:spPr>
          <a:xfrm rot="10800000" flipV="1">
            <a:off x="10746279" y="4383628"/>
            <a:ext cx="242208" cy="35768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0D60AC2-C956-1184-6EDB-9D03E6521B71}"/>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9" name="Rectangle 18">
            <a:extLst>
              <a:ext uri="{FF2B5EF4-FFF2-40B4-BE49-F238E27FC236}">
                <a16:creationId xmlns:a16="http://schemas.microsoft.com/office/drawing/2014/main" id="{2E9023D3-2A03-CD75-6550-DD574D5A9C25}"/>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cxnSp>
        <p:nvCxnSpPr>
          <p:cNvPr id="24" name="Curved Connector 23">
            <a:extLst>
              <a:ext uri="{FF2B5EF4-FFF2-40B4-BE49-F238E27FC236}">
                <a16:creationId xmlns:a16="http://schemas.microsoft.com/office/drawing/2014/main" id="{5A71E555-3DC9-7CAC-A236-D0582C0D1E37}"/>
              </a:ext>
            </a:extLst>
          </p:cNvPr>
          <p:cNvCxnSpPr>
            <a:cxnSpLocks/>
            <a:stCxn id="16" idx="3"/>
            <a:endCxn id="18" idx="0"/>
          </p:cNvCxnSpPr>
          <p:nvPr/>
        </p:nvCxnSpPr>
        <p:spPr>
          <a:xfrm>
            <a:off x="7034894" y="4197635"/>
            <a:ext cx="1882909" cy="44570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C1A7914-E652-61BF-F86F-5E67A408D5A6}"/>
              </a:ext>
            </a:extLst>
          </p:cNvPr>
          <p:cNvSpPr txBox="1"/>
          <p:nvPr/>
        </p:nvSpPr>
        <p:spPr>
          <a:xfrm>
            <a:off x="800100" y="4653641"/>
            <a:ext cx="4229100" cy="369332"/>
          </a:xfrm>
          <a:prstGeom prst="rect">
            <a:avLst/>
          </a:prstGeom>
          <a:noFill/>
        </p:spPr>
        <p:txBody>
          <a:bodyPr wrap="square" rtlCol="0">
            <a:spAutoFit/>
          </a:bodyPr>
          <a:lstStyle/>
          <a:p>
            <a:r>
              <a:rPr lang="en-US" dirty="0">
                <a:solidFill>
                  <a:schemeClr val="accent1"/>
                </a:solidFill>
              </a:rPr>
              <a:t>Allocate memory for a new struct </a:t>
            </a:r>
            <a:r>
              <a:rPr lang="en-US" dirty="0" err="1">
                <a:solidFill>
                  <a:schemeClr val="accent1"/>
                </a:solidFill>
              </a:rPr>
              <a:t>lnode</a:t>
            </a:r>
            <a:r>
              <a:rPr lang="en-US" dirty="0">
                <a:solidFill>
                  <a:schemeClr val="accent1"/>
                </a:solidFill>
              </a:rPr>
              <a:t>.</a:t>
            </a:r>
          </a:p>
        </p:txBody>
      </p:sp>
    </p:spTree>
    <p:extLst>
      <p:ext uri="{BB962C8B-B14F-4D97-AF65-F5344CB8AC3E}">
        <p14:creationId xmlns:p14="http://schemas.microsoft.com/office/powerpoint/2010/main" val="2127665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solidFill>
                  <a:schemeClr val="accent1"/>
                </a:solidFill>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18"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97B56CC-4882-62D3-CA69-2DF143DE2E87}"/>
              </a:ext>
            </a:extLst>
          </p:cNvPr>
          <p:cNvSpPr/>
          <p:nvPr/>
        </p:nvSpPr>
        <p:spPr>
          <a:xfrm>
            <a:off x="5712279" y="400169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a:t>
            </a:r>
          </a:p>
        </p:txBody>
      </p: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21" name="Rectangle 20">
            <a:extLst>
              <a:ext uri="{FF2B5EF4-FFF2-40B4-BE49-F238E27FC236}">
                <a16:creationId xmlns:a16="http://schemas.microsoft.com/office/drawing/2014/main" id="{DCC6684A-B4CC-99F5-3CED-0EE0EB4F04F9}"/>
              </a:ext>
            </a:extLst>
          </p:cNvPr>
          <p:cNvSpPr/>
          <p:nvPr/>
        </p:nvSpPr>
        <p:spPr>
          <a:xfrm>
            <a:off x="10988487" y="4187685"/>
            <a:ext cx="898714"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save</a:t>
            </a:r>
          </a:p>
        </p:txBody>
      </p:sp>
      <p:cxnSp>
        <p:nvCxnSpPr>
          <p:cNvPr id="22" name="Curved Connector 21">
            <a:extLst>
              <a:ext uri="{FF2B5EF4-FFF2-40B4-BE49-F238E27FC236}">
                <a16:creationId xmlns:a16="http://schemas.microsoft.com/office/drawing/2014/main" id="{6E86EE89-9899-6183-E2CC-6A27B43B672D}"/>
              </a:ext>
            </a:extLst>
          </p:cNvPr>
          <p:cNvCxnSpPr>
            <a:cxnSpLocks/>
            <a:stCxn id="21" idx="1"/>
            <a:endCxn id="20" idx="0"/>
          </p:cNvCxnSpPr>
          <p:nvPr/>
        </p:nvCxnSpPr>
        <p:spPr>
          <a:xfrm rot="10800000" flipV="1">
            <a:off x="10746279" y="4383628"/>
            <a:ext cx="242208" cy="35768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0D60AC2-C956-1184-6EDB-9D03E6521B71}"/>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9" name="Rectangle 18">
            <a:extLst>
              <a:ext uri="{FF2B5EF4-FFF2-40B4-BE49-F238E27FC236}">
                <a16:creationId xmlns:a16="http://schemas.microsoft.com/office/drawing/2014/main" id="{2E9023D3-2A03-CD75-6550-DD574D5A9C25}"/>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cxnSp>
        <p:nvCxnSpPr>
          <p:cNvPr id="24" name="Curved Connector 23">
            <a:extLst>
              <a:ext uri="{FF2B5EF4-FFF2-40B4-BE49-F238E27FC236}">
                <a16:creationId xmlns:a16="http://schemas.microsoft.com/office/drawing/2014/main" id="{5A71E555-3DC9-7CAC-A236-D0582C0D1E37}"/>
              </a:ext>
            </a:extLst>
          </p:cNvPr>
          <p:cNvCxnSpPr>
            <a:cxnSpLocks/>
            <a:stCxn id="16" idx="3"/>
            <a:endCxn id="18" idx="0"/>
          </p:cNvCxnSpPr>
          <p:nvPr/>
        </p:nvCxnSpPr>
        <p:spPr>
          <a:xfrm>
            <a:off x="7034894" y="4197635"/>
            <a:ext cx="1882909" cy="44570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766D3AD-3813-DB1C-A582-1BB0F96D6655}"/>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Append the new node to the end of the linked list.</a:t>
            </a:r>
          </a:p>
        </p:txBody>
      </p:sp>
    </p:spTree>
    <p:extLst>
      <p:ext uri="{BB962C8B-B14F-4D97-AF65-F5344CB8AC3E}">
        <p14:creationId xmlns:p14="http://schemas.microsoft.com/office/powerpoint/2010/main" val="3837511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solidFill>
                  <a:schemeClr val="accent1"/>
                </a:solidFill>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18"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97B56CC-4882-62D3-CA69-2DF143DE2E87}"/>
              </a:ext>
            </a:extLst>
          </p:cNvPr>
          <p:cNvSpPr/>
          <p:nvPr/>
        </p:nvSpPr>
        <p:spPr>
          <a:xfrm>
            <a:off x="5712279" y="400169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a:t>
            </a:r>
          </a:p>
        </p:txBody>
      </p: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21" name="Rectangle 20">
            <a:extLst>
              <a:ext uri="{FF2B5EF4-FFF2-40B4-BE49-F238E27FC236}">
                <a16:creationId xmlns:a16="http://schemas.microsoft.com/office/drawing/2014/main" id="{DCC6684A-B4CC-99F5-3CED-0EE0EB4F04F9}"/>
              </a:ext>
            </a:extLst>
          </p:cNvPr>
          <p:cNvSpPr/>
          <p:nvPr/>
        </p:nvSpPr>
        <p:spPr>
          <a:xfrm>
            <a:off x="10988487" y="4187685"/>
            <a:ext cx="898714"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save</a:t>
            </a:r>
          </a:p>
        </p:txBody>
      </p:sp>
      <p:cxnSp>
        <p:nvCxnSpPr>
          <p:cNvPr id="22" name="Curved Connector 21">
            <a:extLst>
              <a:ext uri="{FF2B5EF4-FFF2-40B4-BE49-F238E27FC236}">
                <a16:creationId xmlns:a16="http://schemas.microsoft.com/office/drawing/2014/main" id="{6E86EE89-9899-6183-E2CC-6A27B43B672D}"/>
              </a:ext>
            </a:extLst>
          </p:cNvPr>
          <p:cNvCxnSpPr>
            <a:cxnSpLocks/>
            <a:stCxn id="21" idx="1"/>
            <a:endCxn id="20" idx="0"/>
          </p:cNvCxnSpPr>
          <p:nvPr/>
        </p:nvCxnSpPr>
        <p:spPr>
          <a:xfrm rot="10800000" flipV="1">
            <a:off x="10746279" y="4383628"/>
            <a:ext cx="242208" cy="35768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0D60AC2-C956-1184-6EDB-9D03E6521B71}"/>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9" name="Rectangle 18">
            <a:extLst>
              <a:ext uri="{FF2B5EF4-FFF2-40B4-BE49-F238E27FC236}">
                <a16:creationId xmlns:a16="http://schemas.microsoft.com/office/drawing/2014/main" id="{2E9023D3-2A03-CD75-6550-DD574D5A9C25}"/>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cxnSp>
        <p:nvCxnSpPr>
          <p:cNvPr id="24" name="Curved Connector 23">
            <a:extLst>
              <a:ext uri="{FF2B5EF4-FFF2-40B4-BE49-F238E27FC236}">
                <a16:creationId xmlns:a16="http://schemas.microsoft.com/office/drawing/2014/main" id="{5A71E555-3DC9-7CAC-A236-D0582C0D1E37}"/>
              </a:ext>
            </a:extLst>
          </p:cNvPr>
          <p:cNvCxnSpPr>
            <a:cxnSpLocks/>
            <a:stCxn id="16" idx="3"/>
            <a:endCxn id="18" idx="0"/>
          </p:cNvCxnSpPr>
          <p:nvPr/>
        </p:nvCxnSpPr>
        <p:spPr>
          <a:xfrm>
            <a:off x="7034894" y="4197635"/>
            <a:ext cx="1882909" cy="44570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 name="Curved Connector 2">
            <a:extLst>
              <a:ext uri="{FF2B5EF4-FFF2-40B4-BE49-F238E27FC236}">
                <a16:creationId xmlns:a16="http://schemas.microsoft.com/office/drawing/2014/main" id="{7BA873D3-DD14-7C2E-5108-1D41320D4C9A}"/>
              </a:ext>
            </a:extLst>
          </p:cNvPr>
          <p:cNvCxnSpPr>
            <a:cxnSpLocks/>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99D639A-5365-473E-CD0A-7BD54A1FE72F}"/>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Point the text pointer in the </a:t>
            </a:r>
            <a:r>
              <a:rPr lang="en-US" dirty="0" err="1">
                <a:solidFill>
                  <a:schemeClr val="accent1"/>
                </a:solidFill>
              </a:rPr>
              <a:t>lnode</a:t>
            </a:r>
            <a:r>
              <a:rPr lang="en-US" dirty="0">
                <a:solidFill>
                  <a:schemeClr val="accent1"/>
                </a:solidFill>
              </a:rPr>
              <a:t> to the recently allocated copy of line.</a:t>
            </a:r>
          </a:p>
        </p:txBody>
      </p:sp>
    </p:spTree>
    <p:extLst>
      <p:ext uri="{BB962C8B-B14F-4D97-AF65-F5344CB8AC3E}">
        <p14:creationId xmlns:p14="http://schemas.microsoft.com/office/powerpoint/2010/main" val="2227655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1EA16-529F-AB32-5843-A96D49686A89}"/>
              </a:ext>
            </a:extLst>
          </p:cNvPr>
          <p:cNvSpPr>
            <a:spLocks noGrp="1"/>
          </p:cNvSpPr>
          <p:nvPr>
            <p:ph type="title"/>
          </p:nvPr>
        </p:nvSpPr>
        <p:spPr/>
        <p:txBody>
          <a:bodyPr/>
          <a:lstStyle/>
          <a:p>
            <a:r>
              <a:rPr lang="en-US" dirty="0"/>
              <a:t>Chapter 6 is a Chapter and a Course </a:t>
            </a:r>
            <a:r>
              <a:rPr lang="en-US" dirty="0">
                <a:sym typeface="Wingdings" pitchFamily="2" charset="2"/>
              </a:rPr>
              <a:t></a:t>
            </a:r>
            <a:endParaRPr lang="en-US" dirty="0"/>
          </a:p>
        </p:txBody>
      </p:sp>
      <p:sp>
        <p:nvSpPr>
          <p:cNvPr id="3" name="Content Placeholder 2">
            <a:extLst>
              <a:ext uri="{FF2B5EF4-FFF2-40B4-BE49-F238E27FC236}">
                <a16:creationId xmlns:a16="http://schemas.microsoft.com/office/drawing/2014/main" id="{82B99222-3D5C-F7B0-4E2F-5AE208FE1DF5}"/>
              </a:ext>
            </a:extLst>
          </p:cNvPr>
          <p:cNvSpPr>
            <a:spLocks noGrp="1"/>
          </p:cNvSpPr>
          <p:nvPr>
            <p:ph idx="1"/>
          </p:nvPr>
        </p:nvSpPr>
        <p:spPr/>
        <p:txBody>
          <a:bodyPr/>
          <a:lstStyle/>
          <a:p>
            <a:r>
              <a:rPr lang="en-US" dirty="0"/>
              <a:t>New Language Elements</a:t>
            </a:r>
          </a:p>
          <a:p>
            <a:pPr lvl="1"/>
            <a:r>
              <a:rPr lang="en-US" dirty="0"/>
              <a:t>Structures 6.1 – 6.4</a:t>
            </a:r>
          </a:p>
          <a:p>
            <a:pPr lvl="1"/>
            <a:r>
              <a:rPr lang="en-US" dirty="0"/>
              <a:t>Unions 6.8</a:t>
            </a:r>
          </a:p>
          <a:p>
            <a:r>
              <a:rPr lang="en-US" dirty="0"/>
              <a:t>Data Structures</a:t>
            </a:r>
          </a:p>
          <a:p>
            <a:pPr lvl="1"/>
            <a:r>
              <a:rPr lang="en-US" dirty="0"/>
              <a:t>Lists 6.5</a:t>
            </a:r>
          </a:p>
          <a:p>
            <a:pPr lvl="1"/>
            <a:r>
              <a:rPr lang="en-US" dirty="0"/>
              <a:t>Trees 6.5</a:t>
            </a:r>
          </a:p>
          <a:p>
            <a:pPr lvl="1"/>
            <a:r>
              <a:rPr lang="en-US" dirty="0"/>
              <a:t>Hash Maps 6.6</a:t>
            </a:r>
          </a:p>
        </p:txBody>
      </p:sp>
    </p:spTree>
    <p:extLst>
      <p:ext uri="{BB962C8B-B14F-4D97-AF65-F5344CB8AC3E}">
        <p14:creationId xmlns:p14="http://schemas.microsoft.com/office/powerpoint/2010/main" val="790173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solidFill>
                  <a:schemeClr val="accent1"/>
                </a:solidFill>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18"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97B56CC-4882-62D3-CA69-2DF143DE2E87}"/>
              </a:ext>
            </a:extLst>
          </p:cNvPr>
          <p:cNvSpPr/>
          <p:nvPr/>
        </p:nvSpPr>
        <p:spPr>
          <a:xfrm>
            <a:off x="5712279" y="400169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a:t>
            </a:r>
          </a:p>
        </p:txBody>
      </p: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18" name="Rectangle 17">
            <a:extLst>
              <a:ext uri="{FF2B5EF4-FFF2-40B4-BE49-F238E27FC236}">
                <a16:creationId xmlns:a16="http://schemas.microsoft.com/office/drawing/2014/main" id="{C0D60AC2-C956-1184-6EDB-9D03E6521B71}"/>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9" name="Rectangle 18">
            <a:extLst>
              <a:ext uri="{FF2B5EF4-FFF2-40B4-BE49-F238E27FC236}">
                <a16:creationId xmlns:a16="http://schemas.microsoft.com/office/drawing/2014/main" id="{2E9023D3-2A03-CD75-6550-DD574D5A9C25}"/>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cxnSp>
        <p:nvCxnSpPr>
          <p:cNvPr id="24" name="Curved Connector 23">
            <a:extLst>
              <a:ext uri="{FF2B5EF4-FFF2-40B4-BE49-F238E27FC236}">
                <a16:creationId xmlns:a16="http://schemas.microsoft.com/office/drawing/2014/main" id="{5A71E555-3DC9-7CAC-A236-D0582C0D1E37}"/>
              </a:ext>
            </a:extLst>
          </p:cNvPr>
          <p:cNvCxnSpPr>
            <a:cxnSpLocks/>
            <a:stCxn id="16" idx="3"/>
            <a:endCxn id="18" idx="0"/>
          </p:cNvCxnSpPr>
          <p:nvPr/>
        </p:nvCxnSpPr>
        <p:spPr>
          <a:xfrm>
            <a:off x="7034894" y="4197635"/>
            <a:ext cx="1882909" cy="44570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 name="Curved Connector 2">
            <a:extLst>
              <a:ext uri="{FF2B5EF4-FFF2-40B4-BE49-F238E27FC236}">
                <a16:creationId xmlns:a16="http://schemas.microsoft.com/office/drawing/2014/main" id="{7BA873D3-DD14-7C2E-5108-1D41320D4C9A}"/>
              </a:ext>
            </a:extLst>
          </p:cNvPr>
          <p:cNvCxnSpPr>
            <a:cxnSpLocks/>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 name="&quot;No&quot; Symbol 5">
            <a:extLst>
              <a:ext uri="{FF2B5EF4-FFF2-40B4-BE49-F238E27FC236}">
                <a16:creationId xmlns:a16="http://schemas.microsoft.com/office/drawing/2014/main" id="{2B3A5F25-3EF9-367F-D174-ED40FBCBE82A}"/>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 name="Curved Connector 16">
            <a:extLst>
              <a:ext uri="{FF2B5EF4-FFF2-40B4-BE49-F238E27FC236}">
                <a16:creationId xmlns:a16="http://schemas.microsoft.com/office/drawing/2014/main" id="{82C54398-8CA2-B9BF-4C9F-19DFA75C9492}"/>
              </a:ext>
            </a:extLst>
          </p:cNvPr>
          <p:cNvCxnSpPr>
            <a:cxnSpLocks/>
            <a:endCxn id="6"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FC06853-34E3-F942-E6B1-B7342292CB32}"/>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Mark the newly allocated struct </a:t>
            </a:r>
            <a:r>
              <a:rPr lang="en-US" dirty="0" err="1">
                <a:solidFill>
                  <a:schemeClr val="accent1"/>
                </a:solidFill>
              </a:rPr>
              <a:t>lnode</a:t>
            </a:r>
            <a:r>
              <a:rPr lang="en-US" dirty="0">
                <a:solidFill>
                  <a:schemeClr val="accent1"/>
                </a:solidFill>
              </a:rPr>
              <a:t> as the last item in the lost using NULL.</a:t>
            </a:r>
          </a:p>
        </p:txBody>
      </p:sp>
    </p:spTree>
    <p:extLst>
      <p:ext uri="{BB962C8B-B14F-4D97-AF65-F5344CB8AC3E}">
        <p14:creationId xmlns:p14="http://schemas.microsoft.com/office/powerpoint/2010/main" val="1684877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solidFill>
                  <a:schemeClr val="accent1"/>
                </a:solidFill>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18" idx="0"/>
          </p:cNvCxnSpPr>
          <p:nvPr/>
        </p:nvCxnSpPr>
        <p:spPr>
          <a:xfrm>
            <a:off x="7058035" y="3494682"/>
            <a:ext cx="1859768" cy="1148656"/>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18"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97B56CC-4882-62D3-CA69-2DF143DE2E87}"/>
              </a:ext>
            </a:extLst>
          </p:cNvPr>
          <p:cNvSpPr/>
          <p:nvPr/>
        </p:nvSpPr>
        <p:spPr>
          <a:xfrm>
            <a:off x="5712279" y="400169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a:t>
            </a:r>
          </a:p>
        </p:txBody>
      </p: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18" name="Rectangle 17">
            <a:extLst>
              <a:ext uri="{FF2B5EF4-FFF2-40B4-BE49-F238E27FC236}">
                <a16:creationId xmlns:a16="http://schemas.microsoft.com/office/drawing/2014/main" id="{C0D60AC2-C956-1184-6EDB-9D03E6521B71}"/>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9" name="Rectangle 18">
            <a:extLst>
              <a:ext uri="{FF2B5EF4-FFF2-40B4-BE49-F238E27FC236}">
                <a16:creationId xmlns:a16="http://schemas.microsoft.com/office/drawing/2014/main" id="{2E9023D3-2A03-CD75-6550-DD574D5A9C25}"/>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cxnSp>
        <p:nvCxnSpPr>
          <p:cNvPr id="24" name="Curved Connector 23">
            <a:extLst>
              <a:ext uri="{FF2B5EF4-FFF2-40B4-BE49-F238E27FC236}">
                <a16:creationId xmlns:a16="http://schemas.microsoft.com/office/drawing/2014/main" id="{5A71E555-3DC9-7CAC-A236-D0582C0D1E37}"/>
              </a:ext>
            </a:extLst>
          </p:cNvPr>
          <p:cNvCxnSpPr>
            <a:cxnSpLocks/>
            <a:stCxn id="16" idx="3"/>
            <a:endCxn id="18" idx="0"/>
          </p:cNvCxnSpPr>
          <p:nvPr/>
        </p:nvCxnSpPr>
        <p:spPr>
          <a:xfrm>
            <a:off x="7034894" y="4197635"/>
            <a:ext cx="1882909" cy="44570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 name="Curved Connector 2">
            <a:extLst>
              <a:ext uri="{FF2B5EF4-FFF2-40B4-BE49-F238E27FC236}">
                <a16:creationId xmlns:a16="http://schemas.microsoft.com/office/drawing/2014/main" id="{7BA873D3-DD14-7C2E-5108-1D41320D4C9A}"/>
              </a:ext>
            </a:extLst>
          </p:cNvPr>
          <p:cNvCxnSpPr>
            <a:cxnSpLocks/>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 name="&quot;No&quot; Symbol 5">
            <a:extLst>
              <a:ext uri="{FF2B5EF4-FFF2-40B4-BE49-F238E27FC236}">
                <a16:creationId xmlns:a16="http://schemas.microsoft.com/office/drawing/2014/main" id="{2B3A5F25-3EF9-367F-D174-ED40FBCBE82A}"/>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 name="Curved Connector 16">
            <a:extLst>
              <a:ext uri="{FF2B5EF4-FFF2-40B4-BE49-F238E27FC236}">
                <a16:creationId xmlns:a16="http://schemas.microsoft.com/office/drawing/2014/main" id="{82C54398-8CA2-B9BF-4C9F-19DFA75C9492}"/>
              </a:ext>
            </a:extLst>
          </p:cNvPr>
          <p:cNvCxnSpPr>
            <a:cxnSpLocks/>
            <a:endCxn id="6"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9960E9C-847E-F042-17C0-90678267C6D2}"/>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Update tail to point to the newly allocated the “last item” in the list.</a:t>
            </a:r>
          </a:p>
        </p:txBody>
      </p:sp>
    </p:spTree>
    <p:extLst>
      <p:ext uri="{BB962C8B-B14F-4D97-AF65-F5344CB8AC3E}">
        <p14:creationId xmlns:p14="http://schemas.microsoft.com/office/powerpoint/2010/main" val="1450331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17" name="TextBox 16">
            <a:extLst>
              <a:ext uri="{FF2B5EF4-FFF2-40B4-BE49-F238E27FC236}">
                <a16:creationId xmlns:a16="http://schemas.microsoft.com/office/drawing/2014/main" id="{63BF227C-7C91-D3B3-EB88-4EB06E7533D1}"/>
              </a:ext>
            </a:extLst>
          </p:cNvPr>
          <p:cNvSpPr txBox="1"/>
          <p:nvPr/>
        </p:nvSpPr>
        <p:spPr>
          <a:xfrm>
            <a:off x="800100" y="4653641"/>
            <a:ext cx="4229100" cy="923330"/>
          </a:xfrm>
          <a:prstGeom prst="rect">
            <a:avLst/>
          </a:prstGeom>
          <a:noFill/>
        </p:spPr>
        <p:txBody>
          <a:bodyPr wrap="square" rtlCol="0">
            <a:spAutoFit/>
          </a:bodyPr>
          <a:lstStyle/>
          <a:p>
            <a:r>
              <a:rPr lang="en-US" dirty="0">
                <a:solidFill>
                  <a:schemeClr val="accent1"/>
                </a:solidFill>
              </a:rPr>
              <a:t>Voila!  Our list now has three entries with everything properly linked and we can read the next line!</a:t>
            </a:r>
          </a:p>
        </p:txBody>
      </p:sp>
    </p:spTree>
    <p:extLst>
      <p:ext uri="{BB962C8B-B14F-4D97-AF65-F5344CB8AC3E}">
        <p14:creationId xmlns:p14="http://schemas.microsoft.com/office/powerpoint/2010/main" val="3449128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646331"/>
          </a:xfrm>
          <a:prstGeom prst="rect">
            <a:avLst/>
          </a:prstGeom>
          <a:noFill/>
        </p:spPr>
        <p:txBody>
          <a:bodyPr wrap="square" rtlCol="0">
            <a:spAutoFit/>
          </a:bodyPr>
          <a:lstStyle/>
          <a:p>
            <a:r>
              <a:rPr lang="en-US" dirty="0">
                <a:solidFill>
                  <a:schemeClr val="accent1"/>
                </a:solidFill>
              </a:rPr>
              <a:t>To traverse a list, we start at head and walk through the series of next pointers.</a:t>
            </a:r>
          </a:p>
        </p:txBody>
      </p:sp>
      <p:sp>
        <p:nvSpPr>
          <p:cNvPr id="11" name="TextBox 10">
            <a:extLst>
              <a:ext uri="{FF2B5EF4-FFF2-40B4-BE49-F238E27FC236}">
                <a16:creationId xmlns:a16="http://schemas.microsoft.com/office/drawing/2014/main" id="{47052DAC-C71A-A69B-4CBE-397C1B0D60E6}"/>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head; current != NULL; current = current-&gt;next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16" name="Rectangle 15">
            <a:extLst>
              <a:ext uri="{FF2B5EF4-FFF2-40B4-BE49-F238E27FC236}">
                <a16:creationId xmlns:a16="http://schemas.microsoft.com/office/drawing/2014/main" id="{EAD2C032-F518-5211-5FBB-098A77D02D5A}"/>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sp>
        <p:nvSpPr>
          <p:cNvPr id="17" name="TextBox 16">
            <a:extLst>
              <a:ext uri="{FF2B5EF4-FFF2-40B4-BE49-F238E27FC236}">
                <a16:creationId xmlns:a16="http://schemas.microsoft.com/office/drawing/2014/main" id="{E1CF5F2A-0DD3-52EA-BAAE-41FC8818DBB1}"/>
              </a:ext>
            </a:extLst>
          </p:cNvPr>
          <p:cNvSpPr txBox="1"/>
          <p:nvPr/>
        </p:nvSpPr>
        <p:spPr>
          <a:xfrm>
            <a:off x="1500890" y="3514603"/>
            <a:ext cx="2666114" cy="646331"/>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for line in lines:</a:t>
            </a:r>
          </a:p>
          <a:p>
            <a:r>
              <a:rPr lang="en-US" b="1" dirty="0">
                <a:latin typeface="Courier New" panose="02070309020205020404" pitchFamily="49" charset="0"/>
                <a:cs typeface="Courier New" panose="02070309020205020404" pitchFamily="49" charset="0"/>
              </a:rPr>
              <a:t>    print(line)</a:t>
            </a:r>
          </a:p>
        </p:txBody>
      </p:sp>
    </p:spTree>
    <p:extLst>
      <p:ext uri="{BB962C8B-B14F-4D97-AF65-F5344CB8AC3E}">
        <p14:creationId xmlns:p14="http://schemas.microsoft.com/office/powerpoint/2010/main" val="86320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646331"/>
          </a:xfrm>
          <a:prstGeom prst="rect">
            <a:avLst/>
          </a:prstGeom>
          <a:noFill/>
        </p:spPr>
        <p:txBody>
          <a:bodyPr wrap="square" rtlCol="0">
            <a:spAutoFit/>
          </a:bodyPr>
          <a:lstStyle/>
          <a:p>
            <a:r>
              <a:rPr lang="en-US" dirty="0">
                <a:solidFill>
                  <a:schemeClr val="accent1"/>
                </a:solidFill>
              </a:rPr>
              <a:t>To traverse a list, we start at head and walk through the series of next pointers.</a:t>
            </a:r>
          </a:p>
        </p:txBody>
      </p:sp>
      <p:sp>
        <p:nvSpPr>
          <p:cNvPr id="11" name="Rectangle 10">
            <a:extLst>
              <a:ext uri="{FF2B5EF4-FFF2-40B4-BE49-F238E27FC236}">
                <a16:creationId xmlns:a16="http://schemas.microsoft.com/office/drawing/2014/main" id="{9AFB9CD7-42DB-6871-4AAA-578451DC8F64}"/>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16" name="Curved Connector 15">
            <a:extLst>
              <a:ext uri="{FF2B5EF4-FFF2-40B4-BE49-F238E27FC236}">
                <a16:creationId xmlns:a16="http://schemas.microsoft.com/office/drawing/2014/main" id="{F9EF477C-012E-5689-FAE9-C4D75E494F58}"/>
              </a:ext>
            </a:extLst>
          </p:cNvPr>
          <p:cNvCxnSpPr>
            <a:cxnSpLocks/>
            <a:stCxn id="11" idx="3"/>
            <a:endCxn id="5" idx="0"/>
          </p:cNvCxnSpPr>
          <p:nvPr/>
        </p:nvCxnSpPr>
        <p:spPr>
          <a:xfrm flipV="1">
            <a:off x="7058034" y="1236629"/>
            <a:ext cx="1859769" cy="759877"/>
          </a:xfrm>
          <a:prstGeom prst="curvedConnector4">
            <a:avLst>
              <a:gd name="adj1" fmla="val 14661"/>
              <a:gd name="adj2" fmla="val 130084"/>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B1F43D8-06E0-CC89-0D2C-B6F634BA21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head; current != NULL; current = current-&gt;next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471490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646331"/>
          </a:xfrm>
          <a:prstGeom prst="rect">
            <a:avLst/>
          </a:prstGeom>
          <a:noFill/>
        </p:spPr>
        <p:txBody>
          <a:bodyPr wrap="square" rtlCol="0">
            <a:spAutoFit/>
          </a:bodyPr>
          <a:lstStyle/>
          <a:p>
            <a:r>
              <a:rPr lang="en-US" dirty="0">
                <a:solidFill>
                  <a:schemeClr val="accent1"/>
                </a:solidFill>
              </a:rPr>
              <a:t>To traverse a list, we start at head and walk through the series of next pointers.</a:t>
            </a:r>
          </a:p>
        </p:txBody>
      </p:sp>
      <p:sp>
        <p:nvSpPr>
          <p:cNvPr id="11" name="Rectangle 10">
            <a:extLst>
              <a:ext uri="{FF2B5EF4-FFF2-40B4-BE49-F238E27FC236}">
                <a16:creationId xmlns:a16="http://schemas.microsoft.com/office/drawing/2014/main" id="{9AFB9CD7-42DB-6871-4AAA-578451DC8F64}"/>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16" name="Curved Connector 15">
            <a:extLst>
              <a:ext uri="{FF2B5EF4-FFF2-40B4-BE49-F238E27FC236}">
                <a16:creationId xmlns:a16="http://schemas.microsoft.com/office/drawing/2014/main" id="{F9EF477C-012E-5689-FAE9-C4D75E494F58}"/>
              </a:ext>
            </a:extLst>
          </p:cNvPr>
          <p:cNvCxnSpPr>
            <a:cxnSpLocks/>
            <a:stCxn id="11" idx="3"/>
            <a:endCxn id="9" idx="0"/>
          </p:cNvCxnSpPr>
          <p:nvPr/>
        </p:nvCxnSpPr>
        <p:spPr>
          <a:xfrm>
            <a:off x="7058034" y="1996506"/>
            <a:ext cx="1859769" cy="893647"/>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D1869FD-907D-A242-BF80-B0A70D17A547}"/>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head; current != NULL; current = current-&gt;next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814498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646331"/>
          </a:xfrm>
          <a:prstGeom prst="rect">
            <a:avLst/>
          </a:prstGeom>
          <a:noFill/>
        </p:spPr>
        <p:txBody>
          <a:bodyPr wrap="square" rtlCol="0">
            <a:spAutoFit/>
          </a:bodyPr>
          <a:lstStyle/>
          <a:p>
            <a:r>
              <a:rPr lang="en-US" dirty="0">
                <a:solidFill>
                  <a:schemeClr val="accent1"/>
                </a:solidFill>
              </a:rPr>
              <a:t>To traverse a list, we start at head and walk through the series of next pointers.</a:t>
            </a:r>
          </a:p>
        </p:txBody>
      </p:sp>
      <p:sp>
        <p:nvSpPr>
          <p:cNvPr id="11" name="Rectangle 10">
            <a:extLst>
              <a:ext uri="{FF2B5EF4-FFF2-40B4-BE49-F238E27FC236}">
                <a16:creationId xmlns:a16="http://schemas.microsoft.com/office/drawing/2014/main" id="{9AFB9CD7-42DB-6871-4AAA-578451DC8F64}"/>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16" name="Curved Connector 15">
            <a:extLst>
              <a:ext uri="{FF2B5EF4-FFF2-40B4-BE49-F238E27FC236}">
                <a16:creationId xmlns:a16="http://schemas.microsoft.com/office/drawing/2014/main" id="{F9EF477C-012E-5689-FAE9-C4D75E494F58}"/>
              </a:ext>
            </a:extLst>
          </p:cNvPr>
          <p:cNvCxnSpPr>
            <a:cxnSpLocks/>
            <a:stCxn id="11" idx="3"/>
            <a:endCxn id="37" idx="0"/>
          </p:cNvCxnSpPr>
          <p:nvPr/>
        </p:nvCxnSpPr>
        <p:spPr>
          <a:xfrm>
            <a:off x="7058034" y="1996506"/>
            <a:ext cx="1859769" cy="2646832"/>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698E696-B555-7EA8-4F78-9BF044CBF0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head; current != NULL; current = current-&gt;next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624695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head; current != NULL; current = current-&gt;next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646331"/>
          </a:xfrm>
          <a:prstGeom prst="rect">
            <a:avLst/>
          </a:prstGeom>
          <a:noFill/>
        </p:spPr>
        <p:txBody>
          <a:bodyPr wrap="square" rtlCol="0">
            <a:spAutoFit/>
          </a:bodyPr>
          <a:lstStyle/>
          <a:p>
            <a:r>
              <a:rPr lang="en-US" dirty="0">
                <a:solidFill>
                  <a:schemeClr val="accent1"/>
                </a:solidFill>
              </a:rPr>
              <a:t>To traverse a list, we start at head and walk through the series of next pointers.</a:t>
            </a:r>
          </a:p>
        </p:txBody>
      </p:sp>
      <p:sp>
        <p:nvSpPr>
          <p:cNvPr id="11" name="Rectangle 10">
            <a:extLst>
              <a:ext uri="{FF2B5EF4-FFF2-40B4-BE49-F238E27FC236}">
                <a16:creationId xmlns:a16="http://schemas.microsoft.com/office/drawing/2014/main" id="{9AFB9CD7-42DB-6871-4AAA-578451DC8F64}"/>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16" name="Curved Connector 15">
            <a:extLst>
              <a:ext uri="{FF2B5EF4-FFF2-40B4-BE49-F238E27FC236}">
                <a16:creationId xmlns:a16="http://schemas.microsoft.com/office/drawing/2014/main" id="{F9EF477C-012E-5689-FAE9-C4D75E494F58}"/>
              </a:ext>
            </a:extLst>
          </p:cNvPr>
          <p:cNvCxnSpPr>
            <a:cxnSpLocks/>
            <a:stCxn id="11" idx="3"/>
            <a:endCxn id="42" idx="0"/>
          </p:cNvCxnSpPr>
          <p:nvPr/>
        </p:nvCxnSpPr>
        <p:spPr>
          <a:xfrm>
            <a:off x="7058034" y="1996506"/>
            <a:ext cx="2993120" cy="3836906"/>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7548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Delete item from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38200" y="1690688"/>
            <a:ext cx="4229100" cy="4401205"/>
          </a:xfrm>
          <a:prstGeom prst="rect">
            <a:avLst/>
          </a:prstGeom>
          <a:noFill/>
        </p:spPr>
        <p:txBody>
          <a:bodyPr wrap="square" rtlCol="0">
            <a:spAutoFit/>
          </a:bodyPr>
          <a:lstStyle/>
          <a:p>
            <a:r>
              <a:rPr lang="en-US" sz="2000" dirty="0">
                <a:solidFill>
                  <a:schemeClr val="accent1"/>
                </a:solidFill>
              </a:rPr>
              <a:t>To delete an item from the list, we must first scan the list to find the item we wish to delete and then "unlink" the item and readjust the rest of the list as necessary.</a:t>
            </a:r>
          </a:p>
          <a:p>
            <a:endParaRPr lang="en-US" sz="2000" dirty="0">
              <a:solidFill>
                <a:schemeClr val="accent1"/>
              </a:solidFill>
            </a:endParaRPr>
          </a:p>
          <a:p>
            <a:r>
              <a:rPr lang="en-US" sz="2000" dirty="0">
                <a:solidFill>
                  <a:schemeClr val="accent1"/>
                </a:solidFill>
              </a:rPr>
              <a:t>There are three cases</a:t>
            </a:r>
          </a:p>
          <a:p>
            <a:pPr marL="342900" indent="-342900">
              <a:buAutoNum type="arabicParenBoth"/>
            </a:pPr>
            <a:r>
              <a:rPr lang="en-US" sz="2000" dirty="0">
                <a:solidFill>
                  <a:schemeClr val="accent1"/>
                </a:solidFill>
              </a:rPr>
              <a:t>In the middle of the list</a:t>
            </a:r>
          </a:p>
          <a:p>
            <a:pPr marL="342900" indent="-342900">
              <a:buAutoNum type="arabicParenBoth"/>
            </a:pPr>
            <a:r>
              <a:rPr lang="en-US" sz="2000" dirty="0">
                <a:solidFill>
                  <a:schemeClr val="accent1"/>
                </a:solidFill>
              </a:rPr>
              <a:t>At the start of the list</a:t>
            </a:r>
          </a:p>
          <a:p>
            <a:pPr marL="342900" indent="-342900">
              <a:buAutoNum type="arabicParenBoth"/>
            </a:pPr>
            <a:r>
              <a:rPr lang="en-US" sz="2000" dirty="0">
                <a:solidFill>
                  <a:schemeClr val="accent1"/>
                </a:solidFill>
              </a:rPr>
              <a:t>At the end of the list</a:t>
            </a:r>
          </a:p>
          <a:p>
            <a:pPr marL="342900" indent="-342900">
              <a:buAutoNum type="arabicParenBoth"/>
            </a:pPr>
            <a:endParaRPr lang="en-US" sz="2000" dirty="0">
              <a:solidFill>
                <a:schemeClr val="accent1"/>
              </a:solidFill>
            </a:endParaRPr>
          </a:p>
          <a:p>
            <a:r>
              <a:rPr lang="en-US" sz="2000" dirty="0">
                <a:solidFill>
                  <a:schemeClr val="accent1"/>
                </a:solidFill>
              </a:rPr>
              <a:t>Working with linked lists often requires drawing pictures to make sure we do it right.</a:t>
            </a:r>
          </a:p>
        </p:txBody>
      </p:sp>
      <p:sp>
        <p:nvSpPr>
          <p:cNvPr id="17" name="Rectangle 16">
            <a:extLst>
              <a:ext uri="{FF2B5EF4-FFF2-40B4-BE49-F238E27FC236}">
                <a16:creationId xmlns:a16="http://schemas.microsoft.com/office/drawing/2014/main" id="{83FE1921-DC22-A4FF-DB01-DFF48F2CB388}"/>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18" name="Curved Connector 17">
            <a:extLst>
              <a:ext uri="{FF2B5EF4-FFF2-40B4-BE49-F238E27FC236}">
                <a16:creationId xmlns:a16="http://schemas.microsoft.com/office/drawing/2014/main" id="{66E6ECC3-9119-EC9F-8502-AD07BBA8E3D8}"/>
              </a:ext>
            </a:extLst>
          </p:cNvPr>
          <p:cNvCxnSpPr>
            <a:cxnSpLocks/>
            <a:stCxn id="17" idx="3"/>
            <a:endCxn id="9" idx="1"/>
          </p:cNvCxnSpPr>
          <p:nvPr/>
        </p:nvCxnSpPr>
        <p:spPr>
          <a:xfrm>
            <a:off x="7058034" y="1996506"/>
            <a:ext cx="1198461" cy="1089590"/>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81661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3112995" y="99374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3112995" y="141013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5360572" y="1091716"/>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4435610" y="1189684"/>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3112995" y="264726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3112995" y="303099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5360572" y="2745239"/>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4435610" y="284320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3112995" y="1606075"/>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3774303" y="3226941"/>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3112995" y="440045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3112995" y="478418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5360572" y="4498424"/>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4435610" y="459639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4676413" y="5590524"/>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4435610" y="4980126"/>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68780" y="233665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91920" y="305585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1891395" y="993741"/>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1914535" y="3251798"/>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D67E757-A4DE-9796-DFC3-8183A82BFB3A}"/>
              </a:ext>
            </a:extLst>
          </p:cNvPr>
          <p:cNvSpPr/>
          <p:nvPr/>
        </p:nvSpPr>
        <p:spPr>
          <a:xfrm>
            <a:off x="8891229" y="124300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F3016C5F-BAB0-832B-3AF5-BF500DB96BF1}"/>
              </a:ext>
            </a:extLst>
          </p:cNvPr>
          <p:cNvSpPr/>
          <p:nvPr/>
        </p:nvSpPr>
        <p:spPr>
          <a:xfrm>
            <a:off x="8891229" y="1659397"/>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1" name="Rectangle 10">
            <a:extLst>
              <a:ext uri="{FF2B5EF4-FFF2-40B4-BE49-F238E27FC236}">
                <a16:creationId xmlns:a16="http://schemas.microsoft.com/office/drawing/2014/main" id="{8A1247F9-D81E-79EC-3FCC-C69CAB45C614}"/>
              </a:ext>
            </a:extLst>
          </p:cNvPr>
          <p:cNvSpPr/>
          <p:nvPr/>
        </p:nvSpPr>
        <p:spPr>
          <a:xfrm>
            <a:off x="11138806" y="1340981"/>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6" name="Curved Connector 15">
            <a:extLst>
              <a:ext uri="{FF2B5EF4-FFF2-40B4-BE49-F238E27FC236}">
                <a16:creationId xmlns:a16="http://schemas.microsoft.com/office/drawing/2014/main" id="{05479A1F-AA19-DF3A-816A-DBD3C1760100}"/>
              </a:ext>
            </a:extLst>
          </p:cNvPr>
          <p:cNvCxnSpPr>
            <a:cxnSpLocks/>
            <a:stCxn id="2" idx="3"/>
          </p:cNvCxnSpPr>
          <p:nvPr/>
        </p:nvCxnSpPr>
        <p:spPr>
          <a:xfrm>
            <a:off x="10213844" y="1438949"/>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3835028B-2729-3A98-E032-232573814466}"/>
              </a:ext>
            </a:extLst>
          </p:cNvPr>
          <p:cNvSpPr/>
          <p:nvPr/>
        </p:nvSpPr>
        <p:spPr>
          <a:xfrm>
            <a:off x="8891229" y="289653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8" name="Rectangle 17">
            <a:extLst>
              <a:ext uri="{FF2B5EF4-FFF2-40B4-BE49-F238E27FC236}">
                <a16:creationId xmlns:a16="http://schemas.microsoft.com/office/drawing/2014/main" id="{DFBCD5BB-D7D0-E35F-C5B1-8C297A2C4BF7}"/>
              </a:ext>
            </a:extLst>
          </p:cNvPr>
          <p:cNvSpPr/>
          <p:nvPr/>
        </p:nvSpPr>
        <p:spPr>
          <a:xfrm>
            <a:off x="8891229" y="32802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1E3B0AE8-61BF-F4C4-F964-E6BD410EED14}"/>
              </a:ext>
            </a:extLst>
          </p:cNvPr>
          <p:cNvSpPr/>
          <p:nvPr/>
        </p:nvSpPr>
        <p:spPr>
          <a:xfrm>
            <a:off x="11138806" y="2994504"/>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0" name="Curved Connector 19">
            <a:extLst>
              <a:ext uri="{FF2B5EF4-FFF2-40B4-BE49-F238E27FC236}">
                <a16:creationId xmlns:a16="http://schemas.microsoft.com/office/drawing/2014/main" id="{1A5732BD-CFEC-F1A2-1FA8-E33C8B28E722}"/>
              </a:ext>
            </a:extLst>
          </p:cNvPr>
          <p:cNvCxnSpPr>
            <a:cxnSpLocks/>
            <a:stCxn id="17" idx="3"/>
          </p:cNvCxnSpPr>
          <p:nvPr/>
        </p:nvCxnSpPr>
        <p:spPr>
          <a:xfrm>
            <a:off x="10213844" y="309247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DEECDA8D-17A3-12E7-6F05-4CE3C78F83D7}"/>
              </a:ext>
            </a:extLst>
          </p:cNvPr>
          <p:cNvCxnSpPr>
            <a:cxnSpLocks/>
            <a:stCxn id="4" idx="1"/>
            <a:endCxn id="23" idx="0"/>
          </p:cNvCxnSpPr>
          <p:nvPr/>
        </p:nvCxnSpPr>
        <p:spPr>
          <a:xfrm rot="10800000" flipH="1" flipV="1">
            <a:off x="8891229" y="1855339"/>
            <a:ext cx="661308" cy="2794375"/>
          </a:xfrm>
          <a:prstGeom prst="curvedConnector4">
            <a:avLst>
              <a:gd name="adj1" fmla="val -34568"/>
              <a:gd name="adj2" fmla="val 8725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F974521-5585-73D8-6426-7746ABB1CF1D}"/>
              </a:ext>
            </a:extLst>
          </p:cNvPr>
          <p:cNvSpPr/>
          <p:nvPr/>
        </p:nvSpPr>
        <p:spPr>
          <a:xfrm>
            <a:off x="8891229" y="464971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4" name="Rectangle 23">
            <a:extLst>
              <a:ext uri="{FF2B5EF4-FFF2-40B4-BE49-F238E27FC236}">
                <a16:creationId xmlns:a16="http://schemas.microsoft.com/office/drawing/2014/main" id="{406A1F3F-4117-46C1-5CD8-D3C6CE64AEF7}"/>
              </a:ext>
            </a:extLst>
          </p:cNvPr>
          <p:cNvSpPr/>
          <p:nvPr/>
        </p:nvSpPr>
        <p:spPr>
          <a:xfrm>
            <a:off x="8891229" y="503344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153A7AF5-8C8F-FF00-8871-7701EA3C1D99}"/>
              </a:ext>
            </a:extLst>
          </p:cNvPr>
          <p:cNvSpPr/>
          <p:nvPr/>
        </p:nvSpPr>
        <p:spPr>
          <a:xfrm>
            <a:off x="11138806" y="4747689"/>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26" name="Curved Connector 25">
            <a:extLst>
              <a:ext uri="{FF2B5EF4-FFF2-40B4-BE49-F238E27FC236}">
                <a16:creationId xmlns:a16="http://schemas.microsoft.com/office/drawing/2014/main" id="{16B200CC-848B-3F51-19D9-EE6F162A37DD}"/>
              </a:ext>
            </a:extLst>
          </p:cNvPr>
          <p:cNvCxnSpPr>
            <a:cxnSpLocks/>
            <a:stCxn id="23" idx="3"/>
          </p:cNvCxnSpPr>
          <p:nvPr/>
        </p:nvCxnSpPr>
        <p:spPr>
          <a:xfrm>
            <a:off x="10213844" y="484565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quot;No&quot; Symbol 26">
            <a:extLst>
              <a:ext uri="{FF2B5EF4-FFF2-40B4-BE49-F238E27FC236}">
                <a16:creationId xmlns:a16="http://schemas.microsoft.com/office/drawing/2014/main" id="{43404E78-1C97-6A55-1109-1CF6F0EE4B6B}"/>
              </a:ext>
            </a:extLst>
          </p:cNvPr>
          <p:cNvSpPr/>
          <p:nvPr/>
        </p:nvSpPr>
        <p:spPr>
          <a:xfrm>
            <a:off x="10454647" y="5839789"/>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8" name="Curved Connector 27">
            <a:extLst>
              <a:ext uri="{FF2B5EF4-FFF2-40B4-BE49-F238E27FC236}">
                <a16:creationId xmlns:a16="http://schemas.microsoft.com/office/drawing/2014/main" id="{11BC3EEC-D41A-628A-5A11-27055A5038C7}"/>
              </a:ext>
            </a:extLst>
          </p:cNvPr>
          <p:cNvCxnSpPr>
            <a:cxnSpLocks/>
            <a:stCxn id="24" idx="3"/>
            <a:endCxn id="27" idx="0"/>
          </p:cNvCxnSpPr>
          <p:nvPr/>
        </p:nvCxnSpPr>
        <p:spPr>
          <a:xfrm>
            <a:off x="10213844" y="5229391"/>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9888B2D-9825-BD71-4E02-9DF6936770C4}"/>
              </a:ext>
            </a:extLst>
          </p:cNvPr>
          <p:cNvSpPr/>
          <p:nvPr/>
        </p:nvSpPr>
        <p:spPr>
          <a:xfrm>
            <a:off x="6347014" y="258591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31" name="Rectangle 30">
            <a:extLst>
              <a:ext uri="{FF2B5EF4-FFF2-40B4-BE49-F238E27FC236}">
                <a16:creationId xmlns:a16="http://schemas.microsoft.com/office/drawing/2014/main" id="{C2F29CE1-B8EB-FD5F-F54A-8E00C83D6BC8}"/>
              </a:ext>
            </a:extLst>
          </p:cNvPr>
          <p:cNvSpPr/>
          <p:nvPr/>
        </p:nvSpPr>
        <p:spPr>
          <a:xfrm>
            <a:off x="6370154" y="33051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32" name="Curved Connector 31">
            <a:extLst>
              <a:ext uri="{FF2B5EF4-FFF2-40B4-BE49-F238E27FC236}">
                <a16:creationId xmlns:a16="http://schemas.microsoft.com/office/drawing/2014/main" id="{43D7A793-E8A8-0D5E-80C8-DBC4FC4E0672}"/>
              </a:ext>
            </a:extLst>
          </p:cNvPr>
          <p:cNvCxnSpPr>
            <a:cxnSpLocks/>
            <a:stCxn id="30" idx="3"/>
            <a:endCxn id="2" idx="0"/>
          </p:cNvCxnSpPr>
          <p:nvPr/>
        </p:nvCxnSpPr>
        <p:spPr>
          <a:xfrm flipV="1">
            <a:off x="7669629" y="1243006"/>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58504B48-FECE-30E1-C5E3-ABFD83302968}"/>
              </a:ext>
            </a:extLst>
          </p:cNvPr>
          <p:cNvCxnSpPr>
            <a:cxnSpLocks/>
            <a:stCxn id="31" idx="3"/>
            <a:endCxn id="23" idx="0"/>
          </p:cNvCxnSpPr>
          <p:nvPr/>
        </p:nvCxnSpPr>
        <p:spPr>
          <a:xfrm>
            <a:off x="7692769" y="3501063"/>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Title 46">
            <a:extLst>
              <a:ext uri="{FF2B5EF4-FFF2-40B4-BE49-F238E27FC236}">
                <a16:creationId xmlns:a16="http://schemas.microsoft.com/office/drawing/2014/main" id="{E1A25C48-C344-D455-9389-502A246BFB3A}"/>
              </a:ext>
            </a:extLst>
          </p:cNvPr>
          <p:cNvSpPr>
            <a:spLocks noGrp="1"/>
          </p:cNvSpPr>
          <p:nvPr>
            <p:ph type="title"/>
          </p:nvPr>
        </p:nvSpPr>
        <p:spPr>
          <a:xfrm>
            <a:off x="483735" y="4905459"/>
            <a:ext cx="2449889" cy="1325563"/>
          </a:xfrm>
        </p:spPr>
        <p:txBody>
          <a:bodyPr>
            <a:normAutofit fontScale="90000"/>
          </a:bodyPr>
          <a:lstStyle/>
          <a:p>
            <a:r>
              <a:rPr lang="en-US" dirty="0"/>
              <a:t>Delete a node in the middle</a:t>
            </a:r>
          </a:p>
        </p:txBody>
      </p:sp>
      <p:sp>
        <p:nvSpPr>
          <p:cNvPr id="34" name="Multiply 33">
            <a:extLst>
              <a:ext uri="{FF2B5EF4-FFF2-40B4-BE49-F238E27FC236}">
                <a16:creationId xmlns:a16="http://schemas.microsoft.com/office/drawing/2014/main" id="{913FB79A-47F2-D36A-5478-3DA98C1A01CA}"/>
              </a:ext>
            </a:extLst>
          </p:cNvPr>
          <p:cNvSpPr/>
          <p:nvPr/>
        </p:nvSpPr>
        <p:spPr>
          <a:xfrm>
            <a:off x="8740451" y="2488315"/>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Multiply 34">
            <a:extLst>
              <a:ext uri="{FF2B5EF4-FFF2-40B4-BE49-F238E27FC236}">
                <a16:creationId xmlns:a16="http://schemas.microsoft.com/office/drawing/2014/main" id="{7157D799-68B3-94FB-932C-DEE07BDB5864}"/>
              </a:ext>
            </a:extLst>
          </p:cNvPr>
          <p:cNvSpPr/>
          <p:nvPr/>
        </p:nvSpPr>
        <p:spPr>
          <a:xfrm>
            <a:off x="10577079" y="2622783"/>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EEB5A29-DE23-E02A-4DE9-61DFC923363E}"/>
              </a:ext>
            </a:extLst>
          </p:cNvPr>
          <p:cNvSpPr/>
          <p:nvPr/>
        </p:nvSpPr>
        <p:spPr>
          <a:xfrm>
            <a:off x="568779" y="157443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6" name="Curved Connector 5">
            <a:extLst>
              <a:ext uri="{FF2B5EF4-FFF2-40B4-BE49-F238E27FC236}">
                <a16:creationId xmlns:a16="http://schemas.microsoft.com/office/drawing/2014/main" id="{F6EEDBF7-5481-EA35-6BF6-2D65173EF259}"/>
              </a:ext>
            </a:extLst>
          </p:cNvPr>
          <p:cNvCxnSpPr>
            <a:cxnSpLocks/>
            <a:stCxn id="3" idx="3"/>
            <a:endCxn id="9" idx="1"/>
          </p:cNvCxnSpPr>
          <p:nvPr/>
        </p:nvCxnSpPr>
        <p:spPr>
          <a:xfrm>
            <a:off x="1891394" y="1770379"/>
            <a:ext cx="1221601" cy="1072829"/>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38FF7ABE-941B-0A0B-60C7-9F34B288F411}"/>
              </a:ext>
            </a:extLst>
          </p:cNvPr>
          <p:cNvSpPr/>
          <p:nvPr/>
        </p:nvSpPr>
        <p:spPr>
          <a:xfrm>
            <a:off x="573315" y="87348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cxnSp>
        <p:nvCxnSpPr>
          <p:cNvPr id="38" name="Curved Connector 37">
            <a:extLst>
              <a:ext uri="{FF2B5EF4-FFF2-40B4-BE49-F238E27FC236}">
                <a16:creationId xmlns:a16="http://schemas.microsoft.com/office/drawing/2014/main" id="{DD3270BC-12FA-FA2A-52ED-DCD52C8AA5A6}"/>
              </a:ext>
            </a:extLst>
          </p:cNvPr>
          <p:cNvCxnSpPr>
            <a:cxnSpLocks/>
            <a:stCxn id="36" idx="3"/>
            <a:endCxn id="5" idx="1"/>
          </p:cNvCxnSpPr>
          <p:nvPr/>
        </p:nvCxnSpPr>
        <p:spPr>
          <a:xfrm>
            <a:off x="1895930" y="1069427"/>
            <a:ext cx="1217065" cy="120257"/>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8396E991-A4E1-2984-B91D-8743B42824B0}"/>
              </a:ext>
            </a:extLst>
          </p:cNvPr>
          <p:cNvSpPr/>
          <p:nvPr/>
        </p:nvSpPr>
        <p:spPr>
          <a:xfrm>
            <a:off x="6290228" y="181706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46" name="Curved Connector 45">
            <a:extLst>
              <a:ext uri="{FF2B5EF4-FFF2-40B4-BE49-F238E27FC236}">
                <a16:creationId xmlns:a16="http://schemas.microsoft.com/office/drawing/2014/main" id="{DF98DEC7-F853-15BE-D827-DEAF385DE22A}"/>
              </a:ext>
            </a:extLst>
          </p:cNvPr>
          <p:cNvCxnSpPr>
            <a:cxnSpLocks/>
            <a:stCxn id="45" idx="3"/>
            <a:endCxn id="17" idx="1"/>
          </p:cNvCxnSpPr>
          <p:nvPr/>
        </p:nvCxnSpPr>
        <p:spPr>
          <a:xfrm>
            <a:off x="7612843" y="2013009"/>
            <a:ext cx="1278386" cy="1079464"/>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C660AF5C-BB70-593D-D071-45371C7180E7}"/>
              </a:ext>
            </a:extLst>
          </p:cNvPr>
          <p:cNvSpPr/>
          <p:nvPr/>
        </p:nvSpPr>
        <p:spPr>
          <a:xfrm>
            <a:off x="6294764" y="111611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cxnSp>
        <p:nvCxnSpPr>
          <p:cNvPr id="49" name="Curved Connector 48">
            <a:extLst>
              <a:ext uri="{FF2B5EF4-FFF2-40B4-BE49-F238E27FC236}">
                <a16:creationId xmlns:a16="http://schemas.microsoft.com/office/drawing/2014/main" id="{965D2F3F-8929-5AAF-72F4-BC2708A17444}"/>
              </a:ext>
            </a:extLst>
          </p:cNvPr>
          <p:cNvCxnSpPr>
            <a:cxnSpLocks/>
            <a:stCxn id="48" idx="3"/>
            <a:endCxn id="2" idx="1"/>
          </p:cNvCxnSpPr>
          <p:nvPr/>
        </p:nvCxnSpPr>
        <p:spPr>
          <a:xfrm>
            <a:off x="7617379" y="1312057"/>
            <a:ext cx="1273850" cy="126892"/>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527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D539-40B6-0353-D2DC-CF3A5D495E49}"/>
              </a:ext>
            </a:extLst>
          </p:cNvPr>
          <p:cNvSpPr>
            <a:spLocks noGrp="1"/>
          </p:cNvSpPr>
          <p:nvPr>
            <p:ph type="title"/>
          </p:nvPr>
        </p:nvSpPr>
        <p:spPr/>
        <p:txBody>
          <a:bodyPr/>
          <a:lstStyle/>
          <a:p>
            <a:r>
              <a:rPr lang="en-US" dirty="0"/>
              <a:t>A Bit of Poetry – Robert Frost</a:t>
            </a:r>
          </a:p>
        </p:txBody>
      </p:sp>
      <p:sp>
        <p:nvSpPr>
          <p:cNvPr id="3" name="Content Placeholder 2">
            <a:extLst>
              <a:ext uri="{FF2B5EF4-FFF2-40B4-BE49-F238E27FC236}">
                <a16:creationId xmlns:a16="http://schemas.microsoft.com/office/drawing/2014/main" id="{201901B9-66AF-3228-61E8-D9BCC2A5C872}"/>
              </a:ext>
            </a:extLst>
          </p:cNvPr>
          <p:cNvSpPr>
            <a:spLocks noGrp="1"/>
          </p:cNvSpPr>
          <p:nvPr>
            <p:ph idx="1"/>
          </p:nvPr>
        </p:nvSpPr>
        <p:spPr>
          <a:xfrm>
            <a:off x="838200" y="1825625"/>
            <a:ext cx="7309757" cy="3056618"/>
          </a:xfrm>
        </p:spPr>
        <p:txBody>
          <a:bodyPr/>
          <a:lstStyle/>
          <a:p>
            <a:r>
              <a:rPr lang="en-US" dirty="0"/>
              <a:t>Taught at the University of Michigan 1921-1927</a:t>
            </a:r>
          </a:p>
          <a:p>
            <a:r>
              <a:rPr lang="en-US" dirty="0"/>
              <a:t>Consultant in Poetry to the US Library of Congress 1958-1959</a:t>
            </a:r>
          </a:p>
          <a:p>
            <a:r>
              <a:rPr lang="en-US" dirty="0"/>
              <a:t>His grandson Bob Frost was a colleague of mine at the University of Michigan for many years</a:t>
            </a:r>
          </a:p>
        </p:txBody>
      </p:sp>
      <p:sp>
        <p:nvSpPr>
          <p:cNvPr id="5" name="TextBox 4">
            <a:extLst>
              <a:ext uri="{FF2B5EF4-FFF2-40B4-BE49-F238E27FC236}">
                <a16:creationId xmlns:a16="http://schemas.microsoft.com/office/drawing/2014/main" id="{091570B3-BA99-897C-5C83-8D6AAB736867}"/>
              </a:ext>
            </a:extLst>
          </p:cNvPr>
          <p:cNvSpPr txBox="1"/>
          <p:nvPr/>
        </p:nvSpPr>
        <p:spPr>
          <a:xfrm>
            <a:off x="838200" y="5809683"/>
            <a:ext cx="6098720" cy="369332"/>
          </a:xfrm>
          <a:prstGeom prst="rect">
            <a:avLst/>
          </a:prstGeom>
          <a:noFill/>
        </p:spPr>
        <p:txBody>
          <a:bodyPr wrap="square">
            <a:spAutoFit/>
          </a:bodyPr>
          <a:lstStyle/>
          <a:p>
            <a:r>
              <a:rPr lang="en-US" dirty="0"/>
              <a:t>https://</a:t>
            </a:r>
            <a:r>
              <a:rPr lang="en-US" dirty="0" err="1"/>
              <a:t>en.wikipedia.org</a:t>
            </a:r>
            <a:r>
              <a:rPr lang="en-US" dirty="0"/>
              <a:t>/wiki/</a:t>
            </a:r>
            <a:r>
              <a:rPr lang="en-US" dirty="0" err="1"/>
              <a:t>Robert_Frost</a:t>
            </a:r>
            <a:endParaRPr lang="en-US" dirty="0"/>
          </a:p>
        </p:txBody>
      </p:sp>
      <p:pic>
        <p:nvPicPr>
          <p:cNvPr id="7" name="Picture 6" descr="A Picture of Robert Frost taken around 1910, from Wikipedia.">
            <a:extLst>
              <a:ext uri="{FF2B5EF4-FFF2-40B4-BE49-F238E27FC236}">
                <a16:creationId xmlns:a16="http://schemas.microsoft.com/office/drawing/2014/main" id="{248AF269-AB34-F3C9-3BBD-3B9E9803F110}"/>
              </a:ext>
            </a:extLst>
          </p:cNvPr>
          <p:cNvPicPr>
            <a:picLocks noChangeAspect="1"/>
          </p:cNvPicPr>
          <p:nvPr/>
        </p:nvPicPr>
        <p:blipFill>
          <a:blip r:embed="rId2"/>
          <a:stretch>
            <a:fillRect/>
          </a:stretch>
        </p:blipFill>
        <p:spPr>
          <a:xfrm>
            <a:off x="9366788" y="631552"/>
            <a:ext cx="1987012" cy="2810895"/>
          </a:xfrm>
          <a:prstGeom prst="rect">
            <a:avLst/>
          </a:prstGeom>
        </p:spPr>
      </p:pic>
      <p:pic>
        <p:nvPicPr>
          <p:cNvPr id="9" name="Picture 8" descr="A picture of Bob Frost (Robert Frost's grandson)">
            <a:extLst>
              <a:ext uri="{FF2B5EF4-FFF2-40B4-BE49-F238E27FC236}">
                <a16:creationId xmlns:a16="http://schemas.microsoft.com/office/drawing/2014/main" id="{DF3E40A9-F9D8-DA27-BF8E-65D48E665AE1}"/>
              </a:ext>
            </a:extLst>
          </p:cNvPr>
          <p:cNvPicPr>
            <a:picLocks noChangeAspect="1"/>
          </p:cNvPicPr>
          <p:nvPr/>
        </p:nvPicPr>
        <p:blipFill>
          <a:blip r:embed="rId3"/>
          <a:stretch>
            <a:fillRect/>
          </a:stretch>
        </p:blipFill>
        <p:spPr>
          <a:xfrm>
            <a:off x="8837492" y="4212851"/>
            <a:ext cx="2516308" cy="1672128"/>
          </a:xfrm>
          <a:prstGeom prst="rect">
            <a:avLst/>
          </a:prstGeom>
        </p:spPr>
      </p:pic>
    </p:spTree>
    <p:extLst>
      <p:ext uri="{BB962C8B-B14F-4D97-AF65-F5344CB8AC3E}">
        <p14:creationId xmlns:p14="http://schemas.microsoft.com/office/powerpoint/2010/main" val="18768333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3112995" y="99374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3112995" y="141013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5360572" y="1091716"/>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4435610" y="1189684"/>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3112995" y="264726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3112995" y="303099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5360572" y="2745239"/>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4435610" y="284320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3112995" y="1606075"/>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3774303" y="3226941"/>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3112995" y="440045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3112995" y="478418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5360572" y="4498424"/>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4435610" y="459639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4676413" y="5590524"/>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4435610" y="4980126"/>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68780" y="233665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91920" y="305585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1891395" y="993741"/>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1914535" y="3251798"/>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D67E757-A4DE-9796-DFC3-8183A82BFB3A}"/>
              </a:ext>
            </a:extLst>
          </p:cNvPr>
          <p:cNvSpPr/>
          <p:nvPr/>
        </p:nvSpPr>
        <p:spPr>
          <a:xfrm>
            <a:off x="8891229" y="124300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F3016C5F-BAB0-832B-3AF5-BF500DB96BF1}"/>
              </a:ext>
            </a:extLst>
          </p:cNvPr>
          <p:cNvSpPr/>
          <p:nvPr/>
        </p:nvSpPr>
        <p:spPr>
          <a:xfrm>
            <a:off x="8891229" y="1659397"/>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1" name="Rectangle 10">
            <a:extLst>
              <a:ext uri="{FF2B5EF4-FFF2-40B4-BE49-F238E27FC236}">
                <a16:creationId xmlns:a16="http://schemas.microsoft.com/office/drawing/2014/main" id="{8A1247F9-D81E-79EC-3FCC-C69CAB45C614}"/>
              </a:ext>
            </a:extLst>
          </p:cNvPr>
          <p:cNvSpPr/>
          <p:nvPr/>
        </p:nvSpPr>
        <p:spPr>
          <a:xfrm>
            <a:off x="11138806" y="1340981"/>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6" name="Curved Connector 15">
            <a:extLst>
              <a:ext uri="{FF2B5EF4-FFF2-40B4-BE49-F238E27FC236}">
                <a16:creationId xmlns:a16="http://schemas.microsoft.com/office/drawing/2014/main" id="{05479A1F-AA19-DF3A-816A-DBD3C1760100}"/>
              </a:ext>
            </a:extLst>
          </p:cNvPr>
          <p:cNvCxnSpPr>
            <a:cxnSpLocks/>
            <a:stCxn id="2" idx="3"/>
          </p:cNvCxnSpPr>
          <p:nvPr/>
        </p:nvCxnSpPr>
        <p:spPr>
          <a:xfrm>
            <a:off x="10213844" y="1438949"/>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3835028B-2729-3A98-E032-232573814466}"/>
              </a:ext>
            </a:extLst>
          </p:cNvPr>
          <p:cNvSpPr/>
          <p:nvPr/>
        </p:nvSpPr>
        <p:spPr>
          <a:xfrm>
            <a:off x="8891229" y="289653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8" name="Rectangle 17">
            <a:extLst>
              <a:ext uri="{FF2B5EF4-FFF2-40B4-BE49-F238E27FC236}">
                <a16:creationId xmlns:a16="http://schemas.microsoft.com/office/drawing/2014/main" id="{DFBCD5BB-D7D0-E35F-C5B1-8C297A2C4BF7}"/>
              </a:ext>
            </a:extLst>
          </p:cNvPr>
          <p:cNvSpPr/>
          <p:nvPr/>
        </p:nvSpPr>
        <p:spPr>
          <a:xfrm>
            <a:off x="8891229" y="32802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1E3B0AE8-61BF-F4C4-F964-E6BD410EED14}"/>
              </a:ext>
            </a:extLst>
          </p:cNvPr>
          <p:cNvSpPr/>
          <p:nvPr/>
        </p:nvSpPr>
        <p:spPr>
          <a:xfrm>
            <a:off x="11138806" y="2994504"/>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0" name="Curved Connector 19">
            <a:extLst>
              <a:ext uri="{FF2B5EF4-FFF2-40B4-BE49-F238E27FC236}">
                <a16:creationId xmlns:a16="http://schemas.microsoft.com/office/drawing/2014/main" id="{1A5732BD-CFEC-F1A2-1FA8-E33C8B28E722}"/>
              </a:ext>
            </a:extLst>
          </p:cNvPr>
          <p:cNvCxnSpPr>
            <a:cxnSpLocks/>
            <a:stCxn id="17" idx="3"/>
          </p:cNvCxnSpPr>
          <p:nvPr/>
        </p:nvCxnSpPr>
        <p:spPr>
          <a:xfrm>
            <a:off x="10213844" y="309247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59472074-8D39-6F49-E375-7E08B6CEFBAC}"/>
              </a:ext>
            </a:extLst>
          </p:cNvPr>
          <p:cNvCxnSpPr>
            <a:cxnSpLocks/>
            <a:stCxn id="18" idx="3"/>
            <a:endCxn id="23" idx="0"/>
          </p:cNvCxnSpPr>
          <p:nvPr/>
        </p:nvCxnSpPr>
        <p:spPr>
          <a:xfrm flipH="1">
            <a:off x="9552537" y="3476206"/>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F974521-5585-73D8-6426-7746ABB1CF1D}"/>
              </a:ext>
            </a:extLst>
          </p:cNvPr>
          <p:cNvSpPr/>
          <p:nvPr/>
        </p:nvSpPr>
        <p:spPr>
          <a:xfrm>
            <a:off x="8891229" y="464971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4" name="Rectangle 23">
            <a:extLst>
              <a:ext uri="{FF2B5EF4-FFF2-40B4-BE49-F238E27FC236}">
                <a16:creationId xmlns:a16="http://schemas.microsoft.com/office/drawing/2014/main" id="{406A1F3F-4117-46C1-5CD8-D3C6CE64AEF7}"/>
              </a:ext>
            </a:extLst>
          </p:cNvPr>
          <p:cNvSpPr/>
          <p:nvPr/>
        </p:nvSpPr>
        <p:spPr>
          <a:xfrm>
            <a:off x="8891229" y="503344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153A7AF5-8C8F-FF00-8871-7701EA3C1D99}"/>
              </a:ext>
            </a:extLst>
          </p:cNvPr>
          <p:cNvSpPr/>
          <p:nvPr/>
        </p:nvSpPr>
        <p:spPr>
          <a:xfrm>
            <a:off x="11138806" y="4747689"/>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26" name="Curved Connector 25">
            <a:extLst>
              <a:ext uri="{FF2B5EF4-FFF2-40B4-BE49-F238E27FC236}">
                <a16:creationId xmlns:a16="http://schemas.microsoft.com/office/drawing/2014/main" id="{16B200CC-848B-3F51-19D9-EE6F162A37DD}"/>
              </a:ext>
            </a:extLst>
          </p:cNvPr>
          <p:cNvCxnSpPr>
            <a:cxnSpLocks/>
            <a:stCxn id="23" idx="3"/>
          </p:cNvCxnSpPr>
          <p:nvPr/>
        </p:nvCxnSpPr>
        <p:spPr>
          <a:xfrm>
            <a:off x="10213844" y="484565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quot;No&quot; Symbol 26">
            <a:extLst>
              <a:ext uri="{FF2B5EF4-FFF2-40B4-BE49-F238E27FC236}">
                <a16:creationId xmlns:a16="http://schemas.microsoft.com/office/drawing/2014/main" id="{43404E78-1C97-6A55-1109-1CF6F0EE4B6B}"/>
              </a:ext>
            </a:extLst>
          </p:cNvPr>
          <p:cNvSpPr/>
          <p:nvPr/>
        </p:nvSpPr>
        <p:spPr>
          <a:xfrm>
            <a:off x="10454647" y="5839789"/>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8" name="Curved Connector 27">
            <a:extLst>
              <a:ext uri="{FF2B5EF4-FFF2-40B4-BE49-F238E27FC236}">
                <a16:creationId xmlns:a16="http://schemas.microsoft.com/office/drawing/2014/main" id="{11BC3EEC-D41A-628A-5A11-27055A5038C7}"/>
              </a:ext>
            </a:extLst>
          </p:cNvPr>
          <p:cNvCxnSpPr>
            <a:cxnSpLocks/>
            <a:stCxn id="24" idx="3"/>
            <a:endCxn id="27" idx="0"/>
          </p:cNvCxnSpPr>
          <p:nvPr/>
        </p:nvCxnSpPr>
        <p:spPr>
          <a:xfrm>
            <a:off x="10213844" y="5229391"/>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9888B2D-9825-BD71-4E02-9DF6936770C4}"/>
              </a:ext>
            </a:extLst>
          </p:cNvPr>
          <p:cNvSpPr/>
          <p:nvPr/>
        </p:nvSpPr>
        <p:spPr>
          <a:xfrm>
            <a:off x="6347014" y="258591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31" name="Rectangle 30">
            <a:extLst>
              <a:ext uri="{FF2B5EF4-FFF2-40B4-BE49-F238E27FC236}">
                <a16:creationId xmlns:a16="http://schemas.microsoft.com/office/drawing/2014/main" id="{C2F29CE1-B8EB-FD5F-F54A-8E00C83D6BC8}"/>
              </a:ext>
            </a:extLst>
          </p:cNvPr>
          <p:cNvSpPr/>
          <p:nvPr/>
        </p:nvSpPr>
        <p:spPr>
          <a:xfrm>
            <a:off x="6370154" y="33051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32" name="Curved Connector 31">
            <a:extLst>
              <a:ext uri="{FF2B5EF4-FFF2-40B4-BE49-F238E27FC236}">
                <a16:creationId xmlns:a16="http://schemas.microsoft.com/office/drawing/2014/main" id="{43D7A793-E8A8-0D5E-80C8-DBC4FC4E0672}"/>
              </a:ext>
            </a:extLst>
          </p:cNvPr>
          <p:cNvCxnSpPr>
            <a:cxnSpLocks/>
            <a:stCxn id="30" idx="3"/>
            <a:endCxn id="17" idx="1"/>
          </p:cNvCxnSpPr>
          <p:nvPr/>
        </p:nvCxnSpPr>
        <p:spPr>
          <a:xfrm>
            <a:off x="7669629" y="2781859"/>
            <a:ext cx="1221600" cy="310614"/>
          </a:xfrm>
          <a:prstGeom prst="curvedConnector3">
            <a:avLst>
              <a:gd name="adj1" fmla="val 5000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58504B48-FECE-30E1-C5E3-ABFD83302968}"/>
              </a:ext>
            </a:extLst>
          </p:cNvPr>
          <p:cNvCxnSpPr>
            <a:cxnSpLocks/>
            <a:stCxn id="31" idx="3"/>
            <a:endCxn id="23" idx="0"/>
          </p:cNvCxnSpPr>
          <p:nvPr/>
        </p:nvCxnSpPr>
        <p:spPr>
          <a:xfrm>
            <a:off x="7692769" y="3501063"/>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Title 46">
            <a:extLst>
              <a:ext uri="{FF2B5EF4-FFF2-40B4-BE49-F238E27FC236}">
                <a16:creationId xmlns:a16="http://schemas.microsoft.com/office/drawing/2014/main" id="{E1A25C48-C344-D455-9389-502A246BFB3A}"/>
              </a:ext>
            </a:extLst>
          </p:cNvPr>
          <p:cNvSpPr>
            <a:spLocks noGrp="1"/>
          </p:cNvSpPr>
          <p:nvPr>
            <p:ph type="title"/>
          </p:nvPr>
        </p:nvSpPr>
        <p:spPr>
          <a:xfrm>
            <a:off x="483735" y="4905459"/>
            <a:ext cx="2449889" cy="1325563"/>
          </a:xfrm>
        </p:spPr>
        <p:txBody>
          <a:bodyPr>
            <a:normAutofit fontScale="90000"/>
          </a:bodyPr>
          <a:lstStyle/>
          <a:p>
            <a:r>
              <a:rPr lang="en-US" dirty="0"/>
              <a:t>Delete the first node</a:t>
            </a:r>
          </a:p>
        </p:txBody>
      </p:sp>
      <p:sp>
        <p:nvSpPr>
          <p:cNvPr id="3" name="Multiply 2">
            <a:extLst>
              <a:ext uri="{FF2B5EF4-FFF2-40B4-BE49-F238E27FC236}">
                <a16:creationId xmlns:a16="http://schemas.microsoft.com/office/drawing/2014/main" id="{F53D023A-5D9C-5FDB-9E5E-C512E548063C}"/>
              </a:ext>
            </a:extLst>
          </p:cNvPr>
          <p:cNvSpPr/>
          <p:nvPr/>
        </p:nvSpPr>
        <p:spPr>
          <a:xfrm>
            <a:off x="8789048" y="862486"/>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ultiply 5">
            <a:extLst>
              <a:ext uri="{FF2B5EF4-FFF2-40B4-BE49-F238E27FC236}">
                <a16:creationId xmlns:a16="http://schemas.microsoft.com/office/drawing/2014/main" id="{3D7561A0-43A3-7B01-1EC2-F5890592577D}"/>
              </a:ext>
            </a:extLst>
          </p:cNvPr>
          <p:cNvSpPr/>
          <p:nvPr/>
        </p:nvSpPr>
        <p:spPr>
          <a:xfrm>
            <a:off x="10551174" y="834791"/>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A9CB4FC-AAC4-40EF-C633-7CFDCB2D607B}"/>
              </a:ext>
            </a:extLst>
          </p:cNvPr>
          <p:cNvSpPr/>
          <p:nvPr/>
        </p:nvSpPr>
        <p:spPr>
          <a:xfrm>
            <a:off x="568779" y="157443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34" name="Curved Connector 33">
            <a:extLst>
              <a:ext uri="{FF2B5EF4-FFF2-40B4-BE49-F238E27FC236}">
                <a16:creationId xmlns:a16="http://schemas.microsoft.com/office/drawing/2014/main" id="{D73E8EE3-452B-81FD-FE2C-1BEABB40F596}"/>
              </a:ext>
            </a:extLst>
          </p:cNvPr>
          <p:cNvCxnSpPr>
            <a:cxnSpLocks/>
            <a:stCxn id="21" idx="3"/>
            <a:endCxn id="5" idx="1"/>
          </p:cNvCxnSpPr>
          <p:nvPr/>
        </p:nvCxnSpPr>
        <p:spPr>
          <a:xfrm flipV="1">
            <a:off x="1891394" y="1189684"/>
            <a:ext cx="1221601" cy="580695"/>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35B7DF79-F433-E01D-0860-60B2C523BE79}"/>
              </a:ext>
            </a:extLst>
          </p:cNvPr>
          <p:cNvSpPr/>
          <p:nvPr/>
        </p:nvSpPr>
        <p:spPr>
          <a:xfrm>
            <a:off x="573315" y="87348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cxnSp>
        <p:nvCxnSpPr>
          <p:cNvPr id="38" name="Curved Connector 37">
            <a:extLst>
              <a:ext uri="{FF2B5EF4-FFF2-40B4-BE49-F238E27FC236}">
                <a16:creationId xmlns:a16="http://schemas.microsoft.com/office/drawing/2014/main" id="{EA06CC12-9CC8-56A5-A9F0-31139215FC18}"/>
              </a:ext>
            </a:extLst>
          </p:cNvPr>
          <p:cNvCxnSpPr>
            <a:cxnSpLocks/>
            <a:stCxn id="36" idx="3"/>
            <a:endCxn id="44" idx="4"/>
          </p:cNvCxnSpPr>
          <p:nvPr/>
        </p:nvCxnSpPr>
        <p:spPr>
          <a:xfrm flipV="1">
            <a:off x="1895930" y="641844"/>
            <a:ext cx="478982" cy="427583"/>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quot;No&quot; Symbol 43">
            <a:extLst>
              <a:ext uri="{FF2B5EF4-FFF2-40B4-BE49-F238E27FC236}">
                <a16:creationId xmlns:a16="http://schemas.microsoft.com/office/drawing/2014/main" id="{C1628465-7138-9A8E-283A-C8D8CD2B8068}"/>
              </a:ext>
            </a:extLst>
          </p:cNvPr>
          <p:cNvSpPr/>
          <p:nvPr/>
        </p:nvSpPr>
        <p:spPr>
          <a:xfrm>
            <a:off x="2143671" y="20097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Rectangle 45">
            <a:extLst>
              <a:ext uri="{FF2B5EF4-FFF2-40B4-BE49-F238E27FC236}">
                <a16:creationId xmlns:a16="http://schemas.microsoft.com/office/drawing/2014/main" id="{B76E6EC6-8AA1-FC96-6FBC-8A5F89788F50}"/>
              </a:ext>
            </a:extLst>
          </p:cNvPr>
          <p:cNvSpPr/>
          <p:nvPr/>
        </p:nvSpPr>
        <p:spPr>
          <a:xfrm>
            <a:off x="6336194" y="178413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48" name="Curved Connector 47">
            <a:extLst>
              <a:ext uri="{FF2B5EF4-FFF2-40B4-BE49-F238E27FC236}">
                <a16:creationId xmlns:a16="http://schemas.microsoft.com/office/drawing/2014/main" id="{EC409821-7073-491B-FCE0-FFB6A8B363D4}"/>
              </a:ext>
            </a:extLst>
          </p:cNvPr>
          <p:cNvCxnSpPr>
            <a:cxnSpLocks/>
            <a:stCxn id="46" idx="3"/>
            <a:endCxn id="2" idx="1"/>
          </p:cNvCxnSpPr>
          <p:nvPr/>
        </p:nvCxnSpPr>
        <p:spPr>
          <a:xfrm flipV="1">
            <a:off x="7658809" y="1438949"/>
            <a:ext cx="1232420" cy="541126"/>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858C2C03-6049-BF99-89F0-B3D168DC7D99}"/>
              </a:ext>
            </a:extLst>
          </p:cNvPr>
          <p:cNvSpPr/>
          <p:nvPr/>
        </p:nvSpPr>
        <p:spPr>
          <a:xfrm>
            <a:off x="6340730" y="108318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cxnSp>
        <p:nvCxnSpPr>
          <p:cNvPr id="50" name="Curved Connector 49">
            <a:extLst>
              <a:ext uri="{FF2B5EF4-FFF2-40B4-BE49-F238E27FC236}">
                <a16:creationId xmlns:a16="http://schemas.microsoft.com/office/drawing/2014/main" id="{B4EC22BB-9F44-58B0-C3BE-785DAA3CF7B5}"/>
              </a:ext>
            </a:extLst>
          </p:cNvPr>
          <p:cNvCxnSpPr>
            <a:cxnSpLocks/>
            <a:stCxn id="49" idx="3"/>
            <a:endCxn id="51" idx="4"/>
          </p:cNvCxnSpPr>
          <p:nvPr/>
        </p:nvCxnSpPr>
        <p:spPr>
          <a:xfrm flipV="1">
            <a:off x="7663345" y="851540"/>
            <a:ext cx="478982" cy="427583"/>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quot;No&quot; Symbol 50">
            <a:extLst>
              <a:ext uri="{FF2B5EF4-FFF2-40B4-BE49-F238E27FC236}">
                <a16:creationId xmlns:a16="http://schemas.microsoft.com/office/drawing/2014/main" id="{95108833-0EFB-8A46-95FE-7674E5361B8F}"/>
              </a:ext>
            </a:extLst>
          </p:cNvPr>
          <p:cNvSpPr/>
          <p:nvPr/>
        </p:nvSpPr>
        <p:spPr>
          <a:xfrm>
            <a:off x="7911086" y="410668"/>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95177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3112995" y="99374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3112995" y="141013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5360572" y="1091716"/>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4435610" y="1189684"/>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3112995" y="264726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3112995" y="303099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5360572" y="2745239"/>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4435610" y="284320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3112995" y="1606075"/>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3774303" y="3226941"/>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3112995" y="440045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3112995" y="478418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5360572" y="4498424"/>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4435610" y="459639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4676413" y="5590524"/>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4435610" y="4980126"/>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68780" y="233665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91920" y="305585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1891395" y="993741"/>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1914535" y="3251798"/>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D67E757-A4DE-9796-DFC3-8183A82BFB3A}"/>
              </a:ext>
            </a:extLst>
          </p:cNvPr>
          <p:cNvSpPr/>
          <p:nvPr/>
        </p:nvSpPr>
        <p:spPr>
          <a:xfrm>
            <a:off x="8891229" y="124300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F3016C5F-BAB0-832B-3AF5-BF500DB96BF1}"/>
              </a:ext>
            </a:extLst>
          </p:cNvPr>
          <p:cNvSpPr/>
          <p:nvPr/>
        </p:nvSpPr>
        <p:spPr>
          <a:xfrm>
            <a:off x="8891229" y="1659397"/>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1" name="Rectangle 10">
            <a:extLst>
              <a:ext uri="{FF2B5EF4-FFF2-40B4-BE49-F238E27FC236}">
                <a16:creationId xmlns:a16="http://schemas.microsoft.com/office/drawing/2014/main" id="{8A1247F9-D81E-79EC-3FCC-C69CAB45C614}"/>
              </a:ext>
            </a:extLst>
          </p:cNvPr>
          <p:cNvSpPr/>
          <p:nvPr/>
        </p:nvSpPr>
        <p:spPr>
          <a:xfrm>
            <a:off x="11138806" y="1340981"/>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6" name="Curved Connector 15">
            <a:extLst>
              <a:ext uri="{FF2B5EF4-FFF2-40B4-BE49-F238E27FC236}">
                <a16:creationId xmlns:a16="http://schemas.microsoft.com/office/drawing/2014/main" id="{05479A1F-AA19-DF3A-816A-DBD3C1760100}"/>
              </a:ext>
            </a:extLst>
          </p:cNvPr>
          <p:cNvCxnSpPr>
            <a:cxnSpLocks/>
            <a:stCxn id="2" idx="3"/>
          </p:cNvCxnSpPr>
          <p:nvPr/>
        </p:nvCxnSpPr>
        <p:spPr>
          <a:xfrm>
            <a:off x="10213844" y="1438949"/>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3835028B-2729-3A98-E032-232573814466}"/>
              </a:ext>
            </a:extLst>
          </p:cNvPr>
          <p:cNvSpPr/>
          <p:nvPr/>
        </p:nvSpPr>
        <p:spPr>
          <a:xfrm>
            <a:off x="8891229" y="289653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8" name="Rectangle 17">
            <a:extLst>
              <a:ext uri="{FF2B5EF4-FFF2-40B4-BE49-F238E27FC236}">
                <a16:creationId xmlns:a16="http://schemas.microsoft.com/office/drawing/2014/main" id="{DFBCD5BB-D7D0-E35F-C5B1-8C297A2C4BF7}"/>
              </a:ext>
            </a:extLst>
          </p:cNvPr>
          <p:cNvSpPr/>
          <p:nvPr/>
        </p:nvSpPr>
        <p:spPr>
          <a:xfrm>
            <a:off x="8891229" y="32802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1E3B0AE8-61BF-F4C4-F964-E6BD410EED14}"/>
              </a:ext>
            </a:extLst>
          </p:cNvPr>
          <p:cNvSpPr/>
          <p:nvPr/>
        </p:nvSpPr>
        <p:spPr>
          <a:xfrm>
            <a:off x="11138806" y="2994504"/>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0" name="Curved Connector 19">
            <a:extLst>
              <a:ext uri="{FF2B5EF4-FFF2-40B4-BE49-F238E27FC236}">
                <a16:creationId xmlns:a16="http://schemas.microsoft.com/office/drawing/2014/main" id="{1A5732BD-CFEC-F1A2-1FA8-E33C8B28E722}"/>
              </a:ext>
            </a:extLst>
          </p:cNvPr>
          <p:cNvCxnSpPr>
            <a:cxnSpLocks/>
            <a:stCxn id="17" idx="3"/>
          </p:cNvCxnSpPr>
          <p:nvPr/>
        </p:nvCxnSpPr>
        <p:spPr>
          <a:xfrm>
            <a:off x="10213844" y="309247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DEECDA8D-17A3-12E7-6F05-4CE3C78F83D7}"/>
              </a:ext>
            </a:extLst>
          </p:cNvPr>
          <p:cNvCxnSpPr>
            <a:cxnSpLocks/>
            <a:stCxn id="4" idx="1"/>
            <a:endCxn id="17" idx="0"/>
          </p:cNvCxnSpPr>
          <p:nvPr/>
        </p:nvCxnSpPr>
        <p:spPr>
          <a:xfrm rot="10800000" flipH="1" flipV="1">
            <a:off x="8891229" y="1855340"/>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59472074-8D39-6F49-E375-7E08B6CEFBAC}"/>
              </a:ext>
            </a:extLst>
          </p:cNvPr>
          <p:cNvCxnSpPr>
            <a:cxnSpLocks/>
            <a:stCxn id="18" idx="3"/>
            <a:endCxn id="34" idx="0"/>
          </p:cNvCxnSpPr>
          <p:nvPr/>
        </p:nvCxnSpPr>
        <p:spPr>
          <a:xfrm>
            <a:off x="10213844" y="3476206"/>
            <a:ext cx="430067" cy="48337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F974521-5585-73D8-6426-7746ABB1CF1D}"/>
              </a:ext>
            </a:extLst>
          </p:cNvPr>
          <p:cNvSpPr/>
          <p:nvPr/>
        </p:nvSpPr>
        <p:spPr>
          <a:xfrm>
            <a:off x="8891229" y="464971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4" name="Rectangle 23">
            <a:extLst>
              <a:ext uri="{FF2B5EF4-FFF2-40B4-BE49-F238E27FC236}">
                <a16:creationId xmlns:a16="http://schemas.microsoft.com/office/drawing/2014/main" id="{406A1F3F-4117-46C1-5CD8-D3C6CE64AEF7}"/>
              </a:ext>
            </a:extLst>
          </p:cNvPr>
          <p:cNvSpPr/>
          <p:nvPr/>
        </p:nvSpPr>
        <p:spPr>
          <a:xfrm>
            <a:off x="8891229" y="503344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153A7AF5-8C8F-FF00-8871-7701EA3C1D99}"/>
              </a:ext>
            </a:extLst>
          </p:cNvPr>
          <p:cNvSpPr/>
          <p:nvPr/>
        </p:nvSpPr>
        <p:spPr>
          <a:xfrm>
            <a:off x="11138806" y="4747689"/>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26" name="Curved Connector 25">
            <a:extLst>
              <a:ext uri="{FF2B5EF4-FFF2-40B4-BE49-F238E27FC236}">
                <a16:creationId xmlns:a16="http://schemas.microsoft.com/office/drawing/2014/main" id="{16B200CC-848B-3F51-19D9-EE6F162A37DD}"/>
              </a:ext>
            </a:extLst>
          </p:cNvPr>
          <p:cNvCxnSpPr>
            <a:cxnSpLocks/>
            <a:stCxn id="23" idx="3"/>
          </p:cNvCxnSpPr>
          <p:nvPr/>
        </p:nvCxnSpPr>
        <p:spPr>
          <a:xfrm>
            <a:off x="10213844" y="484565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quot;No&quot; Symbol 26">
            <a:extLst>
              <a:ext uri="{FF2B5EF4-FFF2-40B4-BE49-F238E27FC236}">
                <a16:creationId xmlns:a16="http://schemas.microsoft.com/office/drawing/2014/main" id="{43404E78-1C97-6A55-1109-1CF6F0EE4B6B}"/>
              </a:ext>
            </a:extLst>
          </p:cNvPr>
          <p:cNvSpPr/>
          <p:nvPr/>
        </p:nvSpPr>
        <p:spPr>
          <a:xfrm>
            <a:off x="10454647" y="5839789"/>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8" name="Curved Connector 27">
            <a:extLst>
              <a:ext uri="{FF2B5EF4-FFF2-40B4-BE49-F238E27FC236}">
                <a16:creationId xmlns:a16="http://schemas.microsoft.com/office/drawing/2014/main" id="{11BC3EEC-D41A-628A-5A11-27055A5038C7}"/>
              </a:ext>
            </a:extLst>
          </p:cNvPr>
          <p:cNvCxnSpPr>
            <a:cxnSpLocks/>
            <a:stCxn id="24" idx="3"/>
            <a:endCxn id="27" idx="0"/>
          </p:cNvCxnSpPr>
          <p:nvPr/>
        </p:nvCxnSpPr>
        <p:spPr>
          <a:xfrm>
            <a:off x="10213844" y="5229391"/>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9888B2D-9825-BD71-4E02-9DF6936770C4}"/>
              </a:ext>
            </a:extLst>
          </p:cNvPr>
          <p:cNvSpPr/>
          <p:nvPr/>
        </p:nvSpPr>
        <p:spPr>
          <a:xfrm>
            <a:off x="6347014" y="258591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31" name="Rectangle 30">
            <a:extLst>
              <a:ext uri="{FF2B5EF4-FFF2-40B4-BE49-F238E27FC236}">
                <a16:creationId xmlns:a16="http://schemas.microsoft.com/office/drawing/2014/main" id="{C2F29CE1-B8EB-FD5F-F54A-8E00C83D6BC8}"/>
              </a:ext>
            </a:extLst>
          </p:cNvPr>
          <p:cNvSpPr/>
          <p:nvPr/>
        </p:nvSpPr>
        <p:spPr>
          <a:xfrm>
            <a:off x="6370154" y="33051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32" name="Curved Connector 31">
            <a:extLst>
              <a:ext uri="{FF2B5EF4-FFF2-40B4-BE49-F238E27FC236}">
                <a16:creationId xmlns:a16="http://schemas.microsoft.com/office/drawing/2014/main" id="{43D7A793-E8A8-0D5E-80C8-DBC4FC4E0672}"/>
              </a:ext>
            </a:extLst>
          </p:cNvPr>
          <p:cNvCxnSpPr>
            <a:cxnSpLocks/>
            <a:stCxn id="30" idx="3"/>
            <a:endCxn id="2" idx="0"/>
          </p:cNvCxnSpPr>
          <p:nvPr/>
        </p:nvCxnSpPr>
        <p:spPr>
          <a:xfrm flipV="1">
            <a:off x="7669629" y="1243006"/>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58504B48-FECE-30E1-C5E3-ABFD83302968}"/>
              </a:ext>
            </a:extLst>
          </p:cNvPr>
          <p:cNvCxnSpPr>
            <a:cxnSpLocks/>
            <a:stCxn id="31" idx="3"/>
            <a:endCxn id="17" idx="1"/>
          </p:cNvCxnSpPr>
          <p:nvPr/>
        </p:nvCxnSpPr>
        <p:spPr>
          <a:xfrm flipV="1">
            <a:off x="7692769" y="3092473"/>
            <a:ext cx="1198460" cy="408590"/>
          </a:xfrm>
          <a:prstGeom prst="curvedConnector3">
            <a:avLst>
              <a:gd name="adj1" fmla="val 5000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Title 46">
            <a:extLst>
              <a:ext uri="{FF2B5EF4-FFF2-40B4-BE49-F238E27FC236}">
                <a16:creationId xmlns:a16="http://schemas.microsoft.com/office/drawing/2014/main" id="{E1A25C48-C344-D455-9389-502A246BFB3A}"/>
              </a:ext>
            </a:extLst>
          </p:cNvPr>
          <p:cNvSpPr>
            <a:spLocks noGrp="1"/>
          </p:cNvSpPr>
          <p:nvPr>
            <p:ph type="title"/>
          </p:nvPr>
        </p:nvSpPr>
        <p:spPr>
          <a:xfrm>
            <a:off x="483735" y="4905459"/>
            <a:ext cx="2449889" cy="1325563"/>
          </a:xfrm>
        </p:spPr>
        <p:txBody>
          <a:bodyPr>
            <a:normAutofit fontScale="90000"/>
          </a:bodyPr>
          <a:lstStyle/>
          <a:p>
            <a:r>
              <a:rPr lang="en-US" dirty="0"/>
              <a:t>Delete the last node</a:t>
            </a:r>
          </a:p>
        </p:txBody>
      </p:sp>
      <p:sp>
        <p:nvSpPr>
          <p:cNvPr id="3" name="Multiply 2">
            <a:extLst>
              <a:ext uri="{FF2B5EF4-FFF2-40B4-BE49-F238E27FC236}">
                <a16:creationId xmlns:a16="http://schemas.microsoft.com/office/drawing/2014/main" id="{D79076E1-C67B-1BD8-585B-D96E8618E621}"/>
              </a:ext>
            </a:extLst>
          </p:cNvPr>
          <p:cNvSpPr/>
          <p:nvPr/>
        </p:nvSpPr>
        <p:spPr>
          <a:xfrm>
            <a:off x="8784409" y="4313489"/>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ultiply 5">
            <a:extLst>
              <a:ext uri="{FF2B5EF4-FFF2-40B4-BE49-F238E27FC236}">
                <a16:creationId xmlns:a16="http://schemas.microsoft.com/office/drawing/2014/main" id="{C0A8C9EB-94A1-F8D7-DBE2-12AEA71EB8BD}"/>
              </a:ext>
            </a:extLst>
          </p:cNvPr>
          <p:cNvSpPr/>
          <p:nvPr/>
        </p:nvSpPr>
        <p:spPr>
          <a:xfrm>
            <a:off x="10594719" y="4460023"/>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quot;No&quot; Symbol 33">
            <a:extLst>
              <a:ext uri="{FF2B5EF4-FFF2-40B4-BE49-F238E27FC236}">
                <a16:creationId xmlns:a16="http://schemas.microsoft.com/office/drawing/2014/main" id="{539CC2E6-7193-EDEE-69C0-8ACF290FF36B}"/>
              </a:ext>
            </a:extLst>
          </p:cNvPr>
          <p:cNvSpPr/>
          <p:nvPr/>
        </p:nvSpPr>
        <p:spPr>
          <a:xfrm>
            <a:off x="10412670" y="3959578"/>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Rectangle 34">
            <a:extLst>
              <a:ext uri="{FF2B5EF4-FFF2-40B4-BE49-F238E27FC236}">
                <a16:creationId xmlns:a16="http://schemas.microsoft.com/office/drawing/2014/main" id="{2B270B6C-E48D-9183-1866-4DEADBEE7FAB}"/>
              </a:ext>
            </a:extLst>
          </p:cNvPr>
          <p:cNvSpPr/>
          <p:nvPr/>
        </p:nvSpPr>
        <p:spPr>
          <a:xfrm>
            <a:off x="568779" y="157443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36" name="Curved Connector 35">
            <a:extLst>
              <a:ext uri="{FF2B5EF4-FFF2-40B4-BE49-F238E27FC236}">
                <a16:creationId xmlns:a16="http://schemas.microsoft.com/office/drawing/2014/main" id="{3B49B9C4-9EE2-5905-5C4D-73136B7D2A1C}"/>
              </a:ext>
            </a:extLst>
          </p:cNvPr>
          <p:cNvCxnSpPr>
            <a:cxnSpLocks/>
            <a:stCxn id="35" idx="3"/>
            <a:endCxn id="37" idx="1"/>
          </p:cNvCxnSpPr>
          <p:nvPr/>
        </p:nvCxnSpPr>
        <p:spPr>
          <a:xfrm>
            <a:off x="1891394" y="1770379"/>
            <a:ext cx="1221601" cy="2826014"/>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1A818D44-8F38-9037-BB14-A7C6EA7005F6}"/>
              </a:ext>
            </a:extLst>
          </p:cNvPr>
          <p:cNvSpPr/>
          <p:nvPr/>
        </p:nvSpPr>
        <p:spPr>
          <a:xfrm>
            <a:off x="573315" y="87348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cxnSp>
        <p:nvCxnSpPr>
          <p:cNvPr id="49" name="Curved Connector 48">
            <a:extLst>
              <a:ext uri="{FF2B5EF4-FFF2-40B4-BE49-F238E27FC236}">
                <a16:creationId xmlns:a16="http://schemas.microsoft.com/office/drawing/2014/main" id="{DA7F0449-C210-7D53-7148-16F432ECFD20}"/>
              </a:ext>
            </a:extLst>
          </p:cNvPr>
          <p:cNvCxnSpPr>
            <a:cxnSpLocks/>
            <a:stCxn id="48" idx="3"/>
            <a:endCxn id="9" idx="1"/>
          </p:cNvCxnSpPr>
          <p:nvPr/>
        </p:nvCxnSpPr>
        <p:spPr>
          <a:xfrm>
            <a:off x="1895930" y="1069427"/>
            <a:ext cx="1217065" cy="1773781"/>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3CEC7526-38F4-221E-CB1F-470D6E08DF37}"/>
              </a:ext>
            </a:extLst>
          </p:cNvPr>
          <p:cNvSpPr/>
          <p:nvPr/>
        </p:nvSpPr>
        <p:spPr>
          <a:xfrm>
            <a:off x="6326988" y="18431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56" name="Curved Connector 55">
            <a:extLst>
              <a:ext uri="{FF2B5EF4-FFF2-40B4-BE49-F238E27FC236}">
                <a16:creationId xmlns:a16="http://schemas.microsoft.com/office/drawing/2014/main" id="{D5B58C2E-0BDC-76ED-ED99-830D1CEE6E54}"/>
              </a:ext>
            </a:extLst>
          </p:cNvPr>
          <p:cNvCxnSpPr>
            <a:cxnSpLocks/>
            <a:stCxn id="55" idx="3"/>
            <a:endCxn id="23" idx="1"/>
          </p:cNvCxnSpPr>
          <p:nvPr/>
        </p:nvCxnSpPr>
        <p:spPr>
          <a:xfrm>
            <a:off x="7649603" y="2039114"/>
            <a:ext cx="1241626" cy="2806544"/>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96B67CD9-23E0-1E03-6DF0-3B812C23D679}"/>
              </a:ext>
            </a:extLst>
          </p:cNvPr>
          <p:cNvSpPr/>
          <p:nvPr/>
        </p:nvSpPr>
        <p:spPr>
          <a:xfrm>
            <a:off x="6331524" y="114221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cxnSp>
        <p:nvCxnSpPr>
          <p:cNvPr id="59" name="Curved Connector 58">
            <a:extLst>
              <a:ext uri="{FF2B5EF4-FFF2-40B4-BE49-F238E27FC236}">
                <a16:creationId xmlns:a16="http://schemas.microsoft.com/office/drawing/2014/main" id="{10C98524-0648-996D-ADB2-52CF278858E2}"/>
              </a:ext>
            </a:extLst>
          </p:cNvPr>
          <p:cNvCxnSpPr>
            <a:cxnSpLocks/>
            <a:stCxn id="58" idx="3"/>
            <a:endCxn id="17" idx="1"/>
          </p:cNvCxnSpPr>
          <p:nvPr/>
        </p:nvCxnSpPr>
        <p:spPr>
          <a:xfrm>
            <a:off x="7654139" y="1338162"/>
            <a:ext cx="1237090" cy="1754311"/>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8100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2B0D79-A2C0-2996-CCDF-3095AB2D5520}"/>
              </a:ext>
            </a:extLst>
          </p:cNvPr>
          <p:cNvSpPr>
            <a:spLocks noGrp="1"/>
          </p:cNvSpPr>
          <p:nvPr>
            <p:ph type="title"/>
          </p:nvPr>
        </p:nvSpPr>
        <p:spPr/>
        <p:txBody>
          <a:bodyPr/>
          <a:lstStyle/>
          <a:p>
            <a:r>
              <a:rPr lang="en-US" dirty="0"/>
              <a:t>Doubly Linked Lists</a:t>
            </a:r>
          </a:p>
        </p:txBody>
      </p:sp>
      <p:sp>
        <p:nvSpPr>
          <p:cNvPr id="4" name="Text Placeholder 3">
            <a:extLst>
              <a:ext uri="{FF2B5EF4-FFF2-40B4-BE49-F238E27FC236}">
                <a16:creationId xmlns:a16="http://schemas.microsoft.com/office/drawing/2014/main" id="{7E521ACE-EEEA-D8C3-F60B-9AB7CC67C02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493533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r>
              <a:rPr lang="en-US" dirty="0"/>
              <a:t>6.5.1 Reverse a List</a:t>
            </a:r>
          </a:p>
        </p:txBody>
      </p:sp>
      <p:sp>
        <p:nvSpPr>
          <p:cNvPr id="5" name="Content Placeholder 4">
            <a:extLst>
              <a:ext uri="{FF2B5EF4-FFF2-40B4-BE49-F238E27FC236}">
                <a16:creationId xmlns:a16="http://schemas.microsoft.com/office/drawing/2014/main" id="{20B0CDA9-285B-6666-E638-938A9819FF17}"/>
              </a:ext>
            </a:extLst>
          </p:cNvPr>
          <p:cNvSpPr>
            <a:spLocks noGrp="1"/>
          </p:cNvSpPr>
          <p:nvPr>
            <p:ph idx="1"/>
          </p:nvPr>
        </p:nvSpPr>
        <p:spPr>
          <a:xfrm>
            <a:off x="838200" y="1825625"/>
            <a:ext cx="5596467" cy="2052108"/>
          </a:xfrm>
        </p:spPr>
        <p:txBody>
          <a:bodyPr/>
          <a:lstStyle/>
          <a:p>
            <a:r>
              <a:rPr lang="en-US" dirty="0"/>
              <a:t>It is simple in Python</a:t>
            </a:r>
          </a:p>
        </p:txBody>
      </p:sp>
      <p:sp>
        <p:nvSpPr>
          <p:cNvPr id="4" name="TextBox 3">
            <a:extLst>
              <a:ext uri="{FF2B5EF4-FFF2-40B4-BE49-F238E27FC236}">
                <a16:creationId xmlns:a16="http://schemas.microsoft.com/office/drawing/2014/main" id="{F6F9B66A-1D44-FAE1-6AA5-057FB5821065}"/>
              </a:ext>
            </a:extLst>
          </p:cNvPr>
          <p:cNvSpPr txBox="1"/>
          <p:nvPr/>
        </p:nvSpPr>
        <p:spPr>
          <a:xfrm>
            <a:off x="6765470" y="1120676"/>
            <a:ext cx="4458272" cy="2585323"/>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lines = list()</a:t>
            </a:r>
          </a:p>
          <a:p>
            <a:r>
              <a:rPr lang="en-US" b="1" dirty="0">
                <a:latin typeface="Courier New" panose="02070309020205020404" pitchFamily="49" charset="0"/>
                <a:cs typeface="Courier New" panose="02070309020205020404" pitchFamily="49" charset="0"/>
              </a:rPr>
              <a:t>hand = open('</a:t>
            </a:r>
            <a:r>
              <a:rPr lang="en-US" b="1" dirty="0" err="1">
                <a:latin typeface="Courier New" panose="02070309020205020404" pitchFamily="49" charset="0"/>
                <a:cs typeface="Courier New" panose="02070309020205020404" pitchFamily="49" charset="0"/>
              </a:rPr>
              <a:t>romeo.txt</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for line in hand:</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lines.append</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line.rstrip</a:t>
            </a:r>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err="1">
                <a:solidFill>
                  <a:schemeClr val="accent1"/>
                </a:solidFill>
                <a:latin typeface="Courier New" panose="02070309020205020404" pitchFamily="49" charset="0"/>
                <a:cs typeface="Courier New" panose="02070309020205020404" pitchFamily="49" charset="0"/>
              </a:rPr>
              <a:t>lines.reverse</a:t>
            </a:r>
            <a:r>
              <a:rPr lang="en-US" b="1" dirty="0">
                <a:solidFill>
                  <a:schemeClr val="accent1"/>
                </a:solidFill>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for line in lines:</a:t>
            </a:r>
          </a:p>
          <a:p>
            <a:r>
              <a:rPr lang="en-US" b="1" dirty="0">
                <a:latin typeface="Courier New" panose="02070309020205020404" pitchFamily="49" charset="0"/>
                <a:cs typeface="Courier New" panose="02070309020205020404" pitchFamily="49" charset="0"/>
              </a:rPr>
              <a:t>    print(line)</a:t>
            </a:r>
          </a:p>
        </p:txBody>
      </p:sp>
      <p:sp>
        <p:nvSpPr>
          <p:cNvPr id="7" name="TextBox 6">
            <a:extLst>
              <a:ext uri="{FF2B5EF4-FFF2-40B4-BE49-F238E27FC236}">
                <a16:creationId xmlns:a16="http://schemas.microsoft.com/office/drawing/2014/main" id="{20A87C7A-C86F-14DD-A5D7-835A6A5EB87D}"/>
              </a:ext>
            </a:extLst>
          </p:cNvPr>
          <p:cNvSpPr txBox="1"/>
          <p:nvPr/>
        </p:nvSpPr>
        <p:spPr>
          <a:xfrm>
            <a:off x="990599" y="4184551"/>
            <a:ext cx="6801862" cy="1200329"/>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Who is already sick and pale with grief</a:t>
            </a:r>
          </a:p>
          <a:p>
            <a:r>
              <a:rPr lang="en-US" b="1" dirty="0">
                <a:latin typeface="Courier New" panose="02070309020205020404" pitchFamily="49" charset="0"/>
                <a:cs typeface="Courier New" panose="02070309020205020404" pitchFamily="49" charset="0"/>
              </a:rPr>
              <a:t>Arise fair sun and kill the envious moon</a:t>
            </a:r>
          </a:p>
          <a:p>
            <a:r>
              <a:rPr lang="en-US" b="1" dirty="0">
                <a:latin typeface="Courier New" panose="02070309020205020404" pitchFamily="49" charset="0"/>
                <a:cs typeface="Courier New" panose="02070309020205020404" pitchFamily="49" charset="0"/>
              </a:rPr>
              <a:t>It is the east and Juliet is the sun</a:t>
            </a:r>
          </a:p>
          <a:p>
            <a:r>
              <a:rPr lang="en-US" b="1" dirty="0">
                <a:latin typeface="Courier New" panose="02070309020205020404" pitchFamily="49" charset="0"/>
                <a:cs typeface="Courier New" panose="02070309020205020404" pitchFamily="49" charset="0"/>
              </a:rPr>
              <a:t>But soft what light through yonder window breaks</a:t>
            </a:r>
          </a:p>
        </p:txBody>
      </p:sp>
      <p:sp>
        <p:nvSpPr>
          <p:cNvPr id="8" name="TextBox 7">
            <a:extLst>
              <a:ext uri="{FF2B5EF4-FFF2-40B4-BE49-F238E27FC236}">
                <a16:creationId xmlns:a16="http://schemas.microsoft.com/office/drawing/2014/main" id="{D8CEE615-6E88-59C7-B52C-69A36B4941C2}"/>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kr_06_08.py</a:t>
            </a:r>
          </a:p>
        </p:txBody>
      </p:sp>
      <p:sp>
        <p:nvSpPr>
          <p:cNvPr id="2" name="Up Arrow 1">
            <a:extLst>
              <a:ext uri="{FF2B5EF4-FFF2-40B4-BE49-F238E27FC236}">
                <a16:creationId xmlns:a16="http://schemas.microsoft.com/office/drawing/2014/main" id="{2044A326-1CD9-705B-18D4-BA40E797A97E}"/>
              </a:ext>
            </a:extLst>
          </p:cNvPr>
          <p:cNvSpPr/>
          <p:nvPr/>
        </p:nvSpPr>
        <p:spPr>
          <a:xfrm>
            <a:off x="7874106" y="4168222"/>
            <a:ext cx="277586" cy="120032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10646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r>
              <a:rPr lang="en-US" dirty="0"/>
              <a:t>6.5.1 Doubly Linked List</a:t>
            </a:r>
          </a:p>
        </p:txBody>
      </p:sp>
      <p:sp>
        <p:nvSpPr>
          <p:cNvPr id="2" name="Content Placeholder 1">
            <a:extLst>
              <a:ext uri="{FF2B5EF4-FFF2-40B4-BE49-F238E27FC236}">
                <a16:creationId xmlns:a16="http://schemas.microsoft.com/office/drawing/2014/main" id="{50791E68-B219-7E1C-2218-042D2ED13759}"/>
              </a:ext>
            </a:extLst>
          </p:cNvPr>
          <p:cNvSpPr>
            <a:spLocks noGrp="1"/>
          </p:cNvSpPr>
          <p:nvPr>
            <p:ph idx="1"/>
          </p:nvPr>
        </p:nvSpPr>
        <p:spPr>
          <a:xfrm>
            <a:off x="838199" y="1825625"/>
            <a:ext cx="10515599" cy="2158546"/>
          </a:xfrm>
        </p:spPr>
        <p:txBody>
          <a:bodyPr/>
          <a:lstStyle/>
          <a:p>
            <a:r>
              <a:rPr lang="en-US" dirty="0"/>
              <a:t>To scan a linked list in reverse, we need a “previous” entry in addition to the “next” entry</a:t>
            </a:r>
          </a:p>
          <a:p>
            <a:r>
              <a:rPr lang="en-US" dirty="0"/>
              <a:t>We call this a “doubly linked list” because it simultaneously maintains forward and backward chains of pointers</a:t>
            </a:r>
          </a:p>
        </p:txBody>
      </p:sp>
      <p:sp>
        <p:nvSpPr>
          <p:cNvPr id="4" name="TextBox 3">
            <a:extLst>
              <a:ext uri="{FF2B5EF4-FFF2-40B4-BE49-F238E27FC236}">
                <a16:creationId xmlns:a16="http://schemas.microsoft.com/office/drawing/2014/main" id="{F6F9B66A-1D44-FAE1-6AA5-057FB5821065}"/>
              </a:ext>
            </a:extLst>
          </p:cNvPr>
          <p:cNvSpPr txBox="1"/>
          <p:nvPr/>
        </p:nvSpPr>
        <p:spPr>
          <a:xfrm>
            <a:off x="1748291" y="4336995"/>
            <a:ext cx="3493264" cy="1477328"/>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char *text;</a:t>
            </a:r>
          </a:p>
          <a:p>
            <a:r>
              <a:rPr lang="en-US" b="1" dirty="0">
                <a:solidFill>
                  <a:schemeClr val="accent1"/>
                </a:solidFill>
                <a:latin typeface="Courier New" panose="02070309020205020404" pitchFamily="49" charset="0"/>
                <a:cs typeface="Courier New" panose="02070309020205020404" pitchFamily="49" charset="0"/>
              </a:rPr>
              <a:t>    struct </a:t>
            </a:r>
            <a:r>
              <a:rPr lang="en-US" b="1" dirty="0" err="1">
                <a:solidFill>
                  <a:schemeClr val="accent1"/>
                </a:solidFill>
                <a:latin typeface="Courier New" panose="02070309020205020404" pitchFamily="49" charset="0"/>
                <a:cs typeface="Courier New" panose="02070309020205020404" pitchFamily="49" charset="0"/>
              </a:rPr>
              <a:t>lnode</a:t>
            </a:r>
            <a:r>
              <a:rPr lang="en-US" b="1" dirty="0">
                <a:solidFill>
                  <a:schemeClr val="accent1"/>
                </a:solidFill>
                <a:latin typeface="Courier New" panose="02070309020205020404" pitchFamily="49" charset="0"/>
                <a:cs typeface="Courier New" panose="02070309020205020404" pitchFamily="49" charset="0"/>
              </a:rPr>
              <a:t> *</a:t>
            </a:r>
            <a:r>
              <a:rPr lang="en-US" b="1" dirty="0" err="1">
                <a:solidFill>
                  <a:schemeClr val="accent1"/>
                </a:solidFill>
                <a:latin typeface="Courier New" panose="02070309020205020404" pitchFamily="49" charset="0"/>
                <a:cs typeface="Courier New" panose="02070309020205020404" pitchFamily="49" charset="0"/>
              </a:rPr>
              <a:t>prev</a:t>
            </a:r>
            <a:r>
              <a:rPr lang="en-US" b="1" dirty="0">
                <a:solidFill>
                  <a:schemeClr val="accent1"/>
                </a:solidFill>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*next;</a:t>
            </a:r>
          </a:p>
          <a:p>
            <a:r>
              <a:rPr lang="en-US" b="1" dirty="0">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BD4F6303-263B-8385-CE66-113E99FCF78C}"/>
              </a:ext>
            </a:extLst>
          </p:cNvPr>
          <p:cNvSpPr/>
          <p:nvPr/>
        </p:nvSpPr>
        <p:spPr>
          <a:xfrm>
            <a:off x="7450668" y="433699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6" name="Rectangle 5">
            <a:extLst>
              <a:ext uri="{FF2B5EF4-FFF2-40B4-BE49-F238E27FC236}">
                <a16:creationId xmlns:a16="http://schemas.microsoft.com/office/drawing/2014/main" id="{DD67948A-B7EE-A7AB-4BBD-202925FF7DA4}"/>
              </a:ext>
            </a:extLst>
          </p:cNvPr>
          <p:cNvSpPr/>
          <p:nvPr/>
        </p:nvSpPr>
        <p:spPr>
          <a:xfrm>
            <a:off x="7450668" y="473318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1"/>
                </a:solidFill>
              </a:rPr>
              <a:t>prev</a:t>
            </a:r>
            <a:endParaRPr lang="en-US" dirty="0">
              <a:solidFill>
                <a:schemeClr val="accent1"/>
              </a:solidFill>
            </a:endParaRPr>
          </a:p>
        </p:txBody>
      </p:sp>
      <p:sp>
        <p:nvSpPr>
          <p:cNvPr id="7" name="Rectangle 6">
            <a:extLst>
              <a:ext uri="{FF2B5EF4-FFF2-40B4-BE49-F238E27FC236}">
                <a16:creationId xmlns:a16="http://schemas.microsoft.com/office/drawing/2014/main" id="{D93B7140-8FE7-148B-CF9E-713B6E965D9B}"/>
              </a:ext>
            </a:extLst>
          </p:cNvPr>
          <p:cNvSpPr/>
          <p:nvPr/>
        </p:nvSpPr>
        <p:spPr>
          <a:xfrm>
            <a:off x="7450668" y="51289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9698245" y="4434969"/>
            <a:ext cx="484414" cy="147732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a:p>
            <a:pPr algn="ctr"/>
            <a:r>
              <a:rPr lang="en-US" dirty="0">
                <a:solidFill>
                  <a:schemeClr val="tx1"/>
                </a:solidFill>
              </a:rPr>
              <a:t>e</a:t>
            </a:r>
          </a:p>
          <a:p>
            <a:pPr algn="ctr"/>
            <a:r>
              <a:rPr lang="en-US" dirty="0">
                <a:solidFill>
                  <a:schemeClr val="tx1"/>
                </a:solidFill>
              </a:rPr>
              <a:t>l</a:t>
            </a:r>
          </a:p>
          <a:p>
            <a:pPr algn="ctr"/>
            <a:r>
              <a:rPr lang="en-US" dirty="0">
                <a:solidFill>
                  <a:schemeClr val="tx1"/>
                </a:solidFill>
              </a:rPr>
              <a:t>l</a:t>
            </a:r>
          </a:p>
          <a:p>
            <a:pPr algn="ctr"/>
            <a:r>
              <a:rPr lang="en-US" dirty="0">
                <a:solidFill>
                  <a:schemeClr val="tx1"/>
                </a:solidFill>
              </a:rPr>
              <a:t>o</a:t>
            </a:r>
          </a:p>
        </p:txBody>
      </p:sp>
      <p:cxnSp>
        <p:nvCxnSpPr>
          <p:cNvPr id="10" name="Curved Connector 9">
            <a:extLst>
              <a:ext uri="{FF2B5EF4-FFF2-40B4-BE49-F238E27FC236}">
                <a16:creationId xmlns:a16="http://schemas.microsoft.com/office/drawing/2014/main" id="{2C177E8C-2009-FF96-06E8-0A54782BB68D}"/>
              </a:ext>
            </a:extLst>
          </p:cNvPr>
          <p:cNvCxnSpPr>
            <a:cxnSpLocks/>
          </p:cNvCxnSpPr>
          <p:nvPr/>
        </p:nvCxnSpPr>
        <p:spPr>
          <a:xfrm>
            <a:off x="8397725" y="4528527"/>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9EAD357-5BE9-4485-B750-2498DF904973}"/>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cxnSp>
        <p:nvCxnSpPr>
          <p:cNvPr id="13" name="Curved Connector 12">
            <a:extLst>
              <a:ext uri="{FF2B5EF4-FFF2-40B4-BE49-F238E27FC236}">
                <a16:creationId xmlns:a16="http://schemas.microsoft.com/office/drawing/2014/main" id="{08E82844-B183-40D5-F199-8B42EF7BD2B7}"/>
              </a:ext>
            </a:extLst>
          </p:cNvPr>
          <p:cNvCxnSpPr>
            <a:cxnSpLocks/>
            <a:stCxn id="6" idx="1"/>
            <a:endCxn id="19" idx="2"/>
          </p:cNvCxnSpPr>
          <p:nvPr/>
        </p:nvCxnSpPr>
        <p:spPr>
          <a:xfrm rot="10800000">
            <a:off x="6819268" y="4377730"/>
            <a:ext cx="631401" cy="55140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E8862841-29A7-BFF6-96D0-DDE90078D4E8}"/>
              </a:ext>
            </a:extLst>
          </p:cNvPr>
          <p:cNvCxnSpPr>
            <a:cxnSpLocks/>
            <a:stCxn id="7" idx="3"/>
            <a:endCxn id="20" idx="0"/>
          </p:cNvCxnSpPr>
          <p:nvPr/>
        </p:nvCxnSpPr>
        <p:spPr>
          <a:xfrm>
            <a:off x="8773283" y="5324896"/>
            <a:ext cx="535214" cy="67542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7CEE3D-F078-7DA6-B72C-3B49BB04EBC3}"/>
              </a:ext>
            </a:extLst>
          </p:cNvPr>
          <p:cNvSpPr/>
          <p:nvPr/>
        </p:nvSpPr>
        <p:spPr>
          <a:xfrm>
            <a:off x="6664145" y="4020066"/>
            <a:ext cx="310243" cy="3576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Rectangle 19">
            <a:extLst>
              <a:ext uri="{FF2B5EF4-FFF2-40B4-BE49-F238E27FC236}">
                <a16:creationId xmlns:a16="http://schemas.microsoft.com/office/drawing/2014/main" id="{9888EBD0-08FD-D5E5-3A4E-02C29DEFE8E7}"/>
              </a:ext>
            </a:extLst>
          </p:cNvPr>
          <p:cNvSpPr/>
          <p:nvPr/>
        </p:nvSpPr>
        <p:spPr>
          <a:xfrm>
            <a:off x="9153375" y="6000320"/>
            <a:ext cx="310243" cy="3576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0755440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pPr algn="r"/>
            <a:r>
              <a:rPr lang="en-US" dirty="0"/>
              <a:t>6.5.1 Doubly Linked List</a:t>
            </a:r>
          </a:p>
        </p:txBody>
      </p:sp>
      <p:sp>
        <p:nvSpPr>
          <p:cNvPr id="4" name="TextBox 3">
            <a:extLst>
              <a:ext uri="{FF2B5EF4-FFF2-40B4-BE49-F238E27FC236}">
                <a16:creationId xmlns:a16="http://schemas.microsoft.com/office/drawing/2014/main" id="{F6F9B66A-1D44-FAE1-6AA5-057FB5821065}"/>
              </a:ext>
            </a:extLst>
          </p:cNvPr>
          <p:cNvSpPr txBox="1"/>
          <p:nvPr/>
        </p:nvSpPr>
        <p:spPr>
          <a:xfrm>
            <a:off x="719666" y="49209"/>
            <a:ext cx="7917552" cy="677108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char *text;</a:t>
            </a:r>
          </a:p>
          <a:p>
            <a:r>
              <a:rPr lang="en-US" sz="1400" b="1" dirty="0">
                <a:solidFill>
                  <a:schemeClr val="accent1"/>
                </a:solidFill>
                <a:latin typeface="Courier New" panose="02070309020205020404" pitchFamily="49" charset="0"/>
                <a:cs typeface="Courier New" panose="02070309020205020404" pitchFamily="49" charset="0"/>
              </a:rPr>
              <a:t>    struct </a:t>
            </a:r>
            <a:r>
              <a:rPr lang="en-US" sz="1400" b="1" dirty="0" err="1">
                <a:solidFill>
                  <a:schemeClr val="accent1"/>
                </a:solidFill>
                <a:latin typeface="Courier New" panose="02070309020205020404" pitchFamily="49" charset="0"/>
                <a:cs typeface="Courier New" panose="02070309020205020404" pitchFamily="49" charset="0"/>
              </a:rPr>
              <a:t>lnode</a:t>
            </a:r>
            <a:r>
              <a:rPr lang="en-US" sz="1400" b="1" dirty="0">
                <a:solidFill>
                  <a:schemeClr val="accent1"/>
                </a:solidFill>
                <a:latin typeface="Courier New" panose="02070309020205020404" pitchFamily="49" charset="0"/>
                <a:cs typeface="Courier New" panose="02070309020205020404" pitchFamily="49" charset="0"/>
              </a:rPr>
              <a:t> *</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solidFill>
                  <a:schemeClr val="accent1"/>
                </a:solidFill>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*next;</a:t>
            </a:r>
          </a:p>
          <a:p>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int main()</a:t>
            </a:r>
          </a:p>
          <a:p>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*head = NULL;</a:t>
            </a: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*tail = NULL;</a:t>
            </a: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*current;</a:t>
            </a:r>
          </a:p>
          <a:p>
            <a:r>
              <a:rPr lang="en-US" sz="1400" b="1" dirty="0">
                <a:latin typeface="Courier New" panose="02070309020205020404" pitchFamily="49" charset="0"/>
                <a:cs typeface="Courier New" panose="02070309020205020404" pitchFamily="49" charset="0"/>
              </a:rPr>
              <a:t>  char line[MAXLINE];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solidFill>
                  <a:schemeClr val="accent1"/>
                </a:solidFill>
                <a:latin typeface="Courier New" panose="02070309020205020404" pitchFamily="49" charset="0"/>
                <a:cs typeface="Courier New" panose="02070309020205020404" pitchFamily="49" charset="0"/>
              </a:rPr>
              <a:t>      new-&gt;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solidFill>
                  <a:schemeClr val="accent1"/>
                </a:solidFill>
                <a:latin typeface="Courier New" panose="02070309020205020404" pitchFamily="49" charset="0"/>
                <a:cs typeface="Courier New" panose="02070309020205020404" pitchFamily="49" charset="0"/>
              </a:rPr>
              <a:t> = tail;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for (current = </a:t>
            </a:r>
            <a:r>
              <a:rPr lang="en-US" sz="1400" b="1" dirty="0">
                <a:solidFill>
                  <a:schemeClr val="accent1"/>
                </a:solidFill>
                <a:latin typeface="Courier New" panose="02070309020205020404" pitchFamily="49" charset="0"/>
                <a:cs typeface="Courier New" panose="02070309020205020404" pitchFamily="49" charset="0"/>
              </a:rPr>
              <a:t>tail</a:t>
            </a:r>
            <a:r>
              <a:rPr lang="en-US" sz="1400" b="1" dirty="0">
                <a:latin typeface="Courier New" panose="02070309020205020404" pitchFamily="49" charset="0"/>
                <a:cs typeface="Courier New" panose="02070309020205020404" pitchFamily="49" charset="0"/>
              </a:rPr>
              <a:t>; current != NULL; current = current-&gt;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B9EAD357-5BE9-4485-B750-2498DF904973}"/>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9" name="Rectangle 8">
            <a:extLst>
              <a:ext uri="{FF2B5EF4-FFF2-40B4-BE49-F238E27FC236}">
                <a16:creationId xmlns:a16="http://schemas.microsoft.com/office/drawing/2014/main" id="{A0960A17-0B75-9F42-E42E-4A3C853F8BC8}"/>
              </a:ext>
            </a:extLst>
          </p:cNvPr>
          <p:cNvSpPr/>
          <p:nvPr/>
        </p:nvSpPr>
        <p:spPr>
          <a:xfrm>
            <a:off x="8826228" y="217113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1" name="Rectangle 10">
            <a:extLst>
              <a:ext uri="{FF2B5EF4-FFF2-40B4-BE49-F238E27FC236}">
                <a16:creationId xmlns:a16="http://schemas.microsoft.com/office/drawing/2014/main" id="{E991522A-2F5C-45AC-132C-C6C9E7B1D275}"/>
              </a:ext>
            </a:extLst>
          </p:cNvPr>
          <p:cNvSpPr/>
          <p:nvPr/>
        </p:nvSpPr>
        <p:spPr>
          <a:xfrm>
            <a:off x="8826228" y="256733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1"/>
                </a:solidFill>
              </a:rPr>
              <a:t>prev</a:t>
            </a:r>
            <a:endParaRPr lang="en-US" dirty="0">
              <a:solidFill>
                <a:schemeClr val="accent1"/>
              </a:solidFill>
            </a:endParaRPr>
          </a:p>
        </p:txBody>
      </p:sp>
      <p:sp>
        <p:nvSpPr>
          <p:cNvPr id="14" name="Rectangle 13">
            <a:extLst>
              <a:ext uri="{FF2B5EF4-FFF2-40B4-BE49-F238E27FC236}">
                <a16:creationId xmlns:a16="http://schemas.microsoft.com/office/drawing/2014/main" id="{A58B029D-4765-294D-7D24-930332581B11}"/>
              </a:ext>
            </a:extLst>
          </p:cNvPr>
          <p:cNvSpPr/>
          <p:nvPr/>
        </p:nvSpPr>
        <p:spPr>
          <a:xfrm>
            <a:off x="8826228" y="296309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5" name="Rectangle 14">
            <a:extLst>
              <a:ext uri="{FF2B5EF4-FFF2-40B4-BE49-F238E27FC236}">
                <a16:creationId xmlns:a16="http://schemas.microsoft.com/office/drawing/2014/main" id="{6382D11D-ADD3-E53B-6180-33DB99FBCF74}"/>
              </a:ext>
            </a:extLst>
          </p:cNvPr>
          <p:cNvSpPr/>
          <p:nvPr/>
        </p:nvSpPr>
        <p:spPr>
          <a:xfrm>
            <a:off x="11073805" y="2269110"/>
            <a:ext cx="484414" cy="147732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a:p>
            <a:pPr algn="ctr"/>
            <a:r>
              <a:rPr lang="en-US" dirty="0">
                <a:solidFill>
                  <a:schemeClr val="tx1"/>
                </a:solidFill>
              </a:rPr>
              <a:t>e</a:t>
            </a:r>
          </a:p>
          <a:p>
            <a:pPr algn="ctr"/>
            <a:r>
              <a:rPr lang="en-US" dirty="0">
                <a:solidFill>
                  <a:schemeClr val="tx1"/>
                </a:solidFill>
              </a:rPr>
              <a:t>l</a:t>
            </a:r>
          </a:p>
          <a:p>
            <a:pPr algn="ctr"/>
            <a:r>
              <a:rPr lang="en-US" dirty="0">
                <a:solidFill>
                  <a:schemeClr val="tx1"/>
                </a:solidFill>
              </a:rPr>
              <a:t>l</a:t>
            </a:r>
          </a:p>
          <a:p>
            <a:pPr algn="ctr"/>
            <a:r>
              <a:rPr lang="en-US" dirty="0">
                <a:solidFill>
                  <a:schemeClr val="tx1"/>
                </a:solidFill>
              </a:rPr>
              <a:t>o</a:t>
            </a:r>
          </a:p>
        </p:txBody>
      </p:sp>
      <p:cxnSp>
        <p:nvCxnSpPr>
          <p:cNvPr id="17" name="Curved Connector 16">
            <a:extLst>
              <a:ext uri="{FF2B5EF4-FFF2-40B4-BE49-F238E27FC236}">
                <a16:creationId xmlns:a16="http://schemas.microsoft.com/office/drawing/2014/main" id="{B1916CE0-15D1-375D-90B5-8701EF49C539}"/>
              </a:ext>
            </a:extLst>
          </p:cNvPr>
          <p:cNvCxnSpPr>
            <a:cxnSpLocks/>
          </p:cNvCxnSpPr>
          <p:nvPr/>
        </p:nvCxnSpPr>
        <p:spPr>
          <a:xfrm>
            <a:off x="9773285" y="2362668"/>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3D8CB811-E275-6FA9-2EF3-56B73825059A}"/>
              </a:ext>
            </a:extLst>
          </p:cNvPr>
          <p:cNvCxnSpPr>
            <a:cxnSpLocks/>
            <a:stCxn id="11" idx="1"/>
            <a:endCxn id="22" idx="2"/>
          </p:cNvCxnSpPr>
          <p:nvPr/>
        </p:nvCxnSpPr>
        <p:spPr>
          <a:xfrm rot="10800000">
            <a:off x="8194828" y="2211871"/>
            <a:ext cx="631401" cy="55140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2B628680-5EF3-DAE9-A9B5-CB1C5E329396}"/>
              </a:ext>
            </a:extLst>
          </p:cNvPr>
          <p:cNvCxnSpPr>
            <a:cxnSpLocks/>
            <a:stCxn id="14" idx="3"/>
            <a:endCxn id="23" idx="0"/>
          </p:cNvCxnSpPr>
          <p:nvPr/>
        </p:nvCxnSpPr>
        <p:spPr>
          <a:xfrm>
            <a:off x="10148843" y="3159037"/>
            <a:ext cx="535214" cy="67542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DEF53A1-0BCC-78CD-DE00-1E2EB115ADCC}"/>
              </a:ext>
            </a:extLst>
          </p:cNvPr>
          <p:cNvSpPr/>
          <p:nvPr/>
        </p:nvSpPr>
        <p:spPr>
          <a:xfrm>
            <a:off x="8039705" y="1854207"/>
            <a:ext cx="310243" cy="3576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Rectangle 22">
            <a:extLst>
              <a:ext uri="{FF2B5EF4-FFF2-40B4-BE49-F238E27FC236}">
                <a16:creationId xmlns:a16="http://schemas.microsoft.com/office/drawing/2014/main" id="{89F86EBB-9716-6BA3-E3DA-230C16A04A82}"/>
              </a:ext>
            </a:extLst>
          </p:cNvPr>
          <p:cNvSpPr/>
          <p:nvPr/>
        </p:nvSpPr>
        <p:spPr>
          <a:xfrm>
            <a:off x="10528935" y="3834461"/>
            <a:ext cx="310243" cy="3576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41522973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931869" y="1775262"/>
            <a:ext cx="3493264" cy="2308324"/>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char *text;</a:t>
            </a:r>
          </a:p>
          <a:p>
            <a:r>
              <a:rPr lang="en-US" b="1" dirty="0">
                <a:latin typeface="Courier New" panose="02070309020205020404" pitchFamily="49" charset="0"/>
                <a:cs typeface="Courier New" panose="02070309020205020404" pitchFamily="49" charset="0"/>
              </a:rPr>
              <a:t>    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prev</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*next;</a:t>
            </a: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*head;</a:t>
            </a:r>
          </a:p>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*tail;</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38754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6" name="Rectangle 5">
            <a:extLst>
              <a:ext uri="{FF2B5EF4-FFF2-40B4-BE49-F238E27FC236}">
                <a16:creationId xmlns:a16="http://schemas.microsoft.com/office/drawing/2014/main" id="{DD67948A-B7EE-A7AB-4BBD-202925FF7DA4}"/>
              </a:ext>
            </a:extLst>
          </p:cNvPr>
          <p:cNvSpPr/>
          <p:nvPr/>
        </p:nvSpPr>
        <p:spPr>
          <a:xfrm>
            <a:off x="8256495" y="783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7" name="Rectangle 6">
            <a:extLst>
              <a:ext uri="{FF2B5EF4-FFF2-40B4-BE49-F238E27FC236}">
                <a16:creationId xmlns:a16="http://schemas.microsoft.com/office/drawing/2014/main" id="{D93B7140-8FE7-148B-CF9E-713B6E965D9B}"/>
              </a:ext>
            </a:extLst>
          </p:cNvPr>
          <p:cNvSpPr/>
          <p:nvPr/>
        </p:nvSpPr>
        <p:spPr>
          <a:xfrm>
            <a:off x="8256495" y="117950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485520"/>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p:cNvCxnSpPr>
          <p:nvPr/>
        </p:nvCxnSpPr>
        <p:spPr>
          <a:xfrm>
            <a:off x="9203552" y="579077"/>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1" name="Rectangle 10">
            <a:extLst>
              <a:ext uri="{FF2B5EF4-FFF2-40B4-BE49-F238E27FC236}">
                <a16:creationId xmlns:a16="http://schemas.microsoft.com/office/drawing/2014/main" id="{E7B1E55C-CE68-6D95-1F70-081EB40A3FC6}"/>
              </a:ext>
            </a:extLst>
          </p:cNvPr>
          <p:cNvSpPr/>
          <p:nvPr/>
        </p:nvSpPr>
        <p:spPr>
          <a:xfrm>
            <a:off x="8256495" y="3286347"/>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68211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p:cNvCxnSpPr>
          <p:nvPr/>
        </p:nvCxnSpPr>
        <p:spPr>
          <a:xfrm>
            <a:off x="9203552" y="3081685"/>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375445"/>
            <a:ext cx="661308" cy="1514707"/>
          </a:xfrm>
          <a:prstGeom prst="curvedConnector4">
            <a:avLst>
              <a:gd name="adj1" fmla="val -34568"/>
              <a:gd name="adj2" fmla="val 5646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E5FB48BD-FA1D-8F05-510F-B39D83678613}"/>
              </a:ext>
            </a:extLst>
          </p:cNvPr>
          <p:cNvCxnSpPr>
            <a:cxnSpLocks/>
            <a:stCxn id="11" idx="1"/>
            <a:endCxn id="5" idx="0"/>
          </p:cNvCxnSpPr>
          <p:nvPr/>
        </p:nvCxnSpPr>
        <p:spPr>
          <a:xfrm rot="10800000" flipH="1">
            <a:off x="8256495" y="387546"/>
            <a:ext cx="661308" cy="3094745"/>
          </a:xfrm>
          <a:prstGeom prst="curvedConnector4">
            <a:avLst>
              <a:gd name="adj1" fmla="val -98765"/>
              <a:gd name="adj2" fmla="val 107387"/>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8" name="&quot;No&quot; Symbol 27">
            <a:extLst>
              <a:ext uri="{FF2B5EF4-FFF2-40B4-BE49-F238E27FC236}">
                <a16:creationId xmlns:a16="http://schemas.microsoft.com/office/drawing/2014/main" id="{223C2B50-89D7-DB62-F3F6-75924029E2EB}"/>
              </a:ext>
            </a:extLst>
          </p:cNvPr>
          <p:cNvSpPr/>
          <p:nvPr/>
        </p:nvSpPr>
        <p:spPr>
          <a:xfrm>
            <a:off x="9836242" y="1511907"/>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878054"/>
            <a:ext cx="661307" cy="977561"/>
          </a:xfrm>
          <a:prstGeom prst="curvedConnector4">
            <a:avLst>
              <a:gd name="adj1" fmla="val -34568"/>
              <a:gd name="adj2" fmla="val 6002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ABB81811-25C7-4A4E-5CC3-689D45EB42FF}"/>
              </a:ext>
            </a:extLst>
          </p:cNvPr>
          <p:cNvCxnSpPr>
            <a:cxnSpLocks/>
            <a:stCxn id="6" idx="3"/>
            <a:endCxn id="28" idx="0"/>
          </p:cNvCxnSpPr>
          <p:nvPr/>
        </p:nvCxnSpPr>
        <p:spPr>
          <a:xfrm>
            <a:off x="9579110" y="979682"/>
            <a:ext cx="488373" cy="532225"/>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85561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8" name="Rectangle 37">
            <a:extLst>
              <a:ext uri="{FF2B5EF4-FFF2-40B4-BE49-F238E27FC236}">
                <a16:creationId xmlns:a16="http://schemas.microsoft.com/office/drawing/2014/main" id="{3D38D1B6-CAE8-EB52-FA95-0E379A0796A4}"/>
              </a:ext>
            </a:extLst>
          </p:cNvPr>
          <p:cNvSpPr/>
          <p:nvPr/>
        </p:nvSpPr>
        <p:spPr>
          <a:xfrm>
            <a:off x="8256495" y="525180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64757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953589"/>
            <a:ext cx="484414" cy="14099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a:p>
            <a:pPr algn="ctr"/>
            <a:r>
              <a:rPr lang="en-US" dirty="0">
                <a:solidFill>
                  <a:schemeClr val="tx1"/>
                </a:solidFill>
              </a:rPr>
              <a:t>o</a:t>
            </a:r>
          </a:p>
          <a:p>
            <a:pPr algn="ctr"/>
            <a:r>
              <a:rPr lang="en-US" dirty="0">
                <a:solidFill>
                  <a:schemeClr val="tx1"/>
                </a:solidFill>
              </a:rPr>
              <a:t>o</a:t>
            </a:r>
          </a:p>
          <a:p>
            <a:pPr algn="ctr"/>
            <a:r>
              <a:rPr lang="en-US" dirty="0">
                <a:solidFill>
                  <a:schemeClr val="tx1"/>
                </a:solidFill>
              </a:rPr>
              <a:t>l</a:t>
            </a:r>
          </a:p>
        </p:txBody>
      </p:sp>
      <p:cxnSp>
        <p:nvCxnSpPr>
          <p:cNvPr id="41" name="Curved Connector 40">
            <a:extLst>
              <a:ext uri="{FF2B5EF4-FFF2-40B4-BE49-F238E27FC236}">
                <a16:creationId xmlns:a16="http://schemas.microsoft.com/office/drawing/2014/main" id="{8DB0138E-F509-D49B-1B24-C258939B3366}"/>
              </a:ext>
            </a:extLst>
          </p:cNvPr>
          <p:cNvCxnSpPr>
            <a:cxnSpLocks/>
          </p:cNvCxnSpPr>
          <p:nvPr/>
        </p:nvCxnSpPr>
        <p:spPr>
          <a:xfrm>
            <a:off x="9203552" y="5047147"/>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36242" y="6257966"/>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843516"/>
            <a:ext cx="488373" cy="41445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a:extLst>
              <a:ext uri="{FF2B5EF4-FFF2-40B4-BE49-F238E27FC236}">
                <a16:creationId xmlns:a16="http://schemas.microsoft.com/office/drawing/2014/main" id="{D7F9B40B-3433-0796-7C65-A7FDD6B46CF6}"/>
              </a:ext>
            </a:extLst>
          </p:cNvPr>
          <p:cNvCxnSpPr>
            <a:cxnSpLocks/>
            <a:stCxn id="38" idx="1"/>
            <a:endCxn id="9" idx="0"/>
          </p:cNvCxnSpPr>
          <p:nvPr/>
        </p:nvCxnSpPr>
        <p:spPr>
          <a:xfrm rot="10800000" flipH="1">
            <a:off x="8256495" y="2890154"/>
            <a:ext cx="661308" cy="2557599"/>
          </a:xfrm>
          <a:prstGeom prst="curvedConnector4">
            <a:avLst>
              <a:gd name="adj1" fmla="val -93828"/>
              <a:gd name="adj2" fmla="val 10893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88657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387545"/>
            <a:ext cx="1882908" cy="2387937"/>
          </a:xfrm>
          <a:prstGeom prst="curvedConnector4">
            <a:avLst>
              <a:gd name="adj1" fmla="val 32439"/>
              <a:gd name="adj2" fmla="val 10957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4082518"/>
            <a:ext cx="1859768" cy="773097"/>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4" name="Title 63">
            <a:extLst>
              <a:ext uri="{FF2B5EF4-FFF2-40B4-BE49-F238E27FC236}">
                <a16:creationId xmlns:a16="http://schemas.microsoft.com/office/drawing/2014/main" id="{0D10120B-E0F0-A4B2-3F3D-DBB7234C32F4}"/>
              </a:ext>
            </a:extLst>
          </p:cNvPr>
          <p:cNvSpPr>
            <a:spLocks noGrp="1"/>
          </p:cNvSpPr>
          <p:nvPr>
            <p:ph type="title"/>
          </p:nvPr>
        </p:nvSpPr>
        <p:spPr/>
        <p:txBody>
          <a:bodyPr/>
          <a:lstStyle/>
          <a:p>
            <a:r>
              <a:rPr lang="en-US" dirty="0"/>
              <a:t>Doubly Linked List</a:t>
            </a:r>
          </a:p>
        </p:txBody>
      </p:sp>
      <p:sp>
        <p:nvSpPr>
          <p:cNvPr id="2" name="TextBox 1">
            <a:extLst>
              <a:ext uri="{FF2B5EF4-FFF2-40B4-BE49-F238E27FC236}">
                <a16:creationId xmlns:a16="http://schemas.microsoft.com/office/drawing/2014/main" id="{B7FF9E0C-C906-A0E0-27FA-9921D7280EF8}"/>
              </a:ext>
            </a:extLst>
          </p:cNvPr>
          <p:cNvSpPr txBox="1"/>
          <p:nvPr/>
        </p:nvSpPr>
        <p:spPr>
          <a:xfrm>
            <a:off x="240626" y="625796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3" name="TextBox 2">
            <a:extLst>
              <a:ext uri="{FF2B5EF4-FFF2-40B4-BE49-F238E27FC236}">
                <a16:creationId xmlns:a16="http://schemas.microsoft.com/office/drawing/2014/main" id="{2D67F84E-34AE-BF31-4726-96D867D1CF85}"/>
              </a:ext>
            </a:extLst>
          </p:cNvPr>
          <p:cNvSpPr txBox="1"/>
          <p:nvPr/>
        </p:nvSpPr>
        <p:spPr>
          <a:xfrm>
            <a:off x="838200" y="4741092"/>
            <a:ext cx="4229100" cy="646331"/>
          </a:xfrm>
          <a:prstGeom prst="rect">
            <a:avLst/>
          </a:prstGeom>
          <a:noFill/>
        </p:spPr>
        <p:txBody>
          <a:bodyPr wrap="square" rtlCol="0">
            <a:spAutoFit/>
          </a:bodyPr>
          <a:lstStyle/>
          <a:p>
            <a:r>
              <a:rPr lang="en-US" dirty="0">
                <a:solidFill>
                  <a:schemeClr val="accent1"/>
                </a:solidFill>
              </a:rPr>
              <a:t>Section 6.5.1 walks through the doubly linked list example in some detail.</a:t>
            </a:r>
          </a:p>
        </p:txBody>
      </p:sp>
    </p:spTree>
    <p:extLst>
      <p:ext uri="{BB962C8B-B14F-4D97-AF65-F5344CB8AC3E}">
        <p14:creationId xmlns:p14="http://schemas.microsoft.com/office/powerpoint/2010/main" val="40475319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list backwards</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923330"/>
          </a:xfrm>
          <a:prstGeom prst="rect">
            <a:avLst/>
          </a:prstGeom>
          <a:noFill/>
        </p:spPr>
        <p:txBody>
          <a:bodyPr wrap="square" rtlCol="0">
            <a:spAutoFit/>
          </a:bodyPr>
          <a:lstStyle/>
          <a:p>
            <a:r>
              <a:rPr lang="en-US" dirty="0">
                <a:solidFill>
                  <a:schemeClr val="accent1"/>
                </a:solidFill>
              </a:rPr>
              <a:t>To traverse a list backwards, we start at tail and walk through the series of </a:t>
            </a:r>
            <a:r>
              <a:rPr lang="en-US" dirty="0" err="1">
                <a:solidFill>
                  <a:schemeClr val="accent1"/>
                </a:solidFill>
              </a:rPr>
              <a:t>prev</a:t>
            </a:r>
            <a:r>
              <a:rPr lang="en-US" dirty="0">
                <a:solidFill>
                  <a:schemeClr val="accent1"/>
                </a:solidFill>
              </a:rPr>
              <a:t> pointers.</a:t>
            </a:r>
          </a:p>
        </p:txBody>
      </p:sp>
      <p:sp>
        <p:nvSpPr>
          <p:cNvPr id="20" name="TextBox 19">
            <a:extLst>
              <a:ext uri="{FF2B5EF4-FFF2-40B4-BE49-F238E27FC236}">
                <a16:creationId xmlns:a16="http://schemas.microsoft.com/office/drawing/2014/main" id="{6B1F43D8-06E0-CC89-0D2C-B6F634BA21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a:t>
            </a:r>
            <a:r>
              <a:rPr lang="en-US" sz="1400" b="1" dirty="0">
                <a:solidFill>
                  <a:schemeClr val="accent1"/>
                </a:solidFill>
                <a:latin typeface="Courier New" panose="02070309020205020404" pitchFamily="49" charset="0"/>
                <a:cs typeface="Courier New" panose="02070309020205020404" pitchFamily="49" charset="0"/>
              </a:rPr>
              <a:t>tail</a:t>
            </a:r>
            <a:r>
              <a:rPr lang="en-US" sz="1400" b="1" dirty="0">
                <a:latin typeface="Courier New" panose="02070309020205020404" pitchFamily="49" charset="0"/>
                <a:cs typeface="Courier New" panose="02070309020205020404" pitchFamily="49" charset="0"/>
              </a:rPr>
              <a:t>; current != NULL; current = current-&gt;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17" name="TextBox 16">
            <a:extLst>
              <a:ext uri="{FF2B5EF4-FFF2-40B4-BE49-F238E27FC236}">
                <a16:creationId xmlns:a16="http://schemas.microsoft.com/office/drawing/2014/main" id="{4ADE2A76-113B-1DAC-F6A2-791F4151E161}"/>
              </a:ext>
            </a:extLst>
          </p:cNvPr>
          <p:cNvSpPr txBox="1"/>
          <p:nvPr/>
        </p:nvSpPr>
        <p:spPr>
          <a:xfrm>
            <a:off x="240626" y="625796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2" name="Rectangle 1">
            <a:extLst>
              <a:ext uri="{FF2B5EF4-FFF2-40B4-BE49-F238E27FC236}">
                <a16:creationId xmlns:a16="http://schemas.microsoft.com/office/drawing/2014/main" id="{E6EB02C8-6839-43C2-58F5-C7AEC4A1AA54}"/>
              </a:ext>
            </a:extLst>
          </p:cNvPr>
          <p:cNvSpPr/>
          <p:nvPr/>
        </p:nvSpPr>
        <p:spPr>
          <a:xfrm>
            <a:off x="9086227" y="43834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4141D024-8CE8-C1D9-2040-6B9DE758F617}"/>
              </a:ext>
            </a:extLst>
          </p:cNvPr>
          <p:cNvSpPr/>
          <p:nvPr/>
        </p:nvSpPr>
        <p:spPr>
          <a:xfrm>
            <a:off x="9086227" y="8345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18" name="Rectangle 17">
            <a:extLst>
              <a:ext uri="{FF2B5EF4-FFF2-40B4-BE49-F238E27FC236}">
                <a16:creationId xmlns:a16="http://schemas.microsoft.com/office/drawing/2014/main" id="{1B94D5F0-B778-3E52-4488-48A5EA117EB8}"/>
              </a:ext>
            </a:extLst>
          </p:cNvPr>
          <p:cNvSpPr/>
          <p:nvPr/>
        </p:nvSpPr>
        <p:spPr>
          <a:xfrm>
            <a:off x="9086227" y="123030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ABAB6C25-4E22-A5B6-232C-B1B5BB248510}"/>
              </a:ext>
            </a:extLst>
          </p:cNvPr>
          <p:cNvSpPr/>
          <p:nvPr/>
        </p:nvSpPr>
        <p:spPr>
          <a:xfrm>
            <a:off x="11333804" y="536319"/>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21" name="Curved Connector 20">
            <a:extLst>
              <a:ext uri="{FF2B5EF4-FFF2-40B4-BE49-F238E27FC236}">
                <a16:creationId xmlns:a16="http://schemas.microsoft.com/office/drawing/2014/main" id="{ED2F76FF-191C-E497-67D1-CBA26B77DB6C}"/>
              </a:ext>
            </a:extLst>
          </p:cNvPr>
          <p:cNvCxnSpPr>
            <a:cxnSpLocks/>
          </p:cNvCxnSpPr>
          <p:nvPr/>
        </p:nvCxnSpPr>
        <p:spPr>
          <a:xfrm>
            <a:off x="10033284" y="62987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566E82E-0185-C822-03EE-32694D2F2CC1}"/>
              </a:ext>
            </a:extLst>
          </p:cNvPr>
          <p:cNvSpPr/>
          <p:nvPr/>
        </p:nvSpPr>
        <p:spPr>
          <a:xfrm>
            <a:off x="9086227" y="294095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3" name="Rectangle 22">
            <a:extLst>
              <a:ext uri="{FF2B5EF4-FFF2-40B4-BE49-F238E27FC236}">
                <a16:creationId xmlns:a16="http://schemas.microsoft.com/office/drawing/2014/main" id="{8402290D-A00A-BF23-95FB-DE183C745840}"/>
              </a:ext>
            </a:extLst>
          </p:cNvPr>
          <p:cNvSpPr/>
          <p:nvPr/>
        </p:nvSpPr>
        <p:spPr>
          <a:xfrm>
            <a:off x="9086227" y="333714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24" name="Rectangle 23">
            <a:extLst>
              <a:ext uri="{FF2B5EF4-FFF2-40B4-BE49-F238E27FC236}">
                <a16:creationId xmlns:a16="http://schemas.microsoft.com/office/drawing/2014/main" id="{E95DCED1-EEE5-52F5-E1FE-9838AF531791}"/>
              </a:ext>
            </a:extLst>
          </p:cNvPr>
          <p:cNvSpPr/>
          <p:nvPr/>
        </p:nvSpPr>
        <p:spPr>
          <a:xfrm>
            <a:off x="9086227" y="373291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2FC7718E-B211-4974-A356-BDA672FD4250}"/>
              </a:ext>
            </a:extLst>
          </p:cNvPr>
          <p:cNvSpPr/>
          <p:nvPr/>
        </p:nvSpPr>
        <p:spPr>
          <a:xfrm>
            <a:off x="11333804" y="3038926"/>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6" name="Curved Connector 25">
            <a:extLst>
              <a:ext uri="{FF2B5EF4-FFF2-40B4-BE49-F238E27FC236}">
                <a16:creationId xmlns:a16="http://schemas.microsoft.com/office/drawing/2014/main" id="{4791A4B3-BD00-B2EB-7814-DC4C6A2211D5}"/>
              </a:ext>
            </a:extLst>
          </p:cNvPr>
          <p:cNvCxnSpPr>
            <a:cxnSpLocks/>
          </p:cNvCxnSpPr>
          <p:nvPr/>
        </p:nvCxnSpPr>
        <p:spPr>
          <a:xfrm>
            <a:off x="10033284" y="3132484"/>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8E9A4AC8-C2F5-5F46-5746-36C4D04EC9F2}"/>
              </a:ext>
            </a:extLst>
          </p:cNvPr>
          <p:cNvCxnSpPr>
            <a:cxnSpLocks/>
            <a:stCxn id="18" idx="1"/>
            <a:endCxn id="22" idx="0"/>
          </p:cNvCxnSpPr>
          <p:nvPr/>
        </p:nvCxnSpPr>
        <p:spPr>
          <a:xfrm rot="10800000" flipH="1" flipV="1">
            <a:off x="9086227" y="1426244"/>
            <a:ext cx="661308" cy="1514707"/>
          </a:xfrm>
          <a:prstGeom prst="curvedConnector4">
            <a:avLst>
              <a:gd name="adj1" fmla="val -34568"/>
              <a:gd name="adj2" fmla="val 5646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599B4050-C1D8-B1F5-4CBA-B1E67C9876F1}"/>
              </a:ext>
            </a:extLst>
          </p:cNvPr>
          <p:cNvCxnSpPr>
            <a:cxnSpLocks/>
            <a:stCxn id="23" idx="1"/>
            <a:endCxn id="2" idx="0"/>
          </p:cNvCxnSpPr>
          <p:nvPr/>
        </p:nvCxnSpPr>
        <p:spPr>
          <a:xfrm rot="10800000" flipH="1">
            <a:off x="9086227" y="438345"/>
            <a:ext cx="661308" cy="3094745"/>
          </a:xfrm>
          <a:prstGeom prst="curvedConnector4">
            <a:avLst>
              <a:gd name="adj1" fmla="val -98765"/>
              <a:gd name="adj2" fmla="val 107387"/>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quot;No&quot; Symbol 29">
            <a:extLst>
              <a:ext uri="{FF2B5EF4-FFF2-40B4-BE49-F238E27FC236}">
                <a16:creationId xmlns:a16="http://schemas.microsoft.com/office/drawing/2014/main" id="{08D79BD3-004D-AEFD-F451-45147BF29124}"/>
              </a:ext>
            </a:extLst>
          </p:cNvPr>
          <p:cNvSpPr/>
          <p:nvPr/>
        </p:nvSpPr>
        <p:spPr>
          <a:xfrm>
            <a:off x="10665974" y="1562706"/>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1" name="Curved Connector 30">
            <a:extLst>
              <a:ext uri="{FF2B5EF4-FFF2-40B4-BE49-F238E27FC236}">
                <a16:creationId xmlns:a16="http://schemas.microsoft.com/office/drawing/2014/main" id="{F9E54053-6CB7-1F41-A1F3-4948CE0E21E7}"/>
              </a:ext>
            </a:extLst>
          </p:cNvPr>
          <p:cNvCxnSpPr>
            <a:cxnSpLocks/>
            <a:stCxn id="24" idx="3"/>
            <a:endCxn id="33" idx="0"/>
          </p:cNvCxnSpPr>
          <p:nvPr/>
        </p:nvCxnSpPr>
        <p:spPr>
          <a:xfrm flipH="1">
            <a:off x="9747535" y="3928853"/>
            <a:ext cx="661307" cy="977561"/>
          </a:xfrm>
          <a:prstGeom prst="curvedConnector4">
            <a:avLst>
              <a:gd name="adj1" fmla="val -34568"/>
              <a:gd name="adj2" fmla="val 6002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E5643E62-60D4-EC94-1515-8B4461166CF3}"/>
              </a:ext>
            </a:extLst>
          </p:cNvPr>
          <p:cNvCxnSpPr>
            <a:cxnSpLocks/>
            <a:stCxn id="4" idx="3"/>
            <a:endCxn id="30" idx="0"/>
          </p:cNvCxnSpPr>
          <p:nvPr/>
        </p:nvCxnSpPr>
        <p:spPr>
          <a:xfrm>
            <a:off x="10408842" y="1030481"/>
            <a:ext cx="488373" cy="532225"/>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23FB43A-CDAA-60E7-01D8-27CC66C0B547}"/>
              </a:ext>
            </a:extLst>
          </p:cNvPr>
          <p:cNvSpPr/>
          <p:nvPr/>
        </p:nvSpPr>
        <p:spPr>
          <a:xfrm>
            <a:off x="9086227" y="490641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4" name="Rectangle 33">
            <a:extLst>
              <a:ext uri="{FF2B5EF4-FFF2-40B4-BE49-F238E27FC236}">
                <a16:creationId xmlns:a16="http://schemas.microsoft.com/office/drawing/2014/main" id="{19903786-F6D7-8D7D-DD4F-087DDA3016FE}"/>
              </a:ext>
            </a:extLst>
          </p:cNvPr>
          <p:cNvSpPr/>
          <p:nvPr/>
        </p:nvSpPr>
        <p:spPr>
          <a:xfrm>
            <a:off x="9086227" y="530260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35" name="Rectangle 34">
            <a:extLst>
              <a:ext uri="{FF2B5EF4-FFF2-40B4-BE49-F238E27FC236}">
                <a16:creationId xmlns:a16="http://schemas.microsoft.com/office/drawing/2014/main" id="{6941F43C-1756-54C8-D1BC-E04855CB70F1}"/>
              </a:ext>
            </a:extLst>
          </p:cNvPr>
          <p:cNvSpPr/>
          <p:nvPr/>
        </p:nvSpPr>
        <p:spPr>
          <a:xfrm>
            <a:off x="9086227" y="569837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36" name="Rectangle 35">
            <a:extLst>
              <a:ext uri="{FF2B5EF4-FFF2-40B4-BE49-F238E27FC236}">
                <a16:creationId xmlns:a16="http://schemas.microsoft.com/office/drawing/2014/main" id="{0EE49E13-41B3-7B11-E375-6B64A2D1DF10}"/>
              </a:ext>
            </a:extLst>
          </p:cNvPr>
          <p:cNvSpPr/>
          <p:nvPr/>
        </p:nvSpPr>
        <p:spPr>
          <a:xfrm>
            <a:off x="11333804" y="5004388"/>
            <a:ext cx="484414" cy="14099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a:p>
            <a:pPr algn="ctr"/>
            <a:r>
              <a:rPr lang="en-US" dirty="0">
                <a:solidFill>
                  <a:schemeClr val="tx1"/>
                </a:solidFill>
              </a:rPr>
              <a:t>o</a:t>
            </a:r>
          </a:p>
          <a:p>
            <a:pPr algn="ctr"/>
            <a:r>
              <a:rPr lang="en-US" dirty="0">
                <a:solidFill>
                  <a:schemeClr val="tx1"/>
                </a:solidFill>
              </a:rPr>
              <a:t>o</a:t>
            </a:r>
          </a:p>
          <a:p>
            <a:pPr algn="ctr"/>
            <a:r>
              <a:rPr lang="en-US" dirty="0">
                <a:solidFill>
                  <a:schemeClr val="tx1"/>
                </a:solidFill>
              </a:rPr>
              <a:t>l</a:t>
            </a:r>
          </a:p>
        </p:txBody>
      </p:sp>
      <p:cxnSp>
        <p:nvCxnSpPr>
          <p:cNvPr id="38" name="Curved Connector 37">
            <a:extLst>
              <a:ext uri="{FF2B5EF4-FFF2-40B4-BE49-F238E27FC236}">
                <a16:creationId xmlns:a16="http://schemas.microsoft.com/office/drawing/2014/main" id="{BE6FA952-4794-67B1-3E83-597D9B13D3FE}"/>
              </a:ext>
            </a:extLst>
          </p:cNvPr>
          <p:cNvCxnSpPr>
            <a:cxnSpLocks/>
          </p:cNvCxnSpPr>
          <p:nvPr/>
        </p:nvCxnSpPr>
        <p:spPr>
          <a:xfrm>
            <a:off x="10033284" y="509794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4" name="&quot;No&quot; Symbol 43">
            <a:extLst>
              <a:ext uri="{FF2B5EF4-FFF2-40B4-BE49-F238E27FC236}">
                <a16:creationId xmlns:a16="http://schemas.microsoft.com/office/drawing/2014/main" id="{72C51DB5-6399-1CC0-1656-6F9EF25E5A8B}"/>
              </a:ext>
            </a:extLst>
          </p:cNvPr>
          <p:cNvSpPr/>
          <p:nvPr/>
        </p:nvSpPr>
        <p:spPr>
          <a:xfrm>
            <a:off x="10665974" y="6308765"/>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5" name="Curved Connector 44">
            <a:extLst>
              <a:ext uri="{FF2B5EF4-FFF2-40B4-BE49-F238E27FC236}">
                <a16:creationId xmlns:a16="http://schemas.microsoft.com/office/drawing/2014/main" id="{F7F1D3FF-053A-7B46-ABCA-5C4C539F52D5}"/>
              </a:ext>
            </a:extLst>
          </p:cNvPr>
          <p:cNvCxnSpPr>
            <a:cxnSpLocks/>
            <a:stCxn id="35" idx="3"/>
            <a:endCxn id="44" idx="0"/>
          </p:cNvCxnSpPr>
          <p:nvPr/>
        </p:nvCxnSpPr>
        <p:spPr>
          <a:xfrm>
            <a:off x="10408842" y="5894315"/>
            <a:ext cx="488373" cy="41445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5CDA3788-9926-4BED-90BF-90229AD16FD9}"/>
              </a:ext>
            </a:extLst>
          </p:cNvPr>
          <p:cNvCxnSpPr>
            <a:cxnSpLocks/>
            <a:stCxn id="34" idx="1"/>
            <a:endCxn id="22" idx="0"/>
          </p:cNvCxnSpPr>
          <p:nvPr/>
        </p:nvCxnSpPr>
        <p:spPr>
          <a:xfrm rot="10800000" flipH="1">
            <a:off x="9086227" y="2940953"/>
            <a:ext cx="661308" cy="2557599"/>
          </a:xfrm>
          <a:prstGeom prst="curvedConnector4">
            <a:avLst>
              <a:gd name="adj1" fmla="val -93828"/>
              <a:gd name="adj2" fmla="val 10893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DF001197-F1A9-3B65-CDA8-AC5A36117DFA}"/>
              </a:ext>
            </a:extLst>
          </p:cNvPr>
          <p:cNvSpPr/>
          <p:nvPr/>
        </p:nvSpPr>
        <p:spPr>
          <a:xfrm>
            <a:off x="6542012" y="2630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48" name="Rectangle 47">
            <a:extLst>
              <a:ext uri="{FF2B5EF4-FFF2-40B4-BE49-F238E27FC236}">
                <a16:creationId xmlns:a16="http://schemas.microsoft.com/office/drawing/2014/main" id="{99635B17-4E0C-DC92-827C-0BF75B76F9E8}"/>
              </a:ext>
            </a:extLst>
          </p:cNvPr>
          <p:cNvSpPr/>
          <p:nvPr/>
        </p:nvSpPr>
        <p:spPr>
          <a:xfrm>
            <a:off x="6565152" y="39373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49" name="Curved Connector 48">
            <a:extLst>
              <a:ext uri="{FF2B5EF4-FFF2-40B4-BE49-F238E27FC236}">
                <a16:creationId xmlns:a16="http://schemas.microsoft.com/office/drawing/2014/main" id="{0499586B-5614-8CE3-D70D-2BEC8F7A2FD5}"/>
              </a:ext>
            </a:extLst>
          </p:cNvPr>
          <p:cNvCxnSpPr>
            <a:cxnSpLocks/>
            <a:stCxn id="47" idx="3"/>
            <a:endCxn id="2" idx="0"/>
          </p:cNvCxnSpPr>
          <p:nvPr/>
        </p:nvCxnSpPr>
        <p:spPr>
          <a:xfrm flipV="1">
            <a:off x="7864627" y="438344"/>
            <a:ext cx="1882908" cy="2387937"/>
          </a:xfrm>
          <a:prstGeom prst="curvedConnector4">
            <a:avLst>
              <a:gd name="adj1" fmla="val 32439"/>
              <a:gd name="adj2" fmla="val 10957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urved Connector 49">
            <a:extLst>
              <a:ext uri="{FF2B5EF4-FFF2-40B4-BE49-F238E27FC236}">
                <a16:creationId xmlns:a16="http://schemas.microsoft.com/office/drawing/2014/main" id="{2F1DB915-8258-7BFE-F10F-C7C5E1B9ACF4}"/>
              </a:ext>
            </a:extLst>
          </p:cNvPr>
          <p:cNvCxnSpPr>
            <a:cxnSpLocks/>
            <a:stCxn id="48" idx="3"/>
            <a:endCxn id="33" idx="0"/>
          </p:cNvCxnSpPr>
          <p:nvPr/>
        </p:nvCxnSpPr>
        <p:spPr>
          <a:xfrm>
            <a:off x="7887767" y="4133317"/>
            <a:ext cx="1859768" cy="773097"/>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CCE77B5-7CCB-3F0E-7B98-6691EBC28E52}"/>
              </a:ext>
            </a:extLst>
          </p:cNvPr>
          <p:cNvSpPr/>
          <p:nvPr/>
        </p:nvSpPr>
        <p:spPr>
          <a:xfrm>
            <a:off x="6542012" y="32911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58" name="Curved Connector 57">
            <a:extLst>
              <a:ext uri="{FF2B5EF4-FFF2-40B4-BE49-F238E27FC236}">
                <a16:creationId xmlns:a16="http://schemas.microsoft.com/office/drawing/2014/main" id="{F54F07CA-3855-EF62-3C96-BD22402AE14E}"/>
              </a:ext>
            </a:extLst>
          </p:cNvPr>
          <p:cNvCxnSpPr>
            <a:cxnSpLocks/>
            <a:stCxn id="56" idx="3"/>
            <a:endCxn id="33" idx="0"/>
          </p:cNvCxnSpPr>
          <p:nvPr/>
        </p:nvCxnSpPr>
        <p:spPr>
          <a:xfrm>
            <a:off x="7864627" y="3487117"/>
            <a:ext cx="1882908" cy="1419297"/>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63934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list backwards</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923330"/>
          </a:xfrm>
          <a:prstGeom prst="rect">
            <a:avLst/>
          </a:prstGeom>
          <a:noFill/>
        </p:spPr>
        <p:txBody>
          <a:bodyPr wrap="square" rtlCol="0">
            <a:spAutoFit/>
          </a:bodyPr>
          <a:lstStyle/>
          <a:p>
            <a:r>
              <a:rPr lang="en-US" dirty="0">
                <a:solidFill>
                  <a:schemeClr val="accent1"/>
                </a:solidFill>
              </a:rPr>
              <a:t>To traverse a list backwards, we start at tail and walk through the series of </a:t>
            </a:r>
            <a:r>
              <a:rPr lang="en-US" dirty="0" err="1">
                <a:solidFill>
                  <a:schemeClr val="accent1"/>
                </a:solidFill>
              </a:rPr>
              <a:t>prev</a:t>
            </a:r>
            <a:r>
              <a:rPr lang="en-US" dirty="0">
                <a:solidFill>
                  <a:schemeClr val="accent1"/>
                </a:solidFill>
              </a:rPr>
              <a:t> pointers.</a:t>
            </a:r>
          </a:p>
        </p:txBody>
      </p:sp>
      <p:sp>
        <p:nvSpPr>
          <p:cNvPr id="20" name="TextBox 19">
            <a:extLst>
              <a:ext uri="{FF2B5EF4-FFF2-40B4-BE49-F238E27FC236}">
                <a16:creationId xmlns:a16="http://schemas.microsoft.com/office/drawing/2014/main" id="{6B1F43D8-06E0-CC89-0D2C-B6F634BA21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a:t>
            </a:r>
            <a:r>
              <a:rPr lang="en-US" sz="1400" b="1" dirty="0">
                <a:solidFill>
                  <a:schemeClr val="accent1"/>
                </a:solidFill>
                <a:latin typeface="Courier New" panose="02070309020205020404" pitchFamily="49" charset="0"/>
                <a:cs typeface="Courier New" panose="02070309020205020404" pitchFamily="49" charset="0"/>
              </a:rPr>
              <a:t>tail</a:t>
            </a:r>
            <a:r>
              <a:rPr lang="en-US" sz="1400" b="1" dirty="0">
                <a:latin typeface="Courier New" panose="02070309020205020404" pitchFamily="49" charset="0"/>
                <a:cs typeface="Courier New" panose="02070309020205020404" pitchFamily="49" charset="0"/>
              </a:rPr>
              <a:t>; current != NULL; current = current-&gt;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17" name="TextBox 16">
            <a:extLst>
              <a:ext uri="{FF2B5EF4-FFF2-40B4-BE49-F238E27FC236}">
                <a16:creationId xmlns:a16="http://schemas.microsoft.com/office/drawing/2014/main" id="{4ADE2A76-113B-1DAC-F6A2-791F4151E161}"/>
              </a:ext>
            </a:extLst>
          </p:cNvPr>
          <p:cNvSpPr txBox="1"/>
          <p:nvPr/>
        </p:nvSpPr>
        <p:spPr>
          <a:xfrm>
            <a:off x="240626" y="625796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2" name="Rectangle 1">
            <a:extLst>
              <a:ext uri="{FF2B5EF4-FFF2-40B4-BE49-F238E27FC236}">
                <a16:creationId xmlns:a16="http://schemas.microsoft.com/office/drawing/2014/main" id="{E6EB02C8-6839-43C2-58F5-C7AEC4A1AA54}"/>
              </a:ext>
            </a:extLst>
          </p:cNvPr>
          <p:cNvSpPr/>
          <p:nvPr/>
        </p:nvSpPr>
        <p:spPr>
          <a:xfrm>
            <a:off x="9086227" y="43834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4141D024-8CE8-C1D9-2040-6B9DE758F617}"/>
              </a:ext>
            </a:extLst>
          </p:cNvPr>
          <p:cNvSpPr/>
          <p:nvPr/>
        </p:nvSpPr>
        <p:spPr>
          <a:xfrm>
            <a:off x="9086227" y="8345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18" name="Rectangle 17">
            <a:extLst>
              <a:ext uri="{FF2B5EF4-FFF2-40B4-BE49-F238E27FC236}">
                <a16:creationId xmlns:a16="http://schemas.microsoft.com/office/drawing/2014/main" id="{1B94D5F0-B778-3E52-4488-48A5EA117EB8}"/>
              </a:ext>
            </a:extLst>
          </p:cNvPr>
          <p:cNvSpPr/>
          <p:nvPr/>
        </p:nvSpPr>
        <p:spPr>
          <a:xfrm>
            <a:off x="9086227" y="123030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ABAB6C25-4E22-A5B6-232C-B1B5BB248510}"/>
              </a:ext>
            </a:extLst>
          </p:cNvPr>
          <p:cNvSpPr/>
          <p:nvPr/>
        </p:nvSpPr>
        <p:spPr>
          <a:xfrm>
            <a:off x="11333804" y="536319"/>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21" name="Curved Connector 20">
            <a:extLst>
              <a:ext uri="{FF2B5EF4-FFF2-40B4-BE49-F238E27FC236}">
                <a16:creationId xmlns:a16="http://schemas.microsoft.com/office/drawing/2014/main" id="{ED2F76FF-191C-E497-67D1-CBA26B77DB6C}"/>
              </a:ext>
            </a:extLst>
          </p:cNvPr>
          <p:cNvCxnSpPr>
            <a:cxnSpLocks/>
          </p:cNvCxnSpPr>
          <p:nvPr/>
        </p:nvCxnSpPr>
        <p:spPr>
          <a:xfrm>
            <a:off x="10033284" y="62987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566E82E-0185-C822-03EE-32694D2F2CC1}"/>
              </a:ext>
            </a:extLst>
          </p:cNvPr>
          <p:cNvSpPr/>
          <p:nvPr/>
        </p:nvSpPr>
        <p:spPr>
          <a:xfrm>
            <a:off x="9086227" y="294095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3" name="Rectangle 22">
            <a:extLst>
              <a:ext uri="{FF2B5EF4-FFF2-40B4-BE49-F238E27FC236}">
                <a16:creationId xmlns:a16="http://schemas.microsoft.com/office/drawing/2014/main" id="{8402290D-A00A-BF23-95FB-DE183C745840}"/>
              </a:ext>
            </a:extLst>
          </p:cNvPr>
          <p:cNvSpPr/>
          <p:nvPr/>
        </p:nvSpPr>
        <p:spPr>
          <a:xfrm>
            <a:off x="9086227" y="333714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24" name="Rectangle 23">
            <a:extLst>
              <a:ext uri="{FF2B5EF4-FFF2-40B4-BE49-F238E27FC236}">
                <a16:creationId xmlns:a16="http://schemas.microsoft.com/office/drawing/2014/main" id="{E95DCED1-EEE5-52F5-E1FE-9838AF531791}"/>
              </a:ext>
            </a:extLst>
          </p:cNvPr>
          <p:cNvSpPr/>
          <p:nvPr/>
        </p:nvSpPr>
        <p:spPr>
          <a:xfrm>
            <a:off x="9086227" y="373291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2FC7718E-B211-4974-A356-BDA672FD4250}"/>
              </a:ext>
            </a:extLst>
          </p:cNvPr>
          <p:cNvSpPr/>
          <p:nvPr/>
        </p:nvSpPr>
        <p:spPr>
          <a:xfrm>
            <a:off x="11333804" y="3038926"/>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6" name="Curved Connector 25">
            <a:extLst>
              <a:ext uri="{FF2B5EF4-FFF2-40B4-BE49-F238E27FC236}">
                <a16:creationId xmlns:a16="http://schemas.microsoft.com/office/drawing/2014/main" id="{4791A4B3-BD00-B2EB-7814-DC4C6A2211D5}"/>
              </a:ext>
            </a:extLst>
          </p:cNvPr>
          <p:cNvCxnSpPr>
            <a:cxnSpLocks/>
          </p:cNvCxnSpPr>
          <p:nvPr/>
        </p:nvCxnSpPr>
        <p:spPr>
          <a:xfrm>
            <a:off x="10033284" y="3132484"/>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8E9A4AC8-C2F5-5F46-5746-36C4D04EC9F2}"/>
              </a:ext>
            </a:extLst>
          </p:cNvPr>
          <p:cNvCxnSpPr>
            <a:cxnSpLocks/>
            <a:stCxn id="18" idx="1"/>
            <a:endCxn id="22" idx="0"/>
          </p:cNvCxnSpPr>
          <p:nvPr/>
        </p:nvCxnSpPr>
        <p:spPr>
          <a:xfrm rot="10800000" flipH="1" flipV="1">
            <a:off x="9086227" y="1426244"/>
            <a:ext cx="661308" cy="1514707"/>
          </a:xfrm>
          <a:prstGeom prst="curvedConnector4">
            <a:avLst>
              <a:gd name="adj1" fmla="val -34568"/>
              <a:gd name="adj2" fmla="val 5646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599B4050-C1D8-B1F5-4CBA-B1E67C9876F1}"/>
              </a:ext>
            </a:extLst>
          </p:cNvPr>
          <p:cNvCxnSpPr>
            <a:cxnSpLocks/>
            <a:stCxn id="23" idx="1"/>
            <a:endCxn id="2" idx="0"/>
          </p:cNvCxnSpPr>
          <p:nvPr/>
        </p:nvCxnSpPr>
        <p:spPr>
          <a:xfrm rot="10800000" flipH="1">
            <a:off x="9086227" y="438345"/>
            <a:ext cx="661308" cy="3094745"/>
          </a:xfrm>
          <a:prstGeom prst="curvedConnector4">
            <a:avLst>
              <a:gd name="adj1" fmla="val -98765"/>
              <a:gd name="adj2" fmla="val 107387"/>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quot;No&quot; Symbol 29">
            <a:extLst>
              <a:ext uri="{FF2B5EF4-FFF2-40B4-BE49-F238E27FC236}">
                <a16:creationId xmlns:a16="http://schemas.microsoft.com/office/drawing/2014/main" id="{08D79BD3-004D-AEFD-F451-45147BF29124}"/>
              </a:ext>
            </a:extLst>
          </p:cNvPr>
          <p:cNvSpPr/>
          <p:nvPr/>
        </p:nvSpPr>
        <p:spPr>
          <a:xfrm>
            <a:off x="10665974" y="1562706"/>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1" name="Curved Connector 30">
            <a:extLst>
              <a:ext uri="{FF2B5EF4-FFF2-40B4-BE49-F238E27FC236}">
                <a16:creationId xmlns:a16="http://schemas.microsoft.com/office/drawing/2014/main" id="{F9E54053-6CB7-1F41-A1F3-4948CE0E21E7}"/>
              </a:ext>
            </a:extLst>
          </p:cNvPr>
          <p:cNvCxnSpPr>
            <a:cxnSpLocks/>
            <a:stCxn id="24" idx="3"/>
            <a:endCxn id="33" idx="0"/>
          </p:cNvCxnSpPr>
          <p:nvPr/>
        </p:nvCxnSpPr>
        <p:spPr>
          <a:xfrm flipH="1">
            <a:off x="9747535" y="3928853"/>
            <a:ext cx="661307" cy="977561"/>
          </a:xfrm>
          <a:prstGeom prst="curvedConnector4">
            <a:avLst>
              <a:gd name="adj1" fmla="val -34568"/>
              <a:gd name="adj2" fmla="val 6002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E5643E62-60D4-EC94-1515-8B4461166CF3}"/>
              </a:ext>
            </a:extLst>
          </p:cNvPr>
          <p:cNvCxnSpPr>
            <a:cxnSpLocks/>
            <a:stCxn id="4" idx="3"/>
            <a:endCxn id="30" idx="0"/>
          </p:cNvCxnSpPr>
          <p:nvPr/>
        </p:nvCxnSpPr>
        <p:spPr>
          <a:xfrm>
            <a:off x="10408842" y="1030481"/>
            <a:ext cx="488373" cy="532225"/>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23FB43A-CDAA-60E7-01D8-27CC66C0B547}"/>
              </a:ext>
            </a:extLst>
          </p:cNvPr>
          <p:cNvSpPr/>
          <p:nvPr/>
        </p:nvSpPr>
        <p:spPr>
          <a:xfrm>
            <a:off x="9086227" y="490641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4" name="Rectangle 33">
            <a:extLst>
              <a:ext uri="{FF2B5EF4-FFF2-40B4-BE49-F238E27FC236}">
                <a16:creationId xmlns:a16="http://schemas.microsoft.com/office/drawing/2014/main" id="{19903786-F6D7-8D7D-DD4F-087DDA3016FE}"/>
              </a:ext>
            </a:extLst>
          </p:cNvPr>
          <p:cNvSpPr/>
          <p:nvPr/>
        </p:nvSpPr>
        <p:spPr>
          <a:xfrm>
            <a:off x="9086227" y="530260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35" name="Rectangle 34">
            <a:extLst>
              <a:ext uri="{FF2B5EF4-FFF2-40B4-BE49-F238E27FC236}">
                <a16:creationId xmlns:a16="http://schemas.microsoft.com/office/drawing/2014/main" id="{6941F43C-1756-54C8-D1BC-E04855CB70F1}"/>
              </a:ext>
            </a:extLst>
          </p:cNvPr>
          <p:cNvSpPr/>
          <p:nvPr/>
        </p:nvSpPr>
        <p:spPr>
          <a:xfrm>
            <a:off x="9086227" y="569837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36" name="Rectangle 35">
            <a:extLst>
              <a:ext uri="{FF2B5EF4-FFF2-40B4-BE49-F238E27FC236}">
                <a16:creationId xmlns:a16="http://schemas.microsoft.com/office/drawing/2014/main" id="{0EE49E13-41B3-7B11-E375-6B64A2D1DF10}"/>
              </a:ext>
            </a:extLst>
          </p:cNvPr>
          <p:cNvSpPr/>
          <p:nvPr/>
        </p:nvSpPr>
        <p:spPr>
          <a:xfrm>
            <a:off x="11333804" y="5004388"/>
            <a:ext cx="484414" cy="14099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a:p>
            <a:pPr algn="ctr"/>
            <a:r>
              <a:rPr lang="en-US" dirty="0">
                <a:solidFill>
                  <a:schemeClr val="tx1"/>
                </a:solidFill>
              </a:rPr>
              <a:t>o</a:t>
            </a:r>
          </a:p>
          <a:p>
            <a:pPr algn="ctr"/>
            <a:r>
              <a:rPr lang="en-US" dirty="0">
                <a:solidFill>
                  <a:schemeClr val="tx1"/>
                </a:solidFill>
              </a:rPr>
              <a:t>o</a:t>
            </a:r>
          </a:p>
          <a:p>
            <a:pPr algn="ctr"/>
            <a:r>
              <a:rPr lang="en-US" dirty="0">
                <a:solidFill>
                  <a:schemeClr val="tx1"/>
                </a:solidFill>
              </a:rPr>
              <a:t>l</a:t>
            </a:r>
          </a:p>
        </p:txBody>
      </p:sp>
      <p:cxnSp>
        <p:nvCxnSpPr>
          <p:cNvPr id="38" name="Curved Connector 37">
            <a:extLst>
              <a:ext uri="{FF2B5EF4-FFF2-40B4-BE49-F238E27FC236}">
                <a16:creationId xmlns:a16="http://schemas.microsoft.com/office/drawing/2014/main" id="{BE6FA952-4794-67B1-3E83-597D9B13D3FE}"/>
              </a:ext>
            </a:extLst>
          </p:cNvPr>
          <p:cNvCxnSpPr>
            <a:cxnSpLocks/>
          </p:cNvCxnSpPr>
          <p:nvPr/>
        </p:nvCxnSpPr>
        <p:spPr>
          <a:xfrm>
            <a:off x="10033284" y="509794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4" name="&quot;No&quot; Symbol 43">
            <a:extLst>
              <a:ext uri="{FF2B5EF4-FFF2-40B4-BE49-F238E27FC236}">
                <a16:creationId xmlns:a16="http://schemas.microsoft.com/office/drawing/2014/main" id="{72C51DB5-6399-1CC0-1656-6F9EF25E5A8B}"/>
              </a:ext>
            </a:extLst>
          </p:cNvPr>
          <p:cNvSpPr/>
          <p:nvPr/>
        </p:nvSpPr>
        <p:spPr>
          <a:xfrm>
            <a:off x="10665974" y="6308765"/>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5" name="Curved Connector 44">
            <a:extLst>
              <a:ext uri="{FF2B5EF4-FFF2-40B4-BE49-F238E27FC236}">
                <a16:creationId xmlns:a16="http://schemas.microsoft.com/office/drawing/2014/main" id="{F7F1D3FF-053A-7B46-ABCA-5C4C539F52D5}"/>
              </a:ext>
            </a:extLst>
          </p:cNvPr>
          <p:cNvCxnSpPr>
            <a:cxnSpLocks/>
            <a:stCxn id="35" idx="3"/>
            <a:endCxn id="44" idx="0"/>
          </p:cNvCxnSpPr>
          <p:nvPr/>
        </p:nvCxnSpPr>
        <p:spPr>
          <a:xfrm>
            <a:off x="10408842" y="5894315"/>
            <a:ext cx="488373" cy="41445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5CDA3788-9926-4BED-90BF-90229AD16FD9}"/>
              </a:ext>
            </a:extLst>
          </p:cNvPr>
          <p:cNvCxnSpPr>
            <a:cxnSpLocks/>
            <a:stCxn id="34" idx="1"/>
            <a:endCxn id="22" idx="0"/>
          </p:cNvCxnSpPr>
          <p:nvPr/>
        </p:nvCxnSpPr>
        <p:spPr>
          <a:xfrm rot="10800000" flipH="1">
            <a:off x="9086227" y="2940953"/>
            <a:ext cx="661308" cy="2557599"/>
          </a:xfrm>
          <a:prstGeom prst="curvedConnector4">
            <a:avLst>
              <a:gd name="adj1" fmla="val -93828"/>
              <a:gd name="adj2" fmla="val 10893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DF001197-F1A9-3B65-CDA8-AC5A36117DFA}"/>
              </a:ext>
            </a:extLst>
          </p:cNvPr>
          <p:cNvSpPr/>
          <p:nvPr/>
        </p:nvSpPr>
        <p:spPr>
          <a:xfrm>
            <a:off x="6542012" y="2630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48" name="Rectangle 47">
            <a:extLst>
              <a:ext uri="{FF2B5EF4-FFF2-40B4-BE49-F238E27FC236}">
                <a16:creationId xmlns:a16="http://schemas.microsoft.com/office/drawing/2014/main" id="{99635B17-4E0C-DC92-827C-0BF75B76F9E8}"/>
              </a:ext>
            </a:extLst>
          </p:cNvPr>
          <p:cNvSpPr/>
          <p:nvPr/>
        </p:nvSpPr>
        <p:spPr>
          <a:xfrm>
            <a:off x="6565152" y="39373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49" name="Curved Connector 48">
            <a:extLst>
              <a:ext uri="{FF2B5EF4-FFF2-40B4-BE49-F238E27FC236}">
                <a16:creationId xmlns:a16="http://schemas.microsoft.com/office/drawing/2014/main" id="{0499586B-5614-8CE3-D70D-2BEC8F7A2FD5}"/>
              </a:ext>
            </a:extLst>
          </p:cNvPr>
          <p:cNvCxnSpPr>
            <a:cxnSpLocks/>
            <a:stCxn id="47" idx="3"/>
            <a:endCxn id="2" idx="0"/>
          </p:cNvCxnSpPr>
          <p:nvPr/>
        </p:nvCxnSpPr>
        <p:spPr>
          <a:xfrm flipV="1">
            <a:off x="7864627" y="438344"/>
            <a:ext cx="1882908" cy="2387937"/>
          </a:xfrm>
          <a:prstGeom prst="curvedConnector4">
            <a:avLst>
              <a:gd name="adj1" fmla="val 32439"/>
              <a:gd name="adj2" fmla="val 10957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urved Connector 49">
            <a:extLst>
              <a:ext uri="{FF2B5EF4-FFF2-40B4-BE49-F238E27FC236}">
                <a16:creationId xmlns:a16="http://schemas.microsoft.com/office/drawing/2014/main" id="{2F1DB915-8258-7BFE-F10F-C7C5E1B9ACF4}"/>
              </a:ext>
            </a:extLst>
          </p:cNvPr>
          <p:cNvCxnSpPr>
            <a:cxnSpLocks/>
            <a:stCxn id="48" idx="3"/>
            <a:endCxn id="33" idx="0"/>
          </p:cNvCxnSpPr>
          <p:nvPr/>
        </p:nvCxnSpPr>
        <p:spPr>
          <a:xfrm>
            <a:off x="7887767" y="4133317"/>
            <a:ext cx="1859768" cy="773097"/>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CCE77B5-7CCB-3F0E-7B98-6691EBC28E52}"/>
              </a:ext>
            </a:extLst>
          </p:cNvPr>
          <p:cNvSpPr/>
          <p:nvPr/>
        </p:nvSpPr>
        <p:spPr>
          <a:xfrm>
            <a:off x="6542012" y="32911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58" name="Curved Connector 57">
            <a:extLst>
              <a:ext uri="{FF2B5EF4-FFF2-40B4-BE49-F238E27FC236}">
                <a16:creationId xmlns:a16="http://schemas.microsoft.com/office/drawing/2014/main" id="{F54F07CA-3855-EF62-3C96-BD22402AE14E}"/>
              </a:ext>
            </a:extLst>
          </p:cNvPr>
          <p:cNvCxnSpPr>
            <a:cxnSpLocks/>
            <a:stCxn id="56" idx="3"/>
            <a:endCxn id="22" idx="0"/>
          </p:cNvCxnSpPr>
          <p:nvPr/>
        </p:nvCxnSpPr>
        <p:spPr>
          <a:xfrm flipV="1">
            <a:off x="7864627" y="2940952"/>
            <a:ext cx="1882908" cy="546165"/>
          </a:xfrm>
          <a:prstGeom prst="curvedConnector4">
            <a:avLst>
              <a:gd name="adj1" fmla="val 32439"/>
              <a:gd name="adj2" fmla="val 141855"/>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59237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list backwards</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923330"/>
          </a:xfrm>
          <a:prstGeom prst="rect">
            <a:avLst/>
          </a:prstGeom>
          <a:noFill/>
        </p:spPr>
        <p:txBody>
          <a:bodyPr wrap="square" rtlCol="0">
            <a:spAutoFit/>
          </a:bodyPr>
          <a:lstStyle/>
          <a:p>
            <a:r>
              <a:rPr lang="en-US" dirty="0">
                <a:solidFill>
                  <a:schemeClr val="accent1"/>
                </a:solidFill>
              </a:rPr>
              <a:t>To traverse a list backwards, we start at tail and walk through the series of </a:t>
            </a:r>
            <a:r>
              <a:rPr lang="en-US" dirty="0" err="1">
                <a:solidFill>
                  <a:schemeClr val="accent1"/>
                </a:solidFill>
              </a:rPr>
              <a:t>prev</a:t>
            </a:r>
            <a:r>
              <a:rPr lang="en-US" dirty="0">
                <a:solidFill>
                  <a:schemeClr val="accent1"/>
                </a:solidFill>
              </a:rPr>
              <a:t> pointers.</a:t>
            </a:r>
          </a:p>
        </p:txBody>
      </p:sp>
      <p:sp>
        <p:nvSpPr>
          <p:cNvPr id="20" name="TextBox 19">
            <a:extLst>
              <a:ext uri="{FF2B5EF4-FFF2-40B4-BE49-F238E27FC236}">
                <a16:creationId xmlns:a16="http://schemas.microsoft.com/office/drawing/2014/main" id="{6B1F43D8-06E0-CC89-0D2C-B6F634BA21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a:t>
            </a:r>
            <a:r>
              <a:rPr lang="en-US" sz="1400" b="1" dirty="0">
                <a:solidFill>
                  <a:schemeClr val="accent1"/>
                </a:solidFill>
                <a:latin typeface="Courier New" panose="02070309020205020404" pitchFamily="49" charset="0"/>
                <a:cs typeface="Courier New" panose="02070309020205020404" pitchFamily="49" charset="0"/>
              </a:rPr>
              <a:t>tail</a:t>
            </a:r>
            <a:r>
              <a:rPr lang="en-US" sz="1400" b="1" dirty="0">
                <a:latin typeface="Courier New" panose="02070309020205020404" pitchFamily="49" charset="0"/>
                <a:cs typeface="Courier New" panose="02070309020205020404" pitchFamily="49" charset="0"/>
              </a:rPr>
              <a:t>; current != NULL; current = current-&gt;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17" name="TextBox 16">
            <a:extLst>
              <a:ext uri="{FF2B5EF4-FFF2-40B4-BE49-F238E27FC236}">
                <a16:creationId xmlns:a16="http://schemas.microsoft.com/office/drawing/2014/main" id="{4ADE2A76-113B-1DAC-F6A2-791F4151E161}"/>
              </a:ext>
            </a:extLst>
          </p:cNvPr>
          <p:cNvSpPr txBox="1"/>
          <p:nvPr/>
        </p:nvSpPr>
        <p:spPr>
          <a:xfrm>
            <a:off x="240626" y="625796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2" name="Rectangle 1">
            <a:extLst>
              <a:ext uri="{FF2B5EF4-FFF2-40B4-BE49-F238E27FC236}">
                <a16:creationId xmlns:a16="http://schemas.microsoft.com/office/drawing/2014/main" id="{E6EB02C8-6839-43C2-58F5-C7AEC4A1AA54}"/>
              </a:ext>
            </a:extLst>
          </p:cNvPr>
          <p:cNvSpPr/>
          <p:nvPr/>
        </p:nvSpPr>
        <p:spPr>
          <a:xfrm>
            <a:off x="9086227" y="43834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4141D024-8CE8-C1D9-2040-6B9DE758F617}"/>
              </a:ext>
            </a:extLst>
          </p:cNvPr>
          <p:cNvSpPr/>
          <p:nvPr/>
        </p:nvSpPr>
        <p:spPr>
          <a:xfrm>
            <a:off x="9086227" y="8345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18" name="Rectangle 17">
            <a:extLst>
              <a:ext uri="{FF2B5EF4-FFF2-40B4-BE49-F238E27FC236}">
                <a16:creationId xmlns:a16="http://schemas.microsoft.com/office/drawing/2014/main" id="{1B94D5F0-B778-3E52-4488-48A5EA117EB8}"/>
              </a:ext>
            </a:extLst>
          </p:cNvPr>
          <p:cNvSpPr/>
          <p:nvPr/>
        </p:nvSpPr>
        <p:spPr>
          <a:xfrm>
            <a:off x="9086227" y="123030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ABAB6C25-4E22-A5B6-232C-B1B5BB248510}"/>
              </a:ext>
            </a:extLst>
          </p:cNvPr>
          <p:cNvSpPr/>
          <p:nvPr/>
        </p:nvSpPr>
        <p:spPr>
          <a:xfrm>
            <a:off x="11333804" y="536319"/>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21" name="Curved Connector 20">
            <a:extLst>
              <a:ext uri="{FF2B5EF4-FFF2-40B4-BE49-F238E27FC236}">
                <a16:creationId xmlns:a16="http://schemas.microsoft.com/office/drawing/2014/main" id="{ED2F76FF-191C-E497-67D1-CBA26B77DB6C}"/>
              </a:ext>
            </a:extLst>
          </p:cNvPr>
          <p:cNvCxnSpPr>
            <a:cxnSpLocks/>
          </p:cNvCxnSpPr>
          <p:nvPr/>
        </p:nvCxnSpPr>
        <p:spPr>
          <a:xfrm>
            <a:off x="10033284" y="62987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566E82E-0185-C822-03EE-32694D2F2CC1}"/>
              </a:ext>
            </a:extLst>
          </p:cNvPr>
          <p:cNvSpPr/>
          <p:nvPr/>
        </p:nvSpPr>
        <p:spPr>
          <a:xfrm>
            <a:off x="9086227" y="294095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3" name="Rectangle 22">
            <a:extLst>
              <a:ext uri="{FF2B5EF4-FFF2-40B4-BE49-F238E27FC236}">
                <a16:creationId xmlns:a16="http://schemas.microsoft.com/office/drawing/2014/main" id="{8402290D-A00A-BF23-95FB-DE183C745840}"/>
              </a:ext>
            </a:extLst>
          </p:cNvPr>
          <p:cNvSpPr/>
          <p:nvPr/>
        </p:nvSpPr>
        <p:spPr>
          <a:xfrm>
            <a:off x="9086227" y="333714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24" name="Rectangle 23">
            <a:extLst>
              <a:ext uri="{FF2B5EF4-FFF2-40B4-BE49-F238E27FC236}">
                <a16:creationId xmlns:a16="http://schemas.microsoft.com/office/drawing/2014/main" id="{E95DCED1-EEE5-52F5-E1FE-9838AF531791}"/>
              </a:ext>
            </a:extLst>
          </p:cNvPr>
          <p:cNvSpPr/>
          <p:nvPr/>
        </p:nvSpPr>
        <p:spPr>
          <a:xfrm>
            <a:off x="9086227" y="373291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2FC7718E-B211-4974-A356-BDA672FD4250}"/>
              </a:ext>
            </a:extLst>
          </p:cNvPr>
          <p:cNvSpPr/>
          <p:nvPr/>
        </p:nvSpPr>
        <p:spPr>
          <a:xfrm>
            <a:off x="11333804" y="3038926"/>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6" name="Curved Connector 25">
            <a:extLst>
              <a:ext uri="{FF2B5EF4-FFF2-40B4-BE49-F238E27FC236}">
                <a16:creationId xmlns:a16="http://schemas.microsoft.com/office/drawing/2014/main" id="{4791A4B3-BD00-B2EB-7814-DC4C6A2211D5}"/>
              </a:ext>
            </a:extLst>
          </p:cNvPr>
          <p:cNvCxnSpPr>
            <a:cxnSpLocks/>
          </p:cNvCxnSpPr>
          <p:nvPr/>
        </p:nvCxnSpPr>
        <p:spPr>
          <a:xfrm>
            <a:off x="10033284" y="3132484"/>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8E9A4AC8-C2F5-5F46-5746-36C4D04EC9F2}"/>
              </a:ext>
            </a:extLst>
          </p:cNvPr>
          <p:cNvCxnSpPr>
            <a:cxnSpLocks/>
            <a:stCxn id="18" idx="1"/>
            <a:endCxn id="22" idx="0"/>
          </p:cNvCxnSpPr>
          <p:nvPr/>
        </p:nvCxnSpPr>
        <p:spPr>
          <a:xfrm rot="10800000" flipH="1" flipV="1">
            <a:off x="9086227" y="1426244"/>
            <a:ext cx="661308" cy="1514707"/>
          </a:xfrm>
          <a:prstGeom prst="curvedConnector4">
            <a:avLst>
              <a:gd name="adj1" fmla="val -34568"/>
              <a:gd name="adj2" fmla="val 5646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599B4050-C1D8-B1F5-4CBA-B1E67C9876F1}"/>
              </a:ext>
            </a:extLst>
          </p:cNvPr>
          <p:cNvCxnSpPr>
            <a:cxnSpLocks/>
            <a:stCxn id="23" idx="1"/>
            <a:endCxn id="2" idx="0"/>
          </p:cNvCxnSpPr>
          <p:nvPr/>
        </p:nvCxnSpPr>
        <p:spPr>
          <a:xfrm rot="10800000" flipH="1">
            <a:off x="9086227" y="438345"/>
            <a:ext cx="661308" cy="3094745"/>
          </a:xfrm>
          <a:prstGeom prst="curvedConnector4">
            <a:avLst>
              <a:gd name="adj1" fmla="val -98765"/>
              <a:gd name="adj2" fmla="val 107387"/>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quot;No&quot; Symbol 29">
            <a:extLst>
              <a:ext uri="{FF2B5EF4-FFF2-40B4-BE49-F238E27FC236}">
                <a16:creationId xmlns:a16="http://schemas.microsoft.com/office/drawing/2014/main" id="{08D79BD3-004D-AEFD-F451-45147BF29124}"/>
              </a:ext>
            </a:extLst>
          </p:cNvPr>
          <p:cNvSpPr/>
          <p:nvPr/>
        </p:nvSpPr>
        <p:spPr>
          <a:xfrm>
            <a:off x="10665974" y="1562706"/>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1" name="Curved Connector 30">
            <a:extLst>
              <a:ext uri="{FF2B5EF4-FFF2-40B4-BE49-F238E27FC236}">
                <a16:creationId xmlns:a16="http://schemas.microsoft.com/office/drawing/2014/main" id="{F9E54053-6CB7-1F41-A1F3-4948CE0E21E7}"/>
              </a:ext>
            </a:extLst>
          </p:cNvPr>
          <p:cNvCxnSpPr>
            <a:cxnSpLocks/>
            <a:stCxn id="24" idx="3"/>
            <a:endCxn id="33" idx="0"/>
          </p:cNvCxnSpPr>
          <p:nvPr/>
        </p:nvCxnSpPr>
        <p:spPr>
          <a:xfrm flipH="1">
            <a:off x="9747535" y="3928853"/>
            <a:ext cx="661307" cy="977561"/>
          </a:xfrm>
          <a:prstGeom prst="curvedConnector4">
            <a:avLst>
              <a:gd name="adj1" fmla="val -34568"/>
              <a:gd name="adj2" fmla="val 6002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E5643E62-60D4-EC94-1515-8B4461166CF3}"/>
              </a:ext>
            </a:extLst>
          </p:cNvPr>
          <p:cNvCxnSpPr>
            <a:cxnSpLocks/>
            <a:stCxn id="4" idx="3"/>
            <a:endCxn id="30" idx="0"/>
          </p:cNvCxnSpPr>
          <p:nvPr/>
        </p:nvCxnSpPr>
        <p:spPr>
          <a:xfrm>
            <a:off x="10408842" y="1030481"/>
            <a:ext cx="488373" cy="532225"/>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23FB43A-CDAA-60E7-01D8-27CC66C0B547}"/>
              </a:ext>
            </a:extLst>
          </p:cNvPr>
          <p:cNvSpPr/>
          <p:nvPr/>
        </p:nvSpPr>
        <p:spPr>
          <a:xfrm>
            <a:off x="9086227" y="490641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4" name="Rectangle 33">
            <a:extLst>
              <a:ext uri="{FF2B5EF4-FFF2-40B4-BE49-F238E27FC236}">
                <a16:creationId xmlns:a16="http://schemas.microsoft.com/office/drawing/2014/main" id="{19903786-F6D7-8D7D-DD4F-087DDA3016FE}"/>
              </a:ext>
            </a:extLst>
          </p:cNvPr>
          <p:cNvSpPr/>
          <p:nvPr/>
        </p:nvSpPr>
        <p:spPr>
          <a:xfrm>
            <a:off x="9086227" y="530260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35" name="Rectangle 34">
            <a:extLst>
              <a:ext uri="{FF2B5EF4-FFF2-40B4-BE49-F238E27FC236}">
                <a16:creationId xmlns:a16="http://schemas.microsoft.com/office/drawing/2014/main" id="{6941F43C-1756-54C8-D1BC-E04855CB70F1}"/>
              </a:ext>
            </a:extLst>
          </p:cNvPr>
          <p:cNvSpPr/>
          <p:nvPr/>
        </p:nvSpPr>
        <p:spPr>
          <a:xfrm>
            <a:off x="9086227" y="569837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36" name="Rectangle 35">
            <a:extLst>
              <a:ext uri="{FF2B5EF4-FFF2-40B4-BE49-F238E27FC236}">
                <a16:creationId xmlns:a16="http://schemas.microsoft.com/office/drawing/2014/main" id="{0EE49E13-41B3-7B11-E375-6B64A2D1DF10}"/>
              </a:ext>
            </a:extLst>
          </p:cNvPr>
          <p:cNvSpPr/>
          <p:nvPr/>
        </p:nvSpPr>
        <p:spPr>
          <a:xfrm>
            <a:off x="11333804" y="5004388"/>
            <a:ext cx="484414" cy="14099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a:p>
            <a:pPr algn="ctr"/>
            <a:r>
              <a:rPr lang="en-US" dirty="0">
                <a:solidFill>
                  <a:schemeClr val="tx1"/>
                </a:solidFill>
              </a:rPr>
              <a:t>o</a:t>
            </a:r>
          </a:p>
          <a:p>
            <a:pPr algn="ctr"/>
            <a:r>
              <a:rPr lang="en-US" dirty="0">
                <a:solidFill>
                  <a:schemeClr val="tx1"/>
                </a:solidFill>
              </a:rPr>
              <a:t>o</a:t>
            </a:r>
          </a:p>
          <a:p>
            <a:pPr algn="ctr"/>
            <a:r>
              <a:rPr lang="en-US" dirty="0">
                <a:solidFill>
                  <a:schemeClr val="tx1"/>
                </a:solidFill>
              </a:rPr>
              <a:t>l</a:t>
            </a:r>
          </a:p>
        </p:txBody>
      </p:sp>
      <p:cxnSp>
        <p:nvCxnSpPr>
          <p:cNvPr id="38" name="Curved Connector 37">
            <a:extLst>
              <a:ext uri="{FF2B5EF4-FFF2-40B4-BE49-F238E27FC236}">
                <a16:creationId xmlns:a16="http://schemas.microsoft.com/office/drawing/2014/main" id="{BE6FA952-4794-67B1-3E83-597D9B13D3FE}"/>
              </a:ext>
            </a:extLst>
          </p:cNvPr>
          <p:cNvCxnSpPr>
            <a:cxnSpLocks/>
          </p:cNvCxnSpPr>
          <p:nvPr/>
        </p:nvCxnSpPr>
        <p:spPr>
          <a:xfrm>
            <a:off x="10033284" y="509794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4" name="&quot;No&quot; Symbol 43">
            <a:extLst>
              <a:ext uri="{FF2B5EF4-FFF2-40B4-BE49-F238E27FC236}">
                <a16:creationId xmlns:a16="http://schemas.microsoft.com/office/drawing/2014/main" id="{72C51DB5-6399-1CC0-1656-6F9EF25E5A8B}"/>
              </a:ext>
            </a:extLst>
          </p:cNvPr>
          <p:cNvSpPr/>
          <p:nvPr/>
        </p:nvSpPr>
        <p:spPr>
          <a:xfrm>
            <a:off x="10665974" y="6308765"/>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5" name="Curved Connector 44">
            <a:extLst>
              <a:ext uri="{FF2B5EF4-FFF2-40B4-BE49-F238E27FC236}">
                <a16:creationId xmlns:a16="http://schemas.microsoft.com/office/drawing/2014/main" id="{F7F1D3FF-053A-7B46-ABCA-5C4C539F52D5}"/>
              </a:ext>
            </a:extLst>
          </p:cNvPr>
          <p:cNvCxnSpPr>
            <a:cxnSpLocks/>
            <a:stCxn id="35" idx="3"/>
            <a:endCxn id="44" idx="0"/>
          </p:cNvCxnSpPr>
          <p:nvPr/>
        </p:nvCxnSpPr>
        <p:spPr>
          <a:xfrm>
            <a:off x="10408842" y="5894315"/>
            <a:ext cx="488373" cy="41445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5CDA3788-9926-4BED-90BF-90229AD16FD9}"/>
              </a:ext>
            </a:extLst>
          </p:cNvPr>
          <p:cNvCxnSpPr>
            <a:cxnSpLocks/>
            <a:stCxn id="34" idx="1"/>
            <a:endCxn id="22" idx="0"/>
          </p:cNvCxnSpPr>
          <p:nvPr/>
        </p:nvCxnSpPr>
        <p:spPr>
          <a:xfrm rot="10800000" flipH="1">
            <a:off x="9086227" y="2940953"/>
            <a:ext cx="661308" cy="2557599"/>
          </a:xfrm>
          <a:prstGeom prst="curvedConnector4">
            <a:avLst>
              <a:gd name="adj1" fmla="val -93828"/>
              <a:gd name="adj2" fmla="val 10893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DF001197-F1A9-3B65-CDA8-AC5A36117DFA}"/>
              </a:ext>
            </a:extLst>
          </p:cNvPr>
          <p:cNvSpPr/>
          <p:nvPr/>
        </p:nvSpPr>
        <p:spPr>
          <a:xfrm>
            <a:off x="6542012" y="2630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48" name="Rectangle 47">
            <a:extLst>
              <a:ext uri="{FF2B5EF4-FFF2-40B4-BE49-F238E27FC236}">
                <a16:creationId xmlns:a16="http://schemas.microsoft.com/office/drawing/2014/main" id="{99635B17-4E0C-DC92-827C-0BF75B76F9E8}"/>
              </a:ext>
            </a:extLst>
          </p:cNvPr>
          <p:cNvSpPr/>
          <p:nvPr/>
        </p:nvSpPr>
        <p:spPr>
          <a:xfrm>
            <a:off x="6565152" y="39373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49" name="Curved Connector 48">
            <a:extLst>
              <a:ext uri="{FF2B5EF4-FFF2-40B4-BE49-F238E27FC236}">
                <a16:creationId xmlns:a16="http://schemas.microsoft.com/office/drawing/2014/main" id="{0499586B-5614-8CE3-D70D-2BEC8F7A2FD5}"/>
              </a:ext>
            </a:extLst>
          </p:cNvPr>
          <p:cNvCxnSpPr>
            <a:cxnSpLocks/>
            <a:stCxn id="47" idx="3"/>
            <a:endCxn id="2" idx="0"/>
          </p:cNvCxnSpPr>
          <p:nvPr/>
        </p:nvCxnSpPr>
        <p:spPr>
          <a:xfrm flipV="1">
            <a:off x="7864627" y="438344"/>
            <a:ext cx="1882908" cy="2387937"/>
          </a:xfrm>
          <a:prstGeom prst="curvedConnector4">
            <a:avLst>
              <a:gd name="adj1" fmla="val 32439"/>
              <a:gd name="adj2" fmla="val 10957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urved Connector 49">
            <a:extLst>
              <a:ext uri="{FF2B5EF4-FFF2-40B4-BE49-F238E27FC236}">
                <a16:creationId xmlns:a16="http://schemas.microsoft.com/office/drawing/2014/main" id="{2F1DB915-8258-7BFE-F10F-C7C5E1B9ACF4}"/>
              </a:ext>
            </a:extLst>
          </p:cNvPr>
          <p:cNvCxnSpPr>
            <a:cxnSpLocks/>
            <a:stCxn id="48" idx="3"/>
            <a:endCxn id="33" idx="0"/>
          </p:cNvCxnSpPr>
          <p:nvPr/>
        </p:nvCxnSpPr>
        <p:spPr>
          <a:xfrm>
            <a:off x="7887767" y="4133317"/>
            <a:ext cx="1859768" cy="773097"/>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CCE77B5-7CCB-3F0E-7B98-6691EBC28E52}"/>
              </a:ext>
            </a:extLst>
          </p:cNvPr>
          <p:cNvSpPr/>
          <p:nvPr/>
        </p:nvSpPr>
        <p:spPr>
          <a:xfrm>
            <a:off x="6542012" y="32911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58" name="Curved Connector 57">
            <a:extLst>
              <a:ext uri="{FF2B5EF4-FFF2-40B4-BE49-F238E27FC236}">
                <a16:creationId xmlns:a16="http://schemas.microsoft.com/office/drawing/2014/main" id="{F54F07CA-3855-EF62-3C96-BD22402AE14E}"/>
              </a:ext>
            </a:extLst>
          </p:cNvPr>
          <p:cNvCxnSpPr>
            <a:cxnSpLocks/>
            <a:stCxn id="56" idx="3"/>
            <a:endCxn id="2" idx="0"/>
          </p:cNvCxnSpPr>
          <p:nvPr/>
        </p:nvCxnSpPr>
        <p:spPr>
          <a:xfrm flipV="1">
            <a:off x="7864627" y="438344"/>
            <a:ext cx="1882908" cy="3048773"/>
          </a:xfrm>
          <a:prstGeom prst="curvedConnector4">
            <a:avLst>
              <a:gd name="adj1" fmla="val 32439"/>
              <a:gd name="adj2" fmla="val 107498"/>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0737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D539-40B6-0353-D2DC-CF3A5D495E49}"/>
              </a:ext>
            </a:extLst>
          </p:cNvPr>
          <p:cNvSpPr>
            <a:spLocks noGrp="1"/>
          </p:cNvSpPr>
          <p:nvPr>
            <p:ph type="title"/>
          </p:nvPr>
        </p:nvSpPr>
        <p:spPr>
          <a:xfrm>
            <a:off x="838200" y="365125"/>
            <a:ext cx="5257800" cy="1325563"/>
          </a:xfrm>
        </p:spPr>
        <p:txBody>
          <a:bodyPr/>
          <a:lstStyle/>
          <a:p>
            <a:r>
              <a:rPr lang="en-US" dirty="0"/>
              <a:t>“Stopping by Woods on a Snowy Evening”</a:t>
            </a:r>
          </a:p>
        </p:txBody>
      </p:sp>
      <p:sp>
        <p:nvSpPr>
          <p:cNvPr id="5" name="TextBox 4">
            <a:extLst>
              <a:ext uri="{FF2B5EF4-FFF2-40B4-BE49-F238E27FC236}">
                <a16:creationId xmlns:a16="http://schemas.microsoft.com/office/drawing/2014/main" id="{091570B3-BA99-897C-5C83-8D6AAB736867}"/>
              </a:ext>
            </a:extLst>
          </p:cNvPr>
          <p:cNvSpPr txBox="1"/>
          <p:nvPr/>
        </p:nvSpPr>
        <p:spPr>
          <a:xfrm>
            <a:off x="962478" y="5809683"/>
            <a:ext cx="5974441" cy="307777"/>
          </a:xfrm>
          <a:prstGeom prst="rect">
            <a:avLst/>
          </a:prstGeom>
          <a:noFill/>
        </p:spPr>
        <p:txBody>
          <a:bodyPr wrap="square">
            <a:spAutoFit/>
          </a:bodyPr>
          <a:lstStyle/>
          <a:p>
            <a:r>
              <a:rPr lang="en-US" sz="1400" dirty="0"/>
              <a:t>https://</a:t>
            </a:r>
            <a:r>
              <a:rPr lang="en-US" sz="1400" dirty="0" err="1"/>
              <a:t>en.wikipedia.org</a:t>
            </a:r>
            <a:r>
              <a:rPr lang="en-US" sz="1400" dirty="0"/>
              <a:t>/wiki/</a:t>
            </a:r>
            <a:r>
              <a:rPr lang="en-US" sz="1400"/>
              <a:t>Stopping_by_Woods_on_a_Snowy_Evening</a:t>
            </a:r>
            <a:endParaRPr lang="en-US" sz="1400" dirty="0"/>
          </a:p>
        </p:txBody>
      </p:sp>
      <p:pic>
        <p:nvPicPr>
          <p:cNvPr id="7" name="Picture 6" descr="A Picture of Robert Frost taken around 1910, from Wikipedia.">
            <a:extLst>
              <a:ext uri="{FF2B5EF4-FFF2-40B4-BE49-F238E27FC236}">
                <a16:creationId xmlns:a16="http://schemas.microsoft.com/office/drawing/2014/main" id="{248AF269-AB34-F3C9-3BBD-3B9E9803F110}"/>
              </a:ext>
            </a:extLst>
          </p:cNvPr>
          <p:cNvPicPr>
            <a:picLocks noChangeAspect="1"/>
          </p:cNvPicPr>
          <p:nvPr/>
        </p:nvPicPr>
        <p:blipFill>
          <a:blip r:embed="rId2"/>
          <a:stretch>
            <a:fillRect/>
          </a:stretch>
        </p:blipFill>
        <p:spPr>
          <a:xfrm>
            <a:off x="2234108" y="2023552"/>
            <a:ext cx="1987012" cy="2810895"/>
          </a:xfrm>
          <a:prstGeom prst="rect">
            <a:avLst/>
          </a:prstGeom>
        </p:spPr>
      </p:pic>
      <p:sp>
        <p:nvSpPr>
          <p:cNvPr id="10" name="TextBox 9">
            <a:extLst>
              <a:ext uri="{FF2B5EF4-FFF2-40B4-BE49-F238E27FC236}">
                <a16:creationId xmlns:a16="http://schemas.microsoft.com/office/drawing/2014/main" id="{087F4740-D7B1-132B-BE51-8AE92023F4CD}"/>
              </a:ext>
            </a:extLst>
          </p:cNvPr>
          <p:cNvSpPr txBox="1"/>
          <p:nvPr/>
        </p:nvSpPr>
        <p:spPr>
          <a:xfrm>
            <a:off x="7272926" y="608259"/>
            <a:ext cx="3956596" cy="5355312"/>
          </a:xfrm>
          <a:prstGeom prst="rect">
            <a:avLst/>
          </a:prstGeom>
          <a:noFill/>
        </p:spPr>
        <p:txBody>
          <a:bodyPr wrap="none" rtlCol="0">
            <a:spAutoFit/>
          </a:bodyPr>
          <a:lstStyle/>
          <a:p>
            <a:r>
              <a:rPr lang="en-US" dirty="0"/>
              <a:t>Whose woods these are I think I know.   </a:t>
            </a:r>
          </a:p>
          <a:p>
            <a:r>
              <a:rPr lang="en-US" dirty="0"/>
              <a:t>His house is in the village though;   </a:t>
            </a:r>
          </a:p>
          <a:p>
            <a:r>
              <a:rPr lang="en-US" dirty="0"/>
              <a:t>He will not see me stopping here   </a:t>
            </a:r>
          </a:p>
          <a:p>
            <a:r>
              <a:rPr lang="en-US" dirty="0"/>
              <a:t>To watch his woods fill up with snow.   </a:t>
            </a:r>
          </a:p>
          <a:p>
            <a:endParaRPr lang="en-US" dirty="0"/>
          </a:p>
          <a:p>
            <a:r>
              <a:rPr lang="en-US" dirty="0"/>
              <a:t>My little horse must think it queer   </a:t>
            </a:r>
          </a:p>
          <a:p>
            <a:r>
              <a:rPr lang="en-US" dirty="0"/>
              <a:t>To stop without a farmhouse near   </a:t>
            </a:r>
          </a:p>
          <a:p>
            <a:r>
              <a:rPr lang="en-US" dirty="0"/>
              <a:t>Between the woods and frozen lake   </a:t>
            </a:r>
          </a:p>
          <a:p>
            <a:r>
              <a:rPr lang="en-US" dirty="0"/>
              <a:t>The darkest evening of the year.   </a:t>
            </a:r>
          </a:p>
          <a:p>
            <a:endParaRPr lang="en-US" dirty="0"/>
          </a:p>
          <a:p>
            <a:r>
              <a:rPr lang="en-US" dirty="0"/>
              <a:t>He gives his harness bells a shake   </a:t>
            </a:r>
          </a:p>
          <a:p>
            <a:r>
              <a:rPr lang="en-US" dirty="0"/>
              <a:t>To ask if there is some mistake.   </a:t>
            </a:r>
          </a:p>
          <a:p>
            <a:r>
              <a:rPr lang="en-US" dirty="0"/>
              <a:t>The only other sound’s the sweep   </a:t>
            </a:r>
          </a:p>
          <a:p>
            <a:r>
              <a:rPr lang="en-US" dirty="0"/>
              <a:t>Of easy wind and downy flake.   </a:t>
            </a:r>
          </a:p>
          <a:p>
            <a:endParaRPr lang="en-US" dirty="0"/>
          </a:p>
          <a:p>
            <a:r>
              <a:rPr lang="en-US" dirty="0"/>
              <a:t>The woods are lovely, dark and deep,   </a:t>
            </a:r>
          </a:p>
          <a:p>
            <a:r>
              <a:rPr lang="en-US" dirty="0"/>
              <a:t>But I have promises to keep,   </a:t>
            </a:r>
          </a:p>
          <a:p>
            <a:r>
              <a:rPr lang="en-US" dirty="0"/>
              <a:t>And miles to go before I sleep,   </a:t>
            </a:r>
          </a:p>
          <a:p>
            <a:r>
              <a:rPr lang="en-US" dirty="0"/>
              <a:t>And miles to go before I sleep.</a:t>
            </a:r>
          </a:p>
        </p:txBody>
      </p:sp>
    </p:spTree>
    <p:extLst>
      <p:ext uri="{BB962C8B-B14F-4D97-AF65-F5344CB8AC3E}">
        <p14:creationId xmlns:p14="http://schemas.microsoft.com/office/powerpoint/2010/main" val="29663335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list backwards</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923330"/>
          </a:xfrm>
          <a:prstGeom prst="rect">
            <a:avLst/>
          </a:prstGeom>
          <a:noFill/>
        </p:spPr>
        <p:txBody>
          <a:bodyPr wrap="square" rtlCol="0">
            <a:spAutoFit/>
          </a:bodyPr>
          <a:lstStyle/>
          <a:p>
            <a:r>
              <a:rPr lang="en-US" dirty="0">
                <a:solidFill>
                  <a:schemeClr val="accent1"/>
                </a:solidFill>
              </a:rPr>
              <a:t>To traverse a list backwards, we start at tail and walk through the series of </a:t>
            </a:r>
            <a:r>
              <a:rPr lang="en-US" dirty="0" err="1">
                <a:solidFill>
                  <a:schemeClr val="accent1"/>
                </a:solidFill>
              </a:rPr>
              <a:t>prev</a:t>
            </a:r>
            <a:r>
              <a:rPr lang="en-US" dirty="0">
                <a:solidFill>
                  <a:schemeClr val="accent1"/>
                </a:solidFill>
              </a:rPr>
              <a:t> pointers.</a:t>
            </a:r>
          </a:p>
        </p:txBody>
      </p:sp>
      <p:sp>
        <p:nvSpPr>
          <p:cNvPr id="20" name="TextBox 19">
            <a:extLst>
              <a:ext uri="{FF2B5EF4-FFF2-40B4-BE49-F238E27FC236}">
                <a16:creationId xmlns:a16="http://schemas.microsoft.com/office/drawing/2014/main" id="{6B1F43D8-06E0-CC89-0D2C-B6F634BA21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a:t>
            </a:r>
            <a:r>
              <a:rPr lang="en-US" sz="1400" b="1" dirty="0">
                <a:solidFill>
                  <a:schemeClr val="accent1"/>
                </a:solidFill>
                <a:latin typeface="Courier New" panose="02070309020205020404" pitchFamily="49" charset="0"/>
                <a:cs typeface="Courier New" panose="02070309020205020404" pitchFamily="49" charset="0"/>
              </a:rPr>
              <a:t>tail</a:t>
            </a:r>
            <a:r>
              <a:rPr lang="en-US" sz="1400" b="1" dirty="0">
                <a:latin typeface="Courier New" panose="02070309020205020404" pitchFamily="49" charset="0"/>
                <a:cs typeface="Courier New" panose="02070309020205020404" pitchFamily="49" charset="0"/>
              </a:rPr>
              <a:t>; current != NULL; current = current-&gt;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17" name="TextBox 16">
            <a:extLst>
              <a:ext uri="{FF2B5EF4-FFF2-40B4-BE49-F238E27FC236}">
                <a16:creationId xmlns:a16="http://schemas.microsoft.com/office/drawing/2014/main" id="{4ADE2A76-113B-1DAC-F6A2-791F4151E161}"/>
              </a:ext>
            </a:extLst>
          </p:cNvPr>
          <p:cNvSpPr txBox="1"/>
          <p:nvPr/>
        </p:nvSpPr>
        <p:spPr>
          <a:xfrm>
            <a:off x="240626" y="625796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2" name="Rectangle 1">
            <a:extLst>
              <a:ext uri="{FF2B5EF4-FFF2-40B4-BE49-F238E27FC236}">
                <a16:creationId xmlns:a16="http://schemas.microsoft.com/office/drawing/2014/main" id="{E6EB02C8-6839-43C2-58F5-C7AEC4A1AA54}"/>
              </a:ext>
            </a:extLst>
          </p:cNvPr>
          <p:cNvSpPr/>
          <p:nvPr/>
        </p:nvSpPr>
        <p:spPr>
          <a:xfrm>
            <a:off x="9086227" y="43834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4141D024-8CE8-C1D9-2040-6B9DE758F617}"/>
              </a:ext>
            </a:extLst>
          </p:cNvPr>
          <p:cNvSpPr/>
          <p:nvPr/>
        </p:nvSpPr>
        <p:spPr>
          <a:xfrm>
            <a:off x="9086227" y="8345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18" name="Rectangle 17">
            <a:extLst>
              <a:ext uri="{FF2B5EF4-FFF2-40B4-BE49-F238E27FC236}">
                <a16:creationId xmlns:a16="http://schemas.microsoft.com/office/drawing/2014/main" id="{1B94D5F0-B778-3E52-4488-48A5EA117EB8}"/>
              </a:ext>
            </a:extLst>
          </p:cNvPr>
          <p:cNvSpPr/>
          <p:nvPr/>
        </p:nvSpPr>
        <p:spPr>
          <a:xfrm>
            <a:off x="9086227" y="123030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ABAB6C25-4E22-A5B6-232C-B1B5BB248510}"/>
              </a:ext>
            </a:extLst>
          </p:cNvPr>
          <p:cNvSpPr/>
          <p:nvPr/>
        </p:nvSpPr>
        <p:spPr>
          <a:xfrm>
            <a:off x="11333804" y="536319"/>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21" name="Curved Connector 20">
            <a:extLst>
              <a:ext uri="{FF2B5EF4-FFF2-40B4-BE49-F238E27FC236}">
                <a16:creationId xmlns:a16="http://schemas.microsoft.com/office/drawing/2014/main" id="{ED2F76FF-191C-E497-67D1-CBA26B77DB6C}"/>
              </a:ext>
            </a:extLst>
          </p:cNvPr>
          <p:cNvCxnSpPr>
            <a:cxnSpLocks/>
          </p:cNvCxnSpPr>
          <p:nvPr/>
        </p:nvCxnSpPr>
        <p:spPr>
          <a:xfrm>
            <a:off x="10033284" y="62987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566E82E-0185-C822-03EE-32694D2F2CC1}"/>
              </a:ext>
            </a:extLst>
          </p:cNvPr>
          <p:cNvSpPr/>
          <p:nvPr/>
        </p:nvSpPr>
        <p:spPr>
          <a:xfrm>
            <a:off x="9086227" y="294095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3" name="Rectangle 22">
            <a:extLst>
              <a:ext uri="{FF2B5EF4-FFF2-40B4-BE49-F238E27FC236}">
                <a16:creationId xmlns:a16="http://schemas.microsoft.com/office/drawing/2014/main" id="{8402290D-A00A-BF23-95FB-DE183C745840}"/>
              </a:ext>
            </a:extLst>
          </p:cNvPr>
          <p:cNvSpPr/>
          <p:nvPr/>
        </p:nvSpPr>
        <p:spPr>
          <a:xfrm>
            <a:off x="9086227" y="333714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24" name="Rectangle 23">
            <a:extLst>
              <a:ext uri="{FF2B5EF4-FFF2-40B4-BE49-F238E27FC236}">
                <a16:creationId xmlns:a16="http://schemas.microsoft.com/office/drawing/2014/main" id="{E95DCED1-EEE5-52F5-E1FE-9838AF531791}"/>
              </a:ext>
            </a:extLst>
          </p:cNvPr>
          <p:cNvSpPr/>
          <p:nvPr/>
        </p:nvSpPr>
        <p:spPr>
          <a:xfrm>
            <a:off x="9086227" y="373291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2FC7718E-B211-4974-A356-BDA672FD4250}"/>
              </a:ext>
            </a:extLst>
          </p:cNvPr>
          <p:cNvSpPr/>
          <p:nvPr/>
        </p:nvSpPr>
        <p:spPr>
          <a:xfrm>
            <a:off x="11333804" y="3038926"/>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6" name="Curved Connector 25">
            <a:extLst>
              <a:ext uri="{FF2B5EF4-FFF2-40B4-BE49-F238E27FC236}">
                <a16:creationId xmlns:a16="http://schemas.microsoft.com/office/drawing/2014/main" id="{4791A4B3-BD00-B2EB-7814-DC4C6A2211D5}"/>
              </a:ext>
            </a:extLst>
          </p:cNvPr>
          <p:cNvCxnSpPr>
            <a:cxnSpLocks/>
          </p:cNvCxnSpPr>
          <p:nvPr/>
        </p:nvCxnSpPr>
        <p:spPr>
          <a:xfrm>
            <a:off x="10033284" y="3132484"/>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8E9A4AC8-C2F5-5F46-5746-36C4D04EC9F2}"/>
              </a:ext>
            </a:extLst>
          </p:cNvPr>
          <p:cNvCxnSpPr>
            <a:cxnSpLocks/>
            <a:stCxn id="18" idx="1"/>
            <a:endCxn id="22" idx="0"/>
          </p:cNvCxnSpPr>
          <p:nvPr/>
        </p:nvCxnSpPr>
        <p:spPr>
          <a:xfrm rot="10800000" flipH="1" flipV="1">
            <a:off x="9086227" y="1426244"/>
            <a:ext cx="661308" cy="1514707"/>
          </a:xfrm>
          <a:prstGeom prst="curvedConnector4">
            <a:avLst>
              <a:gd name="adj1" fmla="val -34568"/>
              <a:gd name="adj2" fmla="val 5646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599B4050-C1D8-B1F5-4CBA-B1E67C9876F1}"/>
              </a:ext>
            </a:extLst>
          </p:cNvPr>
          <p:cNvCxnSpPr>
            <a:cxnSpLocks/>
            <a:stCxn id="23" idx="1"/>
            <a:endCxn id="2" idx="0"/>
          </p:cNvCxnSpPr>
          <p:nvPr/>
        </p:nvCxnSpPr>
        <p:spPr>
          <a:xfrm rot="10800000" flipH="1">
            <a:off x="9086227" y="438345"/>
            <a:ext cx="661308" cy="3094745"/>
          </a:xfrm>
          <a:prstGeom prst="curvedConnector4">
            <a:avLst>
              <a:gd name="adj1" fmla="val -98765"/>
              <a:gd name="adj2" fmla="val 107387"/>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quot;No&quot; Symbol 29">
            <a:extLst>
              <a:ext uri="{FF2B5EF4-FFF2-40B4-BE49-F238E27FC236}">
                <a16:creationId xmlns:a16="http://schemas.microsoft.com/office/drawing/2014/main" id="{08D79BD3-004D-AEFD-F451-45147BF29124}"/>
              </a:ext>
            </a:extLst>
          </p:cNvPr>
          <p:cNvSpPr/>
          <p:nvPr/>
        </p:nvSpPr>
        <p:spPr>
          <a:xfrm>
            <a:off x="10665974" y="1562706"/>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1" name="Curved Connector 30">
            <a:extLst>
              <a:ext uri="{FF2B5EF4-FFF2-40B4-BE49-F238E27FC236}">
                <a16:creationId xmlns:a16="http://schemas.microsoft.com/office/drawing/2014/main" id="{F9E54053-6CB7-1F41-A1F3-4948CE0E21E7}"/>
              </a:ext>
            </a:extLst>
          </p:cNvPr>
          <p:cNvCxnSpPr>
            <a:cxnSpLocks/>
            <a:stCxn id="24" idx="3"/>
            <a:endCxn id="33" idx="0"/>
          </p:cNvCxnSpPr>
          <p:nvPr/>
        </p:nvCxnSpPr>
        <p:spPr>
          <a:xfrm flipH="1">
            <a:off x="9747535" y="3928853"/>
            <a:ext cx="661307" cy="977561"/>
          </a:xfrm>
          <a:prstGeom prst="curvedConnector4">
            <a:avLst>
              <a:gd name="adj1" fmla="val -34568"/>
              <a:gd name="adj2" fmla="val 6002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E5643E62-60D4-EC94-1515-8B4461166CF3}"/>
              </a:ext>
            </a:extLst>
          </p:cNvPr>
          <p:cNvCxnSpPr>
            <a:cxnSpLocks/>
            <a:stCxn id="4" idx="3"/>
            <a:endCxn id="30" idx="0"/>
          </p:cNvCxnSpPr>
          <p:nvPr/>
        </p:nvCxnSpPr>
        <p:spPr>
          <a:xfrm>
            <a:off x="10408842" y="1030481"/>
            <a:ext cx="488373" cy="532225"/>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23FB43A-CDAA-60E7-01D8-27CC66C0B547}"/>
              </a:ext>
            </a:extLst>
          </p:cNvPr>
          <p:cNvSpPr/>
          <p:nvPr/>
        </p:nvSpPr>
        <p:spPr>
          <a:xfrm>
            <a:off x="9086227" y="490641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4" name="Rectangle 33">
            <a:extLst>
              <a:ext uri="{FF2B5EF4-FFF2-40B4-BE49-F238E27FC236}">
                <a16:creationId xmlns:a16="http://schemas.microsoft.com/office/drawing/2014/main" id="{19903786-F6D7-8D7D-DD4F-087DDA3016FE}"/>
              </a:ext>
            </a:extLst>
          </p:cNvPr>
          <p:cNvSpPr/>
          <p:nvPr/>
        </p:nvSpPr>
        <p:spPr>
          <a:xfrm>
            <a:off x="9086227" y="530260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35" name="Rectangle 34">
            <a:extLst>
              <a:ext uri="{FF2B5EF4-FFF2-40B4-BE49-F238E27FC236}">
                <a16:creationId xmlns:a16="http://schemas.microsoft.com/office/drawing/2014/main" id="{6941F43C-1756-54C8-D1BC-E04855CB70F1}"/>
              </a:ext>
            </a:extLst>
          </p:cNvPr>
          <p:cNvSpPr/>
          <p:nvPr/>
        </p:nvSpPr>
        <p:spPr>
          <a:xfrm>
            <a:off x="9086227" y="569837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36" name="Rectangle 35">
            <a:extLst>
              <a:ext uri="{FF2B5EF4-FFF2-40B4-BE49-F238E27FC236}">
                <a16:creationId xmlns:a16="http://schemas.microsoft.com/office/drawing/2014/main" id="{0EE49E13-41B3-7B11-E375-6B64A2D1DF10}"/>
              </a:ext>
            </a:extLst>
          </p:cNvPr>
          <p:cNvSpPr/>
          <p:nvPr/>
        </p:nvSpPr>
        <p:spPr>
          <a:xfrm>
            <a:off x="11333804" y="5004388"/>
            <a:ext cx="484414" cy="14099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a:p>
            <a:pPr algn="ctr"/>
            <a:r>
              <a:rPr lang="en-US" dirty="0">
                <a:solidFill>
                  <a:schemeClr val="tx1"/>
                </a:solidFill>
              </a:rPr>
              <a:t>o</a:t>
            </a:r>
          </a:p>
          <a:p>
            <a:pPr algn="ctr"/>
            <a:r>
              <a:rPr lang="en-US" dirty="0">
                <a:solidFill>
                  <a:schemeClr val="tx1"/>
                </a:solidFill>
              </a:rPr>
              <a:t>o</a:t>
            </a:r>
          </a:p>
          <a:p>
            <a:pPr algn="ctr"/>
            <a:r>
              <a:rPr lang="en-US" dirty="0">
                <a:solidFill>
                  <a:schemeClr val="tx1"/>
                </a:solidFill>
              </a:rPr>
              <a:t>l</a:t>
            </a:r>
          </a:p>
        </p:txBody>
      </p:sp>
      <p:cxnSp>
        <p:nvCxnSpPr>
          <p:cNvPr id="38" name="Curved Connector 37">
            <a:extLst>
              <a:ext uri="{FF2B5EF4-FFF2-40B4-BE49-F238E27FC236}">
                <a16:creationId xmlns:a16="http://schemas.microsoft.com/office/drawing/2014/main" id="{BE6FA952-4794-67B1-3E83-597D9B13D3FE}"/>
              </a:ext>
            </a:extLst>
          </p:cNvPr>
          <p:cNvCxnSpPr>
            <a:cxnSpLocks/>
          </p:cNvCxnSpPr>
          <p:nvPr/>
        </p:nvCxnSpPr>
        <p:spPr>
          <a:xfrm>
            <a:off x="10033284" y="509794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4" name="&quot;No&quot; Symbol 43">
            <a:extLst>
              <a:ext uri="{FF2B5EF4-FFF2-40B4-BE49-F238E27FC236}">
                <a16:creationId xmlns:a16="http://schemas.microsoft.com/office/drawing/2014/main" id="{72C51DB5-6399-1CC0-1656-6F9EF25E5A8B}"/>
              </a:ext>
            </a:extLst>
          </p:cNvPr>
          <p:cNvSpPr/>
          <p:nvPr/>
        </p:nvSpPr>
        <p:spPr>
          <a:xfrm>
            <a:off x="10665974" y="6308765"/>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5" name="Curved Connector 44">
            <a:extLst>
              <a:ext uri="{FF2B5EF4-FFF2-40B4-BE49-F238E27FC236}">
                <a16:creationId xmlns:a16="http://schemas.microsoft.com/office/drawing/2014/main" id="{F7F1D3FF-053A-7B46-ABCA-5C4C539F52D5}"/>
              </a:ext>
            </a:extLst>
          </p:cNvPr>
          <p:cNvCxnSpPr>
            <a:cxnSpLocks/>
            <a:stCxn id="35" idx="3"/>
            <a:endCxn id="44" idx="0"/>
          </p:cNvCxnSpPr>
          <p:nvPr/>
        </p:nvCxnSpPr>
        <p:spPr>
          <a:xfrm>
            <a:off x="10408842" y="5894315"/>
            <a:ext cx="488373" cy="41445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5CDA3788-9926-4BED-90BF-90229AD16FD9}"/>
              </a:ext>
            </a:extLst>
          </p:cNvPr>
          <p:cNvCxnSpPr>
            <a:cxnSpLocks/>
            <a:stCxn id="34" idx="1"/>
            <a:endCxn id="22" idx="0"/>
          </p:cNvCxnSpPr>
          <p:nvPr/>
        </p:nvCxnSpPr>
        <p:spPr>
          <a:xfrm rot="10800000" flipH="1">
            <a:off x="9086227" y="2940953"/>
            <a:ext cx="661308" cy="2557599"/>
          </a:xfrm>
          <a:prstGeom prst="curvedConnector4">
            <a:avLst>
              <a:gd name="adj1" fmla="val -93828"/>
              <a:gd name="adj2" fmla="val 10893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DF001197-F1A9-3B65-CDA8-AC5A36117DFA}"/>
              </a:ext>
            </a:extLst>
          </p:cNvPr>
          <p:cNvSpPr/>
          <p:nvPr/>
        </p:nvSpPr>
        <p:spPr>
          <a:xfrm>
            <a:off x="6542012" y="2630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48" name="Rectangle 47">
            <a:extLst>
              <a:ext uri="{FF2B5EF4-FFF2-40B4-BE49-F238E27FC236}">
                <a16:creationId xmlns:a16="http://schemas.microsoft.com/office/drawing/2014/main" id="{99635B17-4E0C-DC92-827C-0BF75B76F9E8}"/>
              </a:ext>
            </a:extLst>
          </p:cNvPr>
          <p:cNvSpPr/>
          <p:nvPr/>
        </p:nvSpPr>
        <p:spPr>
          <a:xfrm>
            <a:off x="6565152" y="39373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49" name="Curved Connector 48">
            <a:extLst>
              <a:ext uri="{FF2B5EF4-FFF2-40B4-BE49-F238E27FC236}">
                <a16:creationId xmlns:a16="http://schemas.microsoft.com/office/drawing/2014/main" id="{0499586B-5614-8CE3-D70D-2BEC8F7A2FD5}"/>
              </a:ext>
            </a:extLst>
          </p:cNvPr>
          <p:cNvCxnSpPr>
            <a:cxnSpLocks/>
            <a:stCxn id="47" idx="3"/>
            <a:endCxn id="2" idx="0"/>
          </p:cNvCxnSpPr>
          <p:nvPr/>
        </p:nvCxnSpPr>
        <p:spPr>
          <a:xfrm flipV="1">
            <a:off x="7864627" y="438344"/>
            <a:ext cx="1882908" cy="2387937"/>
          </a:xfrm>
          <a:prstGeom prst="curvedConnector4">
            <a:avLst>
              <a:gd name="adj1" fmla="val 32439"/>
              <a:gd name="adj2" fmla="val 10957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urved Connector 49">
            <a:extLst>
              <a:ext uri="{FF2B5EF4-FFF2-40B4-BE49-F238E27FC236}">
                <a16:creationId xmlns:a16="http://schemas.microsoft.com/office/drawing/2014/main" id="{2F1DB915-8258-7BFE-F10F-C7C5E1B9ACF4}"/>
              </a:ext>
            </a:extLst>
          </p:cNvPr>
          <p:cNvCxnSpPr>
            <a:cxnSpLocks/>
            <a:stCxn id="48" idx="3"/>
            <a:endCxn id="33" idx="0"/>
          </p:cNvCxnSpPr>
          <p:nvPr/>
        </p:nvCxnSpPr>
        <p:spPr>
          <a:xfrm>
            <a:off x="7887767" y="4133317"/>
            <a:ext cx="1859768" cy="773097"/>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CCE77B5-7CCB-3F0E-7B98-6691EBC28E52}"/>
              </a:ext>
            </a:extLst>
          </p:cNvPr>
          <p:cNvSpPr/>
          <p:nvPr/>
        </p:nvSpPr>
        <p:spPr>
          <a:xfrm>
            <a:off x="6542012" y="32911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58" name="Curved Connector 57">
            <a:extLst>
              <a:ext uri="{FF2B5EF4-FFF2-40B4-BE49-F238E27FC236}">
                <a16:creationId xmlns:a16="http://schemas.microsoft.com/office/drawing/2014/main" id="{F54F07CA-3855-EF62-3C96-BD22402AE14E}"/>
              </a:ext>
            </a:extLst>
          </p:cNvPr>
          <p:cNvCxnSpPr>
            <a:cxnSpLocks/>
            <a:stCxn id="56" idx="3"/>
            <a:endCxn id="30" idx="2"/>
          </p:cNvCxnSpPr>
          <p:nvPr/>
        </p:nvCxnSpPr>
        <p:spPr>
          <a:xfrm flipV="1">
            <a:off x="7864627" y="1783142"/>
            <a:ext cx="2801347" cy="1703975"/>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1117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501952" y="414281"/>
            <a:ext cx="4687502" cy="5509200"/>
          </a:xfrm>
          <a:prstGeom prst="rect">
            <a:avLst/>
          </a:prstGeom>
          <a:noFill/>
        </p:spPr>
        <p:txBody>
          <a:bodyPr wrap="none" rtlCol="0">
            <a:spAutoFit/>
          </a:bodyPr>
          <a:lstStyle/>
          <a:p>
            <a:r>
              <a:rPr lang="en-US" sz="1100" b="1" dirty="0">
                <a:latin typeface="Courier New" panose="02070309020205020404" pitchFamily="49" charset="0"/>
                <a:cs typeface="Courier New" panose="02070309020205020404" pitchFamily="49" charset="0"/>
              </a:rPr>
              <a:t>#include &lt;</a:t>
            </a:r>
            <a:r>
              <a:rPr lang="en-US" sz="1100" b="1" dirty="0" err="1">
                <a:latin typeface="Courier New" panose="02070309020205020404" pitchFamily="49" charset="0"/>
                <a:cs typeface="Courier New" panose="02070309020205020404" pitchFamily="49" charset="0"/>
              </a:rPr>
              <a:t>stdio.h</a:t>
            </a:r>
            <a:r>
              <a:rPr lang="en-US" sz="1100" b="1" dirty="0">
                <a:latin typeface="Courier New" panose="02070309020205020404" pitchFamily="49" charset="0"/>
                <a:cs typeface="Courier New" panose="02070309020205020404" pitchFamily="49" charset="0"/>
              </a:rPr>
              <a:t>&gt;</a:t>
            </a:r>
          </a:p>
          <a:p>
            <a:r>
              <a:rPr lang="en-US" sz="1100" b="1" dirty="0">
                <a:latin typeface="Courier New" panose="02070309020205020404" pitchFamily="49" charset="0"/>
                <a:cs typeface="Courier New" panose="02070309020205020404" pitchFamily="49" charset="0"/>
              </a:rPr>
              <a:t>#include &lt;</a:t>
            </a:r>
            <a:r>
              <a:rPr lang="en-US" sz="1100" b="1" dirty="0" err="1">
                <a:latin typeface="Courier New" panose="02070309020205020404" pitchFamily="49" charset="0"/>
                <a:cs typeface="Courier New" panose="02070309020205020404" pitchFamily="49" charset="0"/>
              </a:rPr>
              <a:t>stdlib.h</a:t>
            </a:r>
            <a:r>
              <a:rPr lang="en-US" sz="1100" b="1" dirty="0">
                <a:latin typeface="Courier New" panose="02070309020205020404" pitchFamily="49" charset="0"/>
                <a:cs typeface="Courier New" panose="02070309020205020404" pitchFamily="49" charset="0"/>
              </a:rPr>
              <a:t>&gt;</a:t>
            </a:r>
          </a:p>
          <a:p>
            <a:r>
              <a:rPr lang="en-US" sz="1100" b="1" dirty="0">
                <a:latin typeface="Courier New" panose="02070309020205020404" pitchFamily="49" charset="0"/>
                <a:cs typeface="Courier New" panose="02070309020205020404" pitchFamily="49" charset="0"/>
              </a:rPr>
              <a:t>#include &lt;</a:t>
            </a:r>
            <a:r>
              <a:rPr lang="en-US" sz="1100" b="1" dirty="0" err="1">
                <a:latin typeface="Courier New" panose="02070309020205020404" pitchFamily="49" charset="0"/>
                <a:cs typeface="Courier New" panose="02070309020205020404" pitchFamily="49" charset="0"/>
              </a:rPr>
              <a:t>string.h</a:t>
            </a:r>
            <a:r>
              <a:rPr lang="en-US" sz="1100" b="1" dirty="0">
                <a:latin typeface="Courier New" panose="02070309020205020404" pitchFamily="49" charset="0"/>
                <a:cs typeface="Courier New" panose="02070309020205020404" pitchFamily="49" charset="0"/>
              </a:rPr>
              <a:t>&gt;</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#define MAXLINE 1000</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struct </a:t>
            </a:r>
            <a:r>
              <a:rPr lang="en-US" sz="1100" b="1" dirty="0" err="1">
                <a:latin typeface="Courier New" panose="02070309020205020404" pitchFamily="49" charset="0"/>
                <a:cs typeface="Courier New" panose="02070309020205020404" pitchFamily="49" charset="0"/>
              </a:rPr>
              <a:t>lnode</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char *text;</a:t>
            </a:r>
          </a:p>
          <a:p>
            <a:r>
              <a:rPr lang="en-US" sz="1100" b="1" dirty="0">
                <a:latin typeface="Courier New" panose="02070309020205020404" pitchFamily="49" charset="0"/>
                <a:cs typeface="Courier New" panose="02070309020205020404" pitchFamily="49" charset="0"/>
              </a:rPr>
              <a:t>    struct </a:t>
            </a:r>
            <a:r>
              <a:rPr lang="en-US" sz="1100" b="1" dirty="0" err="1">
                <a:latin typeface="Courier New" panose="02070309020205020404" pitchFamily="49" charset="0"/>
                <a:cs typeface="Courier New" panose="02070309020205020404" pitchFamily="49" charset="0"/>
              </a:rPr>
              <a:t>lnode</a:t>
            </a:r>
            <a:r>
              <a:rPr lang="en-US" sz="1100" b="1" dirty="0">
                <a:latin typeface="Courier New" panose="02070309020205020404" pitchFamily="49" charset="0"/>
                <a:cs typeface="Courier New" panose="02070309020205020404" pitchFamily="49" charset="0"/>
              </a:rPr>
              <a:t> *next;</a:t>
            </a:r>
          </a:p>
          <a:p>
            <a:r>
              <a:rPr lang="en-US" sz="1100" b="1" dirty="0">
                <a:latin typeface="Courier New" panose="02070309020205020404" pitchFamily="49" charset="0"/>
                <a:cs typeface="Courier New" panose="02070309020205020404" pitchFamily="49" charset="0"/>
              </a:rPr>
              <a:t>};</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struct list {</a:t>
            </a:r>
          </a:p>
          <a:p>
            <a:r>
              <a:rPr lang="en-US" sz="1100" b="1" dirty="0">
                <a:latin typeface="Courier New" panose="02070309020205020404" pitchFamily="49" charset="0"/>
                <a:cs typeface="Courier New" panose="02070309020205020404" pitchFamily="49" charset="0"/>
              </a:rPr>
              <a:t>  struct </a:t>
            </a:r>
            <a:r>
              <a:rPr lang="en-US" sz="1100" b="1" dirty="0" err="1">
                <a:latin typeface="Courier New" panose="02070309020205020404" pitchFamily="49" charset="0"/>
                <a:cs typeface="Courier New" panose="02070309020205020404" pitchFamily="49" charset="0"/>
              </a:rPr>
              <a:t>lnode</a:t>
            </a:r>
            <a:r>
              <a:rPr lang="en-US" sz="1100" b="1" dirty="0">
                <a:latin typeface="Courier New" panose="02070309020205020404" pitchFamily="49" charset="0"/>
                <a:cs typeface="Courier New" panose="02070309020205020404" pitchFamily="49" charset="0"/>
              </a:rPr>
              <a:t> *head;</a:t>
            </a:r>
          </a:p>
          <a:p>
            <a:r>
              <a:rPr lang="en-US" sz="1100" b="1" dirty="0">
                <a:latin typeface="Courier New" panose="02070309020205020404" pitchFamily="49" charset="0"/>
                <a:cs typeface="Courier New" panose="02070309020205020404" pitchFamily="49" charset="0"/>
              </a:rPr>
              <a:t>  struct </a:t>
            </a:r>
            <a:r>
              <a:rPr lang="en-US" sz="1100" b="1" dirty="0" err="1">
                <a:latin typeface="Courier New" panose="02070309020205020404" pitchFamily="49" charset="0"/>
                <a:cs typeface="Courier New" panose="02070309020205020404" pitchFamily="49" charset="0"/>
              </a:rPr>
              <a:t>lnode</a:t>
            </a:r>
            <a:r>
              <a:rPr lang="en-US" sz="1100" b="1" dirty="0">
                <a:latin typeface="Courier New" panose="02070309020205020404" pitchFamily="49" charset="0"/>
                <a:cs typeface="Courier New" panose="02070309020205020404" pitchFamily="49" charset="0"/>
              </a:rPr>
              <a:t> *tail;</a:t>
            </a:r>
          </a:p>
          <a:p>
            <a:r>
              <a:rPr lang="en-US" sz="1100" b="1" dirty="0">
                <a:latin typeface="Courier New" panose="02070309020205020404" pitchFamily="49" charset="0"/>
                <a:cs typeface="Courier New" panose="02070309020205020404" pitchFamily="49" charset="0"/>
              </a:rPr>
              <a:t>};</a:t>
            </a:r>
          </a:p>
          <a:p>
            <a:endParaRPr lang="en-US" sz="1100" b="1" dirty="0">
              <a:latin typeface="Courier New" panose="02070309020205020404" pitchFamily="49" charset="0"/>
              <a:cs typeface="Courier New" panose="02070309020205020404" pitchFamily="49" charset="0"/>
            </a:endParaRPr>
          </a:p>
          <a:p>
            <a:r>
              <a:rPr lang="en-US" sz="1100" b="1" dirty="0">
                <a:solidFill>
                  <a:schemeClr val="accent1"/>
                </a:solidFill>
                <a:latin typeface="Courier New" panose="02070309020205020404" pitchFamily="49" charset="0"/>
                <a:cs typeface="Courier New" panose="02070309020205020404" pitchFamily="49" charset="0"/>
              </a:rPr>
              <a:t>void </a:t>
            </a:r>
            <a:r>
              <a:rPr lang="en-US" sz="1100" b="1" dirty="0" err="1">
                <a:solidFill>
                  <a:schemeClr val="accent1"/>
                </a:solidFill>
                <a:latin typeface="Courier New" panose="02070309020205020404" pitchFamily="49" charset="0"/>
                <a:cs typeface="Courier New" panose="02070309020205020404" pitchFamily="49" charset="0"/>
              </a:rPr>
              <a:t>list_add</a:t>
            </a:r>
            <a:r>
              <a:rPr lang="en-US" sz="1100" b="1" dirty="0">
                <a:solidFill>
                  <a:schemeClr val="accent1"/>
                </a:solidFill>
                <a:latin typeface="Courier New" panose="02070309020205020404" pitchFamily="49" charset="0"/>
                <a:cs typeface="Courier New" panose="02070309020205020404" pitchFamily="49" charset="0"/>
              </a:rPr>
              <a:t>(</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 line)</a:t>
            </a:r>
          </a:p>
          <a:p>
            <a:r>
              <a:rPr lang="en-US" sz="1100" b="1" dirty="0">
                <a:solidFill>
                  <a:schemeClr val="accent1"/>
                </a:solidFill>
                <a:latin typeface="Courier New" panose="02070309020205020404" pitchFamily="49" charset="0"/>
                <a:cs typeface="Courier New" panose="02070309020205020404" pitchFamily="49" charset="0"/>
              </a:rPr>
              <a:t>    struct list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a:t>
            </a:r>
          </a:p>
          <a:p>
            <a:r>
              <a:rPr lang="en-US" sz="1100" b="1" dirty="0">
                <a:solidFill>
                  <a:schemeClr val="accent1"/>
                </a:solidFill>
                <a:latin typeface="Courier New" panose="02070309020205020404" pitchFamily="49" charset="0"/>
                <a:cs typeface="Courier New" panose="02070309020205020404" pitchFamily="49" charset="0"/>
              </a:rPr>
              <a:t>    char *line;</a:t>
            </a:r>
          </a:p>
          <a:p>
            <a:r>
              <a:rPr lang="en-US" sz="1100" b="1" dirty="0">
                <a:solidFill>
                  <a:schemeClr val="accent1"/>
                </a:solidFill>
                <a:latin typeface="Courier New" panose="02070309020205020404" pitchFamily="49" charset="0"/>
                <a:cs typeface="Courier New" panose="02070309020205020404" pitchFamily="49" charset="0"/>
              </a:rPr>
              <a:t>{</a:t>
            </a:r>
          </a:p>
          <a:p>
            <a:r>
              <a:rPr lang="en-US" sz="1100" b="1" dirty="0">
                <a:solidFill>
                  <a:schemeClr val="accent1"/>
                </a:solidFill>
                <a:latin typeface="Courier New" panose="02070309020205020404" pitchFamily="49" charset="0"/>
                <a:cs typeface="Courier New" panose="02070309020205020404" pitchFamily="49" charset="0"/>
              </a:rPr>
              <a:t>      char *save = (char *) malloc(</a:t>
            </a:r>
            <a:r>
              <a:rPr lang="en-US" sz="1100" b="1" dirty="0" err="1">
                <a:solidFill>
                  <a:schemeClr val="accent1"/>
                </a:solidFill>
                <a:latin typeface="Courier New" panose="02070309020205020404" pitchFamily="49" charset="0"/>
                <a:cs typeface="Courier New" panose="02070309020205020404" pitchFamily="49" charset="0"/>
              </a:rPr>
              <a:t>strlen</a:t>
            </a:r>
            <a:r>
              <a:rPr lang="en-US" sz="1100" b="1" dirty="0">
                <a:solidFill>
                  <a:schemeClr val="accent1"/>
                </a:solidFill>
                <a:latin typeface="Courier New" panose="02070309020205020404" pitchFamily="49" charset="0"/>
                <a:cs typeface="Courier New" panose="02070309020205020404" pitchFamily="49" charset="0"/>
              </a:rPr>
              <a:t>(line)+1);</a:t>
            </a:r>
          </a:p>
          <a:p>
            <a:r>
              <a:rPr lang="en-US" sz="1100" b="1" dirty="0">
                <a:solidFill>
                  <a:schemeClr val="accent1"/>
                </a:solidFill>
                <a:latin typeface="Courier New" panose="02070309020205020404" pitchFamily="49" charset="0"/>
                <a:cs typeface="Courier New" panose="02070309020205020404" pitchFamily="49" charset="0"/>
              </a:rPr>
              <a:t>      </a:t>
            </a:r>
            <a:r>
              <a:rPr lang="en-US" sz="1100" b="1" dirty="0" err="1">
                <a:solidFill>
                  <a:schemeClr val="accent1"/>
                </a:solidFill>
                <a:latin typeface="Courier New" panose="02070309020205020404" pitchFamily="49" charset="0"/>
                <a:cs typeface="Courier New" panose="02070309020205020404" pitchFamily="49" charset="0"/>
              </a:rPr>
              <a:t>strcpy</a:t>
            </a:r>
            <a:r>
              <a:rPr lang="en-US" sz="1100" b="1" dirty="0">
                <a:solidFill>
                  <a:schemeClr val="accent1"/>
                </a:solidFill>
                <a:latin typeface="Courier New" panose="02070309020205020404" pitchFamily="49" charset="0"/>
                <a:cs typeface="Courier New" panose="02070309020205020404" pitchFamily="49" charset="0"/>
              </a:rPr>
              <a:t>(save, line);</a:t>
            </a:r>
          </a:p>
          <a:p>
            <a:r>
              <a:rPr lang="en-US" sz="1100" b="1" dirty="0">
                <a:solidFill>
                  <a:schemeClr val="accent1"/>
                </a:solidFill>
                <a:latin typeface="Courier New" panose="02070309020205020404" pitchFamily="49" charset="0"/>
                <a:cs typeface="Courier New" panose="02070309020205020404" pitchFamily="49" charset="0"/>
              </a:rPr>
              <a:t>      struct </a:t>
            </a:r>
            <a:r>
              <a:rPr lang="en-US" sz="1100" b="1" dirty="0" err="1">
                <a:solidFill>
                  <a:schemeClr val="accent1"/>
                </a:solidFill>
                <a:latin typeface="Courier New" panose="02070309020205020404" pitchFamily="49" charset="0"/>
                <a:cs typeface="Courier New" panose="02070309020205020404" pitchFamily="49" charset="0"/>
              </a:rPr>
              <a:t>lnode</a:t>
            </a:r>
            <a:r>
              <a:rPr lang="en-US" sz="1100" b="1" dirty="0">
                <a:solidFill>
                  <a:schemeClr val="accent1"/>
                </a:solidFill>
                <a:latin typeface="Courier New" panose="02070309020205020404" pitchFamily="49" charset="0"/>
                <a:cs typeface="Courier New" panose="02070309020205020404" pitchFamily="49" charset="0"/>
              </a:rPr>
              <a:t> *new = (struct </a:t>
            </a:r>
            <a:r>
              <a:rPr lang="en-US" sz="1100" b="1" dirty="0" err="1">
                <a:solidFill>
                  <a:schemeClr val="accent1"/>
                </a:solidFill>
                <a:latin typeface="Courier New" panose="02070309020205020404" pitchFamily="49" charset="0"/>
                <a:cs typeface="Courier New" panose="02070309020205020404" pitchFamily="49" charset="0"/>
              </a:rPr>
              <a:t>lnode</a:t>
            </a:r>
            <a:r>
              <a:rPr lang="en-US" sz="1100" b="1" dirty="0">
                <a:solidFill>
                  <a:schemeClr val="accent1"/>
                </a:solidFill>
                <a:latin typeface="Courier New" panose="02070309020205020404" pitchFamily="49" charset="0"/>
                <a:cs typeface="Courier New" panose="02070309020205020404" pitchFamily="49" charset="0"/>
              </a:rPr>
              <a:t> *) </a:t>
            </a:r>
          </a:p>
          <a:p>
            <a:r>
              <a:rPr lang="en-US" sz="1100" b="1" dirty="0">
                <a:solidFill>
                  <a:schemeClr val="accent1"/>
                </a:solidFill>
                <a:latin typeface="Courier New" panose="02070309020205020404" pitchFamily="49" charset="0"/>
                <a:cs typeface="Courier New" panose="02070309020205020404" pitchFamily="49" charset="0"/>
              </a:rPr>
              <a:t>	malloc(</a:t>
            </a:r>
            <a:r>
              <a:rPr lang="en-US" sz="1100" b="1" dirty="0" err="1">
                <a:solidFill>
                  <a:schemeClr val="accent1"/>
                </a:solidFill>
                <a:latin typeface="Courier New" panose="02070309020205020404" pitchFamily="49" charset="0"/>
                <a:cs typeface="Courier New" panose="02070309020205020404" pitchFamily="49" charset="0"/>
              </a:rPr>
              <a:t>sizeof</a:t>
            </a:r>
            <a:r>
              <a:rPr lang="en-US" sz="1100" b="1" dirty="0">
                <a:solidFill>
                  <a:schemeClr val="accent1"/>
                </a:solidFill>
                <a:latin typeface="Courier New" panose="02070309020205020404" pitchFamily="49" charset="0"/>
                <a:cs typeface="Courier New" panose="02070309020205020404" pitchFamily="49" charset="0"/>
              </a:rPr>
              <a:t>(struct </a:t>
            </a:r>
            <a:r>
              <a:rPr lang="en-US" sz="1100" b="1" dirty="0" err="1">
                <a:solidFill>
                  <a:schemeClr val="accent1"/>
                </a:solidFill>
                <a:latin typeface="Courier New" panose="02070309020205020404" pitchFamily="49" charset="0"/>
                <a:cs typeface="Courier New" panose="02070309020205020404" pitchFamily="49" charset="0"/>
              </a:rPr>
              <a:t>lnode</a:t>
            </a:r>
            <a:r>
              <a:rPr lang="en-US" sz="1100" b="1" dirty="0">
                <a:solidFill>
                  <a:schemeClr val="accent1"/>
                </a:solidFill>
                <a:latin typeface="Courier New" panose="02070309020205020404" pitchFamily="49" charset="0"/>
                <a:cs typeface="Courier New" panose="02070309020205020404" pitchFamily="49" charset="0"/>
              </a:rPr>
              <a:t>));</a:t>
            </a:r>
          </a:p>
          <a:p>
            <a:r>
              <a:rPr lang="en-US" sz="1100" b="1" dirty="0">
                <a:solidFill>
                  <a:schemeClr val="accent1"/>
                </a:solidFill>
                <a:latin typeface="Courier New" panose="02070309020205020404" pitchFamily="49" charset="0"/>
                <a:cs typeface="Courier New" panose="02070309020205020404" pitchFamily="49" charset="0"/>
              </a:rPr>
              <a:t>      if (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-&gt;tail != NULL )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-&gt;tail-&gt;next = new;</a:t>
            </a:r>
          </a:p>
          <a:p>
            <a:r>
              <a:rPr lang="en-US" sz="1100" b="1" dirty="0">
                <a:solidFill>
                  <a:schemeClr val="accent1"/>
                </a:solidFill>
                <a:latin typeface="Courier New" panose="02070309020205020404" pitchFamily="49" charset="0"/>
                <a:cs typeface="Courier New" panose="02070309020205020404" pitchFamily="49" charset="0"/>
              </a:rPr>
              <a:t>      new-&gt;text = save;</a:t>
            </a:r>
          </a:p>
          <a:p>
            <a:r>
              <a:rPr lang="en-US" sz="1100" b="1" dirty="0">
                <a:solidFill>
                  <a:schemeClr val="accent1"/>
                </a:solidFill>
                <a:latin typeface="Courier New" panose="02070309020205020404" pitchFamily="49" charset="0"/>
                <a:cs typeface="Courier New" panose="02070309020205020404" pitchFamily="49" charset="0"/>
              </a:rPr>
              <a:t>      new-&gt;next = NULL;</a:t>
            </a:r>
          </a:p>
          <a:p>
            <a:r>
              <a:rPr lang="en-US" sz="1100" b="1" dirty="0">
                <a:solidFill>
                  <a:schemeClr val="accent1"/>
                </a:solidFill>
                <a:latin typeface="Courier New" panose="02070309020205020404" pitchFamily="49" charset="0"/>
                <a:cs typeface="Courier New" panose="02070309020205020404" pitchFamily="49" charset="0"/>
              </a:rPr>
              <a:t>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-&gt;tail = new;</a:t>
            </a:r>
          </a:p>
          <a:p>
            <a:endParaRPr lang="en-US" sz="1100" b="1" dirty="0">
              <a:solidFill>
                <a:schemeClr val="accent1"/>
              </a:solidFill>
              <a:latin typeface="Courier New" panose="02070309020205020404" pitchFamily="49" charset="0"/>
              <a:cs typeface="Courier New" panose="02070309020205020404" pitchFamily="49" charset="0"/>
            </a:endParaRPr>
          </a:p>
          <a:p>
            <a:r>
              <a:rPr lang="en-US" sz="1100" b="1" dirty="0">
                <a:solidFill>
                  <a:schemeClr val="accent1"/>
                </a:solidFill>
                <a:latin typeface="Courier New" panose="02070309020205020404" pitchFamily="49" charset="0"/>
                <a:cs typeface="Courier New" panose="02070309020205020404" pitchFamily="49" charset="0"/>
              </a:rPr>
              <a:t>      if (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-&gt;head == NULL )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-&gt;head = new;</a:t>
            </a:r>
          </a:p>
          <a:p>
            <a:r>
              <a:rPr lang="en-US" sz="1100" b="1" dirty="0">
                <a:solidFill>
                  <a:schemeClr val="accent1"/>
                </a:solidFill>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B9EAD357-5BE9-4485-B750-2498DF904973}"/>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kr_06_09.c</a:t>
            </a:r>
          </a:p>
        </p:txBody>
      </p:sp>
      <p:sp>
        <p:nvSpPr>
          <p:cNvPr id="2" name="TextBox 1">
            <a:extLst>
              <a:ext uri="{FF2B5EF4-FFF2-40B4-BE49-F238E27FC236}">
                <a16:creationId xmlns:a16="http://schemas.microsoft.com/office/drawing/2014/main" id="{08B45539-F7CE-4BC6-B08F-6F46C2BF3445}"/>
              </a:ext>
            </a:extLst>
          </p:cNvPr>
          <p:cNvSpPr txBox="1"/>
          <p:nvPr/>
        </p:nvSpPr>
        <p:spPr>
          <a:xfrm>
            <a:off x="5218405" y="297560"/>
            <a:ext cx="6471643" cy="3139321"/>
          </a:xfrm>
          <a:prstGeom prst="rect">
            <a:avLst/>
          </a:prstGeom>
          <a:noFill/>
        </p:spPr>
        <p:txBody>
          <a:bodyPr wrap="none" rtlCol="0">
            <a:spAutoFit/>
          </a:bodyPr>
          <a:lstStyle/>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int main()</a:t>
            </a:r>
          </a:p>
          <a:p>
            <a:r>
              <a:rPr lang="en-US" sz="1100" b="1" dirty="0">
                <a:latin typeface="Courier New" panose="02070309020205020404" pitchFamily="49" charset="0"/>
                <a:cs typeface="Courier New" panose="02070309020205020404" pitchFamily="49" charset="0"/>
              </a:rPr>
              <a:t>{</a:t>
            </a:r>
          </a:p>
          <a:p>
            <a:r>
              <a:rPr lang="en-US" sz="1100" b="1" dirty="0">
                <a:latin typeface="Courier New" panose="02070309020205020404" pitchFamily="49" charset="0"/>
                <a:cs typeface="Courier New" panose="02070309020205020404" pitchFamily="49" charset="0"/>
              </a:rPr>
              <a:t>  char line[MAXLINE];</a:t>
            </a:r>
          </a:p>
          <a:p>
            <a:r>
              <a:rPr lang="en-US" sz="1100" b="1" dirty="0">
                <a:latin typeface="Courier New" panose="02070309020205020404" pitchFamily="49" charset="0"/>
                <a:cs typeface="Courier New" panose="02070309020205020404" pitchFamily="49" charset="0"/>
              </a:rPr>
              <a:t>  struct list </a:t>
            </a:r>
            <a:r>
              <a:rPr lang="en-US" sz="1100" b="1" dirty="0" err="1">
                <a:latin typeface="Courier New" panose="02070309020205020404" pitchFamily="49" charset="0"/>
                <a:cs typeface="Courier New" panose="02070309020205020404" pitchFamily="49" charset="0"/>
              </a:rPr>
              <a:t>mylist</a:t>
            </a:r>
            <a:r>
              <a:rPr lang="en-US" sz="1100" b="1" dirty="0">
                <a:latin typeface="Courier New" panose="02070309020205020404" pitchFamily="49" charset="0"/>
                <a:cs typeface="Courier New" panose="02070309020205020404" pitchFamily="49" charset="0"/>
              </a:rPr>
              <a:t>;</a:t>
            </a:r>
          </a:p>
          <a:p>
            <a:r>
              <a:rPr lang="en-US" sz="1100" b="1" dirty="0">
                <a:latin typeface="Courier New" panose="02070309020205020404" pitchFamily="49" charset="0"/>
                <a:cs typeface="Courier New" panose="02070309020205020404" pitchFamily="49" charset="0"/>
              </a:rPr>
              <a:t>  struct </a:t>
            </a:r>
            <a:r>
              <a:rPr lang="en-US" sz="1100" b="1" dirty="0" err="1">
                <a:latin typeface="Courier New" panose="02070309020205020404" pitchFamily="49" charset="0"/>
                <a:cs typeface="Courier New" panose="02070309020205020404" pitchFamily="49" charset="0"/>
              </a:rPr>
              <a:t>lnode</a:t>
            </a:r>
            <a:r>
              <a:rPr lang="en-US" sz="1100" b="1" dirty="0">
                <a:latin typeface="Courier New" panose="02070309020205020404" pitchFamily="49" charset="0"/>
                <a:cs typeface="Courier New" panose="02070309020205020404" pitchFamily="49" charset="0"/>
              </a:rPr>
              <a:t> *current;</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mylist.head</a:t>
            </a:r>
            <a:r>
              <a:rPr lang="en-US" sz="1100" b="1" dirty="0">
                <a:latin typeface="Courier New" panose="02070309020205020404" pitchFamily="49" charset="0"/>
                <a:cs typeface="Courier New" panose="02070309020205020404" pitchFamily="49" charset="0"/>
              </a:rPr>
              <a:t> = NULL;</a:t>
            </a:r>
          </a:p>
          <a:p>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mylist.tail</a:t>
            </a:r>
            <a:r>
              <a:rPr lang="en-US" sz="1100" b="1" dirty="0">
                <a:latin typeface="Courier New" panose="02070309020205020404" pitchFamily="49" charset="0"/>
                <a:cs typeface="Courier New" panose="02070309020205020404" pitchFamily="49" charset="0"/>
              </a:rPr>
              <a:t> = NULL;</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  while(</a:t>
            </a:r>
            <a:r>
              <a:rPr lang="en-US" sz="1100" b="1" dirty="0" err="1">
                <a:latin typeface="Courier New" panose="02070309020205020404" pitchFamily="49" charset="0"/>
                <a:cs typeface="Courier New" panose="02070309020205020404" pitchFamily="49" charset="0"/>
              </a:rPr>
              <a:t>fgets</a:t>
            </a:r>
            <a:r>
              <a:rPr lang="en-US" sz="1100" b="1" dirty="0">
                <a:latin typeface="Courier New" panose="02070309020205020404" pitchFamily="49" charset="0"/>
                <a:cs typeface="Courier New" panose="02070309020205020404" pitchFamily="49" charset="0"/>
              </a:rPr>
              <a:t>(line, MAXLINE, stdin) != NULL) {</a:t>
            </a:r>
          </a:p>
          <a:p>
            <a:r>
              <a:rPr lang="en-US" sz="1100" b="1" dirty="0">
                <a:solidFill>
                  <a:schemeClr val="accent1"/>
                </a:solidFill>
                <a:latin typeface="Courier New" panose="02070309020205020404" pitchFamily="49" charset="0"/>
                <a:cs typeface="Courier New" panose="02070309020205020404" pitchFamily="49" charset="0"/>
              </a:rPr>
              <a:t>      </a:t>
            </a:r>
            <a:r>
              <a:rPr lang="en-US" sz="1100" b="1" dirty="0" err="1">
                <a:solidFill>
                  <a:schemeClr val="accent1"/>
                </a:solidFill>
                <a:latin typeface="Courier New" panose="02070309020205020404" pitchFamily="49" charset="0"/>
                <a:cs typeface="Courier New" panose="02070309020205020404" pitchFamily="49" charset="0"/>
              </a:rPr>
              <a:t>list_add</a:t>
            </a:r>
            <a:r>
              <a:rPr lang="en-US" sz="1100" b="1" dirty="0">
                <a:solidFill>
                  <a:schemeClr val="accent1"/>
                </a:solidFill>
                <a:latin typeface="Courier New" panose="02070309020205020404" pitchFamily="49" charset="0"/>
                <a:cs typeface="Courier New" panose="02070309020205020404" pitchFamily="49" charset="0"/>
              </a:rPr>
              <a:t>(&amp;</a:t>
            </a:r>
            <a:r>
              <a:rPr lang="en-US" sz="1100" b="1" dirty="0" err="1">
                <a:solidFill>
                  <a:schemeClr val="accent1"/>
                </a:solidFill>
                <a:latin typeface="Courier New" panose="02070309020205020404" pitchFamily="49" charset="0"/>
                <a:cs typeface="Courier New" panose="02070309020205020404" pitchFamily="49" charset="0"/>
              </a:rPr>
              <a:t>mylist</a:t>
            </a:r>
            <a:r>
              <a:rPr lang="en-US" sz="1100" b="1" dirty="0">
                <a:solidFill>
                  <a:schemeClr val="accent1"/>
                </a:solidFill>
                <a:latin typeface="Courier New" panose="02070309020205020404" pitchFamily="49" charset="0"/>
                <a:cs typeface="Courier New" panose="02070309020205020404" pitchFamily="49" charset="0"/>
              </a:rPr>
              <a:t>, line);</a:t>
            </a:r>
          </a:p>
          <a:p>
            <a:r>
              <a:rPr lang="en-US" sz="1100" b="1" dirty="0">
                <a:latin typeface="Courier New" panose="02070309020205020404" pitchFamily="49" charset="0"/>
                <a:cs typeface="Courier New" panose="02070309020205020404" pitchFamily="49" charset="0"/>
              </a:rPr>
              <a:t>  }</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  for (current = </a:t>
            </a:r>
            <a:r>
              <a:rPr lang="en-US" sz="1100" b="1" dirty="0" err="1">
                <a:latin typeface="Courier New" panose="02070309020205020404" pitchFamily="49" charset="0"/>
                <a:cs typeface="Courier New" panose="02070309020205020404" pitchFamily="49" charset="0"/>
              </a:rPr>
              <a:t>mylist.head</a:t>
            </a:r>
            <a:r>
              <a:rPr lang="en-US" sz="1100" b="1" dirty="0">
                <a:latin typeface="Courier New" panose="02070309020205020404" pitchFamily="49" charset="0"/>
                <a:cs typeface="Courier New" panose="02070309020205020404" pitchFamily="49" charset="0"/>
              </a:rPr>
              <a:t>; current != NULL; current = current-&gt;next ) {</a:t>
            </a:r>
          </a:p>
          <a:p>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printf</a:t>
            </a:r>
            <a:r>
              <a:rPr lang="en-US" sz="1100" b="1" dirty="0">
                <a:latin typeface="Courier New" panose="02070309020205020404" pitchFamily="49" charset="0"/>
                <a:cs typeface="Courier New" panose="02070309020205020404" pitchFamily="49" charset="0"/>
              </a:rPr>
              <a:t>("%s", current-&gt;text);</a:t>
            </a:r>
          </a:p>
          <a:p>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a:t>
            </a:r>
          </a:p>
        </p:txBody>
      </p:sp>
      <p:sp>
        <p:nvSpPr>
          <p:cNvPr id="5" name="Title 4">
            <a:extLst>
              <a:ext uri="{FF2B5EF4-FFF2-40B4-BE49-F238E27FC236}">
                <a16:creationId xmlns:a16="http://schemas.microsoft.com/office/drawing/2014/main" id="{E73FD288-1F75-7C5A-20CA-14A77040505D}"/>
              </a:ext>
            </a:extLst>
          </p:cNvPr>
          <p:cNvSpPr>
            <a:spLocks noGrp="1"/>
          </p:cNvSpPr>
          <p:nvPr>
            <p:ph type="title"/>
          </p:nvPr>
        </p:nvSpPr>
        <p:spPr>
          <a:xfrm>
            <a:off x="922202" y="4576164"/>
            <a:ext cx="10515600" cy="1325563"/>
          </a:xfrm>
        </p:spPr>
        <p:txBody>
          <a:bodyPr/>
          <a:lstStyle/>
          <a:p>
            <a:pPr algn="r"/>
            <a:r>
              <a:rPr lang="en-US" dirty="0"/>
              <a:t>Linked List in a Function</a:t>
            </a:r>
          </a:p>
        </p:txBody>
      </p:sp>
    </p:spTree>
    <p:extLst>
      <p:ext uri="{BB962C8B-B14F-4D97-AF65-F5344CB8AC3E}">
        <p14:creationId xmlns:p14="http://schemas.microsoft.com/office/powerpoint/2010/main" val="27869556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57AF02-490A-DB9B-0C7A-584D39114F06}"/>
              </a:ext>
            </a:extLst>
          </p:cNvPr>
          <p:cNvSpPr>
            <a:spLocks noGrp="1"/>
          </p:cNvSpPr>
          <p:nvPr>
            <p:ph type="title"/>
          </p:nvPr>
        </p:nvSpPr>
        <p:spPr/>
        <p:txBody>
          <a:bodyPr/>
          <a:lstStyle/>
          <a:p>
            <a:r>
              <a:rPr lang="en-US" dirty="0"/>
              <a:t>6.8 Unions</a:t>
            </a:r>
          </a:p>
        </p:txBody>
      </p:sp>
      <p:sp>
        <p:nvSpPr>
          <p:cNvPr id="4" name="Content Placeholder 3">
            <a:extLst>
              <a:ext uri="{FF2B5EF4-FFF2-40B4-BE49-F238E27FC236}">
                <a16:creationId xmlns:a16="http://schemas.microsoft.com/office/drawing/2014/main" id="{93098C4E-5D05-192A-63C6-AC652A817829}"/>
              </a:ext>
            </a:extLst>
          </p:cNvPr>
          <p:cNvSpPr>
            <a:spLocks noGrp="1"/>
          </p:cNvSpPr>
          <p:nvPr>
            <p:ph idx="1"/>
          </p:nvPr>
        </p:nvSpPr>
        <p:spPr>
          <a:xfrm>
            <a:off x="838200" y="1825625"/>
            <a:ext cx="5448300" cy="1831975"/>
          </a:xfrm>
        </p:spPr>
        <p:txBody>
          <a:bodyPr/>
          <a:lstStyle/>
          <a:p>
            <a:r>
              <a:rPr lang="en-US" dirty="0"/>
              <a:t>A union is like a structure but all of the elements of the union </a:t>
            </a:r>
            <a:r>
              <a:rPr lang="en-US" i="1" dirty="0"/>
              <a:t>overlap</a:t>
            </a:r>
            <a:r>
              <a:rPr lang="en-US" dirty="0"/>
              <a:t> and allow you to view the same area of memory as multiple types</a:t>
            </a:r>
          </a:p>
        </p:txBody>
      </p:sp>
      <p:sp>
        <p:nvSpPr>
          <p:cNvPr id="5" name="TextBox 4">
            <a:extLst>
              <a:ext uri="{FF2B5EF4-FFF2-40B4-BE49-F238E27FC236}">
                <a16:creationId xmlns:a16="http://schemas.microsoft.com/office/drawing/2014/main" id="{854C74D4-4DB7-1CC0-37A6-DD092451340C}"/>
              </a:ext>
            </a:extLst>
          </p:cNvPr>
          <p:cNvSpPr txBox="1"/>
          <p:nvPr/>
        </p:nvSpPr>
        <p:spPr>
          <a:xfrm>
            <a:off x="6622548" y="797510"/>
            <a:ext cx="5492209" cy="5262979"/>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string.h</a:t>
            </a:r>
            <a:r>
              <a:rPr lang="en-US" sz="1600" b="1" dirty="0">
                <a:latin typeface="Courier New" panose="02070309020205020404" pitchFamily="49" charset="0"/>
                <a:cs typeface="Courier New" panose="02070309020205020404" pitchFamily="49" charset="0"/>
              </a:rPr>
              <a:t>&gt;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int main() {</a:t>
            </a:r>
          </a:p>
          <a:p>
            <a:r>
              <a:rPr lang="en-US" sz="1600" b="1" dirty="0">
                <a:latin typeface="Courier New" panose="02070309020205020404" pitchFamily="49" charset="0"/>
                <a:cs typeface="Courier New" panose="02070309020205020404" pitchFamily="49" charset="0"/>
              </a:rPr>
              <a:t>    union sample {</a:t>
            </a:r>
          </a:p>
          <a:p>
            <a:r>
              <a:rPr lang="en-US" sz="1600" b="1" dirty="0">
                <a:latin typeface="Courier New" panose="02070309020205020404" pitchFamily="49" charset="0"/>
                <a:cs typeface="Courier New" panose="02070309020205020404" pitchFamily="49" charset="0"/>
              </a:rPr>
              <a:t>        int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char ca[4];</a:t>
            </a:r>
          </a:p>
          <a:p>
            <a:r>
              <a:rPr lang="en-US" sz="1600" b="1" dirty="0">
                <a:latin typeface="Courier New" panose="02070309020205020404" pitchFamily="49" charset="0"/>
                <a:cs typeface="Courier New" panose="02070309020205020404" pitchFamily="49" charset="0"/>
              </a:rPr>
              <a:t>        float f;</a:t>
            </a:r>
          </a:p>
          <a:p>
            <a:r>
              <a:rPr lang="en-US" sz="1600" b="1" dirty="0">
                <a:latin typeface="Courier New" panose="02070309020205020404" pitchFamily="49" charset="0"/>
                <a:cs typeface="Courier New" panose="02070309020205020404" pitchFamily="49" charset="0"/>
              </a:rPr>
              <a:t>    } ;</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union sample u;</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u.i</a:t>
            </a:r>
            <a:r>
              <a:rPr lang="en-US" sz="1600" b="1" dirty="0">
                <a:latin typeface="Courier New" panose="02070309020205020404" pitchFamily="49" charset="0"/>
                <a:cs typeface="Courier New" panose="02070309020205020404" pitchFamily="49" charset="0"/>
              </a:rPr>
              <a:t> = 42;</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("%08x %f %s\n", </a:t>
            </a:r>
            <a:r>
              <a:rPr lang="en-US" sz="1600" b="1" dirty="0" err="1">
                <a:latin typeface="Courier New" panose="02070309020205020404" pitchFamily="49" charset="0"/>
                <a:cs typeface="Courier New" panose="02070309020205020404" pitchFamily="49" charset="0"/>
              </a:rPr>
              <a:t>u.i</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u.f</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u.ca</a:t>
            </a:r>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strcpy</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u.ca</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Abc</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("%08x %f %s\n", </a:t>
            </a:r>
            <a:r>
              <a:rPr lang="en-US" sz="1600" b="1" dirty="0" err="1">
                <a:latin typeface="Courier New" panose="02070309020205020404" pitchFamily="49" charset="0"/>
                <a:cs typeface="Courier New" panose="02070309020205020404" pitchFamily="49" charset="0"/>
              </a:rPr>
              <a:t>u.i</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u.f</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u.ca</a:t>
            </a:r>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u.f</a:t>
            </a:r>
            <a:r>
              <a:rPr lang="en-US" sz="1600" b="1" dirty="0">
                <a:latin typeface="Courier New" panose="02070309020205020404" pitchFamily="49" charset="0"/>
                <a:cs typeface="Courier New" panose="02070309020205020404" pitchFamily="49" charset="0"/>
              </a:rPr>
              <a:t> = 1.0/3.0;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("%08x %f %s\n", </a:t>
            </a:r>
            <a:r>
              <a:rPr lang="en-US" sz="1600" b="1" dirty="0" err="1">
                <a:latin typeface="Courier New" panose="02070309020205020404" pitchFamily="49" charset="0"/>
                <a:cs typeface="Courier New" panose="02070309020205020404" pitchFamily="49" charset="0"/>
              </a:rPr>
              <a:t>u.i</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u.f</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u.ca</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161614A9-F8FA-A605-2AFC-E1D63A7E6239}"/>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kr_06_10.c</a:t>
            </a:r>
          </a:p>
        </p:txBody>
      </p:sp>
      <p:sp>
        <p:nvSpPr>
          <p:cNvPr id="8" name="TextBox 7">
            <a:extLst>
              <a:ext uri="{FF2B5EF4-FFF2-40B4-BE49-F238E27FC236}">
                <a16:creationId xmlns:a16="http://schemas.microsoft.com/office/drawing/2014/main" id="{8D31FF38-F875-2916-FEFB-BBFE0F28A448}"/>
              </a:ext>
            </a:extLst>
          </p:cNvPr>
          <p:cNvSpPr txBox="1"/>
          <p:nvPr/>
        </p:nvSpPr>
        <p:spPr>
          <a:xfrm>
            <a:off x="1678781" y="4041675"/>
            <a:ext cx="4417219" cy="923330"/>
          </a:xfrm>
          <a:prstGeom prst="rect">
            <a:avLst/>
          </a:prstGeom>
          <a:noFill/>
        </p:spPr>
        <p:txBody>
          <a:bodyPr wrap="square">
            <a:spAutoFit/>
          </a:bodyPr>
          <a:lstStyle/>
          <a:p>
            <a:r>
              <a:rPr lang="en-US" b="1" dirty="0">
                <a:latin typeface="Courier New" panose="02070309020205020404" pitchFamily="49" charset="0"/>
                <a:cs typeface="Courier New" panose="02070309020205020404" pitchFamily="49" charset="0"/>
              </a:rPr>
              <a:t>0000002a 0.000000 *</a:t>
            </a:r>
          </a:p>
          <a:p>
            <a:r>
              <a:rPr lang="en-US" b="1" dirty="0">
                <a:latin typeface="Courier New" panose="02070309020205020404" pitchFamily="49" charset="0"/>
                <a:cs typeface="Courier New" panose="02070309020205020404" pitchFamily="49" charset="0"/>
              </a:rPr>
              <a:t>00636241 0.000000 </a:t>
            </a:r>
            <a:r>
              <a:rPr lang="en-US" b="1" dirty="0" err="1">
                <a:latin typeface="Courier New" panose="02070309020205020404" pitchFamily="49" charset="0"/>
                <a:cs typeface="Courier New" panose="02070309020205020404" pitchFamily="49" charset="0"/>
              </a:rPr>
              <a:t>Abc</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3eaaaaab 0.333333 ???</a:t>
            </a:r>
            <a:r>
              <a:rPr lang="en-US" b="1" dirty="0">
                <a:solidFill>
                  <a:srgbClr val="FF0000"/>
                </a:solidFill>
                <a:latin typeface="Courier New" panose="02070309020205020404" pitchFamily="49" charset="0"/>
                <a:cs typeface="Courier New" panose="02070309020205020404" pitchFamily="49" charset="0"/>
              </a:rPr>
              <a:t>&gt;@?</a:t>
            </a:r>
            <a:r>
              <a:rPr lang="en-US" b="1" dirty="0" err="1">
                <a:solidFill>
                  <a:srgbClr val="FF0000"/>
                </a:solidFill>
                <a:latin typeface="Courier New" panose="02070309020205020404" pitchFamily="49" charset="0"/>
                <a:cs typeface="Courier New" panose="02070309020205020404" pitchFamily="49" charset="0"/>
              </a:rPr>
              <a:t>Hk</a:t>
            </a:r>
            <a:endParaRPr lang="en-US"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34708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a:xfrm>
            <a:off x="838201" y="365125"/>
            <a:ext cx="5251316" cy="1807305"/>
          </a:xfrm>
        </p:spPr>
        <p:txBody>
          <a:bodyPr>
            <a:normAutofit/>
          </a:bodyPr>
          <a:lstStyle/>
          <a:p>
            <a:r>
              <a:rPr lang="en-US" dirty="0"/>
              <a:t>Summary</a:t>
            </a:r>
          </a:p>
        </p:txBody>
      </p:sp>
      <p:sp>
        <p:nvSpPr>
          <p:cNvPr id="2" name="Content Placeholder 1">
            <a:extLst>
              <a:ext uri="{FF2B5EF4-FFF2-40B4-BE49-F238E27FC236}">
                <a16:creationId xmlns:a16="http://schemas.microsoft.com/office/drawing/2014/main" id="{50791E68-B219-7E1C-2218-042D2ED13759}"/>
              </a:ext>
            </a:extLst>
          </p:cNvPr>
          <p:cNvSpPr>
            <a:spLocks noGrp="1"/>
          </p:cNvSpPr>
          <p:nvPr>
            <p:ph idx="1"/>
          </p:nvPr>
        </p:nvSpPr>
        <p:spPr>
          <a:xfrm>
            <a:off x="838200" y="2333297"/>
            <a:ext cx="4619621" cy="3843666"/>
          </a:xfrm>
        </p:spPr>
        <p:txBody>
          <a:bodyPr>
            <a:normAutofit/>
          </a:bodyPr>
          <a:lstStyle/>
          <a:p>
            <a:r>
              <a:rPr lang="en-US" sz="2000" dirty="0"/>
              <a:t>We now have covered the core concepts of the C Language</a:t>
            </a:r>
          </a:p>
          <a:p>
            <a:r>
              <a:rPr lang="en-US" sz="2000" dirty="0"/>
              <a:t>But we have "miles to go before we sleep"</a:t>
            </a:r>
          </a:p>
          <a:p>
            <a:r>
              <a:rPr lang="en-US" sz="2000" dirty="0"/>
              <a:t>At this point you should be well prepared to look at the technical details of Object Oriented Programming implemented in C (i.e. how C++, Python and Java do OO)</a:t>
            </a:r>
          </a:p>
          <a:p>
            <a:r>
              <a:rPr lang="en-US" sz="2000" dirty="0"/>
              <a:t>It does not get easier from this point forward – this is a good time </a:t>
            </a:r>
            <a:r>
              <a:rPr lang="en-US" sz="2000"/>
              <a:t>to review …</a:t>
            </a:r>
            <a:endParaRPr lang="en-US" sz="2000" dirty="0"/>
          </a:p>
        </p:txBody>
      </p:sp>
      <p:pic>
        <p:nvPicPr>
          <p:cNvPr id="4" name="Picture 3" descr="A Picture of Robert Frost taken around 1910, from Wikipedia.">
            <a:extLst>
              <a:ext uri="{FF2B5EF4-FFF2-40B4-BE49-F238E27FC236}">
                <a16:creationId xmlns:a16="http://schemas.microsoft.com/office/drawing/2014/main" id="{84D5F7B5-DB65-B1C5-A9F6-259E7B81149B}"/>
              </a:ext>
            </a:extLst>
          </p:cNvPr>
          <p:cNvPicPr>
            <a:picLocks noChangeAspect="1"/>
          </p:cNvPicPr>
          <p:nvPr/>
        </p:nvPicPr>
        <p:blipFill rotWithShape="1">
          <a:blip r:embed="rId2"/>
          <a:srcRect t="39" r="-3" b="18657"/>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9531655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4AE3D-C70D-220E-82A8-C1D64A900A0F}"/>
              </a:ext>
            </a:extLst>
          </p:cNvPr>
          <p:cNvSpPr>
            <a:spLocks noGrp="1"/>
          </p:cNvSpPr>
          <p:nvPr>
            <p:ph type="title"/>
          </p:nvPr>
        </p:nvSpPr>
        <p:spPr/>
        <p:txBody>
          <a:bodyPr/>
          <a:lstStyle/>
          <a:p>
            <a:r>
              <a:rPr lang="en-US" dirty="0"/>
              <a:t>Acknowledgements / Contributions</a:t>
            </a:r>
          </a:p>
        </p:txBody>
      </p:sp>
      <p:sp>
        <p:nvSpPr>
          <p:cNvPr id="7" name="TextBox 6">
            <a:extLst>
              <a:ext uri="{FF2B5EF4-FFF2-40B4-BE49-F238E27FC236}">
                <a16:creationId xmlns:a16="http://schemas.microsoft.com/office/drawing/2014/main" id="{D1725F2C-A6DC-4096-AD36-A6A5AF1FFD40}"/>
              </a:ext>
            </a:extLst>
          </p:cNvPr>
          <p:cNvSpPr txBox="1"/>
          <p:nvPr/>
        </p:nvSpPr>
        <p:spPr>
          <a:xfrm>
            <a:off x="838201" y="1502688"/>
            <a:ext cx="5055704" cy="2492990"/>
          </a:xfrm>
          <a:prstGeom prst="rect">
            <a:avLst/>
          </a:prstGeom>
          <a:noFill/>
        </p:spPr>
        <p:txBody>
          <a:bodyPr wrap="square" rtlCol="0">
            <a:spAutoFit/>
          </a:bodyPr>
          <a:lstStyle/>
          <a:p>
            <a:r>
              <a:rPr lang="en-US" sz="1200" dirty="0"/>
              <a:t>These slides are Copyright 2023-  Charles R. Severance (</a:t>
            </a:r>
            <a:r>
              <a:rPr lang="en-US" sz="1200" dirty="0" err="1"/>
              <a:t>online.dr-chuck.com</a:t>
            </a:r>
            <a:r>
              <a:rPr lang="en-US" sz="1200" dirty="0"/>
              <a:t>) as part of www.cc4e.com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endParaRPr lang="en-US" sz="1200" dirty="0"/>
          </a:p>
          <a:p>
            <a:r>
              <a:rPr lang="en-US" sz="1200" dirty="0"/>
              <a:t>Initial Development: Charles Severance, University of Michigan School of Information</a:t>
            </a:r>
          </a:p>
          <a:p>
            <a:endParaRPr lang="en-US" sz="1200" dirty="0"/>
          </a:p>
          <a:p>
            <a:r>
              <a:rPr lang="en-US" sz="1200" b="1" dirty="0"/>
              <a:t>Insert new Contributors and Translators here including names and dates</a:t>
            </a:r>
          </a:p>
          <a:p>
            <a:endParaRPr lang="en-US" sz="1200" dirty="0"/>
          </a:p>
          <a:p>
            <a:endParaRPr lang="en-US" sz="1200" dirty="0"/>
          </a:p>
        </p:txBody>
      </p:sp>
      <p:sp>
        <p:nvSpPr>
          <p:cNvPr id="8" name="TextBox 7">
            <a:extLst>
              <a:ext uri="{FF2B5EF4-FFF2-40B4-BE49-F238E27FC236}">
                <a16:creationId xmlns:a16="http://schemas.microsoft.com/office/drawing/2014/main" id="{A5B0D5A1-502A-F6A1-76FD-6D954B37EE94}"/>
              </a:ext>
            </a:extLst>
          </p:cNvPr>
          <p:cNvSpPr txBox="1"/>
          <p:nvPr/>
        </p:nvSpPr>
        <p:spPr>
          <a:xfrm>
            <a:off x="6298097" y="1502688"/>
            <a:ext cx="5055704" cy="461665"/>
          </a:xfrm>
          <a:prstGeom prst="rect">
            <a:avLst/>
          </a:prstGeom>
          <a:noFill/>
        </p:spPr>
        <p:txBody>
          <a:bodyPr wrap="square" rtlCol="0">
            <a:spAutoFit/>
          </a:bodyPr>
          <a:lstStyle/>
          <a:p>
            <a:r>
              <a:rPr lang="en-US" sz="1200" b="1" dirty="0"/>
              <a:t>Continue new Contributors and Translators here</a:t>
            </a:r>
          </a:p>
          <a:p>
            <a:endParaRPr lang="en-US" sz="1200" dirty="0"/>
          </a:p>
        </p:txBody>
      </p:sp>
    </p:spTree>
    <p:extLst>
      <p:ext uri="{BB962C8B-B14F-4D97-AF65-F5344CB8AC3E}">
        <p14:creationId xmlns:p14="http://schemas.microsoft.com/office/powerpoint/2010/main" val="2963881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9E79-ADA1-907B-5FAD-AB37B5CD2159}"/>
              </a:ext>
            </a:extLst>
          </p:cNvPr>
          <p:cNvSpPr>
            <a:spLocks noGrp="1"/>
          </p:cNvSpPr>
          <p:nvPr>
            <p:ph type="title"/>
          </p:nvPr>
        </p:nvSpPr>
        <p:spPr/>
        <p:txBody>
          <a:bodyPr/>
          <a:lstStyle/>
          <a:p>
            <a:r>
              <a:rPr lang="en-US" dirty="0"/>
              <a:t>6.1 Structures</a:t>
            </a:r>
          </a:p>
        </p:txBody>
      </p:sp>
      <p:sp>
        <p:nvSpPr>
          <p:cNvPr id="3" name="Content Placeholder 2">
            <a:extLst>
              <a:ext uri="{FF2B5EF4-FFF2-40B4-BE49-F238E27FC236}">
                <a16:creationId xmlns:a16="http://schemas.microsoft.com/office/drawing/2014/main" id="{922FDB0C-383A-018F-35EE-234C8E36500F}"/>
              </a:ext>
            </a:extLst>
          </p:cNvPr>
          <p:cNvSpPr>
            <a:spLocks noGrp="1"/>
          </p:cNvSpPr>
          <p:nvPr>
            <p:ph idx="1"/>
          </p:nvPr>
        </p:nvSpPr>
        <p:spPr>
          <a:xfrm>
            <a:off x="838200" y="1825625"/>
            <a:ext cx="5056414" cy="4351338"/>
          </a:xfrm>
        </p:spPr>
        <p:txBody>
          <a:bodyPr/>
          <a:lstStyle/>
          <a:p>
            <a:r>
              <a:rPr lang="en-US" dirty="0"/>
              <a:t>A struct is a user defined type that contains one or more types that can be treated as a unit.</a:t>
            </a:r>
          </a:p>
          <a:p>
            <a:r>
              <a:rPr lang="en-US" dirty="0"/>
              <a:t>The elements or variables mentioned in a structure are called </a:t>
            </a:r>
            <a:r>
              <a:rPr lang="en-US" i="1" dirty="0"/>
              <a:t>members</a:t>
            </a:r>
            <a:r>
              <a:rPr lang="en-US" dirty="0"/>
              <a:t>.</a:t>
            </a:r>
          </a:p>
          <a:p>
            <a:r>
              <a:rPr lang="en-US" dirty="0"/>
              <a:t>The dot operator allows us to access the members of the structure</a:t>
            </a:r>
          </a:p>
        </p:txBody>
      </p:sp>
      <p:sp>
        <p:nvSpPr>
          <p:cNvPr id="4" name="TextBox 3">
            <a:extLst>
              <a:ext uri="{FF2B5EF4-FFF2-40B4-BE49-F238E27FC236}">
                <a16:creationId xmlns:a16="http://schemas.microsoft.com/office/drawing/2014/main" id="{94015EDA-9B8C-EE59-2415-3FA4045D99D8}"/>
              </a:ext>
            </a:extLst>
          </p:cNvPr>
          <p:cNvSpPr txBox="1"/>
          <p:nvPr/>
        </p:nvSpPr>
        <p:spPr>
          <a:xfrm>
            <a:off x="6096000" y="500748"/>
            <a:ext cx="4871847" cy="4524315"/>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#include &lt;</a:t>
            </a:r>
            <a:r>
              <a:rPr lang="en-US" b="1" dirty="0" err="1">
                <a:latin typeface="Courier New" panose="02070309020205020404" pitchFamily="49" charset="0"/>
                <a:cs typeface="Courier New" panose="02070309020205020404" pitchFamily="49" charset="0"/>
              </a:rPr>
              <a:t>stdio.h</a:t>
            </a:r>
            <a:r>
              <a:rPr lang="en-US" b="1" dirty="0">
                <a:latin typeface="Courier New" panose="02070309020205020404" pitchFamily="49" charset="0"/>
                <a:cs typeface="Courier New" panose="02070309020205020404" pitchFamily="49" charset="0"/>
              </a:rPr>
              <a:t>&gt;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int main() {</a:t>
            </a:r>
          </a:p>
          <a:p>
            <a:r>
              <a:rPr lang="en-US" b="1" dirty="0">
                <a:latin typeface="Courier New" panose="02070309020205020404" pitchFamily="49" charset="0"/>
                <a:cs typeface="Courier New" panose="02070309020205020404" pitchFamily="49" charset="0"/>
              </a:rPr>
              <a:t>    struct point {</a:t>
            </a:r>
          </a:p>
          <a:p>
            <a:r>
              <a:rPr lang="en-US" b="1" dirty="0">
                <a:latin typeface="Courier New" panose="02070309020205020404" pitchFamily="49" charset="0"/>
                <a:cs typeface="Courier New" panose="02070309020205020404" pitchFamily="49" charset="0"/>
              </a:rPr>
              <a:t>        double x;</a:t>
            </a:r>
          </a:p>
          <a:p>
            <a:r>
              <a:rPr lang="en-US" b="1" dirty="0">
                <a:latin typeface="Courier New" panose="02070309020205020404" pitchFamily="49" charset="0"/>
                <a:cs typeface="Courier New" panose="02070309020205020404" pitchFamily="49" charset="0"/>
              </a:rPr>
              <a:t>        double y;</a:t>
            </a:r>
          </a:p>
          <a:p>
            <a:r>
              <a:rPr lang="en-US" b="1" dirty="0">
                <a:latin typeface="Courier New" panose="02070309020205020404" pitchFamily="49" charset="0"/>
                <a:cs typeface="Courier New" panose="02070309020205020404" pitchFamily="49" charset="0"/>
              </a:rPr>
              <a:t>    };</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struct point p1, p2;</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p1.x = 3.0;</a:t>
            </a:r>
          </a:p>
          <a:p>
            <a:r>
              <a:rPr lang="en-US" b="1" dirty="0">
                <a:latin typeface="Courier New" panose="02070309020205020404" pitchFamily="49" charset="0"/>
                <a:cs typeface="Courier New" panose="02070309020205020404" pitchFamily="49" charset="0"/>
              </a:rPr>
              <a:t>    p1.y = 4.0;</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p2 = p1;</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("%f %f\n", p2.x, p2.y);</a:t>
            </a:r>
          </a:p>
          <a:p>
            <a:r>
              <a:rPr lang="en-US" b="1" dirty="0">
                <a:latin typeface="Courier New" panose="02070309020205020404" pitchFamily="49" charset="0"/>
                <a:cs typeface="Courier New" panose="02070309020205020404" pitchFamily="49" charset="0"/>
              </a:rPr>
              <a:t>}	</a:t>
            </a:r>
          </a:p>
        </p:txBody>
      </p:sp>
      <p:sp>
        <p:nvSpPr>
          <p:cNvPr id="5" name="TextBox 4">
            <a:extLst>
              <a:ext uri="{FF2B5EF4-FFF2-40B4-BE49-F238E27FC236}">
                <a16:creationId xmlns:a16="http://schemas.microsoft.com/office/drawing/2014/main" id="{AF306DA0-8C37-4809-6BE7-F28971E49EA5}"/>
              </a:ext>
            </a:extLst>
          </p:cNvPr>
          <p:cNvSpPr txBox="1"/>
          <p:nvPr/>
        </p:nvSpPr>
        <p:spPr>
          <a:xfrm>
            <a:off x="7267795" y="5497358"/>
            <a:ext cx="2528256" cy="369332"/>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3.000000 4.000000</a:t>
            </a:r>
          </a:p>
        </p:txBody>
      </p:sp>
      <p:sp>
        <p:nvSpPr>
          <p:cNvPr id="6" name="TextBox 5">
            <a:extLst>
              <a:ext uri="{FF2B5EF4-FFF2-40B4-BE49-F238E27FC236}">
                <a16:creationId xmlns:a16="http://schemas.microsoft.com/office/drawing/2014/main" id="{A6556274-5FAB-FA80-D5BC-7FB8B7B8096A}"/>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kr_06_01.c</a:t>
            </a:r>
          </a:p>
        </p:txBody>
      </p:sp>
    </p:spTree>
    <p:extLst>
      <p:ext uri="{BB962C8B-B14F-4D97-AF65-F5344CB8AC3E}">
        <p14:creationId xmlns:p14="http://schemas.microsoft.com/office/powerpoint/2010/main" val="2256789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4BF881-8A32-5E96-DAC8-A625687304FE}"/>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kr_06_02.c</a:t>
            </a:r>
          </a:p>
        </p:txBody>
      </p:sp>
      <p:sp>
        <p:nvSpPr>
          <p:cNvPr id="6" name="TextBox 5">
            <a:extLst>
              <a:ext uri="{FF2B5EF4-FFF2-40B4-BE49-F238E27FC236}">
                <a16:creationId xmlns:a16="http://schemas.microsoft.com/office/drawing/2014/main" id="{08DE0A5A-CD99-2254-7093-349BD53524C0}"/>
              </a:ext>
            </a:extLst>
          </p:cNvPr>
          <p:cNvSpPr txBox="1"/>
          <p:nvPr/>
        </p:nvSpPr>
        <p:spPr>
          <a:xfrm>
            <a:off x="626938" y="289679"/>
            <a:ext cx="4998484" cy="6278642"/>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struct point {</a:t>
            </a:r>
          </a:p>
          <a:p>
            <a:r>
              <a:rPr lang="en-US" sz="1600" b="1" dirty="0">
                <a:latin typeface="Courier New" panose="02070309020205020404" pitchFamily="49" charset="0"/>
                <a:cs typeface="Courier New" panose="02070309020205020404" pitchFamily="49" charset="0"/>
              </a:rPr>
              <a:t>    double x;</a:t>
            </a:r>
          </a:p>
          <a:p>
            <a:r>
              <a:rPr lang="en-US" sz="1600" b="1" dirty="0">
                <a:latin typeface="Courier New" panose="02070309020205020404" pitchFamily="49" charset="0"/>
                <a:cs typeface="Courier New" panose="02070309020205020404" pitchFamily="49" charset="0"/>
              </a:rPr>
              <a:t>    double y;</a:t>
            </a:r>
          </a:p>
          <a:p>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void </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(pf)</a:t>
            </a:r>
          </a:p>
          <a:p>
            <a:r>
              <a:rPr lang="en-US" sz="1600" b="1" dirty="0">
                <a:latin typeface="Courier New" panose="02070309020205020404" pitchFamily="49" charset="0"/>
                <a:cs typeface="Courier New" panose="02070309020205020404" pitchFamily="49" charset="0"/>
              </a:rPr>
              <a:t>    struct point pf;</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pf.x</a:t>
            </a:r>
            <a:r>
              <a:rPr lang="en-US" sz="1600" b="1" dirty="0">
                <a:latin typeface="Courier New" panose="02070309020205020404" pitchFamily="49" charset="0"/>
                <a:cs typeface="Courier New" panose="02070309020205020404" pitchFamily="49" charset="0"/>
              </a:rPr>
              <a:t> = 9.0;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pf.y</a:t>
            </a:r>
            <a:r>
              <a:rPr lang="en-US" sz="1600" b="1" dirty="0">
                <a:latin typeface="Courier New" panose="02070309020205020404" pitchFamily="49" charset="0"/>
                <a:cs typeface="Courier New" panose="02070309020205020404" pitchFamily="49" charset="0"/>
              </a:rPr>
              <a:t> = 8.0;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 %f %f\n", </a:t>
            </a:r>
            <a:r>
              <a:rPr lang="en-US" sz="1600" b="1" dirty="0" err="1">
                <a:latin typeface="Courier New" panose="02070309020205020404" pitchFamily="49" charset="0"/>
                <a:cs typeface="Courier New" panose="02070309020205020404" pitchFamily="49" charset="0"/>
              </a:rPr>
              <a:t>pf.x</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pf.y</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int main() {</a:t>
            </a:r>
          </a:p>
          <a:p>
            <a:r>
              <a:rPr lang="en-US" sz="1600" b="1" dirty="0">
                <a:latin typeface="Courier New" panose="02070309020205020404" pitchFamily="49" charset="0"/>
                <a:cs typeface="Courier New" panose="02070309020205020404" pitchFamily="49" charset="0"/>
              </a:rPr>
              <a:t>    struct point pm;</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pm.x</a:t>
            </a:r>
            <a:r>
              <a:rPr lang="en-US" sz="1600" b="1" dirty="0">
                <a:latin typeface="Courier New" panose="02070309020205020404" pitchFamily="49" charset="0"/>
                <a:cs typeface="Courier New" panose="02070309020205020404" pitchFamily="49" charset="0"/>
              </a:rPr>
              <a:t> = 3.0;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pm.y</a:t>
            </a:r>
            <a:r>
              <a:rPr lang="en-US" sz="1600" b="1" dirty="0">
                <a:latin typeface="Courier New" panose="02070309020205020404" pitchFamily="49" charset="0"/>
                <a:cs typeface="Courier New" panose="02070309020205020404" pitchFamily="49" charset="0"/>
              </a:rPr>
              <a:t> = 4.0;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("main %f %f\n", </a:t>
            </a:r>
            <a:r>
              <a:rPr lang="en-US" sz="1600" b="1" dirty="0" err="1">
                <a:latin typeface="Courier New" panose="02070309020205020404" pitchFamily="49" charset="0"/>
                <a:cs typeface="Courier New" panose="02070309020205020404" pitchFamily="49" charset="0"/>
              </a:rPr>
              <a:t>pm.x</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pm.y</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(pm);</a:t>
            </a:r>
          </a:p>
          <a:p>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printf</a:t>
            </a:r>
            <a:r>
              <a:rPr lang="en-US" sz="1600" b="1" dirty="0">
                <a:solidFill>
                  <a:schemeClr val="accent1"/>
                </a:solidFill>
                <a:latin typeface="Courier New" panose="02070309020205020404" pitchFamily="49" charset="0"/>
                <a:cs typeface="Courier New" panose="02070309020205020404" pitchFamily="49" charset="0"/>
              </a:rPr>
              <a:t>("back %f %f\n", </a:t>
            </a:r>
            <a:r>
              <a:rPr lang="en-US" sz="1600" b="1" dirty="0" err="1">
                <a:solidFill>
                  <a:schemeClr val="accent1"/>
                </a:solidFill>
                <a:latin typeface="Courier New" panose="02070309020205020404" pitchFamily="49" charset="0"/>
                <a:cs typeface="Courier New" panose="02070309020205020404" pitchFamily="49" charset="0"/>
              </a:rPr>
              <a:t>pm.x</a:t>
            </a:r>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pm.y</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59FFE04B-0F17-B809-9B2B-2D5E9506F9B3}"/>
              </a:ext>
            </a:extLst>
          </p:cNvPr>
          <p:cNvSpPr txBox="1"/>
          <p:nvPr/>
        </p:nvSpPr>
        <p:spPr>
          <a:xfrm>
            <a:off x="7354540" y="5005001"/>
            <a:ext cx="3217547" cy="923330"/>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main 3.000000 4.000000</a:t>
            </a:r>
          </a:p>
          <a:p>
            <a:r>
              <a:rPr lang="en-US" b="1" dirty="0" err="1">
                <a:latin typeface="Courier New" panose="02070309020205020404" pitchFamily="49" charset="0"/>
                <a:cs typeface="Courier New" panose="02070309020205020404" pitchFamily="49" charset="0"/>
              </a:rPr>
              <a:t>func</a:t>
            </a:r>
            <a:r>
              <a:rPr lang="en-US" b="1" dirty="0">
                <a:latin typeface="Courier New" panose="02070309020205020404" pitchFamily="49" charset="0"/>
                <a:cs typeface="Courier New" panose="02070309020205020404" pitchFamily="49" charset="0"/>
              </a:rPr>
              <a:t> 9.000000 8.000000</a:t>
            </a:r>
          </a:p>
          <a:p>
            <a:r>
              <a:rPr lang="en-US" b="1" dirty="0">
                <a:solidFill>
                  <a:schemeClr val="accent1"/>
                </a:solidFill>
                <a:latin typeface="Courier New" panose="02070309020205020404" pitchFamily="49" charset="0"/>
                <a:cs typeface="Courier New" panose="02070309020205020404" pitchFamily="49" charset="0"/>
              </a:rPr>
              <a:t>back 3.000000 4.000000</a:t>
            </a:r>
          </a:p>
        </p:txBody>
      </p:sp>
      <p:sp>
        <p:nvSpPr>
          <p:cNvPr id="9" name="Rectangle 8">
            <a:extLst>
              <a:ext uri="{FF2B5EF4-FFF2-40B4-BE49-F238E27FC236}">
                <a16:creationId xmlns:a16="http://schemas.microsoft.com/office/drawing/2014/main" id="{9AB54C07-EB9F-666B-2B4C-5102457517D7}"/>
              </a:ext>
            </a:extLst>
          </p:cNvPr>
          <p:cNvSpPr/>
          <p:nvPr/>
        </p:nvSpPr>
        <p:spPr>
          <a:xfrm>
            <a:off x="6692281" y="929669"/>
            <a:ext cx="1395538" cy="3403863"/>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1A1ABEB-F715-DF58-0301-362EA991E799}"/>
              </a:ext>
            </a:extLst>
          </p:cNvPr>
          <p:cNvSpPr/>
          <p:nvPr/>
        </p:nvSpPr>
        <p:spPr>
          <a:xfrm>
            <a:off x="6694997" y="3487350"/>
            <a:ext cx="1392821" cy="851811"/>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pm</a:t>
            </a:r>
          </a:p>
        </p:txBody>
      </p:sp>
      <p:sp>
        <p:nvSpPr>
          <p:cNvPr id="12" name="Rectangle 11">
            <a:extLst>
              <a:ext uri="{FF2B5EF4-FFF2-40B4-BE49-F238E27FC236}">
                <a16:creationId xmlns:a16="http://schemas.microsoft.com/office/drawing/2014/main" id="{0E0D95E4-1D7D-7323-8FDF-D66E2B38391B}"/>
              </a:ext>
            </a:extLst>
          </p:cNvPr>
          <p:cNvSpPr/>
          <p:nvPr/>
        </p:nvSpPr>
        <p:spPr>
          <a:xfrm>
            <a:off x="7158811" y="3906455"/>
            <a:ext cx="789019"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y</a:t>
            </a:r>
          </a:p>
        </p:txBody>
      </p:sp>
      <p:sp>
        <p:nvSpPr>
          <p:cNvPr id="13" name="Rectangle 12">
            <a:extLst>
              <a:ext uri="{FF2B5EF4-FFF2-40B4-BE49-F238E27FC236}">
                <a16:creationId xmlns:a16="http://schemas.microsoft.com/office/drawing/2014/main" id="{234DBDBF-C81D-1314-EC35-42FE24F1B8D2}"/>
              </a:ext>
            </a:extLst>
          </p:cNvPr>
          <p:cNvSpPr/>
          <p:nvPr/>
        </p:nvSpPr>
        <p:spPr>
          <a:xfrm>
            <a:off x="7596372" y="3906455"/>
            <a:ext cx="479729"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a:t>
            </a:r>
          </a:p>
        </p:txBody>
      </p:sp>
      <p:sp>
        <p:nvSpPr>
          <p:cNvPr id="14" name="Rectangle 13">
            <a:extLst>
              <a:ext uri="{FF2B5EF4-FFF2-40B4-BE49-F238E27FC236}">
                <a16:creationId xmlns:a16="http://schemas.microsoft.com/office/drawing/2014/main" id="{32F6E362-7A53-DD6E-49C5-8DB56FBBAA31}"/>
              </a:ext>
            </a:extLst>
          </p:cNvPr>
          <p:cNvSpPr/>
          <p:nvPr/>
        </p:nvSpPr>
        <p:spPr>
          <a:xfrm>
            <a:off x="7157642" y="3487351"/>
            <a:ext cx="78377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x</a:t>
            </a:r>
          </a:p>
        </p:txBody>
      </p:sp>
      <p:sp>
        <p:nvSpPr>
          <p:cNvPr id="15" name="Rectangle 14">
            <a:extLst>
              <a:ext uri="{FF2B5EF4-FFF2-40B4-BE49-F238E27FC236}">
                <a16:creationId xmlns:a16="http://schemas.microsoft.com/office/drawing/2014/main" id="{8F8111A2-EE1B-D23C-0424-5650C78E876E}"/>
              </a:ext>
            </a:extLst>
          </p:cNvPr>
          <p:cNvSpPr/>
          <p:nvPr/>
        </p:nvSpPr>
        <p:spPr>
          <a:xfrm>
            <a:off x="7602840" y="3487351"/>
            <a:ext cx="48497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17" name="TextBox 16">
            <a:extLst>
              <a:ext uri="{FF2B5EF4-FFF2-40B4-BE49-F238E27FC236}">
                <a16:creationId xmlns:a16="http://schemas.microsoft.com/office/drawing/2014/main" id="{1445862D-3409-F2A0-650C-C5DE25933F49}"/>
              </a:ext>
            </a:extLst>
          </p:cNvPr>
          <p:cNvSpPr txBox="1"/>
          <p:nvPr/>
        </p:nvSpPr>
        <p:spPr>
          <a:xfrm>
            <a:off x="11287532" y="2468170"/>
            <a:ext cx="800116" cy="646331"/>
          </a:xfrm>
          <a:prstGeom prst="rect">
            <a:avLst/>
          </a:prstGeom>
          <a:noFill/>
        </p:spPr>
        <p:txBody>
          <a:bodyPr wrap="square" rtlCol="0">
            <a:spAutoFit/>
          </a:bodyPr>
          <a:lstStyle/>
          <a:p>
            <a:r>
              <a:rPr lang="en-US" dirty="0"/>
              <a:t>stack</a:t>
            </a:r>
          </a:p>
          <a:p>
            <a:r>
              <a:rPr lang="en-US" dirty="0"/>
              <a:t>frame</a:t>
            </a:r>
          </a:p>
        </p:txBody>
      </p:sp>
      <p:sp>
        <p:nvSpPr>
          <p:cNvPr id="18" name="Left Brace 17">
            <a:extLst>
              <a:ext uri="{FF2B5EF4-FFF2-40B4-BE49-F238E27FC236}">
                <a16:creationId xmlns:a16="http://schemas.microsoft.com/office/drawing/2014/main" id="{FD986A0F-243F-4DD0-84ED-3A07C48FD10D}"/>
              </a:ext>
            </a:extLst>
          </p:cNvPr>
          <p:cNvSpPr/>
          <p:nvPr/>
        </p:nvSpPr>
        <p:spPr>
          <a:xfrm flipH="1">
            <a:off x="10632403" y="2286001"/>
            <a:ext cx="760816" cy="1039078"/>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ectangle 19">
            <a:extLst>
              <a:ext uri="{FF2B5EF4-FFF2-40B4-BE49-F238E27FC236}">
                <a16:creationId xmlns:a16="http://schemas.microsoft.com/office/drawing/2014/main" id="{E8047766-2BCB-B2B5-761B-594EAEFB8A7C}"/>
              </a:ext>
            </a:extLst>
          </p:cNvPr>
          <p:cNvSpPr/>
          <p:nvPr/>
        </p:nvSpPr>
        <p:spPr>
          <a:xfrm>
            <a:off x="9230397" y="929669"/>
            <a:ext cx="1395538" cy="3403863"/>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FE584F8-09EA-66E7-DD12-7670867150C5}"/>
              </a:ext>
            </a:extLst>
          </p:cNvPr>
          <p:cNvSpPr/>
          <p:nvPr/>
        </p:nvSpPr>
        <p:spPr>
          <a:xfrm>
            <a:off x="9233113" y="3487350"/>
            <a:ext cx="1392821" cy="851811"/>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pm</a:t>
            </a:r>
          </a:p>
        </p:txBody>
      </p:sp>
      <p:sp>
        <p:nvSpPr>
          <p:cNvPr id="22" name="Rectangle 21">
            <a:extLst>
              <a:ext uri="{FF2B5EF4-FFF2-40B4-BE49-F238E27FC236}">
                <a16:creationId xmlns:a16="http://schemas.microsoft.com/office/drawing/2014/main" id="{E830C41D-84D4-644D-C77C-876B416336A3}"/>
              </a:ext>
            </a:extLst>
          </p:cNvPr>
          <p:cNvSpPr/>
          <p:nvPr/>
        </p:nvSpPr>
        <p:spPr>
          <a:xfrm>
            <a:off x="9696927" y="3906455"/>
            <a:ext cx="789019"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y</a:t>
            </a:r>
          </a:p>
        </p:txBody>
      </p:sp>
      <p:sp>
        <p:nvSpPr>
          <p:cNvPr id="23" name="Rectangle 22">
            <a:extLst>
              <a:ext uri="{FF2B5EF4-FFF2-40B4-BE49-F238E27FC236}">
                <a16:creationId xmlns:a16="http://schemas.microsoft.com/office/drawing/2014/main" id="{F06C81E8-A404-FC4D-00A9-E8312896EFA2}"/>
              </a:ext>
            </a:extLst>
          </p:cNvPr>
          <p:cNvSpPr/>
          <p:nvPr/>
        </p:nvSpPr>
        <p:spPr>
          <a:xfrm>
            <a:off x="10134488" y="3906455"/>
            <a:ext cx="479729"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a:t>
            </a:r>
          </a:p>
        </p:txBody>
      </p:sp>
      <p:sp>
        <p:nvSpPr>
          <p:cNvPr id="24" name="Rectangle 23">
            <a:extLst>
              <a:ext uri="{FF2B5EF4-FFF2-40B4-BE49-F238E27FC236}">
                <a16:creationId xmlns:a16="http://schemas.microsoft.com/office/drawing/2014/main" id="{300C78B3-D54A-E3E4-CD60-19990681CBC8}"/>
              </a:ext>
            </a:extLst>
          </p:cNvPr>
          <p:cNvSpPr/>
          <p:nvPr/>
        </p:nvSpPr>
        <p:spPr>
          <a:xfrm>
            <a:off x="9695758" y="3487351"/>
            <a:ext cx="78377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x</a:t>
            </a:r>
          </a:p>
        </p:txBody>
      </p:sp>
      <p:sp>
        <p:nvSpPr>
          <p:cNvPr id="25" name="Rectangle 24">
            <a:extLst>
              <a:ext uri="{FF2B5EF4-FFF2-40B4-BE49-F238E27FC236}">
                <a16:creationId xmlns:a16="http://schemas.microsoft.com/office/drawing/2014/main" id="{C6350206-186B-A064-4B2E-15010D858141}"/>
              </a:ext>
            </a:extLst>
          </p:cNvPr>
          <p:cNvSpPr/>
          <p:nvPr/>
        </p:nvSpPr>
        <p:spPr>
          <a:xfrm>
            <a:off x="10140956" y="3487351"/>
            <a:ext cx="48497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26" name="Rectangle 25">
            <a:extLst>
              <a:ext uri="{FF2B5EF4-FFF2-40B4-BE49-F238E27FC236}">
                <a16:creationId xmlns:a16="http://schemas.microsoft.com/office/drawing/2014/main" id="{37A06A69-4DEA-D8C1-92DD-337110D010F4}"/>
              </a:ext>
            </a:extLst>
          </p:cNvPr>
          <p:cNvSpPr/>
          <p:nvPr/>
        </p:nvSpPr>
        <p:spPr>
          <a:xfrm>
            <a:off x="9228345" y="2396730"/>
            <a:ext cx="1392821" cy="851811"/>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pf</a:t>
            </a:r>
          </a:p>
        </p:txBody>
      </p:sp>
      <p:sp>
        <p:nvSpPr>
          <p:cNvPr id="27" name="Rectangle 26">
            <a:extLst>
              <a:ext uri="{FF2B5EF4-FFF2-40B4-BE49-F238E27FC236}">
                <a16:creationId xmlns:a16="http://schemas.microsoft.com/office/drawing/2014/main" id="{872F209E-F385-06A6-7A13-AEFD7928CC28}"/>
              </a:ext>
            </a:extLst>
          </p:cNvPr>
          <p:cNvSpPr/>
          <p:nvPr/>
        </p:nvSpPr>
        <p:spPr>
          <a:xfrm>
            <a:off x="9692159" y="2815835"/>
            <a:ext cx="789019"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y</a:t>
            </a:r>
          </a:p>
        </p:txBody>
      </p:sp>
      <p:sp>
        <p:nvSpPr>
          <p:cNvPr id="28" name="Rectangle 27">
            <a:extLst>
              <a:ext uri="{FF2B5EF4-FFF2-40B4-BE49-F238E27FC236}">
                <a16:creationId xmlns:a16="http://schemas.microsoft.com/office/drawing/2014/main" id="{A2CD8FCB-E075-F304-BA06-825E1D43AC8F}"/>
              </a:ext>
            </a:extLst>
          </p:cNvPr>
          <p:cNvSpPr/>
          <p:nvPr/>
        </p:nvSpPr>
        <p:spPr>
          <a:xfrm>
            <a:off x="10129720" y="2815835"/>
            <a:ext cx="479729"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8.0</a:t>
            </a:r>
          </a:p>
        </p:txBody>
      </p:sp>
      <p:sp>
        <p:nvSpPr>
          <p:cNvPr id="29" name="Rectangle 28">
            <a:extLst>
              <a:ext uri="{FF2B5EF4-FFF2-40B4-BE49-F238E27FC236}">
                <a16:creationId xmlns:a16="http://schemas.microsoft.com/office/drawing/2014/main" id="{317CEB38-5110-0027-11A6-CEF2066878E4}"/>
              </a:ext>
            </a:extLst>
          </p:cNvPr>
          <p:cNvSpPr/>
          <p:nvPr/>
        </p:nvSpPr>
        <p:spPr>
          <a:xfrm>
            <a:off x="9690990" y="2396731"/>
            <a:ext cx="78377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x</a:t>
            </a:r>
          </a:p>
        </p:txBody>
      </p:sp>
      <p:sp>
        <p:nvSpPr>
          <p:cNvPr id="30" name="Rectangle 29">
            <a:extLst>
              <a:ext uri="{FF2B5EF4-FFF2-40B4-BE49-F238E27FC236}">
                <a16:creationId xmlns:a16="http://schemas.microsoft.com/office/drawing/2014/main" id="{CD201084-ED36-7047-C3A6-AD64EDA3F8F8}"/>
              </a:ext>
            </a:extLst>
          </p:cNvPr>
          <p:cNvSpPr/>
          <p:nvPr/>
        </p:nvSpPr>
        <p:spPr>
          <a:xfrm>
            <a:off x="10136188" y="2396731"/>
            <a:ext cx="48497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9.0</a:t>
            </a:r>
          </a:p>
        </p:txBody>
      </p:sp>
      <p:cxnSp>
        <p:nvCxnSpPr>
          <p:cNvPr id="31" name="Curved Connector 30">
            <a:extLst>
              <a:ext uri="{FF2B5EF4-FFF2-40B4-BE49-F238E27FC236}">
                <a16:creationId xmlns:a16="http://schemas.microsoft.com/office/drawing/2014/main" id="{13C24F97-2173-F097-FF2B-98C50D14BA2B}"/>
              </a:ext>
            </a:extLst>
          </p:cNvPr>
          <p:cNvCxnSpPr>
            <a:cxnSpLocks/>
            <a:stCxn id="21" idx="1"/>
            <a:endCxn id="26" idx="1"/>
          </p:cNvCxnSpPr>
          <p:nvPr/>
        </p:nvCxnSpPr>
        <p:spPr>
          <a:xfrm rot="10800000">
            <a:off x="9228345" y="2822636"/>
            <a:ext cx="4768" cy="1090620"/>
          </a:xfrm>
          <a:prstGeom prst="curvedConnector3">
            <a:avLst>
              <a:gd name="adj1" fmla="val 636967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1D2BC728-BE49-2E1D-D32F-FCD85787E957}"/>
              </a:ext>
            </a:extLst>
          </p:cNvPr>
          <p:cNvSpPr txBox="1"/>
          <p:nvPr/>
        </p:nvSpPr>
        <p:spPr>
          <a:xfrm>
            <a:off x="8284277" y="3244334"/>
            <a:ext cx="627223" cy="369332"/>
          </a:xfrm>
          <a:prstGeom prst="rect">
            <a:avLst/>
          </a:prstGeom>
          <a:noFill/>
        </p:spPr>
        <p:txBody>
          <a:bodyPr wrap="none" rtlCol="0">
            <a:spAutoFit/>
          </a:bodyPr>
          <a:lstStyle/>
          <a:p>
            <a:r>
              <a:rPr lang="en-US" dirty="0"/>
              <a:t>copy</a:t>
            </a:r>
          </a:p>
        </p:txBody>
      </p:sp>
    </p:spTree>
    <p:extLst>
      <p:ext uri="{BB962C8B-B14F-4D97-AF65-F5344CB8AC3E}">
        <p14:creationId xmlns:p14="http://schemas.microsoft.com/office/powerpoint/2010/main" val="1436829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9E79-ADA1-907B-5FAD-AB37B5CD2159}"/>
              </a:ext>
            </a:extLst>
          </p:cNvPr>
          <p:cNvSpPr>
            <a:spLocks noGrp="1"/>
          </p:cNvSpPr>
          <p:nvPr>
            <p:ph type="title"/>
          </p:nvPr>
        </p:nvSpPr>
        <p:spPr/>
        <p:txBody>
          <a:bodyPr/>
          <a:lstStyle/>
          <a:p>
            <a:pPr algn="r"/>
            <a:r>
              <a:rPr lang="en-US" dirty="0"/>
              <a:t>6.2 Structures and Pointers</a:t>
            </a:r>
          </a:p>
        </p:txBody>
      </p:sp>
      <p:sp>
        <p:nvSpPr>
          <p:cNvPr id="4" name="TextBox 3">
            <a:extLst>
              <a:ext uri="{FF2B5EF4-FFF2-40B4-BE49-F238E27FC236}">
                <a16:creationId xmlns:a16="http://schemas.microsoft.com/office/drawing/2014/main" id="{94015EDA-9B8C-EE59-2415-3FA4045D99D8}"/>
              </a:ext>
            </a:extLst>
          </p:cNvPr>
          <p:cNvSpPr txBox="1"/>
          <p:nvPr/>
        </p:nvSpPr>
        <p:spPr>
          <a:xfrm>
            <a:off x="545509" y="1113919"/>
            <a:ext cx="6388287" cy="4801314"/>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#include &lt;</a:t>
            </a:r>
            <a:r>
              <a:rPr lang="en-US" b="1" dirty="0" err="1">
                <a:latin typeface="Courier New" panose="02070309020205020404" pitchFamily="49" charset="0"/>
                <a:cs typeface="Courier New" panose="02070309020205020404" pitchFamily="49" charset="0"/>
              </a:rPr>
              <a:t>stdio.h</a:t>
            </a:r>
            <a:r>
              <a:rPr lang="en-US" b="1" dirty="0">
                <a:latin typeface="Courier New" panose="02070309020205020404" pitchFamily="49" charset="0"/>
                <a:cs typeface="Courier New" panose="02070309020205020404" pitchFamily="49" charset="0"/>
              </a:rPr>
              <a:t>&gt;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int main() {</a:t>
            </a:r>
          </a:p>
          <a:p>
            <a:r>
              <a:rPr lang="en-US" b="1" dirty="0">
                <a:latin typeface="Courier New" panose="02070309020205020404" pitchFamily="49" charset="0"/>
                <a:cs typeface="Courier New" panose="02070309020205020404" pitchFamily="49" charset="0"/>
              </a:rPr>
              <a:t>    struct point {</a:t>
            </a:r>
          </a:p>
          <a:p>
            <a:r>
              <a:rPr lang="en-US" b="1" dirty="0">
                <a:latin typeface="Courier New" panose="02070309020205020404" pitchFamily="49" charset="0"/>
                <a:cs typeface="Courier New" panose="02070309020205020404" pitchFamily="49" charset="0"/>
              </a:rPr>
              <a:t>        double x;</a:t>
            </a:r>
          </a:p>
          <a:p>
            <a:r>
              <a:rPr lang="en-US" b="1" dirty="0">
                <a:latin typeface="Courier New" panose="02070309020205020404" pitchFamily="49" charset="0"/>
                <a:cs typeface="Courier New" panose="02070309020205020404" pitchFamily="49" charset="0"/>
              </a:rPr>
              <a:t>        double y;</a:t>
            </a:r>
          </a:p>
          <a:p>
            <a:r>
              <a:rPr lang="en-US" b="1" dirty="0">
                <a:latin typeface="Courier New" panose="02070309020205020404" pitchFamily="49" charset="0"/>
                <a:cs typeface="Courier New" panose="02070309020205020404" pitchFamily="49" charset="0"/>
              </a:rPr>
              <a:t>    };</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struct point </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 *pp;</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pp = &amp;</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pt.x</a:t>
            </a:r>
            <a:r>
              <a:rPr lang="en-US" b="1" dirty="0">
                <a:latin typeface="Courier New" panose="02070309020205020404" pitchFamily="49" charset="0"/>
                <a:cs typeface="Courier New" panose="02070309020205020404" pitchFamily="49" charset="0"/>
              </a:rPr>
              <a:t> = 3.0;</a:t>
            </a:r>
          </a:p>
          <a:p>
            <a:r>
              <a:rPr lang="en-US" b="1" dirty="0">
                <a:latin typeface="Courier New" panose="02070309020205020404" pitchFamily="49" charset="0"/>
                <a:cs typeface="Courier New" panose="02070309020205020404" pitchFamily="49" charset="0"/>
              </a:rPr>
              <a:t>    (*pp).y = 4.0;</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("%p %f %f\n", pp, (*pp).x, pp-&gt;y);</a:t>
            </a:r>
          </a:p>
          <a:p>
            <a:r>
              <a:rPr lang="en-US" b="1" dirty="0">
                <a:latin typeface="Courier New" panose="02070309020205020404" pitchFamily="49" charset="0"/>
                <a:cs typeface="Courier New" panose="02070309020205020404" pitchFamily="49" charset="0"/>
              </a:rPr>
              <a:t>} </a:t>
            </a:r>
          </a:p>
        </p:txBody>
      </p:sp>
      <p:sp>
        <p:nvSpPr>
          <p:cNvPr id="5" name="TextBox 4">
            <a:extLst>
              <a:ext uri="{FF2B5EF4-FFF2-40B4-BE49-F238E27FC236}">
                <a16:creationId xmlns:a16="http://schemas.microsoft.com/office/drawing/2014/main" id="{AF306DA0-8C37-4809-6BE7-F28971E49EA5}"/>
              </a:ext>
            </a:extLst>
          </p:cNvPr>
          <p:cNvSpPr txBox="1"/>
          <p:nvPr/>
        </p:nvSpPr>
        <p:spPr>
          <a:xfrm>
            <a:off x="6933796" y="2454039"/>
            <a:ext cx="4182555" cy="369332"/>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0x16d72f1e0 3.000000 4.000000</a:t>
            </a:r>
          </a:p>
        </p:txBody>
      </p:sp>
      <p:sp>
        <p:nvSpPr>
          <p:cNvPr id="6" name="TextBox 5">
            <a:extLst>
              <a:ext uri="{FF2B5EF4-FFF2-40B4-BE49-F238E27FC236}">
                <a16:creationId xmlns:a16="http://schemas.microsoft.com/office/drawing/2014/main" id="{A6556274-5FAB-FA80-D5BC-7FB8B7B8096A}"/>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kr_06_03.c</a:t>
            </a:r>
          </a:p>
        </p:txBody>
      </p:sp>
    </p:spTree>
    <p:extLst>
      <p:ext uri="{BB962C8B-B14F-4D97-AF65-F5344CB8AC3E}">
        <p14:creationId xmlns:p14="http://schemas.microsoft.com/office/powerpoint/2010/main" val="1532086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86B13F-C193-2AEF-7437-B94887C7F53E}"/>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kr_06_04.c</a:t>
            </a:r>
          </a:p>
        </p:txBody>
      </p:sp>
      <p:sp>
        <p:nvSpPr>
          <p:cNvPr id="5" name="TextBox 4">
            <a:extLst>
              <a:ext uri="{FF2B5EF4-FFF2-40B4-BE49-F238E27FC236}">
                <a16:creationId xmlns:a16="http://schemas.microsoft.com/office/drawing/2014/main" id="{363D056D-B3A2-0C0D-6A94-3D4B555F1826}"/>
              </a:ext>
            </a:extLst>
          </p:cNvPr>
          <p:cNvSpPr txBox="1"/>
          <p:nvPr/>
        </p:nvSpPr>
        <p:spPr>
          <a:xfrm>
            <a:off x="626938" y="289679"/>
            <a:ext cx="5245347" cy="624786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struct point {</a:t>
            </a:r>
          </a:p>
          <a:p>
            <a:r>
              <a:rPr lang="en-US" sz="1600" b="1" dirty="0">
                <a:latin typeface="Courier New" panose="02070309020205020404" pitchFamily="49" charset="0"/>
                <a:cs typeface="Courier New" panose="02070309020205020404" pitchFamily="49" charset="0"/>
              </a:rPr>
              <a:t>    double x;</a:t>
            </a:r>
          </a:p>
          <a:p>
            <a:r>
              <a:rPr lang="en-US" sz="1600" b="1" dirty="0">
                <a:latin typeface="Courier New" panose="02070309020205020404" pitchFamily="49" charset="0"/>
                <a:cs typeface="Courier New" panose="02070309020205020404" pitchFamily="49" charset="0"/>
              </a:rPr>
              <a:t>    double y;</a:t>
            </a:r>
          </a:p>
          <a:p>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void </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(pp)</a:t>
            </a:r>
          </a:p>
          <a:p>
            <a:r>
              <a:rPr lang="en-US" sz="1600" b="1" dirty="0">
                <a:latin typeface="Courier New" panose="02070309020205020404" pitchFamily="49" charset="0"/>
                <a:cs typeface="Courier New" panose="02070309020205020404" pitchFamily="49" charset="0"/>
              </a:rPr>
              <a:t>    struct point </a:t>
            </a:r>
            <a:r>
              <a:rPr lang="en-US" sz="1600" b="1" dirty="0">
                <a:solidFill>
                  <a:schemeClr val="accent1"/>
                </a:solidFill>
                <a:latin typeface="Courier New" panose="02070309020205020404" pitchFamily="49" charset="0"/>
                <a:cs typeface="Courier New" panose="02070309020205020404" pitchFamily="49" charset="0"/>
              </a:rPr>
              <a:t>*pp</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pp</a:t>
            </a:r>
            <a:r>
              <a:rPr lang="en-US" sz="1600" b="1" dirty="0">
                <a:solidFill>
                  <a:schemeClr val="accent1"/>
                </a:solidFill>
                <a:latin typeface="Courier New" panose="02070309020205020404" pitchFamily="49" charset="0"/>
                <a:cs typeface="Courier New" panose="02070309020205020404" pitchFamily="49" charset="0"/>
              </a:rPr>
              <a:t>-&gt;</a:t>
            </a:r>
            <a:r>
              <a:rPr lang="en-US" sz="1600" b="1" dirty="0">
                <a:latin typeface="Courier New" panose="02070309020205020404" pitchFamily="49" charset="0"/>
                <a:cs typeface="Courier New" panose="02070309020205020404" pitchFamily="49" charset="0"/>
              </a:rPr>
              <a:t>x = 9.0;</a:t>
            </a:r>
          </a:p>
          <a:p>
            <a:r>
              <a:rPr lang="en-US" sz="1600" b="1" dirty="0">
                <a:latin typeface="Courier New" panose="02070309020205020404" pitchFamily="49" charset="0"/>
                <a:cs typeface="Courier New" panose="02070309020205020404" pitchFamily="49" charset="0"/>
              </a:rPr>
              <a:t>    pp</a:t>
            </a:r>
            <a:r>
              <a:rPr lang="en-US" sz="1600" b="1" dirty="0">
                <a:solidFill>
                  <a:schemeClr val="accent1"/>
                </a:solidFill>
                <a:latin typeface="Courier New" panose="02070309020205020404" pitchFamily="49" charset="0"/>
                <a:cs typeface="Courier New" panose="02070309020205020404" pitchFamily="49" charset="0"/>
              </a:rPr>
              <a:t>-&gt;</a:t>
            </a:r>
            <a:r>
              <a:rPr lang="en-US" sz="1600" b="1" dirty="0">
                <a:latin typeface="Courier New" panose="02070309020205020404" pitchFamily="49" charset="0"/>
                <a:cs typeface="Courier New" panose="02070309020205020404" pitchFamily="49" charset="0"/>
              </a:rPr>
              <a:t>y = 8.0;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 %f %f\n", pp-&gt;x, pp-&gt;y);</a:t>
            </a:r>
          </a:p>
          <a:p>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int main() {</a:t>
            </a:r>
          </a:p>
          <a:p>
            <a:r>
              <a:rPr lang="en-US" sz="1600" b="1" dirty="0">
                <a:latin typeface="Courier New" panose="02070309020205020404" pitchFamily="49" charset="0"/>
                <a:cs typeface="Courier New" panose="02070309020205020404" pitchFamily="49" charset="0"/>
              </a:rPr>
              <a:t>    struct point pm;</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pm.x</a:t>
            </a:r>
            <a:r>
              <a:rPr lang="en-US" sz="1600" b="1" dirty="0">
                <a:latin typeface="Courier New" panose="02070309020205020404" pitchFamily="49" charset="0"/>
                <a:cs typeface="Courier New" panose="02070309020205020404" pitchFamily="49" charset="0"/>
              </a:rPr>
              <a:t> = 3.0;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pm.y</a:t>
            </a:r>
            <a:r>
              <a:rPr lang="en-US" sz="1600" b="1" dirty="0">
                <a:latin typeface="Courier New" panose="02070309020205020404" pitchFamily="49" charset="0"/>
                <a:cs typeface="Courier New" panose="02070309020205020404" pitchFamily="49" charset="0"/>
              </a:rPr>
              <a:t> = 4.0;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("main %f %f\n", </a:t>
            </a:r>
            <a:r>
              <a:rPr lang="en-US" sz="1600" b="1" dirty="0" err="1">
                <a:latin typeface="Courier New" panose="02070309020205020404" pitchFamily="49" charset="0"/>
                <a:cs typeface="Courier New" panose="02070309020205020404" pitchFamily="49" charset="0"/>
              </a:rPr>
              <a:t>pm.x</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pm.y</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a:t>
            </a:r>
            <a:r>
              <a:rPr lang="en-US" sz="1600" b="1" dirty="0">
                <a:solidFill>
                  <a:schemeClr val="accent1"/>
                </a:solidFill>
                <a:latin typeface="Courier New" panose="02070309020205020404" pitchFamily="49" charset="0"/>
                <a:cs typeface="Courier New" panose="02070309020205020404" pitchFamily="49" charset="0"/>
              </a:rPr>
              <a:t>&amp;pm</a:t>
            </a:r>
            <a:r>
              <a:rPr lang="en-US" sz="1600" b="1" dirty="0">
                <a:latin typeface="Courier New" panose="02070309020205020404" pitchFamily="49" charset="0"/>
                <a:cs typeface="Courier New" panose="02070309020205020404" pitchFamily="49" charset="0"/>
              </a:rPr>
              <a:t>);</a:t>
            </a:r>
          </a:p>
          <a:p>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printf</a:t>
            </a:r>
            <a:r>
              <a:rPr lang="en-US" sz="1600" b="1" dirty="0">
                <a:solidFill>
                  <a:schemeClr val="accent1"/>
                </a:solidFill>
                <a:latin typeface="Courier New" panose="02070309020205020404" pitchFamily="49" charset="0"/>
                <a:cs typeface="Courier New" panose="02070309020205020404" pitchFamily="49" charset="0"/>
              </a:rPr>
              <a:t>("back %f %f\n", </a:t>
            </a:r>
            <a:r>
              <a:rPr lang="en-US" sz="1600" b="1" dirty="0" err="1">
                <a:solidFill>
                  <a:schemeClr val="accent1"/>
                </a:solidFill>
                <a:latin typeface="Courier New" panose="02070309020205020404" pitchFamily="49" charset="0"/>
                <a:cs typeface="Courier New" panose="02070309020205020404" pitchFamily="49" charset="0"/>
              </a:rPr>
              <a:t>pm.x</a:t>
            </a:r>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pm.y</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7DAF5775-2288-E7DB-CE42-71A0D518E544}"/>
              </a:ext>
            </a:extLst>
          </p:cNvPr>
          <p:cNvSpPr txBox="1"/>
          <p:nvPr/>
        </p:nvSpPr>
        <p:spPr>
          <a:xfrm>
            <a:off x="7354540" y="5005001"/>
            <a:ext cx="3217547" cy="923330"/>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main 3.000000 4.000000</a:t>
            </a:r>
          </a:p>
          <a:p>
            <a:r>
              <a:rPr lang="en-US" b="1" dirty="0" err="1">
                <a:latin typeface="Courier New" panose="02070309020205020404" pitchFamily="49" charset="0"/>
                <a:cs typeface="Courier New" panose="02070309020205020404" pitchFamily="49" charset="0"/>
              </a:rPr>
              <a:t>func</a:t>
            </a:r>
            <a:r>
              <a:rPr lang="en-US" b="1" dirty="0">
                <a:latin typeface="Courier New" panose="02070309020205020404" pitchFamily="49" charset="0"/>
                <a:cs typeface="Courier New" panose="02070309020205020404" pitchFamily="49" charset="0"/>
              </a:rPr>
              <a:t> 9.000000 8.000000</a:t>
            </a:r>
          </a:p>
          <a:p>
            <a:r>
              <a:rPr lang="en-US" b="1" dirty="0">
                <a:solidFill>
                  <a:schemeClr val="accent1"/>
                </a:solidFill>
                <a:latin typeface="Courier New" panose="02070309020205020404" pitchFamily="49" charset="0"/>
                <a:cs typeface="Courier New" panose="02070309020205020404" pitchFamily="49" charset="0"/>
              </a:rPr>
              <a:t>back 9.000000 8.000000</a:t>
            </a:r>
          </a:p>
        </p:txBody>
      </p:sp>
      <p:sp>
        <p:nvSpPr>
          <p:cNvPr id="7" name="Rectangle 6">
            <a:extLst>
              <a:ext uri="{FF2B5EF4-FFF2-40B4-BE49-F238E27FC236}">
                <a16:creationId xmlns:a16="http://schemas.microsoft.com/office/drawing/2014/main" id="{7C263285-8FCC-6E17-9187-C743A62D3857}"/>
              </a:ext>
            </a:extLst>
          </p:cNvPr>
          <p:cNvSpPr/>
          <p:nvPr/>
        </p:nvSpPr>
        <p:spPr>
          <a:xfrm>
            <a:off x="7157905" y="929669"/>
            <a:ext cx="1395538" cy="3403863"/>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39C649D-1AE8-21D3-BFBB-4D9D0B994667}"/>
              </a:ext>
            </a:extLst>
          </p:cNvPr>
          <p:cNvSpPr/>
          <p:nvPr/>
        </p:nvSpPr>
        <p:spPr>
          <a:xfrm>
            <a:off x="7160621" y="3487350"/>
            <a:ext cx="1392821" cy="851811"/>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pm</a:t>
            </a:r>
          </a:p>
        </p:txBody>
      </p:sp>
      <p:sp>
        <p:nvSpPr>
          <p:cNvPr id="9" name="Rectangle 8">
            <a:extLst>
              <a:ext uri="{FF2B5EF4-FFF2-40B4-BE49-F238E27FC236}">
                <a16:creationId xmlns:a16="http://schemas.microsoft.com/office/drawing/2014/main" id="{A16D830E-6C94-291D-7BE4-2CCB1F222FED}"/>
              </a:ext>
            </a:extLst>
          </p:cNvPr>
          <p:cNvSpPr/>
          <p:nvPr/>
        </p:nvSpPr>
        <p:spPr>
          <a:xfrm>
            <a:off x="7624435" y="3906455"/>
            <a:ext cx="789019"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y</a:t>
            </a:r>
          </a:p>
        </p:txBody>
      </p:sp>
      <p:sp>
        <p:nvSpPr>
          <p:cNvPr id="10" name="Rectangle 9">
            <a:extLst>
              <a:ext uri="{FF2B5EF4-FFF2-40B4-BE49-F238E27FC236}">
                <a16:creationId xmlns:a16="http://schemas.microsoft.com/office/drawing/2014/main" id="{CE43B0AF-410C-CE5D-608D-C5F5CA9AC26F}"/>
              </a:ext>
            </a:extLst>
          </p:cNvPr>
          <p:cNvSpPr/>
          <p:nvPr/>
        </p:nvSpPr>
        <p:spPr>
          <a:xfrm>
            <a:off x="8061996" y="3906455"/>
            <a:ext cx="479729"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a:t>
            </a:r>
          </a:p>
        </p:txBody>
      </p:sp>
      <p:sp>
        <p:nvSpPr>
          <p:cNvPr id="11" name="Rectangle 10">
            <a:extLst>
              <a:ext uri="{FF2B5EF4-FFF2-40B4-BE49-F238E27FC236}">
                <a16:creationId xmlns:a16="http://schemas.microsoft.com/office/drawing/2014/main" id="{C49EA6A6-7012-9565-B067-6C98E6AC1BAD}"/>
              </a:ext>
            </a:extLst>
          </p:cNvPr>
          <p:cNvSpPr/>
          <p:nvPr/>
        </p:nvSpPr>
        <p:spPr>
          <a:xfrm>
            <a:off x="7623266" y="3487351"/>
            <a:ext cx="78377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x</a:t>
            </a:r>
          </a:p>
        </p:txBody>
      </p:sp>
      <p:sp>
        <p:nvSpPr>
          <p:cNvPr id="12" name="Rectangle 11">
            <a:extLst>
              <a:ext uri="{FF2B5EF4-FFF2-40B4-BE49-F238E27FC236}">
                <a16:creationId xmlns:a16="http://schemas.microsoft.com/office/drawing/2014/main" id="{2FE5864F-E203-8063-9F14-1F267529CA6D}"/>
              </a:ext>
            </a:extLst>
          </p:cNvPr>
          <p:cNvSpPr/>
          <p:nvPr/>
        </p:nvSpPr>
        <p:spPr>
          <a:xfrm>
            <a:off x="8068464" y="3487351"/>
            <a:ext cx="48497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13" name="TextBox 12">
            <a:extLst>
              <a:ext uri="{FF2B5EF4-FFF2-40B4-BE49-F238E27FC236}">
                <a16:creationId xmlns:a16="http://schemas.microsoft.com/office/drawing/2014/main" id="{5AA1C132-6435-F536-B246-2FCE0539330C}"/>
              </a:ext>
            </a:extLst>
          </p:cNvPr>
          <p:cNvSpPr txBox="1"/>
          <p:nvPr/>
        </p:nvSpPr>
        <p:spPr>
          <a:xfrm>
            <a:off x="11322416" y="2337717"/>
            <a:ext cx="800116" cy="646331"/>
          </a:xfrm>
          <a:prstGeom prst="rect">
            <a:avLst/>
          </a:prstGeom>
          <a:noFill/>
        </p:spPr>
        <p:txBody>
          <a:bodyPr wrap="square" rtlCol="0">
            <a:spAutoFit/>
          </a:bodyPr>
          <a:lstStyle/>
          <a:p>
            <a:r>
              <a:rPr lang="en-US" dirty="0"/>
              <a:t>stack</a:t>
            </a:r>
          </a:p>
          <a:p>
            <a:r>
              <a:rPr lang="en-US" dirty="0"/>
              <a:t>frame</a:t>
            </a:r>
          </a:p>
        </p:txBody>
      </p:sp>
      <p:sp>
        <p:nvSpPr>
          <p:cNvPr id="14" name="Left Brace 13">
            <a:extLst>
              <a:ext uri="{FF2B5EF4-FFF2-40B4-BE49-F238E27FC236}">
                <a16:creationId xmlns:a16="http://schemas.microsoft.com/office/drawing/2014/main" id="{9A18220D-B5F5-147C-E5A4-0EDCB7C4C4EB}"/>
              </a:ext>
            </a:extLst>
          </p:cNvPr>
          <p:cNvSpPr/>
          <p:nvPr/>
        </p:nvSpPr>
        <p:spPr>
          <a:xfrm flipH="1">
            <a:off x="10627987" y="2364417"/>
            <a:ext cx="765232" cy="646332"/>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ectangle 14">
            <a:extLst>
              <a:ext uri="{FF2B5EF4-FFF2-40B4-BE49-F238E27FC236}">
                <a16:creationId xmlns:a16="http://schemas.microsoft.com/office/drawing/2014/main" id="{E6340EA0-223A-6FF8-9EC1-B61D82C2DE9B}"/>
              </a:ext>
            </a:extLst>
          </p:cNvPr>
          <p:cNvSpPr/>
          <p:nvPr/>
        </p:nvSpPr>
        <p:spPr>
          <a:xfrm>
            <a:off x="9230397" y="929669"/>
            <a:ext cx="1395538" cy="3403863"/>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596C39-4A4E-0567-1754-5018B5FFF3B0}"/>
              </a:ext>
            </a:extLst>
          </p:cNvPr>
          <p:cNvSpPr/>
          <p:nvPr/>
        </p:nvSpPr>
        <p:spPr>
          <a:xfrm>
            <a:off x="9233113" y="3487350"/>
            <a:ext cx="1392821" cy="851811"/>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pm</a:t>
            </a:r>
          </a:p>
        </p:txBody>
      </p:sp>
      <p:sp>
        <p:nvSpPr>
          <p:cNvPr id="17" name="Rectangle 16">
            <a:extLst>
              <a:ext uri="{FF2B5EF4-FFF2-40B4-BE49-F238E27FC236}">
                <a16:creationId xmlns:a16="http://schemas.microsoft.com/office/drawing/2014/main" id="{F6F14CAB-65B6-D55C-BDE9-AD757687B2D0}"/>
              </a:ext>
            </a:extLst>
          </p:cNvPr>
          <p:cNvSpPr/>
          <p:nvPr/>
        </p:nvSpPr>
        <p:spPr>
          <a:xfrm>
            <a:off x="9696927" y="3906455"/>
            <a:ext cx="789019"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y</a:t>
            </a:r>
          </a:p>
        </p:txBody>
      </p:sp>
      <p:sp>
        <p:nvSpPr>
          <p:cNvPr id="18" name="Rectangle 17">
            <a:extLst>
              <a:ext uri="{FF2B5EF4-FFF2-40B4-BE49-F238E27FC236}">
                <a16:creationId xmlns:a16="http://schemas.microsoft.com/office/drawing/2014/main" id="{B32DF54C-5887-749F-7A6F-E5DEC04395C4}"/>
              </a:ext>
            </a:extLst>
          </p:cNvPr>
          <p:cNvSpPr/>
          <p:nvPr/>
        </p:nvSpPr>
        <p:spPr>
          <a:xfrm>
            <a:off x="10134488" y="3906455"/>
            <a:ext cx="479729"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a:t>
            </a:r>
          </a:p>
        </p:txBody>
      </p:sp>
      <p:sp>
        <p:nvSpPr>
          <p:cNvPr id="19" name="Rectangle 18">
            <a:extLst>
              <a:ext uri="{FF2B5EF4-FFF2-40B4-BE49-F238E27FC236}">
                <a16:creationId xmlns:a16="http://schemas.microsoft.com/office/drawing/2014/main" id="{D10849DE-4DA1-7525-06E0-B5F06B47AEAE}"/>
              </a:ext>
            </a:extLst>
          </p:cNvPr>
          <p:cNvSpPr/>
          <p:nvPr/>
        </p:nvSpPr>
        <p:spPr>
          <a:xfrm>
            <a:off x="9695758" y="3487351"/>
            <a:ext cx="78377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x</a:t>
            </a:r>
          </a:p>
        </p:txBody>
      </p:sp>
      <p:sp>
        <p:nvSpPr>
          <p:cNvPr id="20" name="Rectangle 19">
            <a:extLst>
              <a:ext uri="{FF2B5EF4-FFF2-40B4-BE49-F238E27FC236}">
                <a16:creationId xmlns:a16="http://schemas.microsoft.com/office/drawing/2014/main" id="{55A5F7D1-D37C-5895-228D-EBDA5D4984EB}"/>
              </a:ext>
            </a:extLst>
          </p:cNvPr>
          <p:cNvSpPr/>
          <p:nvPr/>
        </p:nvSpPr>
        <p:spPr>
          <a:xfrm>
            <a:off x="10140956" y="3487351"/>
            <a:ext cx="48497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21" name="Rectangle 20">
            <a:extLst>
              <a:ext uri="{FF2B5EF4-FFF2-40B4-BE49-F238E27FC236}">
                <a16:creationId xmlns:a16="http://schemas.microsoft.com/office/drawing/2014/main" id="{8988F82F-08C9-BB06-40BE-B529810EA5C8}"/>
              </a:ext>
            </a:extLst>
          </p:cNvPr>
          <p:cNvSpPr/>
          <p:nvPr/>
        </p:nvSpPr>
        <p:spPr>
          <a:xfrm>
            <a:off x="9228345" y="2468171"/>
            <a:ext cx="139282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Courier New" panose="02070309020205020404" pitchFamily="49" charset="0"/>
                <a:cs typeface="Courier New" panose="02070309020205020404" pitchFamily="49" charset="0"/>
              </a:rPr>
              <a:t>pp</a:t>
            </a:r>
          </a:p>
        </p:txBody>
      </p:sp>
      <p:sp>
        <p:nvSpPr>
          <p:cNvPr id="25" name="Rectangle 24">
            <a:extLst>
              <a:ext uri="{FF2B5EF4-FFF2-40B4-BE49-F238E27FC236}">
                <a16:creationId xmlns:a16="http://schemas.microsoft.com/office/drawing/2014/main" id="{FB0D13D1-2FCA-FF31-E703-06CE2D5D3256}"/>
              </a:ext>
            </a:extLst>
          </p:cNvPr>
          <p:cNvSpPr/>
          <p:nvPr/>
        </p:nvSpPr>
        <p:spPr>
          <a:xfrm>
            <a:off x="9695758" y="2468172"/>
            <a:ext cx="92540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6" name="Curved Connector 25">
            <a:extLst>
              <a:ext uri="{FF2B5EF4-FFF2-40B4-BE49-F238E27FC236}">
                <a16:creationId xmlns:a16="http://schemas.microsoft.com/office/drawing/2014/main" id="{48FC94EE-9515-7FBB-0FB1-2AD40733374D}"/>
              </a:ext>
            </a:extLst>
          </p:cNvPr>
          <p:cNvCxnSpPr>
            <a:cxnSpLocks/>
            <a:endCxn id="16" idx="1"/>
          </p:cNvCxnSpPr>
          <p:nvPr/>
        </p:nvCxnSpPr>
        <p:spPr>
          <a:xfrm rot="5400000">
            <a:off x="9066283" y="2838583"/>
            <a:ext cx="1241504" cy="907843"/>
          </a:xfrm>
          <a:prstGeom prst="curvedConnector4">
            <a:avLst>
              <a:gd name="adj1" fmla="val 32847"/>
              <a:gd name="adj2" fmla="val 12518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7D2236E-CD95-1CB1-029F-C63B651E7327}"/>
              </a:ext>
            </a:extLst>
          </p:cNvPr>
          <p:cNvSpPr txBox="1"/>
          <p:nvPr/>
        </p:nvSpPr>
        <p:spPr>
          <a:xfrm>
            <a:off x="9844850" y="3016723"/>
            <a:ext cx="677878" cy="369332"/>
          </a:xfrm>
          <a:prstGeom prst="rect">
            <a:avLst/>
          </a:prstGeom>
          <a:noFill/>
        </p:spPr>
        <p:txBody>
          <a:bodyPr wrap="none" rtlCol="0">
            <a:spAutoFit/>
          </a:bodyPr>
          <a:lstStyle/>
          <a:p>
            <a:r>
              <a:rPr lang="en-US" dirty="0"/>
              <a:t>point</a:t>
            </a:r>
          </a:p>
        </p:txBody>
      </p:sp>
    </p:spTree>
    <p:extLst>
      <p:ext uri="{BB962C8B-B14F-4D97-AF65-F5344CB8AC3E}">
        <p14:creationId xmlns:p14="http://schemas.microsoft.com/office/powerpoint/2010/main" val="1661675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9E79-ADA1-907B-5FAD-AB37B5CD2159}"/>
              </a:ext>
            </a:extLst>
          </p:cNvPr>
          <p:cNvSpPr>
            <a:spLocks noGrp="1"/>
          </p:cNvSpPr>
          <p:nvPr>
            <p:ph type="title"/>
          </p:nvPr>
        </p:nvSpPr>
        <p:spPr/>
        <p:txBody>
          <a:bodyPr/>
          <a:lstStyle/>
          <a:p>
            <a:pPr algn="r"/>
            <a:r>
              <a:rPr lang="en-US" dirty="0"/>
              <a:t>6.2 Storage Allocation</a:t>
            </a:r>
          </a:p>
        </p:txBody>
      </p:sp>
      <p:sp>
        <p:nvSpPr>
          <p:cNvPr id="4" name="TextBox 3">
            <a:extLst>
              <a:ext uri="{FF2B5EF4-FFF2-40B4-BE49-F238E27FC236}">
                <a16:creationId xmlns:a16="http://schemas.microsoft.com/office/drawing/2014/main" id="{94015EDA-9B8C-EE59-2415-3FA4045D99D8}"/>
              </a:ext>
            </a:extLst>
          </p:cNvPr>
          <p:cNvSpPr txBox="1"/>
          <p:nvPr/>
        </p:nvSpPr>
        <p:spPr>
          <a:xfrm>
            <a:off x="610005" y="2049471"/>
            <a:ext cx="7629012" cy="3970318"/>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#include &lt;</a:t>
            </a:r>
            <a:r>
              <a:rPr lang="en-US" b="1" dirty="0" err="1">
                <a:latin typeface="Courier New" panose="02070309020205020404" pitchFamily="49" charset="0"/>
                <a:cs typeface="Courier New" panose="02070309020205020404" pitchFamily="49" charset="0"/>
              </a:rPr>
              <a:t>stdio.h</a:t>
            </a:r>
            <a:r>
              <a:rPr lang="en-US" b="1" dirty="0">
                <a:latin typeface="Courier New" panose="02070309020205020404" pitchFamily="49" charset="0"/>
                <a:cs typeface="Courier New" panose="02070309020205020404" pitchFamily="49" charset="0"/>
              </a:rPr>
              <a:t>&gt;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int main() {</a:t>
            </a:r>
          </a:p>
          <a:p>
            <a:r>
              <a:rPr lang="en-US" b="1" dirty="0">
                <a:latin typeface="Courier New" panose="02070309020205020404" pitchFamily="49" charset="0"/>
                <a:cs typeface="Courier New" panose="02070309020205020404" pitchFamily="49" charset="0"/>
              </a:rPr>
              <a:t>    struct point {</a:t>
            </a:r>
          </a:p>
          <a:p>
            <a:r>
              <a:rPr lang="en-US" b="1" dirty="0">
                <a:latin typeface="Courier New" panose="02070309020205020404" pitchFamily="49" charset="0"/>
                <a:cs typeface="Courier New" panose="02070309020205020404" pitchFamily="49" charset="0"/>
              </a:rPr>
              <a:t>        double x;</a:t>
            </a:r>
          </a:p>
          <a:p>
            <a:r>
              <a:rPr lang="en-US" b="1" dirty="0">
                <a:latin typeface="Courier New" panose="02070309020205020404" pitchFamily="49" charset="0"/>
                <a:cs typeface="Courier New" panose="02070309020205020404" pitchFamily="49" charset="0"/>
              </a:rPr>
              <a:t>        double y;</a:t>
            </a:r>
          </a:p>
          <a:p>
            <a:r>
              <a:rPr lang="en-US" b="1" dirty="0">
                <a:latin typeface="Courier New" panose="02070309020205020404" pitchFamily="49" charset="0"/>
                <a:cs typeface="Courier New" panose="02070309020205020404" pitchFamily="49" charset="0"/>
              </a:rPr>
              <a:t>    };</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struct point </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 *pp;</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ld</a:t>
            </a:r>
            <a:r>
              <a:rPr lang="en-US" b="1" dirty="0">
                <a:latin typeface="Courier New" panose="02070309020205020404" pitchFamily="49" charset="0"/>
                <a:cs typeface="Courier New" panose="02070309020205020404" pitchFamily="49" charset="0"/>
              </a:rPr>
              <a:t>\n",</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pp %</a:t>
            </a:r>
            <a:r>
              <a:rPr lang="en-US" b="1" dirty="0" err="1">
                <a:latin typeface="Courier New" panose="02070309020205020404" pitchFamily="49" charset="0"/>
                <a:cs typeface="Courier New" panose="02070309020205020404" pitchFamily="49" charset="0"/>
              </a:rPr>
              <a:t>ld</a:t>
            </a:r>
            <a:r>
              <a:rPr lang="en-US" b="1" dirty="0">
                <a:latin typeface="Courier New" panose="02070309020205020404" pitchFamily="49" charset="0"/>
                <a:cs typeface="Courier New" panose="02070309020205020404" pitchFamily="49" charset="0"/>
              </a:rPr>
              <a:t>\n",</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(pp));</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point %</a:t>
            </a:r>
            <a:r>
              <a:rPr lang="en-US" b="1" dirty="0" err="1">
                <a:latin typeface="Courier New" panose="02070309020205020404" pitchFamily="49" charset="0"/>
                <a:cs typeface="Courier New" panose="02070309020205020404" pitchFamily="49" charset="0"/>
              </a:rPr>
              <a:t>ld</a:t>
            </a:r>
            <a:r>
              <a:rPr lang="en-US" b="1" dirty="0">
                <a:latin typeface="Courier New" panose="02070309020205020404" pitchFamily="49" charset="0"/>
                <a:cs typeface="Courier New" panose="02070309020205020404" pitchFamily="49" charset="0"/>
              </a:rPr>
              <a:t>\n",</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(struct point));</a:t>
            </a:r>
          </a:p>
          <a:p>
            <a:r>
              <a:rPr lang="en-US" b="1"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AF306DA0-8C37-4809-6BE7-F28971E49EA5}"/>
              </a:ext>
            </a:extLst>
          </p:cNvPr>
          <p:cNvSpPr txBox="1"/>
          <p:nvPr/>
        </p:nvSpPr>
        <p:spPr>
          <a:xfrm>
            <a:off x="7978824" y="3858296"/>
            <a:ext cx="2252540" cy="923330"/>
          </a:xfrm>
          <a:prstGeom prst="rect">
            <a:avLst/>
          </a:prstGeom>
          <a:noFill/>
          <a:ln w="28575">
            <a:solidFill>
              <a:schemeClr val="accent1"/>
            </a:solidFill>
          </a:ln>
        </p:spPr>
        <p:txBody>
          <a:bodyPr wrap="none" rtlCol="0">
            <a:spAutoFit/>
          </a:bodyPr>
          <a:lstStyle/>
          <a:p>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 16</a:t>
            </a:r>
          </a:p>
          <a:p>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pp 8</a:t>
            </a:r>
          </a:p>
          <a:p>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point 16</a:t>
            </a:r>
          </a:p>
        </p:txBody>
      </p:sp>
      <p:sp>
        <p:nvSpPr>
          <p:cNvPr id="6" name="TextBox 5">
            <a:extLst>
              <a:ext uri="{FF2B5EF4-FFF2-40B4-BE49-F238E27FC236}">
                <a16:creationId xmlns:a16="http://schemas.microsoft.com/office/drawing/2014/main" id="{A6556274-5FAB-FA80-D5BC-7FB8B7B8096A}"/>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kr_06_05.c</a:t>
            </a:r>
          </a:p>
        </p:txBody>
      </p:sp>
    </p:spTree>
    <p:extLst>
      <p:ext uri="{BB962C8B-B14F-4D97-AF65-F5344CB8AC3E}">
        <p14:creationId xmlns:p14="http://schemas.microsoft.com/office/powerpoint/2010/main" val="2880641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2002</TotalTime>
  <Words>4390</Words>
  <Application>Microsoft Macintosh PowerPoint</Application>
  <PresentationFormat>Widescreen</PresentationFormat>
  <Paragraphs>1065</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Courier New</vt:lpstr>
      <vt:lpstr>Menlo</vt:lpstr>
      <vt:lpstr>Office Theme</vt:lpstr>
      <vt:lpstr>K&amp;R Chapter 6 Structures</vt:lpstr>
      <vt:lpstr>Chapter 6 is a Chapter and a Course </vt:lpstr>
      <vt:lpstr>A Bit of Poetry – Robert Frost</vt:lpstr>
      <vt:lpstr>“Stopping by Woods on a Snowy Evening”</vt:lpstr>
      <vt:lpstr>6.1 Structures</vt:lpstr>
      <vt:lpstr>PowerPoint Presentation</vt:lpstr>
      <vt:lpstr>6.2 Structures and Pointers</vt:lpstr>
      <vt:lpstr>PowerPoint Presentation</vt:lpstr>
      <vt:lpstr>6.2 Storage Allocation</vt:lpstr>
      <vt:lpstr>6.2 Dynamic Memory</vt:lpstr>
      <vt:lpstr>6.5.1 A list of strings</vt:lpstr>
      <vt:lpstr>6.5.1 Self Referential Structures</vt:lpstr>
      <vt:lpstr>Linked 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Walking a linked list</vt:lpstr>
      <vt:lpstr>Walking a linked list</vt:lpstr>
      <vt:lpstr>Walking a linked list</vt:lpstr>
      <vt:lpstr>Walking a linked list</vt:lpstr>
      <vt:lpstr>Walking a linked list</vt:lpstr>
      <vt:lpstr>Delete item from linked list</vt:lpstr>
      <vt:lpstr>Delete a node in the middle</vt:lpstr>
      <vt:lpstr>Delete the first node</vt:lpstr>
      <vt:lpstr>Delete the last node</vt:lpstr>
      <vt:lpstr>Doubly Linked Lists</vt:lpstr>
      <vt:lpstr>6.5.1 Reverse a List</vt:lpstr>
      <vt:lpstr>6.5.1 Doubly Linked List</vt:lpstr>
      <vt:lpstr>6.5.1 Doubly Linked List</vt:lpstr>
      <vt:lpstr>Doubly Linked List</vt:lpstr>
      <vt:lpstr>Walking a list backwards</vt:lpstr>
      <vt:lpstr>Walking a list backwards</vt:lpstr>
      <vt:lpstr>Walking a list backwards</vt:lpstr>
      <vt:lpstr>Walking a list backwards</vt:lpstr>
      <vt:lpstr>Linked List in a Function</vt:lpstr>
      <vt:lpstr>6.8 Unions</vt:lpstr>
      <vt:lpstr>Summary</vt:lpstr>
      <vt:lpstr>Acknowledgements / 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Python and C</dc:title>
  <dc:creator>Microsoft Office User</dc:creator>
  <cp:lastModifiedBy>Severance, Charles</cp:lastModifiedBy>
  <cp:revision>126</cp:revision>
  <dcterms:created xsi:type="dcterms:W3CDTF">2022-07-26T07:32:28Z</dcterms:created>
  <dcterms:modified xsi:type="dcterms:W3CDTF">2023-04-06T04:26:03Z</dcterms:modified>
</cp:coreProperties>
</file>