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7"/>
    <p:restoredTop sz="96327"/>
  </p:normalViewPr>
  <p:slideViewPr>
    <p:cSldViewPr snapToGrid="0">
      <p:cViewPr varScale="1">
        <p:scale>
          <a:sx n="126" d="100"/>
          <a:sy n="126" d="100"/>
        </p:scale>
        <p:origin x="22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8DF2-0509-37AD-7721-7985DF5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57C3-1E1C-4867-7B85-35AE42C5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340438" y="2290898"/>
            <a:ext cx="6521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our map entry for Map&lt;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key is a string / character array which is allocated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using malloc() when a new entry is created.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MapEntry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/>
          <a:lstStyle/>
          <a:p>
            <a:r>
              <a:rPr lang="en-US" dirty="0"/>
              <a:t>This is the structure that will make up the nodes in the list.</a:t>
            </a:r>
          </a:p>
          <a:p>
            <a:r>
              <a:rPr lang="en-US" dirty="0"/>
              <a:t>The key is a character string – the actual data will be saved in a newly allocated space.</a:t>
            </a:r>
          </a:p>
          <a:p>
            <a:r>
              <a:rPr lang="en-US" dirty="0"/>
              <a:t>The value is an int and will be allocated right in the node.</a:t>
            </a:r>
          </a:p>
        </p:txBody>
      </p:sp>
    </p:spTree>
    <p:extLst>
      <p:ext uri="{BB962C8B-B14F-4D97-AF65-F5344CB8AC3E}">
        <p14:creationId xmlns:p14="http://schemas.microsoft.com/office/powerpoint/2010/main" val="138981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1251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(*put)(struct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char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(*get)(struct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char *key, int def);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(*size)(struct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(*dump)(struct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(*first)(struct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(*last)(struct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(*index)(struct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int position);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contains the attributes and methods</a:t>
            </a:r>
          </a:p>
          <a:p>
            <a:r>
              <a:rPr lang="en-US" dirty="0"/>
              <a:t>The reverse and current fields will be used to implement the first/next or last/next iterator pattern</a:t>
            </a:r>
          </a:p>
          <a:p>
            <a:r>
              <a:rPr lang="en-US" dirty="0"/>
              <a:t>We will use the pattern where the pointers to the methods will be in each instance.</a:t>
            </a:r>
          </a:p>
        </p:txBody>
      </p:sp>
    </p:spTree>
    <p:extLst>
      <p:ext uri="{BB962C8B-B14F-4D97-AF65-F5344CB8AC3E}">
        <p14:creationId xmlns:p14="http://schemas.microsoft.com/office/powerpoint/2010/main" val="369387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437331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*p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p-&gt;count = 0;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p-&gt;first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p-&gt;last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p-&gt;index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Allocate the Map and fill it with defaults.</a:t>
            </a:r>
          </a:p>
        </p:txBody>
      </p:sp>
    </p:spTree>
    <p:extLst>
      <p:ext uri="{BB962C8B-B14F-4D97-AF65-F5344CB8AC3E}">
        <p14:creationId xmlns:p14="http://schemas.microsoft.com/office/powerpoint/2010/main" val="314608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23252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Destructor for the Map Class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Loops through and frees all the keys and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entries in the map.  The values are integers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and so there is no need to free them.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value is just part of the struct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= cur-&gt;next;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free((void *)self);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Free the allocated key strings, then the </a:t>
            </a:r>
            <a:r>
              <a:rPr lang="en-US" dirty="0" err="1"/>
              <a:t>MapEntry</a:t>
            </a:r>
            <a:r>
              <a:rPr lang="en-US" dirty="0"/>
              <a:t> structure</a:t>
            </a:r>
          </a:p>
          <a:p>
            <a:r>
              <a:rPr lang="en-US" dirty="0"/>
              <a:t>Note that we take cur-&gt;next before we free the node, assuming that cur data might be gone.</a:t>
            </a:r>
          </a:p>
          <a:p>
            <a:r>
              <a:rPr lang="en-US" dirty="0"/>
              <a:t>At the very end we free the Map structure</a:t>
            </a:r>
          </a:p>
        </p:txBody>
      </p:sp>
    </p:spTree>
    <p:extLst>
      <p:ext uri="{BB962C8B-B14F-4D97-AF65-F5344CB8AC3E}">
        <p14:creationId xmlns:p14="http://schemas.microsoft.com/office/powerpoint/2010/main" val="87827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466168" y="1690688"/>
            <a:ext cx="65213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In effect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except we 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contents of the Map 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–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Map@%p count=%d\n", self, self-&gt;count);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self-&gt;head; cur != NULL ; cur = cur-&gt;next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Map_dump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Build a simple debug tool right away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614758" y="743308"/>
            <a:ext cx="598433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 is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int ret = map-&gt;get(map, "z",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Returns the value stored at the key or a default value</a:t>
            </a:r>
          </a:p>
          <a:p>
            <a:r>
              <a:rPr lang="en-US" dirty="0"/>
              <a:t>Pretty simple when you can use </a:t>
            </a:r>
            <a:r>
              <a:rPr lang="en-US" dirty="0" err="1"/>
              <a:t>Map_find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451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67361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Add or update an entry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value - The value to be stored with the associated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If the key is not in the Map, an entry is added.  If there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already an entry in the Map for the key, the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updated.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map-&gt;put(map, "x",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map["key"] =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Map_put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414727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is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110385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0B565-6B06-CD5E-E79C-82E8B157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7BAF-31B2-B4EB-44E0-BA635485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5475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person, hand, holding, indoor&#10;&#10;Description automatically generated">
            <a:extLst>
              <a:ext uri="{FF2B5EF4-FFF2-40B4-BE49-F238E27FC236}">
                <a16:creationId xmlns:a16="http://schemas.microsoft.com/office/drawing/2014/main" id="{EB1D15DD-46EC-BD0A-0F58-7E1CF15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30" y="3615871"/>
            <a:ext cx="2247420" cy="24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44C-88B9-BDC0-A33B-285EDBD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Structure – Key /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37F4-A599-BCBD-C95D-9E22E77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Inspiration</a:t>
            </a:r>
          </a:p>
          <a:p>
            <a:pPr lvl="1"/>
            <a:r>
              <a:rPr lang="en-US" dirty="0"/>
              <a:t>Python dictionary</a:t>
            </a:r>
          </a:p>
          <a:p>
            <a:pPr lvl="1"/>
            <a:r>
              <a:rPr lang="en-US" dirty="0"/>
              <a:t>Java Map&lt;String, Integer&gt;</a:t>
            </a:r>
          </a:p>
          <a:p>
            <a:pPr lvl="1"/>
            <a:r>
              <a:rPr lang="en-US" dirty="0"/>
              <a:t>PHP Arrays</a:t>
            </a:r>
          </a:p>
          <a:p>
            <a:r>
              <a:rPr lang="en-US" dirty="0"/>
              <a:t>Start with Doubly Linked List of Key / Value pairs</a:t>
            </a:r>
          </a:p>
          <a:p>
            <a:pPr lvl="1"/>
            <a:r>
              <a:rPr lang="en-US" dirty="0"/>
              <a:t>Find, Put, Get, Index</a:t>
            </a:r>
          </a:p>
          <a:p>
            <a:r>
              <a:rPr lang="en-US" dirty="0"/>
              <a:t>Iterator Pattern</a:t>
            </a:r>
          </a:p>
          <a:p>
            <a:r>
              <a:rPr lang="en-US" dirty="0"/>
              <a:t>Reverse Iterator</a:t>
            </a:r>
          </a:p>
          <a:p>
            <a:r>
              <a:rPr lang="en-US" dirty="0"/>
              <a:t>Swapping items in a list</a:t>
            </a:r>
          </a:p>
          <a:p>
            <a:r>
              <a:rPr lang="en-US" dirty="0"/>
              <a:t>Sort Keys / Sort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9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3820795"/>
          </a:xfrm>
        </p:spPr>
        <p:txBody>
          <a:bodyPr>
            <a:normAutofit/>
          </a:bodyPr>
          <a:lstStyle/>
          <a:p>
            <a:r>
              <a:rPr lang="en-US" dirty="0"/>
              <a:t>Following the practice or "Separation of concerns", object builders usually make attributes critical to the functioning of the object "private"</a:t>
            </a:r>
          </a:p>
          <a:p>
            <a:r>
              <a:rPr lang="en-US" dirty="0"/>
              <a:t>They do not want the calling code to look directly at head or count – and even worse the object will break badly if the main program starts messing with these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3791903" y="60480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Separation_of_concerns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7708801" y="1340371"/>
            <a:ext cx="36215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This loop is OK in an object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method – but not in main()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(current = map-&gt;head;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!=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= current-&gt;next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08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3014" cy="1325563"/>
          </a:xfrm>
        </p:spPr>
        <p:txBody>
          <a:bodyPr/>
          <a:lstStyle/>
          <a:p>
            <a:r>
              <a:rPr lang="en-US" dirty="0"/>
              <a:t>About Iterators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5440" cy="3283942"/>
          </a:xfrm>
        </p:spPr>
        <p:txBody>
          <a:bodyPr>
            <a:normAutofit/>
          </a:bodyPr>
          <a:lstStyle/>
          <a:p>
            <a:r>
              <a:rPr lang="en-US" dirty="0"/>
              <a:t>To allow code outside the the object to traverse a list, we use iterators</a:t>
            </a:r>
          </a:p>
          <a:p>
            <a:r>
              <a:rPr lang="en-US" dirty="0"/>
              <a:t>Once we have an iterator, each time we call "next" we get the next item in the list until the end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8247245" y="556596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/wiki/Iterator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6801219" y="306811"/>
            <a:ext cx="319189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is', x)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list(x)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print('y is', y)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145A5-0C5C-F227-97D8-5C260B05825A}"/>
              </a:ext>
            </a:extLst>
          </p:cNvPr>
          <p:cNvSpPr txBox="1"/>
          <p:nvPr/>
        </p:nvSpPr>
        <p:spPr>
          <a:xfrm>
            <a:off x="838200" y="4707771"/>
            <a:ext cx="5112297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is {'a': 1, 'b': 2, 'c': 3}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is ['a', 'b', 'c']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0x100410a40&gt;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dict_reversekeyiterator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0x1005888b0&gt;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5BD73-CCDB-42B2-1BEA-5B2EF9B8E7CC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cc_05_02.py</a:t>
            </a:r>
          </a:p>
        </p:txBody>
      </p:sp>
      <p:pic>
        <p:nvPicPr>
          <p:cNvPr id="4" name="Picture 3" descr="A PEZ dispenser, with its head back dispensing one item of candy as a metaphor for the iterator pattern.">
            <a:extLst>
              <a:ext uri="{FF2B5EF4-FFF2-40B4-BE49-F238E27FC236}">
                <a16:creationId xmlns:a16="http://schemas.microsoft.com/office/drawing/2014/main" id="{50788EC6-E5E2-739F-CF1F-F5DD53EC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97" y="922706"/>
            <a:ext cx="1228001" cy="1351685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D3B2BD49-35CB-C28B-C5D7-91810B748123}"/>
              </a:ext>
            </a:extLst>
          </p:cNvPr>
          <p:cNvSpPr/>
          <p:nvPr/>
        </p:nvSpPr>
        <p:spPr>
          <a:xfrm>
            <a:off x="9807073" y="922706"/>
            <a:ext cx="869617" cy="302235"/>
          </a:xfrm>
          <a:prstGeom prst="wedgeEllipseCallout">
            <a:avLst>
              <a:gd name="adj1" fmla="val 54659"/>
              <a:gd name="adj2" fmla="val 81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3814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10133" y="1825625"/>
            <a:ext cx="55547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current item and whether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a forward or reverse iterator.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reverse;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MapIter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Create an iterator from the head of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Map and return the first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that creates an iterator from a dictionary: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-&gt;current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-&gt;reverse 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Map_first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8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34196" y="754814"/>
            <a:ext cx="576952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Advance the iterator forwards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or backwards and return the next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more entries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item = next(iterator,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self-&gt;current == NULL) return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self-&gt;reverse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self-&gt;current;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MapIter_next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a method in the Map Iterator</a:t>
            </a:r>
          </a:p>
        </p:txBody>
      </p:sp>
    </p:spTree>
    <p:extLst>
      <p:ext uri="{BB962C8B-B14F-4D97-AF65-F5344CB8AC3E}">
        <p14:creationId xmlns:p14="http://schemas.microsoft.com/office/powerpoint/2010/main" val="1893991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6096000" y="782747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You create the iterator</a:t>
            </a:r>
          </a:p>
          <a:p>
            <a:r>
              <a:rPr lang="en-US" dirty="0"/>
              <a:t>Then in a loop, you call next() to get each successive entry in the map, until you exhaust the entries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26851-7477-FC07-9936-D980EC9B2423}"/>
              </a:ext>
            </a:extLst>
          </p:cNvPr>
          <p:cNvSpPr txBox="1"/>
          <p:nvPr/>
        </p:nvSpPr>
        <p:spPr>
          <a:xfrm>
            <a:off x="6559838" y="3668588"/>
            <a:ext cx="31918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935DF-B845-2B5C-BCFD-2516C9D6766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cc_05_02.py</a:t>
            </a:r>
          </a:p>
        </p:txBody>
      </p:sp>
    </p:spTree>
    <p:extLst>
      <p:ext uri="{BB962C8B-B14F-4D97-AF65-F5344CB8AC3E}">
        <p14:creationId xmlns:p14="http://schemas.microsoft.com/office/powerpoint/2010/main" val="2686823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Start an iterator at the tail of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and mark the iterator as "going backwards"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Map_last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Map_first</a:t>
            </a:r>
            <a:r>
              <a:rPr lang="en-US" dirty="0"/>
              <a:t> except that we start at tail and indicate we are supposed to go backwards when next() is called..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B57BC-0412-BDF8-3698-BE32582A69CD}"/>
              </a:ext>
            </a:extLst>
          </p:cNvPr>
          <p:cNvSpPr txBox="1"/>
          <p:nvPr/>
        </p:nvSpPr>
        <p:spPr>
          <a:xfrm>
            <a:off x="5922165" y="4763994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019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F179-439B-898F-CF73-F57CB2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8D89-DF83-F48A-2581-02C4870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2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337387" y="40763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136359" y="643962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cc_05_01.py</a:t>
            </a:r>
          </a:p>
        </p:txBody>
      </p:sp>
    </p:spTree>
    <p:extLst>
      <p:ext uri="{BB962C8B-B14F-4D97-AF65-F5344CB8AC3E}">
        <p14:creationId xmlns:p14="http://schemas.microsoft.com/office/powerpoint/2010/main" val="199200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Map&lt;String, Integer&gt;</a:t>
            </a:r>
          </a:p>
        </p:txBody>
      </p:sp>
      <p:pic>
        <p:nvPicPr>
          <p:cNvPr id="7" name="Content Placeholder 6" descr="A screen shot of the Java Map class.">
            <a:extLst>
              <a:ext uri="{FF2B5EF4-FFF2-40B4-BE49-F238E27FC236}">
                <a16:creationId xmlns:a16="http://schemas.microsoft.com/office/drawing/2014/main" id="{3E13620C-F5B1-1FF7-0810-B43314B57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08" y="1543237"/>
            <a:ext cx="891098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/java/util/</a:t>
            </a:r>
            <a:r>
              <a:rPr lang="en-US" dirty="0" err="1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1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468035" y="291177"/>
            <a:ext cx="630172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cc_05_01 {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Map&lt;String, Integer&gt; map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();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8);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1);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("y", 2);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("b", 3);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("a", 4);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",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max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 max == null ||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max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658664" y="628233"/>
            <a:ext cx="3147015" cy="28007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{a=4, b=3, y=2, z=1}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a, Value = 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b, Value =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y, Value =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z, Value =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cc_05_01.java</a:t>
            </a:r>
          </a:p>
        </p:txBody>
      </p:sp>
    </p:spTree>
    <p:extLst>
      <p:ext uri="{BB962C8B-B14F-4D97-AF65-F5344CB8AC3E}">
        <p14:creationId xmlns:p14="http://schemas.microsoft.com/office/powerpoint/2010/main" val="29794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005917" y="316197"/>
            <a:ext cx="491031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array();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8;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$a["y"] = 9;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$a["b"] = 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$a["a"] = 4;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$a["z"] ?? 42);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$a["x"] ?? 42);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 $a as $k =&gt; $v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$k, $v);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 in reverse\n");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("Largest value %s=%d\n", $k, $a[$k]);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416616" y="144429"/>
            <a:ext cx="2416046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value in reverse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value y=9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cc_05_01.php</a:t>
            </a:r>
          </a:p>
        </p:txBody>
      </p:sp>
    </p:spTree>
    <p:extLst>
      <p:ext uri="{BB962C8B-B14F-4D97-AF65-F5344CB8AC3E}">
        <p14:creationId xmlns:p14="http://schemas.microsoft.com/office/powerpoint/2010/main" val="70349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629399" y="54479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833475" y="849030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cc_05_01.py</a:t>
            </a:r>
          </a:p>
        </p:txBody>
      </p:sp>
    </p:spTree>
    <p:extLst>
      <p:ext uri="{BB962C8B-B14F-4D97-AF65-F5344CB8AC3E}">
        <p14:creationId xmlns:p14="http://schemas.microsoft.com/office/powerpoint/2010/main" val="422764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97785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 map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map-&gt;get(map, 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map-&gt;get(map, 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92106-F0A9-3311-2512-DAE6B700DF70}"/>
              </a:ext>
            </a:extLst>
          </p:cNvPr>
          <p:cNvSpPr txBox="1"/>
          <p:nvPr/>
        </p:nvSpPr>
        <p:spPr>
          <a:xfrm>
            <a:off x="7503412" y="1851051"/>
            <a:ext cx="3252814" cy="267765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070C-6DEF-262C-0A30-0FE29F60430A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27314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 = map-&gt;size(map) - 1;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pos);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265412" y="1536174"/>
            <a:ext cx="3252814" cy="37856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backwards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value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is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9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4256</Words>
  <Application>Microsoft Macintosh PowerPoint</Application>
  <PresentationFormat>Widescreen</PresentationFormat>
  <Paragraphs>640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Menlo</vt:lpstr>
      <vt:lpstr>Office Theme</vt:lpstr>
      <vt:lpstr>Data Structures</vt:lpstr>
      <vt:lpstr>Our Data Structure – Key / Value Pairs</vt:lpstr>
      <vt:lpstr>PowerPoint Presentation</vt:lpstr>
      <vt:lpstr>Java Map&lt;String, Integer&gt;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Looking at Code</vt:lpstr>
      <vt:lpstr>MapEntry Structure</vt:lpstr>
      <vt:lpstr>Map</vt:lpstr>
      <vt:lpstr>Constructor</vt:lpstr>
      <vt:lpstr>Destructor</vt:lpstr>
      <vt:lpstr>Map_dump</vt:lpstr>
      <vt:lpstr>Map_get</vt:lpstr>
      <vt:lpstr>Map_put</vt:lpstr>
      <vt:lpstr>Map_get()</vt:lpstr>
      <vt:lpstr>Iterators</vt:lpstr>
      <vt:lpstr>Separation of Concerns</vt:lpstr>
      <vt:lpstr>About Iterators</vt:lpstr>
      <vt:lpstr>Struct MapIter</vt:lpstr>
      <vt:lpstr>Map_first()</vt:lpstr>
      <vt:lpstr>MapIter_next()</vt:lpstr>
      <vt:lpstr>Using an iterator</vt:lpstr>
      <vt:lpstr>Map_last()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46</cp:revision>
  <dcterms:created xsi:type="dcterms:W3CDTF">2023-02-25T13:30:24Z</dcterms:created>
  <dcterms:modified xsi:type="dcterms:W3CDTF">2023-03-25T11:42:44Z</dcterms:modified>
</cp:coreProperties>
</file>