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76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3" r:id="rId18"/>
    <p:sldId id="274" r:id="rId19"/>
    <p:sldId id="281" r:id="rId20"/>
    <p:sldId id="275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5"/>
    <p:restoredTop sz="96327"/>
  </p:normalViewPr>
  <p:slideViewPr>
    <p:cSldViewPr snapToGrid="0" snapToObjects="1">
      <p:cViewPr varScale="1">
        <p:scale>
          <a:sx n="93" d="100"/>
          <a:sy n="93" d="100"/>
        </p:scale>
        <p:origin x="23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Comparing Python and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name')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print('Hello', name)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name[100];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name\n");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%s\n", name);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name</a:t>
            </a:r>
          </a:p>
          <a:p>
            <a:r>
              <a:rPr lang="en-US" b="1" dirty="0">
                <a:latin typeface="Monaco" pitchFamily="2" charset="77"/>
              </a:rPr>
              <a:t>Sarah</a:t>
            </a:r>
          </a:p>
          <a:p>
            <a:r>
              <a:rPr lang="en-US" dirty="0">
                <a:latin typeface="Monaco" pitchFamily="2" charset="77"/>
              </a:rPr>
              <a:t>Hello Sarah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F0506-F045-000E-B8E8-AFF9EA53CB9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cc_02_03.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285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("%[^\n]1000s",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4232A-55BC-5745-7C8F-B12E691A9A45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cc_02_04.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538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Input (safe)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941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line')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print('Line:', line)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45827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line\n");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stdin);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("Line: %s\n",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5009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line</a:t>
            </a:r>
          </a:p>
          <a:p>
            <a:r>
              <a:rPr lang="en-US" b="1" dirty="0">
                <a:latin typeface="Monaco" pitchFamily="2" charset="77"/>
              </a:rPr>
              <a:t>Hello world - have a nice day</a:t>
            </a:r>
          </a:p>
          <a:p>
            <a:r>
              <a:rPr lang="en-US" dirty="0">
                <a:latin typeface="Monaco" pitchFamily="2" charset="77"/>
              </a:rPr>
              <a:t>Line: Hello world - have a nice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B718D-9746-DB0F-BC19-822E89CD93AC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602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A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("%s", line);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6B6CA9-47F0-59DF-DF09-8741C9A2B62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cc_02_06.c</a:t>
            </a:r>
          </a:p>
        </p:txBody>
      </p:sp>
    </p:spTree>
    <p:extLst>
      <p:ext uri="{BB962C8B-B14F-4D97-AF65-F5344CB8AC3E}">
        <p14:creationId xmlns:p14="http://schemas.microsoft.com/office/powerpoint/2010/main" val="2248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range(5)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293487" y="1027906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("%d\n",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646769" y="3790313"/>
            <a:ext cx="3225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0</a:t>
            </a:r>
          </a:p>
          <a:p>
            <a:r>
              <a:rPr lang="en-US" dirty="0">
                <a:latin typeface="Monaco" pitchFamily="2" charset="77"/>
              </a:rPr>
              <a:t>1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3</a:t>
            </a:r>
          </a:p>
          <a:p>
            <a:r>
              <a:rPr lang="en-US" dirty="0">
                <a:latin typeface="Monaco" pitchFamily="2" charset="77"/>
              </a:rPr>
              <a:t>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F08E69-CA57-FC40-50CD-99DCEC9E45D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cc_02_07.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844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96477" y="1443841"/>
            <a:ext cx="611257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line == "done" : break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None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ival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print('Maximum',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print('Minimum',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8775195" y="2885890"/>
            <a:ext cx="142539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FDADED-BD0F-8B9B-630C-3F40951617EF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py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7947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895945" y="365125"/>
            <a:ext cx="5862502" cy="61863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while(gets(line) != NULL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line,"done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== 0 )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(line);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086295" y="2534055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warning: this program uses gets(), </a:t>
            </a:r>
          </a:p>
          <a:p>
            <a:r>
              <a:rPr lang="en-US" dirty="0">
                <a:latin typeface="Monaco" pitchFamily="2" charset="77"/>
              </a:rPr>
              <a:t>  which is unsafe.</a:t>
            </a:r>
          </a:p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done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54214C-9B57-45D9-2941-E5D785607661}"/>
              </a:ext>
            </a:extLst>
          </p:cNvPr>
          <p:cNvSpPr txBox="1"/>
          <p:nvPr/>
        </p:nvSpPr>
        <p:spPr>
          <a:xfrm>
            <a:off x="10508673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cc_02_08.c</a:t>
            </a:r>
          </a:p>
        </p:txBody>
      </p:sp>
    </p:spTree>
    <p:extLst>
      <p:ext uri="{BB962C8B-B14F-4D97-AF65-F5344CB8AC3E}">
        <p14:creationId xmlns:p14="http://schemas.microsoft.com/office/powerpoint/2010/main" val="4109945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/ Min v2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5144352" y="638845"/>
            <a:ext cx="638828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first =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first 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first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("Maximum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("Minimum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253614" y="1690688"/>
            <a:ext cx="142539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5 2 9</a:t>
            </a:r>
          </a:p>
          <a:p>
            <a:r>
              <a:rPr lang="en-US" dirty="0">
                <a:latin typeface="Monaco" pitchFamily="2" charset="77"/>
              </a:rPr>
              <a:t>(EOF)</a:t>
            </a:r>
          </a:p>
          <a:p>
            <a:r>
              <a:rPr lang="en-US" dirty="0">
                <a:latin typeface="Monaco" pitchFamily="2" charset="77"/>
              </a:rPr>
              <a:t>Maximum 9</a:t>
            </a:r>
          </a:p>
          <a:p>
            <a:r>
              <a:rPr lang="en-US" dirty="0">
                <a:latin typeface="Monaco" pitchFamily="2" charset="77"/>
              </a:rPr>
              <a:t>Minimum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DE167-0E6E-B081-0CCE-F2ADE4702860}"/>
              </a:ext>
            </a:extLst>
          </p:cNvPr>
          <p:cNvSpPr txBox="1"/>
          <p:nvPr/>
        </p:nvSpPr>
        <p:spPr>
          <a:xfrm>
            <a:off x="10363200" y="6323598"/>
            <a:ext cx="1697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cc_02_08_b.c</a:t>
            </a:r>
          </a:p>
        </p:txBody>
      </p:sp>
    </p:spTree>
    <p:extLst>
      <p:ext uri="{BB962C8B-B14F-4D97-AF65-F5344CB8AC3E}">
        <p14:creationId xmlns:p14="http://schemas.microsoft.com/office/powerpoint/2010/main" val="2735925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cc_02_09.c</a:t>
            </a:r>
          </a:p>
        </p:txBody>
      </p:sp>
    </p:spTree>
    <p:extLst>
      <p:ext uri="{BB962C8B-B14F-4D97-AF65-F5344CB8AC3E}">
        <p14:creationId xmlns:p14="http://schemas.microsoft.com/office/powerpoint/2010/main" val="688616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316833" y="1659285"/>
            <a:ext cx="49984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line = input()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except:  # If we get EOF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line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guess = int(line)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guess == 42: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print('Nice work!')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guess &lt; 42 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low - guess again')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print('Too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high - guess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again')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713253" y="766733"/>
            <a:ext cx="598593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guess;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d",&amp;guess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!= EOF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guess == 42 )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("Nice work!\n");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break;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 guess &lt; 42 )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low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("Too high - guess again\n");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7648259" y="4501661"/>
            <a:ext cx="32175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5</a:t>
            </a:r>
          </a:p>
          <a:p>
            <a:r>
              <a:rPr lang="en-US" dirty="0">
                <a:latin typeface="Monaco" pitchFamily="2" charset="77"/>
              </a:rPr>
              <a:t>Too low - guess again</a:t>
            </a:r>
          </a:p>
          <a:p>
            <a:r>
              <a:rPr lang="en-US" dirty="0">
                <a:latin typeface="Monaco" pitchFamily="2" charset="77"/>
              </a:rPr>
              <a:t>50</a:t>
            </a:r>
          </a:p>
          <a:p>
            <a:r>
              <a:rPr lang="en-US" dirty="0">
                <a:latin typeface="Monaco" pitchFamily="2" charset="77"/>
              </a:rPr>
              <a:t>Too high - guess again</a:t>
            </a:r>
          </a:p>
          <a:p>
            <a:r>
              <a:rPr lang="en-US" dirty="0">
                <a:latin typeface="Monaco" pitchFamily="2" charset="77"/>
              </a:rPr>
              <a:t>42</a:t>
            </a:r>
          </a:p>
          <a:p>
            <a:r>
              <a:rPr lang="en-US" dirty="0">
                <a:latin typeface="Monaco" pitchFamily="2" charset="77"/>
              </a:rPr>
              <a:t>Nice work!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6035B7-27F7-E969-9952-F807B645317D}"/>
              </a:ext>
            </a:extLst>
          </p:cNvPr>
          <p:cNvSpPr txBox="1"/>
          <p:nvPr/>
        </p:nvSpPr>
        <p:spPr>
          <a:xfrm>
            <a:off x="10647218" y="6323598"/>
            <a:ext cx="14131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cc_02_10.c</a:t>
            </a:r>
          </a:p>
        </p:txBody>
      </p:sp>
    </p:spTree>
    <p:extLst>
      <p:ext uri="{BB962C8B-B14F-4D97-AF65-F5344CB8AC3E}">
        <p14:creationId xmlns:p14="http://schemas.microsoft.com/office/powerpoint/2010/main" val="3765195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2172500"/>
            <a:ext cx="44582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hand = open('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line in hand: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line.strip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().upper())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833814" y="1027906"/>
            <a:ext cx="625042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line[1000];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FILE *hand;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hand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romeo.txt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", "r");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while(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fgets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(line, 1000, hand) != NULL 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2432883" y="4783747"/>
            <a:ext cx="68018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BUT SOFT WHAT LIGHT THROUGH YONDER WINDOW BREAKS</a:t>
            </a:r>
          </a:p>
          <a:p>
            <a:r>
              <a:rPr lang="en-US" dirty="0">
                <a:latin typeface="Monaco" pitchFamily="2" charset="77"/>
              </a:rPr>
              <a:t>IT IS THE EAST AND JULIET IS THE SUN</a:t>
            </a:r>
          </a:p>
          <a:p>
            <a:r>
              <a:rPr lang="en-US" dirty="0">
                <a:latin typeface="Monaco" pitchFamily="2" charset="77"/>
              </a:rPr>
              <a:t>ARISE FAIR SUN AND KILL THE ENVIOUS MOON</a:t>
            </a:r>
          </a:p>
          <a:p>
            <a:r>
              <a:rPr lang="en-US" dirty="0">
                <a:latin typeface="Monaco" pitchFamily="2" charset="77"/>
              </a:rPr>
              <a:t>WHO IS ALREADY SICK AND PALE WITH GRIEF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80686D-54E3-5C35-770B-778EBE0D0537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cc_02_11.c</a:t>
            </a:r>
          </a:p>
        </p:txBody>
      </p:sp>
    </p:spTree>
    <p:extLst>
      <p:ext uri="{BB962C8B-B14F-4D97-AF65-F5344CB8AC3E}">
        <p14:creationId xmlns:p14="http://schemas.microsoft.com/office/powerpoint/2010/main" val="1459537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4182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two strings');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first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second = input()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print(first + " &amp; " + second)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665854" y="1367427"/>
            <a:ext cx="65261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char first[100], second[100],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[303];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two strings\n");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("%100s",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first);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" &amp; 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second);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("%s\n",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1657029" y="4815385"/>
            <a:ext cx="28039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two strings</a:t>
            </a:r>
          </a:p>
          <a:p>
            <a:r>
              <a:rPr lang="en-US" b="1" dirty="0">
                <a:latin typeface="Monaco" pitchFamily="2" charset="77"/>
              </a:rPr>
              <a:t>Kernighan</a:t>
            </a:r>
          </a:p>
          <a:p>
            <a:r>
              <a:rPr lang="en-US" b="1" dirty="0">
                <a:latin typeface="Monaco" pitchFamily="2" charset="77"/>
              </a:rPr>
              <a:t>Ritchie</a:t>
            </a:r>
          </a:p>
          <a:p>
            <a:r>
              <a:rPr lang="en-US" dirty="0">
                <a:latin typeface="Monaco" pitchFamily="2" charset="77"/>
              </a:rPr>
              <a:t>Kernighan &amp; Ritchie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cc_02_12.c</a:t>
            </a:r>
          </a:p>
        </p:txBody>
      </p:sp>
    </p:spTree>
    <p:extLst>
      <p:ext uri="{BB962C8B-B14F-4D97-AF65-F5344CB8AC3E}">
        <p14:creationId xmlns:p14="http://schemas.microsoft.com/office/powerpoint/2010/main" val="340733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print('-'+s1.rstrip()+'-')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951016" y="365125"/>
            <a:ext cx="6109365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py_rstrip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'\n' ||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'\t' ||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== ' ' 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/* Whitespace skip 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 else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/* the last non-blank */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 j+1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[j+1]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   Hello   World-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cc_02_13.c</a:t>
            </a:r>
          </a:p>
        </p:txBody>
      </p:sp>
    </p:spTree>
    <p:extLst>
      <p:ext uri="{BB962C8B-B14F-4D97-AF65-F5344CB8AC3E}">
        <p14:creationId xmlns:p14="http://schemas.microsoft.com/office/powerpoint/2010/main" val="1497677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Strip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838200" y="2577706"/>
            <a:ext cx="3906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 = "   Hello   World    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print('-'+s1.lstrip()+'-')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5580722" y="365125"/>
            <a:ext cx="647965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ctype.h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s1[] = "   Hello   World    ";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("-%s-\n", s1);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py_lstrip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found = 0;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=0, j=0;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)-1;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! found &amp;&amp;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]) ) continue;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) return;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found = 1;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[++j] = '\0';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92011" y="4111055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-Hello   World    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AC2D4A-1256-8DC4-CDEF-7E9063C86FCE}"/>
              </a:ext>
            </a:extLst>
          </p:cNvPr>
          <p:cNvSpPr txBox="1"/>
          <p:nvPr/>
        </p:nvSpPr>
        <p:spPr>
          <a:xfrm>
            <a:off x="10460182" y="6323598"/>
            <a:ext cx="16001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</a:t>
            </a:r>
            <a:r>
              <a:rPr lang="en-US" sz="16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_02_14</a:t>
            </a:r>
          </a:p>
          <a:p>
            <a:r>
              <a:rPr lang="en-US" sz="160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9315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White space is essential</a:t>
            </a:r>
          </a:p>
          <a:p>
            <a:r>
              <a:rPr lang="en-US" dirty="0"/>
              <a:t>Very object oriented</a:t>
            </a:r>
          </a:p>
          <a:p>
            <a:r>
              <a:rPr lang="en-US" dirty="0"/>
              <a:t>Convenient data structures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r>
              <a:rPr lang="en-US" dirty="0"/>
              <a:t>Auto memory management</a:t>
            </a:r>
          </a:p>
          <a:p>
            <a:r>
              <a:rPr lang="en-US" dirty="0"/>
              <a:t>1980's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Whitespace ignored</a:t>
            </a:r>
          </a:p>
          <a:p>
            <a:r>
              <a:rPr lang="en-US" dirty="0"/>
              <a:t>Not object oriented at all</a:t>
            </a:r>
          </a:p>
          <a:p>
            <a:r>
              <a:rPr lang="en-US" dirty="0"/>
              <a:t>Fast efficient powerful</a:t>
            </a:r>
          </a:p>
          <a:p>
            <a:pPr lvl="1"/>
            <a:r>
              <a:rPr lang="en-US" dirty="0"/>
              <a:t>struct</a:t>
            </a:r>
          </a:p>
          <a:p>
            <a:pPr lvl="1"/>
            <a:r>
              <a:rPr lang="en-US" dirty="0"/>
              <a:t>Pointers</a:t>
            </a:r>
          </a:p>
          <a:p>
            <a:r>
              <a:rPr lang="en-US" dirty="0"/>
              <a:t>Manual memory management</a:t>
            </a:r>
          </a:p>
          <a:p>
            <a:r>
              <a:rPr lang="en-US" dirty="0"/>
              <a:t>1970's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6995F-2189-79F0-3B96-021A3458687F}"/>
              </a:ext>
            </a:extLst>
          </p:cNvPr>
          <p:cNvSpPr txBox="1"/>
          <p:nvPr/>
        </p:nvSpPr>
        <p:spPr>
          <a:xfrm>
            <a:off x="1583635" y="5330530"/>
            <a:ext cx="902472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many ways, Python is a convenience layer built on top of C to make it so users could write code without worrying about the complex details.</a:t>
            </a:r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048DFB-4045-3AA8-A690-6B9662561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at C Through Python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17EDB0-CA29-D11E-A25A-CE9A35DD1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728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E75395-E56B-5576-57F3-7147B3EF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96E02-877B-3E12-E2F9-BE0A304F4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Operators: + - * / % </a:t>
            </a:r>
          </a:p>
          <a:p>
            <a:r>
              <a:rPr lang="en-US" dirty="0"/>
              <a:t>Comparison Operators: == != &lt; &gt; &lt;= the same</a:t>
            </a:r>
          </a:p>
          <a:p>
            <a:pPr lvl="1"/>
            <a:r>
              <a:rPr lang="en-US" dirty="0"/>
              <a:t>is / in / and / not / or - are different</a:t>
            </a:r>
          </a:p>
          <a:p>
            <a:r>
              <a:rPr lang="en-US" dirty="0"/>
              <a:t>Variable naming rules – letter/underscore + numbers/letters/underscores – also case matters</a:t>
            </a:r>
          </a:p>
          <a:p>
            <a:r>
              <a:rPr lang="en-US" dirty="0"/>
              <a:t>While loops – also break and continue in loops</a:t>
            </a:r>
          </a:p>
          <a:p>
            <a:r>
              <a:rPr lang="en-US" dirty="0"/>
              <a:t>Constants similar except for strings and characters and </a:t>
            </a:r>
            <a:r>
              <a:rPr lang="en-US" dirty="0" err="1"/>
              <a:t>booleans</a:t>
            </a:r>
            <a:endParaRPr lang="en-US" dirty="0"/>
          </a:p>
          <a:p>
            <a:r>
              <a:rPr lang="en-US" dirty="0"/>
              <a:t>Both have int / float, (char, byte)</a:t>
            </a:r>
          </a:p>
          <a:p>
            <a:pPr lvl="1"/>
            <a:r>
              <a:rPr lang="en-US" dirty="0"/>
              <a:t>C has no str, list, or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Python has no struct or double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89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2175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I am a comment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world')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print('Answer', 42)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print('Name', 'Sarah')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print('x',3.5,'i',10)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54232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I am a comment */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("Hello world\n");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("Answer %d\n", 42);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("Name %s\n", "Sarah");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 %.1f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%d\n", 3.5, 100);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17011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Hello world</a:t>
            </a:r>
          </a:p>
          <a:p>
            <a:r>
              <a:rPr lang="en-US" dirty="0">
                <a:latin typeface="Monaco" pitchFamily="2" charset="77"/>
              </a:rPr>
              <a:t>Answer 42</a:t>
            </a:r>
          </a:p>
          <a:p>
            <a:r>
              <a:rPr lang="en-US" dirty="0">
                <a:latin typeface="Monaco" pitchFamily="2" charset="77"/>
              </a:rPr>
              <a:t>Name Sarah</a:t>
            </a:r>
          </a:p>
          <a:p>
            <a:r>
              <a:rPr lang="en-US" dirty="0">
                <a:latin typeface="Monaco" pitchFamily="2" charset="77"/>
              </a:rPr>
              <a:t>x 3.5 </a:t>
            </a:r>
            <a:r>
              <a:rPr lang="en-US" dirty="0" err="1">
                <a:latin typeface="Monaco" pitchFamily="2" charset="77"/>
              </a:rPr>
              <a:t>i</a:t>
            </a:r>
            <a:r>
              <a:rPr lang="en-US" dirty="0">
                <a:latin typeface="Monaco" pitchFamily="2" charset="77"/>
              </a:rPr>
              <a:t> 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28CDF7-E206-237B-5834-303417C8C9F2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cc_02_01.c</a:t>
            </a:r>
          </a:p>
        </p:txBody>
      </p:sp>
    </p:spTree>
    <p:extLst>
      <p:ext uri="{BB962C8B-B14F-4D97-AF65-F5344CB8AC3E}">
        <p14:creationId xmlns:p14="http://schemas.microsoft.com/office/powerpoint/2010/main" val="87991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B508E1-B5B9-9A0B-37F0-15F2BB30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C36094-8775-EBE3-1FED-6DF8907EC500}"/>
              </a:ext>
            </a:extLst>
          </p:cNvPr>
          <p:cNvSpPr txBox="1"/>
          <p:nvPr/>
        </p:nvSpPr>
        <p:spPr>
          <a:xfrm>
            <a:off x="954156" y="1682693"/>
            <a:ext cx="33554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print('Enter US Floor')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int(input())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print('EU Floor',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04B7C8-BBD4-1EE7-3894-3C801D6DC253}"/>
              </a:ext>
            </a:extLst>
          </p:cNvPr>
          <p:cNvSpPr txBox="1"/>
          <p:nvPr/>
        </p:nvSpPr>
        <p:spPr>
          <a:xfrm>
            <a:off x="6322193" y="1027906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("Enter US Floor\n");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("%d",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 1;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("EU Floor %d\n",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4458A-37BA-02AB-CE8C-B288D36FE6BF}"/>
              </a:ext>
            </a:extLst>
          </p:cNvPr>
          <p:cNvSpPr txBox="1"/>
          <p:nvPr/>
        </p:nvSpPr>
        <p:spPr>
          <a:xfrm>
            <a:off x="954156" y="4200590"/>
            <a:ext cx="21146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Enter US Floor</a:t>
            </a:r>
          </a:p>
          <a:p>
            <a:r>
              <a:rPr lang="en-US" b="1" dirty="0">
                <a:latin typeface="Monaco" pitchFamily="2" charset="77"/>
              </a:rPr>
              <a:t>2</a:t>
            </a:r>
          </a:p>
          <a:p>
            <a:r>
              <a:rPr lang="en-US" dirty="0">
                <a:latin typeface="Monaco" pitchFamily="2" charset="77"/>
              </a:rPr>
              <a:t>EU Floor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45FFE-7DC3-FDAE-69BA-C033FBD70A6E}"/>
              </a:ext>
            </a:extLst>
          </p:cNvPr>
          <p:cNvSpPr txBox="1"/>
          <p:nvPr/>
        </p:nvSpPr>
        <p:spPr>
          <a:xfrm>
            <a:off x="10460182" y="6323598"/>
            <a:ext cx="16001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cc_02_02.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c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564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2477</Words>
  <Application>Microsoft Macintosh PowerPoint</Application>
  <PresentationFormat>Widescreen</PresentationFormat>
  <Paragraphs>437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Gill Sans</vt:lpstr>
      <vt:lpstr>Marker Felt</vt:lpstr>
      <vt:lpstr>Menlo</vt:lpstr>
      <vt:lpstr>Monaco</vt:lpstr>
      <vt:lpstr>Office Theme</vt:lpstr>
      <vt:lpstr>Comparing Python and C</vt:lpstr>
      <vt:lpstr>Evolution of Computer Languages</vt:lpstr>
      <vt:lpstr>A Brief History of Computers</vt:lpstr>
      <vt:lpstr>Learning Path: online.dr-chuck.com</vt:lpstr>
      <vt:lpstr>Python and C</vt:lpstr>
      <vt:lpstr>Looking at C Through Python</vt:lpstr>
      <vt:lpstr>Similarities</vt:lpstr>
      <vt:lpstr>Output</vt:lpstr>
      <vt:lpstr>Number Input</vt:lpstr>
      <vt:lpstr>String Input</vt:lpstr>
      <vt:lpstr>Line Input</vt:lpstr>
      <vt:lpstr>Line Input (safe)</vt:lpstr>
      <vt:lpstr>Read A File</vt:lpstr>
      <vt:lpstr>Counted Loop</vt:lpstr>
      <vt:lpstr>Max / Min</vt:lpstr>
      <vt:lpstr>Max / Min</vt:lpstr>
      <vt:lpstr>Max / Min v2</vt:lpstr>
      <vt:lpstr>Guessing</vt:lpstr>
      <vt:lpstr>Functions</vt:lpstr>
      <vt:lpstr>Shouting</vt:lpstr>
      <vt:lpstr>Concatenation</vt:lpstr>
      <vt:lpstr>Right Strip</vt:lpstr>
      <vt:lpstr>Left Strip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Microsoft Office User</cp:lastModifiedBy>
  <cp:revision>19</cp:revision>
  <dcterms:created xsi:type="dcterms:W3CDTF">2022-07-26T07:32:28Z</dcterms:created>
  <dcterms:modified xsi:type="dcterms:W3CDTF">2022-07-26T13:12:21Z</dcterms:modified>
</cp:coreProperties>
</file>