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94" r:id="rId4"/>
    <p:sldId id="295" r:id="rId5"/>
    <p:sldId id="296" r:id="rId6"/>
    <p:sldId id="341" r:id="rId7"/>
    <p:sldId id="288" r:id="rId8"/>
    <p:sldId id="293" r:id="rId9"/>
    <p:sldId id="298" r:id="rId10"/>
    <p:sldId id="297" r:id="rId11"/>
    <p:sldId id="342" r:id="rId12"/>
    <p:sldId id="343" r:id="rId13"/>
    <p:sldId id="344" r:id="rId14"/>
    <p:sldId id="340"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535"/>
    <p:restoredTop sz="96327"/>
  </p:normalViewPr>
  <p:slideViewPr>
    <p:cSldViewPr snapToGrid="0" snapToObjects="1">
      <p:cViewPr varScale="1">
        <p:scale>
          <a:sx n="76" d="100"/>
          <a:sy n="76"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2/18/23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2/18/23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5</a:t>
            </a:r>
            <a:br>
              <a:rPr lang="en-US" dirty="0"/>
            </a:br>
            <a:r>
              <a:rPr lang="en-US" sz="4800" dirty="0"/>
              <a:t>Functions and Program Structure</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DACE-7C31-71EC-959E-1FBC550D9700}"/>
              </a:ext>
            </a:extLst>
          </p:cNvPr>
          <p:cNvSpPr>
            <a:spLocks noGrp="1"/>
          </p:cNvSpPr>
          <p:nvPr>
            <p:ph type="title"/>
          </p:nvPr>
        </p:nvSpPr>
        <p:spPr/>
        <p:txBody>
          <a:bodyPr/>
          <a:lstStyle/>
          <a:p>
            <a:r>
              <a:rPr lang="en-US" dirty="0"/>
              <a:t>Standardizing C</a:t>
            </a:r>
          </a:p>
        </p:txBody>
      </p:sp>
      <p:sp>
        <p:nvSpPr>
          <p:cNvPr id="3" name="Content Placeholder 2">
            <a:extLst>
              <a:ext uri="{FF2B5EF4-FFF2-40B4-BE49-F238E27FC236}">
                <a16:creationId xmlns:a16="http://schemas.microsoft.com/office/drawing/2014/main" id="{36134E98-BE7B-CC9B-992E-ACF91BB230B2}"/>
              </a:ext>
            </a:extLst>
          </p:cNvPr>
          <p:cNvSpPr>
            <a:spLocks noGrp="1"/>
          </p:cNvSpPr>
          <p:nvPr>
            <p:ph idx="1"/>
          </p:nvPr>
        </p:nvSpPr>
        <p:spPr>
          <a:xfrm>
            <a:off x="838200" y="1825625"/>
            <a:ext cx="6261847" cy="1603375"/>
          </a:xfrm>
        </p:spPr>
        <p:txBody>
          <a:bodyPr>
            <a:normAutofit fontScale="77500" lnSpcReduction="20000"/>
          </a:bodyPr>
          <a:lstStyle/>
          <a:p>
            <a:r>
              <a:rPr lang="en-US" dirty="0"/>
              <a:t>Standardization of C started in 1983 in ANSI</a:t>
            </a:r>
          </a:p>
          <a:p>
            <a:r>
              <a:rPr lang="en-US" dirty="0"/>
              <a:t>C++ was in development from 1979-1983</a:t>
            </a:r>
          </a:p>
          <a:p>
            <a:r>
              <a:rPr lang="en-US" dirty="0"/>
              <a:t>The Second Edition of K&amp;R C was published in 1988</a:t>
            </a:r>
          </a:p>
          <a:p>
            <a:r>
              <a:rPr lang="en-US" dirty="0"/>
              <a:t>The “C89” standard was released in 1989</a:t>
            </a:r>
          </a:p>
        </p:txBody>
      </p:sp>
      <p:pic>
        <p:nvPicPr>
          <p:cNvPr id="5" name="Picture 4" descr="Text&#10;&#10;Description automatically generated">
            <a:extLst>
              <a:ext uri="{FF2B5EF4-FFF2-40B4-BE49-F238E27FC236}">
                <a16:creationId xmlns:a16="http://schemas.microsoft.com/office/drawing/2014/main" id="{4862342F-C237-FEA9-5D7D-17A0157FD522}"/>
              </a:ext>
            </a:extLst>
          </p:cNvPr>
          <p:cNvPicPr>
            <a:picLocks noChangeAspect="1"/>
          </p:cNvPicPr>
          <p:nvPr/>
        </p:nvPicPr>
        <p:blipFill>
          <a:blip r:embed="rId2"/>
          <a:stretch>
            <a:fillRect/>
          </a:stretch>
        </p:blipFill>
        <p:spPr>
          <a:xfrm>
            <a:off x="7753350" y="673100"/>
            <a:ext cx="4000500" cy="5511800"/>
          </a:xfrm>
          <a:prstGeom prst="rect">
            <a:avLst/>
          </a:prstGeom>
          <a:ln>
            <a:solidFill>
              <a:schemeClr val="tx1"/>
            </a:solidFill>
          </a:ln>
        </p:spPr>
      </p:pic>
      <p:sp>
        <p:nvSpPr>
          <p:cNvPr id="6" name="TextBox 5">
            <a:extLst>
              <a:ext uri="{FF2B5EF4-FFF2-40B4-BE49-F238E27FC236}">
                <a16:creationId xmlns:a16="http://schemas.microsoft.com/office/drawing/2014/main" id="{933272C8-E9EE-CFEA-4262-D8ADCA645F23}"/>
              </a:ext>
            </a:extLst>
          </p:cNvPr>
          <p:cNvSpPr txBox="1"/>
          <p:nvPr/>
        </p:nvSpPr>
        <p:spPr>
          <a:xfrm>
            <a:off x="1474294" y="3599577"/>
            <a:ext cx="4989658" cy="2585323"/>
          </a:xfrm>
          <a:prstGeom prst="rect">
            <a:avLst/>
          </a:prstGeom>
          <a:noFill/>
        </p:spPr>
        <p:txBody>
          <a:bodyPr wrap="square" rtlCol="0">
            <a:spAutoFit/>
          </a:bodyPr>
          <a:lstStyle/>
          <a:p>
            <a:r>
              <a:rPr lang="en-US" dirty="0"/>
              <a:t>The second edition of </a:t>
            </a:r>
            <a:r>
              <a:rPr lang="en-US" i="1" dirty="0"/>
              <a:t>The C Programming Language</a:t>
            </a:r>
            <a:r>
              <a:rPr lang="en-US" dirty="0"/>
              <a:t> was published early in 1988.  At that time, the first C standard was almost complete, formalizing and codifying the precise definition of the language.</a:t>
            </a:r>
          </a:p>
          <a:p>
            <a:pPr algn="r"/>
            <a:r>
              <a:rPr lang="en-US" b="1" dirty="0"/>
              <a:t>Brian Kernighan</a:t>
            </a:r>
          </a:p>
          <a:p>
            <a:pPr algn="r"/>
            <a:r>
              <a:rPr lang="en-US" dirty="0"/>
              <a:t>Princeton, New Jersey</a:t>
            </a:r>
          </a:p>
          <a:p>
            <a:pPr algn="r"/>
            <a:r>
              <a:rPr lang="en-US" dirty="0"/>
              <a:t>November 2012</a:t>
            </a:r>
          </a:p>
          <a:p>
            <a:pPr algn="r"/>
            <a:r>
              <a:rPr lang="en-US" dirty="0"/>
              <a:t>Preface to the Digital Edition</a:t>
            </a:r>
          </a:p>
        </p:txBody>
      </p:sp>
    </p:spTree>
    <p:extLst>
      <p:ext uri="{BB962C8B-B14F-4D97-AF65-F5344CB8AC3E}">
        <p14:creationId xmlns:p14="http://schemas.microsoft.com/office/powerpoint/2010/main" val="303265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262B-436F-3FAB-706C-2797FE1587CC}"/>
              </a:ext>
            </a:extLst>
          </p:cNvPr>
          <p:cNvSpPr>
            <a:spLocks noGrp="1"/>
          </p:cNvSpPr>
          <p:nvPr>
            <p:ph type="title"/>
          </p:nvPr>
        </p:nvSpPr>
        <p:spPr/>
        <p:txBody>
          <a:bodyPr/>
          <a:lstStyle/>
          <a:p>
            <a:r>
              <a:rPr lang="en-US" dirty="0"/>
              <a:t>Endianness – What comes first?  (review)</a:t>
            </a:r>
          </a:p>
        </p:txBody>
      </p:sp>
      <p:sp>
        <p:nvSpPr>
          <p:cNvPr id="3" name="Content Placeholder 2">
            <a:extLst>
              <a:ext uri="{FF2B5EF4-FFF2-40B4-BE49-F238E27FC236}">
                <a16:creationId xmlns:a16="http://schemas.microsoft.com/office/drawing/2014/main" id="{2EAA6E54-2E2E-83E1-17B1-83B1800AAC95}"/>
              </a:ext>
            </a:extLst>
          </p:cNvPr>
          <p:cNvSpPr>
            <a:spLocks noGrp="1"/>
          </p:cNvSpPr>
          <p:nvPr>
            <p:ph idx="1"/>
          </p:nvPr>
        </p:nvSpPr>
        <p:spPr/>
        <p:txBody>
          <a:bodyPr/>
          <a:lstStyle/>
          <a:p>
            <a:r>
              <a:rPr lang="en-US" dirty="0"/>
              <a:t>In word oriented computers, when we would load a word and treated it as characters the first character would be in the top bits of the word</a:t>
            </a:r>
          </a:p>
          <a:p>
            <a:r>
              <a:rPr lang="en-US" dirty="0"/>
              <a:t>In byte oriented computers when we load a byte – the first character is the first character</a:t>
            </a:r>
          </a:p>
          <a:p>
            <a:r>
              <a:rPr lang="en-US" dirty="0"/>
              <a:t>In byte oriented computers when we load an area filled with bytes and loaded it as a word (i.e. like 4 bytes) – in a big-endian computer, the first character is in the top bits of the word</a:t>
            </a:r>
          </a:p>
          <a:p>
            <a:r>
              <a:rPr lang="en-US" dirty="0"/>
              <a:t>In byte oriented computer, when we load an area filled with bytes and loaded it as a word, in a little endian computer the bytes are backwards.</a:t>
            </a:r>
          </a:p>
        </p:txBody>
      </p:sp>
    </p:spTree>
    <p:extLst>
      <p:ext uri="{BB962C8B-B14F-4D97-AF65-F5344CB8AC3E}">
        <p14:creationId xmlns:p14="http://schemas.microsoft.com/office/powerpoint/2010/main" val="45115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0D44EDF-F5F0-C1F4-0373-F9BC11DFDA8D}"/>
              </a:ext>
            </a:extLst>
          </p:cNvPr>
          <p:cNvGrpSpPr/>
          <p:nvPr/>
        </p:nvGrpSpPr>
        <p:grpSpPr>
          <a:xfrm>
            <a:off x="1458088" y="1677763"/>
            <a:ext cx="3478581" cy="400367"/>
            <a:chOff x="1038567" y="1614228"/>
            <a:chExt cx="3478581" cy="400367"/>
          </a:xfrm>
        </p:grpSpPr>
        <p:sp>
          <p:nvSpPr>
            <p:cNvPr id="5" name="Rectangle 4">
              <a:extLst>
                <a:ext uri="{FF2B5EF4-FFF2-40B4-BE49-F238E27FC236}">
                  <a16:creationId xmlns:a16="http://schemas.microsoft.com/office/drawing/2014/main" id="{2C3E6F26-E90B-360B-3621-9D78B3FB9280}"/>
                </a:ext>
              </a:extLst>
            </p:cNvPr>
            <p:cNvSpPr/>
            <p:nvPr/>
          </p:nvSpPr>
          <p:spPr>
            <a:xfrm>
              <a:off x="1038567"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6" name="Rectangle 5">
              <a:extLst>
                <a:ext uri="{FF2B5EF4-FFF2-40B4-BE49-F238E27FC236}">
                  <a16:creationId xmlns:a16="http://schemas.microsoft.com/office/drawing/2014/main" id="{950B843D-AA1F-DB00-27C7-79D535F69B10}"/>
                </a:ext>
              </a:extLst>
            </p:cNvPr>
            <p:cNvSpPr/>
            <p:nvPr/>
          </p:nvSpPr>
          <p:spPr>
            <a:xfrm>
              <a:off x="1386299"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7" name="Rectangle 6">
              <a:extLst>
                <a:ext uri="{FF2B5EF4-FFF2-40B4-BE49-F238E27FC236}">
                  <a16:creationId xmlns:a16="http://schemas.microsoft.com/office/drawing/2014/main" id="{0BEDE6FA-A18C-BE5C-BF2F-083BB449CBA1}"/>
                </a:ext>
              </a:extLst>
            </p:cNvPr>
            <p:cNvSpPr/>
            <p:nvPr/>
          </p:nvSpPr>
          <p:spPr>
            <a:xfrm>
              <a:off x="1734078"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8" name="Rectangle 7">
              <a:extLst>
                <a:ext uri="{FF2B5EF4-FFF2-40B4-BE49-F238E27FC236}">
                  <a16:creationId xmlns:a16="http://schemas.microsoft.com/office/drawing/2014/main" id="{10657F8D-8DFD-C28A-9926-AE6420E9FDAE}"/>
                </a:ext>
              </a:extLst>
            </p:cNvPr>
            <p:cNvSpPr/>
            <p:nvPr/>
          </p:nvSpPr>
          <p:spPr>
            <a:xfrm>
              <a:off x="2081811"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9" name="Rectangle 8">
              <a:extLst>
                <a:ext uri="{FF2B5EF4-FFF2-40B4-BE49-F238E27FC236}">
                  <a16:creationId xmlns:a16="http://schemas.microsoft.com/office/drawing/2014/main" id="{C92B1D96-F6C4-8E17-F92A-8B84C3BFE118}"/>
                </a:ext>
              </a:extLst>
            </p:cNvPr>
            <p:cNvSpPr/>
            <p:nvPr/>
          </p:nvSpPr>
          <p:spPr>
            <a:xfrm>
              <a:off x="2429632"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 name="Rectangle 9">
              <a:extLst>
                <a:ext uri="{FF2B5EF4-FFF2-40B4-BE49-F238E27FC236}">
                  <a16:creationId xmlns:a16="http://schemas.microsoft.com/office/drawing/2014/main" id="{B7ACCFC4-4E59-365B-6BC3-A6899FF5F394}"/>
                </a:ext>
              </a:extLst>
            </p:cNvPr>
            <p:cNvSpPr/>
            <p:nvPr/>
          </p:nvSpPr>
          <p:spPr>
            <a:xfrm>
              <a:off x="2777364"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a:extLst>
                <a:ext uri="{FF2B5EF4-FFF2-40B4-BE49-F238E27FC236}">
                  <a16:creationId xmlns:a16="http://schemas.microsoft.com/office/drawing/2014/main" id="{AFEDBC4A-A86B-35C0-A9DA-2C218B9B05E7}"/>
                </a:ext>
              </a:extLst>
            </p:cNvPr>
            <p:cNvSpPr/>
            <p:nvPr/>
          </p:nvSpPr>
          <p:spPr>
            <a:xfrm>
              <a:off x="3125143"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 name="Rectangle 11">
              <a:extLst>
                <a:ext uri="{FF2B5EF4-FFF2-40B4-BE49-F238E27FC236}">
                  <a16:creationId xmlns:a16="http://schemas.microsoft.com/office/drawing/2014/main" id="{F06F1CE0-87DE-74A1-D110-BD84D60863CB}"/>
                </a:ext>
              </a:extLst>
            </p:cNvPr>
            <p:cNvSpPr/>
            <p:nvPr/>
          </p:nvSpPr>
          <p:spPr>
            <a:xfrm>
              <a:off x="3472876"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4" name="Rectangle 13">
              <a:extLst>
                <a:ext uri="{FF2B5EF4-FFF2-40B4-BE49-F238E27FC236}">
                  <a16:creationId xmlns:a16="http://schemas.microsoft.com/office/drawing/2014/main" id="{A8BE84FD-23F3-729A-5F66-3A5D2A2CB889}"/>
                </a:ext>
              </a:extLst>
            </p:cNvPr>
            <p:cNvSpPr/>
            <p:nvPr/>
          </p:nvSpPr>
          <p:spPr>
            <a:xfrm>
              <a:off x="3821637"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 name="Rectangle 14">
              <a:extLst>
                <a:ext uri="{FF2B5EF4-FFF2-40B4-BE49-F238E27FC236}">
                  <a16:creationId xmlns:a16="http://schemas.microsoft.com/office/drawing/2014/main" id="{95BBC824-BA0C-7331-7E2F-0588C8AE5BCA}"/>
                </a:ext>
              </a:extLst>
            </p:cNvPr>
            <p:cNvSpPr/>
            <p:nvPr/>
          </p:nvSpPr>
          <p:spPr>
            <a:xfrm>
              <a:off x="4169369"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16" name="Rectangle 15">
            <a:extLst>
              <a:ext uri="{FF2B5EF4-FFF2-40B4-BE49-F238E27FC236}">
                <a16:creationId xmlns:a16="http://schemas.microsoft.com/office/drawing/2014/main" id="{04DA9DBC-B3BB-E7F7-F126-BF17292C170E}"/>
              </a:ext>
            </a:extLst>
          </p:cNvPr>
          <p:cNvSpPr/>
          <p:nvPr/>
        </p:nvSpPr>
        <p:spPr>
          <a:xfrm>
            <a:off x="4814323" y="2490880"/>
            <a:ext cx="434845" cy="406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17" name="Rectangle 16">
            <a:extLst>
              <a:ext uri="{FF2B5EF4-FFF2-40B4-BE49-F238E27FC236}">
                <a16:creationId xmlns:a16="http://schemas.microsoft.com/office/drawing/2014/main" id="{DB71B1E0-D7D9-C238-05F8-D048031C6A7D}"/>
              </a:ext>
            </a:extLst>
          </p:cNvPr>
          <p:cNvSpPr/>
          <p:nvPr/>
        </p:nvSpPr>
        <p:spPr>
          <a:xfrm>
            <a:off x="4814323" y="289035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8" name="Rectangle 17">
            <a:extLst>
              <a:ext uri="{FF2B5EF4-FFF2-40B4-BE49-F238E27FC236}">
                <a16:creationId xmlns:a16="http://schemas.microsoft.com/office/drawing/2014/main" id="{D00A183B-2DB3-60CD-BFF3-AF5F35AADF3E}"/>
              </a:ext>
            </a:extLst>
          </p:cNvPr>
          <p:cNvSpPr/>
          <p:nvPr/>
        </p:nvSpPr>
        <p:spPr>
          <a:xfrm>
            <a:off x="4814323" y="3263770"/>
            <a:ext cx="434845" cy="406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19" name="Rectangle 18">
            <a:extLst>
              <a:ext uri="{FF2B5EF4-FFF2-40B4-BE49-F238E27FC236}">
                <a16:creationId xmlns:a16="http://schemas.microsoft.com/office/drawing/2014/main" id="{B304DB94-BB13-773E-EED6-A79331FBADD1}"/>
              </a:ext>
            </a:extLst>
          </p:cNvPr>
          <p:cNvSpPr/>
          <p:nvPr/>
        </p:nvSpPr>
        <p:spPr>
          <a:xfrm>
            <a:off x="4814323"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24" name="Rectangle 23">
            <a:extLst>
              <a:ext uri="{FF2B5EF4-FFF2-40B4-BE49-F238E27FC236}">
                <a16:creationId xmlns:a16="http://schemas.microsoft.com/office/drawing/2014/main" id="{239CAB64-19A7-50F8-9352-FD42EB2CFE6B}"/>
              </a:ext>
            </a:extLst>
          </p:cNvPr>
          <p:cNvSpPr/>
          <p:nvPr/>
        </p:nvSpPr>
        <p:spPr>
          <a:xfrm>
            <a:off x="928224"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25" name="Rectangle 24">
            <a:extLst>
              <a:ext uri="{FF2B5EF4-FFF2-40B4-BE49-F238E27FC236}">
                <a16:creationId xmlns:a16="http://schemas.microsoft.com/office/drawing/2014/main" id="{5D718F84-FA36-F6B6-0519-8E885354704C}"/>
              </a:ext>
            </a:extLst>
          </p:cNvPr>
          <p:cNvSpPr/>
          <p:nvPr/>
        </p:nvSpPr>
        <p:spPr>
          <a:xfrm>
            <a:off x="1363011"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26" name="Rectangle 25">
            <a:extLst>
              <a:ext uri="{FF2B5EF4-FFF2-40B4-BE49-F238E27FC236}">
                <a16:creationId xmlns:a16="http://schemas.microsoft.com/office/drawing/2014/main" id="{6B21E518-6F57-34B7-9994-484677E5ED9E}"/>
              </a:ext>
            </a:extLst>
          </p:cNvPr>
          <p:cNvSpPr/>
          <p:nvPr/>
        </p:nvSpPr>
        <p:spPr>
          <a:xfrm>
            <a:off x="1797856"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27" name="Rectangle 26">
            <a:extLst>
              <a:ext uri="{FF2B5EF4-FFF2-40B4-BE49-F238E27FC236}">
                <a16:creationId xmlns:a16="http://schemas.microsoft.com/office/drawing/2014/main" id="{0C6CB8C9-9005-27B0-7036-A7AF90C756FD}"/>
              </a:ext>
            </a:extLst>
          </p:cNvPr>
          <p:cNvSpPr/>
          <p:nvPr/>
        </p:nvSpPr>
        <p:spPr>
          <a:xfrm>
            <a:off x="2232643"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39" name="Rectangle 38">
            <a:extLst>
              <a:ext uri="{FF2B5EF4-FFF2-40B4-BE49-F238E27FC236}">
                <a16:creationId xmlns:a16="http://schemas.microsoft.com/office/drawing/2014/main" id="{66DF1D35-3BB7-4A61-7DFE-1697E91779C3}"/>
              </a:ext>
            </a:extLst>
          </p:cNvPr>
          <p:cNvSpPr/>
          <p:nvPr/>
        </p:nvSpPr>
        <p:spPr>
          <a:xfrm>
            <a:off x="6526371"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40" name="Rectangle 39">
            <a:extLst>
              <a:ext uri="{FF2B5EF4-FFF2-40B4-BE49-F238E27FC236}">
                <a16:creationId xmlns:a16="http://schemas.microsoft.com/office/drawing/2014/main" id="{87CBFEE6-3CCF-1086-598E-CCDFE78AFBFD}"/>
              </a:ext>
            </a:extLst>
          </p:cNvPr>
          <p:cNvSpPr/>
          <p:nvPr/>
        </p:nvSpPr>
        <p:spPr>
          <a:xfrm>
            <a:off x="6961158"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41" name="Rectangle 40">
            <a:extLst>
              <a:ext uri="{FF2B5EF4-FFF2-40B4-BE49-F238E27FC236}">
                <a16:creationId xmlns:a16="http://schemas.microsoft.com/office/drawing/2014/main" id="{F045B1BE-3A24-EC34-9264-F92CA68A7955}"/>
              </a:ext>
            </a:extLst>
          </p:cNvPr>
          <p:cNvSpPr/>
          <p:nvPr/>
        </p:nvSpPr>
        <p:spPr>
          <a:xfrm>
            <a:off x="7396003"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42" name="Rectangle 41">
            <a:extLst>
              <a:ext uri="{FF2B5EF4-FFF2-40B4-BE49-F238E27FC236}">
                <a16:creationId xmlns:a16="http://schemas.microsoft.com/office/drawing/2014/main" id="{4415D64E-C796-3742-49B3-443DC8C1E582}"/>
              </a:ext>
            </a:extLst>
          </p:cNvPr>
          <p:cNvSpPr/>
          <p:nvPr/>
        </p:nvSpPr>
        <p:spPr>
          <a:xfrm>
            <a:off x="7830790"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cxnSp>
        <p:nvCxnSpPr>
          <p:cNvPr id="45" name="Elbow Connector 44">
            <a:extLst>
              <a:ext uri="{FF2B5EF4-FFF2-40B4-BE49-F238E27FC236}">
                <a16:creationId xmlns:a16="http://schemas.microsoft.com/office/drawing/2014/main" id="{E4A6C08B-B139-1345-49B7-EA8EDA5CB4FF}"/>
              </a:ext>
            </a:extLst>
          </p:cNvPr>
          <p:cNvCxnSpPr>
            <a:cxnSpLocks/>
            <a:stCxn id="16" idx="1"/>
            <a:endCxn id="5" idx="2"/>
          </p:cNvCxnSpPr>
          <p:nvPr/>
        </p:nvCxnSpPr>
        <p:spPr>
          <a:xfrm rot="10800000">
            <a:off x="1631979" y="2078131"/>
            <a:ext cx="3182345" cy="6158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A4432F23-5370-3D0F-2DB1-DDF1BA87D7DF}"/>
              </a:ext>
            </a:extLst>
          </p:cNvPr>
          <p:cNvCxnSpPr>
            <a:cxnSpLocks/>
            <a:stCxn id="16" idx="1"/>
            <a:endCxn id="24" idx="0"/>
          </p:cNvCxnSpPr>
          <p:nvPr/>
        </p:nvCxnSpPr>
        <p:spPr>
          <a:xfrm rot="10800000" flipV="1">
            <a:off x="1145647" y="2694013"/>
            <a:ext cx="3668676" cy="8401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9C1F4904-DA19-3FE4-0A6B-08DFA658179D}"/>
              </a:ext>
            </a:extLst>
          </p:cNvPr>
          <p:cNvCxnSpPr>
            <a:cxnSpLocks/>
            <a:stCxn id="17" idx="1"/>
            <a:endCxn id="6" idx="2"/>
          </p:cNvCxnSpPr>
          <p:nvPr/>
        </p:nvCxnSpPr>
        <p:spPr>
          <a:xfrm rot="10800000">
            <a:off x="1979711" y="2078130"/>
            <a:ext cx="2834613" cy="99688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9648B0D0-AC05-8A86-EB78-A1C2CAE5C686}"/>
              </a:ext>
            </a:extLst>
          </p:cNvPr>
          <p:cNvCxnSpPr>
            <a:cxnSpLocks/>
            <a:stCxn id="17" idx="1"/>
            <a:endCxn id="25" idx="0"/>
          </p:cNvCxnSpPr>
          <p:nvPr/>
        </p:nvCxnSpPr>
        <p:spPr>
          <a:xfrm rot="10800000" flipV="1">
            <a:off x="1580435" y="3075017"/>
            <a:ext cx="3233889" cy="459147"/>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9712756E-6389-A95D-639D-DD90B31102FF}"/>
              </a:ext>
            </a:extLst>
          </p:cNvPr>
          <p:cNvCxnSpPr>
            <a:cxnSpLocks/>
            <a:stCxn id="16" idx="3"/>
            <a:endCxn id="42" idx="0"/>
          </p:cNvCxnSpPr>
          <p:nvPr/>
        </p:nvCxnSpPr>
        <p:spPr>
          <a:xfrm>
            <a:off x="5249168" y="2694013"/>
            <a:ext cx="2799045" cy="9692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EC364408-68A4-DDD9-939F-E9ADCA169ED7}"/>
              </a:ext>
            </a:extLst>
          </p:cNvPr>
          <p:cNvCxnSpPr>
            <a:cxnSpLocks/>
            <a:stCxn id="17" idx="3"/>
            <a:endCxn id="41" idx="0"/>
          </p:cNvCxnSpPr>
          <p:nvPr/>
        </p:nvCxnSpPr>
        <p:spPr>
          <a:xfrm>
            <a:off x="5249168" y="3075018"/>
            <a:ext cx="2364258" cy="588223"/>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81444DD-A257-DA85-391B-2FE2F6853528}"/>
              </a:ext>
            </a:extLst>
          </p:cNvPr>
          <p:cNvSpPr txBox="1"/>
          <p:nvPr/>
        </p:nvSpPr>
        <p:spPr>
          <a:xfrm>
            <a:off x="5401537" y="2078130"/>
            <a:ext cx="988925" cy="369332"/>
          </a:xfrm>
          <a:prstGeom prst="rect">
            <a:avLst/>
          </a:prstGeom>
          <a:noFill/>
        </p:spPr>
        <p:txBody>
          <a:bodyPr wrap="none" rtlCol="0">
            <a:spAutoFit/>
          </a:bodyPr>
          <a:lstStyle/>
          <a:p>
            <a:r>
              <a:rPr lang="en-US" dirty="0"/>
              <a:t>Memory</a:t>
            </a:r>
          </a:p>
        </p:txBody>
      </p:sp>
      <p:sp>
        <p:nvSpPr>
          <p:cNvPr id="93" name="TextBox 92">
            <a:extLst>
              <a:ext uri="{FF2B5EF4-FFF2-40B4-BE49-F238E27FC236}">
                <a16:creationId xmlns:a16="http://schemas.microsoft.com/office/drawing/2014/main" id="{3F2DCF76-66E0-4979-59B9-AE2C880CFD02}"/>
              </a:ext>
            </a:extLst>
          </p:cNvPr>
          <p:cNvSpPr txBox="1"/>
          <p:nvPr/>
        </p:nvSpPr>
        <p:spPr>
          <a:xfrm>
            <a:off x="1348630" y="750664"/>
            <a:ext cx="3066417" cy="646331"/>
          </a:xfrm>
          <a:prstGeom prst="rect">
            <a:avLst/>
          </a:prstGeom>
          <a:noFill/>
        </p:spPr>
        <p:txBody>
          <a:bodyPr wrap="none" rtlCol="0">
            <a:spAutoFit/>
          </a:bodyPr>
          <a:lstStyle/>
          <a:p>
            <a:r>
              <a:rPr lang="en-US" dirty="0"/>
              <a:t>CDC 6500 – 60 bit words, 6 bit </a:t>
            </a:r>
          </a:p>
          <a:p>
            <a:r>
              <a:rPr lang="en-US" dirty="0"/>
              <a:t>characters, big-endian</a:t>
            </a:r>
          </a:p>
        </p:txBody>
      </p:sp>
      <p:sp>
        <p:nvSpPr>
          <p:cNvPr id="94" name="TextBox 93">
            <a:extLst>
              <a:ext uri="{FF2B5EF4-FFF2-40B4-BE49-F238E27FC236}">
                <a16:creationId xmlns:a16="http://schemas.microsoft.com/office/drawing/2014/main" id="{D0B8DE13-F248-2247-1B67-C19E25198693}"/>
              </a:ext>
            </a:extLst>
          </p:cNvPr>
          <p:cNvSpPr txBox="1"/>
          <p:nvPr/>
        </p:nvSpPr>
        <p:spPr>
          <a:xfrm>
            <a:off x="957768" y="4250105"/>
            <a:ext cx="3631122" cy="646331"/>
          </a:xfrm>
          <a:prstGeom prst="rect">
            <a:avLst/>
          </a:prstGeom>
          <a:noFill/>
        </p:spPr>
        <p:txBody>
          <a:bodyPr wrap="none" rtlCol="0">
            <a:spAutoFit/>
          </a:bodyPr>
          <a:lstStyle/>
          <a:p>
            <a:r>
              <a:rPr lang="en-US" dirty="0"/>
              <a:t>Motorola 68000 – 32 bit words 8-bit </a:t>
            </a:r>
          </a:p>
          <a:p>
            <a:r>
              <a:rPr lang="en-US" dirty="0"/>
              <a:t>characters big-endian</a:t>
            </a:r>
          </a:p>
        </p:txBody>
      </p:sp>
      <p:sp>
        <p:nvSpPr>
          <p:cNvPr id="95" name="TextBox 94">
            <a:extLst>
              <a:ext uri="{FF2B5EF4-FFF2-40B4-BE49-F238E27FC236}">
                <a16:creationId xmlns:a16="http://schemas.microsoft.com/office/drawing/2014/main" id="{D7819716-6B57-20EF-2A39-4E330CD51AA9}"/>
              </a:ext>
            </a:extLst>
          </p:cNvPr>
          <p:cNvSpPr txBox="1"/>
          <p:nvPr/>
        </p:nvSpPr>
        <p:spPr>
          <a:xfrm>
            <a:off x="5814148" y="4434771"/>
            <a:ext cx="4033284" cy="923330"/>
          </a:xfrm>
          <a:prstGeom prst="rect">
            <a:avLst/>
          </a:prstGeom>
          <a:noFill/>
        </p:spPr>
        <p:txBody>
          <a:bodyPr wrap="none" rtlCol="0">
            <a:spAutoFit/>
          </a:bodyPr>
          <a:lstStyle/>
          <a:p>
            <a:r>
              <a:rPr lang="en-US" dirty="0"/>
              <a:t>Intel x86 – 32 bit words, 8 bit</a:t>
            </a:r>
          </a:p>
          <a:p>
            <a:r>
              <a:rPr lang="en-US" dirty="0"/>
              <a:t>characters, little-endian, ARM processors</a:t>
            </a:r>
          </a:p>
          <a:p>
            <a:r>
              <a:rPr lang="en-US" dirty="0"/>
              <a:t>like the Apple M1 are often little endian.</a:t>
            </a:r>
          </a:p>
        </p:txBody>
      </p:sp>
      <p:sp>
        <p:nvSpPr>
          <p:cNvPr id="98" name="Title 97">
            <a:extLst>
              <a:ext uri="{FF2B5EF4-FFF2-40B4-BE49-F238E27FC236}">
                <a16:creationId xmlns:a16="http://schemas.microsoft.com/office/drawing/2014/main" id="{F345DC55-C888-CD3E-A9C6-DA7ADF9C1F75}"/>
              </a:ext>
            </a:extLst>
          </p:cNvPr>
          <p:cNvSpPr>
            <a:spLocks noGrp="1"/>
          </p:cNvSpPr>
          <p:nvPr>
            <p:ph type="title"/>
          </p:nvPr>
        </p:nvSpPr>
        <p:spPr>
          <a:xfrm>
            <a:off x="7320516" y="365125"/>
            <a:ext cx="4033284" cy="2030885"/>
          </a:xfrm>
        </p:spPr>
        <p:txBody>
          <a:bodyPr>
            <a:normAutofit/>
          </a:bodyPr>
          <a:lstStyle/>
          <a:p>
            <a:r>
              <a:rPr lang="en-US" dirty="0"/>
              <a:t>Moving data from memory to registers(*)</a:t>
            </a:r>
          </a:p>
        </p:txBody>
      </p:sp>
      <p:sp>
        <p:nvSpPr>
          <p:cNvPr id="99" name="TextBox 98">
            <a:extLst>
              <a:ext uri="{FF2B5EF4-FFF2-40B4-BE49-F238E27FC236}">
                <a16:creationId xmlns:a16="http://schemas.microsoft.com/office/drawing/2014/main" id="{D2CE1967-01FE-5739-4CCE-1C884E554160}"/>
              </a:ext>
            </a:extLst>
          </p:cNvPr>
          <p:cNvSpPr txBox="1"/>
          <p:nvPr/>
        </p:nvSpPr>
        <p:spPr>
          <a:xfrm>
            <a:off x="2232736" y="5760298"/>
            <a:ext cx="7730056" cy="830997"/>
          </a:xfrm>
          <a:prstGeom prst="rect">
            <a:avLst/>
          </a:prstGeom>
          <a:noFill/>
        </p:spPr>
        <p:txBody>
          <a:bodyPr wrap="square" rtlCol="0">
            <a:spAutoFit/>
          </a:bodyPr>
          <a:lstStyle/>
          <a:p>
            <a:r>
              <a:rPr lang="en-US" sz="2400" dirty="0"/>
              <a:t>* Before a CPU can perform a computation on some data, it must copy data from the memory into a register in the CPU.</a:t>
            </a:r>
          </a:p>
        </p:txBody>
      </p:sp>
    </p:spTree>
    <p:extLst>
      <p:ext uri="{BB962C8B-B14F-4D97-AF65-F5344CB8AC3E}">
        <p14:creationId xmlns:p14="http://schemas.microsoft.com/office/powerpoint/2010/main" val="64756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 (again)</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838200" y="1825625"/>
            <a:ext cx="5257800" cy="4351339"/>
          </a:xfrm>
        </p:spPr>
        <p:txBody>
          <a:bodyPr/>
          <a:lstStyle/>
          <a:p>
            <a:r>
              <a:rPr lang="en-US" dirty="0"/>
              <a:t>Endianness was just beginning as a problem in the 1970’s – but Intel and other small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7024717" y="1825626"/>
            <a:ext cx="4777153" cy="2171107"/>
          </a:xfrm>
          <a:prstGeom prst="rect">
            <a:avLst/>
          </a:prstGeom>
          <a:noFill/>
          <a:ln>
            <a:solidFill>
              <a:schemeClr val="accent1"/>
            </a:solidFill>
          </a:ln>
        </p:spPr>
        <p:txBody>
          <a:bodyPr wrap="square" rtlCol="0">
            <a:spAutoFit/>
          </a:bodyPr>
          <a:lstStyle/>
          <a:p>
            <a:r>
              <a:rPr lang="en-US" sz="1351"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sz="1351" i="1" dirty="0" err="1"/>
              <a:t>nUxi</a:t>
            </a:r>
            <a:r>
              <a:rPr lang="en-US" sz="1351" i="1" dirty="0"/>
              <a:t> instead</a:t>
            </a:r>
            <a:r>
              <a:rPr lang="en-US" sz="1351" dirty="0"/>
              <a:t>.</a:t>
            </a:r>
          </a:p>
          <a:p>
            <a:endParaRPr lang="en-US" sz="1351" dirty="0"/>
          </a:p>
          <a:p>
            <a:r>
              <a:rPr lang="en-US" sz="1351" dirty="0"/>
              <a:t>     -- https://</a:t>
            </a:r>
            <a:r>
              <a:rPr lang="en-US" sz="1351" dirty="0" err="1"/>
              <a:t>en.wikipedia.org</a:t>
            </a:r>
            <a:r>
              <a:rPr lang="en-US" sz="1351" dirty="0"/>
              <a:t>/wiki/Endianness</a:t>
            </a:r>
          </a:p>
        </p:txBody>
      </p:sp>
    </p:spTree>
    <p:extLst>
      <p:ext uri="{BB962C8B-B14F-4D97-AF65-F5344CB8AC3E}">
        <p14:creationId xmlns:p14="http://schemas.microsoft.com/office/powerpoint/2010/main" val="204961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a:t>Endianness revisited….</a:t>
            </a:r>
            <a:endParaRPr lang="en-US" dirty="0"/>
          </a:p>
        </p:txBody>
      </p:sp>
      <p:sp>
        <p:nvSpPr>
          <p:cNvPr id="4" name="TextBox 3">
            <a:extLst>
              <a:ext uri="{FF2B5EF4-FFF2-40B4-BE49-F238E27FC236}">
                <a16:creationId xmlns:a16="http://schemas.microsoft.com/office/drawing/2014/main" id="{576602AD-D2C1-A962-787A-C8CAAC2A6411}"/>
              </a:ext>
            </a:extLst>
          </p:cNvPr>
          <p:cNvSpPr txBox="1"/>
          <p:nvPr/>
        </p:nvSpPr>
        <p:spPr>
          <a:xfrm>
            <a:off x="838201" y="1551789"/>
            <a:ext cx="6603090" cy="452431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string.h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 {</a:t>
            </a:r>
          </a:p>
          <a:p>
            <a:r>
              <a:rPr lang="en-US" sz="1600" dirty="0">
                <a:latin typeface="Courier New" panose="02070309020205020404" pitchFamily="49" charset="0"/>
                <a:cs typeface="Courier New" panose="02070309020205020404" pitchFamily="49" charset="0"/>
              </a:rPr>
              <a:t>    char s[] = "Hello world";</a:t>
            </a:r>
          </a:p>
          <a:p>
            <a:r>
              <a:rPr lang="en-US" sz="1600" dirty="0">
                <a:solidFill>
                  <a:srgbClr val="002060"/>
                </a:solidFill>
                <a:latin typeface="Courier New" panose="02070309020205020404" pitchFamily="49" charset="0"/>
                <a:cs typeface="Courier New" panose="02070309020205020404" pitchFamily="49" charset="0"/>
              </a:rPr>
              <a:t>    int *</a:t>
            </a:r>
            <a:r>
              <a:rPr lang="en-US" sz="1600" dirty="0" err="1">
                <a:solidFill>
                  <a:srgbClr val="002060"/>
                </a:solidFill>
                <a:latin typeface="Courier New" panose="02070309020205020404" pitchFamily="49" charset="0"/>
                <a:cs typeface="Courier New" panose="02070309020205020404" pitchFamily="49" charset="0"/>
              </a:rPr>
              <a:t>si</a:t>
            </a:r>
            <a:r>
              <a:rPr lang="en-US" sz="1600" dirty="0">
                <a:solidFill>
                  <a:srgbClr val="002060"/>
                </a:solidFill>
                <a:latin typeface="Courier New" panose="02070309020205020404" pitchFamily="49" charset="0"/>
                <a:cs typeface="Courier New" panose="02070309020205020404" pitchFamily="49" charset="0"/>
              </a:rPr>
              <a:t> = (int *) &amp;s;</a:t>
            </a:r>
          </a:p>
          <a:p>
            <a:r>
              <a:rPr lang="en-US" sz="1600" dirty="0">
                <a:latin typeface="Courier New" panose="02070309020205020404" pitchFamily="49" charset="0"/>
                <a:cs typeface="Courier New" panose="02070309020205020404" pitchFamily="49" charset="0"/>
              </a:rPr>
              <a:t>    int mask, masked,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l l e H  o W - o 00 d l 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%08x %08x\n",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mask = 0xff &lt;&lt; 8;</a:t>
            </a:r>
          </a:p>
          <a:p>
            <a:r>
              <a:rPr lang="en-US" sz="1600" dirty="0">
                <a:latin typeface="Courier New" panose="02070309020205020404" pitchFamily="49" charset="0"/>
                <a:cs typeface="Courier New" panose="02070309020205020404" pitchFamily="49" charset="0"/>
              </a:rPr>
              <a:t>    masked =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&amp;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masked &gt;&gt; 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%c\n",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7959921" y="2767280"/>
            <a:ext cx="3393878"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a.out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l</a:t>
            </a:r>
            <a:r>
              <a:rPr lang="en-US" sz="1600" dirty="0">
                <a:latin typeface="Courier New" panose="02070309020205020404" pitchFamily="49" charset="0"/>
                <a:cs typeface="Courier New" panose="02070309020205020404" pitchFamily="49" charset="0"/>
              </a:rPr>
              <a:t> e </a:t>
            </a:r>
            <a:r>
              <a:rPr lang="en-US" sz="1600" b="1" dirty="0">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  o </a:t>
            </a:r>
            <a:r>
              <a:rPr lang="en-US" sz="1600" b="1" dirty="0">
                <a:latin typeface="Courier New" panose="02070309020205020404" pitchFamily="49" charset="0"/>
                <a:cs typeface="Courier New" panose="02070309020205020404" pitchFamily="49" charset="0"/>
              </a:rPr>
              <a:t>W</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o</a:t>
            </a:r>
            <a:r>
              <a:rPr lang="en-US" sz="1600" dirty="0">
                <a:latin typeface="Courier New" panose="02070309020205020404" pitchFamily="49" charset="0"/>
                <a:cs typeface="Courier New" panose="02070309020205020404" pitchFamily="49" charset="0"/>
              </a:rPr>
              <a:t> 00 </a:t>
            </a:r>
            <a:r>
              <a:rPr lang="en-US" sz="1600" b="1" dirty="0">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r</a:t>
            </a:r>
          </a:p>
          <a:p>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6c</a:t>
            </a:r>
            <a:r>
              <a:rPr lang="en-US" sz="1600" dirty="0">
                <a:latin typeface="Courier New" panose="02070309020205020404" pitchFamily="49" charset="0"/>
                <a:cs typeface="Courier New" panose="02070309020205020404" pitchFamily="49" charset="0"/>
              </a:rPr>
              <a:t>65</a:t>
            </a:r>
            <a:r>
              <a:rPr lang="en-US" sz="1600" b="1" dirty="0">
                <a:latin typeface="Courier New" panose="02070309020205020404" pitchFamily="49" charset="0"/>
                <a:cs typeface="Courier New" panose="02070309020205020404" pitchFamily="49" charset="0"/>
              </a:rPr>
              <a:t>48</a:t>
            </a:r>
            <a:r>
              <a:rPr lang="en-US" sz="1600" dirty="0">
                <a:latin typeface="Courier New" panose="02070309020205020404" pitchFamily="49" charset="0"/>
                <a:cs typeface="Courier New" panose="02070309020205020404" pitchFamily="49" charset="0"/>
              </a:rPr>
              <a:t> 6f</a:t>
            </a:r>
            <a:r>
              <a:rPr lang="en-US" sz="1600" b="1" dirty="0">
                <a:latin typeface="Courier New" panose="02070309020205020404" pitchFamily="49" charset="0"/>
                <a:cs typeface="Courier New" panose="02070309020205020404" pitchFamily="49" charset="0"/>
              </a:rPr>
              <a:t>77</a:t>
            </a:r>
            <a:r>
              <a:rPr lang="en-US" sz="1600" dirty="0">
                <a:latin typeface="Courier New" panose="02070309020205020404" pitchFamily="49" charset="0"/>
                <a:cs typeface="Courier New" panose="02070309020205020404" pitchFamily="49" charset="0"/>
              </a:rPr>
              <a:t>20</a:t>
            </a:r>
            <a:r>
              <a:rPr lang="en-US" sz="1600" b="1" dirty="0">
                <a:latin typeface="Courier New" panose="02070309020205020404" pitchFamily="49" charset="0"/>
                <a:cs typeface="Courier New" panose="02070309020205020404" pitchFamily="49" charset="0"/>
              </a:rPr>
              <a:t>6f</a:t>
            </a:r>
            <a:r>
              <a:rPr lang="en-US" sz="1600" dirty="0">
                <a:latin typeface="Courier New" panose="02070309020205020404" pitchFamily="49" charset="0"/>
                <a:cs typeface="Courier New" panose="02070309020205020404" pitchFamily="49" charset="0"/>
              </a:rPr>
              <a:t> 00</a:t>
            </a:r>
            <a:r>
              <a:rPr lang="en-US" sz="1600" b="1" dirty="0">
                <a:latin typeface="Courier New" panose="02070309020205020404" pitchFamily="49" charset="0"/>
                <a:cs typeface="Courier New" panose="02070309020205020404" pitchFamily="49" charset="0"/>
              </a:rPr>
              <a:t>64</a:t>
            </a:r>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72</a:t>
            </a:r>
          </a:p>
          <a:p>
            <a:r>
              <a:rPr lang="en-US" sz="1600" dirty="0">
                <a:latin typeface="Courier New" panose="02070309020205020404" pitchFamily="49" charset="0"/>
                <a:cs typeface="Courier New" panose="02070309020205020404" pitchFamily="49" charset="0"/>
              </a:rPr>
              <a:t>0000ff00</a:t>
            </a:r>
          </a:p>
          <a:p>
            <a:r>
              <a:rPr lang="en-US" sz="1600" dirty="0">
                <a:latin typeface="Courier New" panose="02070309020205020404" pitchFamily="49" charset="0"/>
                <a:cs typeface="Courier New" panose="02070309020205020404" pitchFamily="49" charset="0"/>
              </a:rPr>
              <a:t>00006500</a:t>
            </a:r>
          </a:p>
          <a:p>
            <a:r>
              <a:rPr lang="en-US" sz="1600" dirty="0">
                <a:latin typeface="Courier New" panose="02070309020205020404" pitchFamily="49" charset="0"/>
                <a:cs typeface="Courier New" panose="02070309020205020404" pitchFamily="49" charset="0"/>
              </a:rPr>
              <a:t>00000065 e</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7279159" y="5110432"/>
            <a:ext cx="3106556" cy="508088"/>
          </a:xfrm>
          <a:prstGeom prst="rect">
            <a:avLst/>
          </a:prstGeom>
          <a:noFill/>
        </p:spPr>
        <p:txBody>
          <a:bodyPr wrap="none" rtlCol="0">
            <a:spAutoFit/>
          </a:bodyPr>
          <a:lstStyle/>
          <a:p>
            <a:r>
              <a:rPr lang="en-US" sz="1351" dirty="0"/>
              <a:t>Please don’t try this at home </a:t>
            </a:r>
            <a:r>
              <a:rPr lang="en-US" sz="1351" dirty="0">
                <a:sym typeface="Wingdings" pitchFamily="2" charset="2"/>
              </a:rPr>
              <a:t> </a:t>
            </a:r>
          </a:p>
          <a:p>
            <a:r>
              <a:rPr lang="en-US" sz="1351" dirty="0"/>
              <a:t>https://</a:t>
            </a:r>
            <a:r>
              <a:rPr lang="en-US" sz="1351" dirty="0" err="1"/>
              <a:t>en.wikipedia.org</a:t>
            </a:r>
            <a:r>
              <a:rPr lang="en-US" sz="1351"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10460183" y="6323599"/>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kr_02_01.c</a:t>
            </a:r>
          </a:p>
        </p:txBody>
      </p:sp>
      <p:cxnSp>
        <p:nvCxnSpPr>
          <p:cNvPr id="8" name="Straight Arrow Connector 7">
            <a:extLst>
              <a:ext uri="{FF2B5EF4-FFF2-40B4-BE49-F238E27FC236}">
                <a16:creationId xmlns:a16="http://schemas.microsoft.com/office/drawing/2014/main" id="{3E5936FE-9B5E-3EC1-95BC-40B11226DC63}"/>
              </a:ext>
            </a:extLst>
          </p:cNvPr>
          <p:cNvCxnSpPr>
            <a:cxnSpLocks/>
          </p:cNvCxnSpPr>
          <p:nvPr/>
        </p:nvCxnSpPr>
        <p:spPr>
          <a:xfrm flipH="1">
            <a:off x="11070771" y="5372100"/>
            <a:ext cx="440872" cy="9514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0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p:txBody>
          <a:bodyPr/>
          <a:lstStyle/>
          <a:p>
            <a:r>
              <a:rPr lang="en-US" dirty="0"/>
              <a:t>Pointers are where we move “below the abstraction”</a:t>
            </a:r>
          </a:p>
          <a:p>
            <a:r>
              <a:rPr lang="en-US" dirty="0"/>
              <a:t>Pointers as first-class concepts in C are why C can replace assembly language</a:t>
            </a:r>
          </a:p>
          <a:p>
            <a:r>
              <a:rPr lang="en-US" dirty="0"/>
              <a:t>Understanding pointers well enables the path to assembly language, machine language and even hardware </a:t>
            </a:r>
          </a:p>
          <a:p>
            <a:r>
              <a:rPr lang="en-US" dirty="0"/>
              <a:t>Take your time and learn this well – from now on, everything depends on understanding pointers.</a:t>
            </a:r>
          </a:p>
          <a:p>
            <a:r>
              <a:rPr lang="en-US" dirty="0"/>
              <a:t>Skim sections 5.7, 5.10 - 5.12 </a:t>
            </a:r>
            <a:r>
              <a:rPr lang="en-US"/>
              <a:t>– Lets </a:t>
            </a:r>
            <a:r>
              <a:rPr lang="en-US" dirty="0"/>
              <a:t>get to Chapter 6 </a:t>
            </a:r>
            <a:r>
              <a:rPr lang="en-US" dirty="0">
                <a:sym typeface="Wingdings" pitchFamily="2" charset="2"/>
              </a:rPr>
              <a:t></a:t>
            </a:r>
            <a:endParaRPr lang="en-US" dirty="0"/>
          </a:p>
          <a:p>
            <a:endParaRPr lang="en-US" dirty="0"/>
          </a:p>
        </p:txBody>
      </p:sp>
    </p:spTree>
    <p:extLst>
      <p:ext uri="{BB962C8B-B14F-4D97-AF65-F5344CB8AC3E}">
        <p14:creationId xmlns:p14="http://schemas.microsoft.com/office/powerpoint/2010/main" val="395316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2022-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5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5.1 is like poetry.  It is a love letter from the creators of C to future Computer Scientists.</a:t>
            </a:r>
          </a:p>
          <a:p>
            <a:r>
              <a:rPr lang="en-US" dirty="0"/>
              <a:t>Section 5.4 – Pointer </a:t>
            </a:r>
            <a:r>
              <a:rPr lang="en-US" dirty="0" err="1"/>
              <a:t>artithmetic</a:t>
            </a:r>
            <a:endParaRPr lang="en-US" dirty="0"/>
          </a:p>
          <a:p>
            <a:r>
              <a:rPr lang="en-US" dirty="0"/>
              <a:t>Section 5.6 Pointers are not Integers (see void *)</a:t>
            </a:r>
          </a:p>
          <a:p>
            <a:r>
              <a:rPr lang="en-US" dirty="0"/>
              <a:t>Review endian example from Chapter 2</a:t>
            </a:r>
          </a:p>
          <a:p>
            <a:r>
              <a:rPr lang="en-US" dirty="0"/>
              <a:t>Sections 5.7, 5.10 - 5.12 – Skim – come back to these later</a:t>
            </a:r>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E45E-A607-7174-BEA6-CE84E942DEAE}"/>
              </a:ext>
            </a:extLst>
          </p:cNvPr>
          <p:cNvSpPr>
            <a:spLocks noGrp="1"/>
          </p:cNvSpPr>
          <p:nvPr>
            <p:ph type="title"/>
          </p:nvPr>
        </p:nvSpPr>
        <p:spPr/>
        <p:txBody>
          <a:bodyPr/>
          <a:lstStyle/>
          <a:p>
            <a:r>
              <a:rPr lang="en-US" dirty="0"/>
              <a:t>Section 5.1</a:t>
            </a:r>
          </a:p>
        </p:txBody>
      </p:sp>
      <p:sp>
        <p:nvSpPr>
          <p:cNvPr id="4" name="TextBox 3">
            <a:extLst>
              <a:ext uri="{FF2B5EF4-FFF2-40B4-BE49-F238E27FC236}">
                <a16:creationId xmlns:a16="http://schemas.microsoft.com/office/drawing/2014/main" id="{720EE503-44F9-2407-C97C-B2B07E796C38}"/>
              </a:ext>
            </a:extLst>
          </p:cNvPr>
          <p:cNvSpPr txBox="1"/>
          <p:nvPr/>
        </p:nvSpPr>
        <p:spPr>
          <a:xfrm>
            <a:off x="838200" y="1859339"/>
            <a:ext cx="4596130"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int x, y;</a:t>
            </a:r>
          </a:p>
          <a:p>
            <a:r>
              <a:rPr lang="en-US" b="1" dirty="0">
                <a:latin typeface="Courier New" panose="02070309020205020404" pitchFamily="49" charset="0"/>
                <a:cs typeface="Courier New" panose="02070309020205020404" pitchFamily="49" charset="0"/>
              </a:rPr>
              <a:t>    int*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x = 42;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&amp;x;</a:t>
            </a:r>
          </a:p>
          <a:p>
            <a:r>
              <a:rPr lang="en-US" b="1" dirty="0">
                <a:latin typeface="Courier New" panose="02070309020205020404" pitchFamily="49" charset="0"/>
                <a:cs typeface="Courier New" panose="02070309020205020404" pitchFamily="49" charset="0"/>
              </a:rPr>
              <a:t>    y =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("%d %p %d\n",</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AF450AB-425A-F0E8-8074-870B638192D6}"/>
              </a:ext>
            </a:extLst>
          </p:cNvPr>
          <p:cNvSpPr txBox="1"/>
          <p:nvPr/>
        </p:nvSpPr>
        <p:spPr>
          <a:xfrm>
            <a:off x="838200" y="5292546"/>
            <a:ext cx="252825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42 0x16f5b31ec 42</a:t>
            </a:r>
          </a:p>
        </p:txBody>
      </p:sp>
      <p:sp>
        <p:nvSpPr>
          <p:cNvPr id="8" name="TextBox 7">
            <a:extLst>
              <a:ext uri="{FF2B5EF4-FFF2-40B4-BE49-F238E27FC236}">
                <a16:creationId xmlns:a16="http://schemas.microsoft.com/office/drawing/2014/main" id="{A1421078-B14B-AF0D-20EB-3D272613A7FE}"/>
              </a:ext>
            </a:extLst>
          </p:cNvPr>
          <p:cNvSpPr txBox="1"/>
          <p:nvPr/>
        </p:nvSpPr>
        <p:spPr>
          <a:xfrm>
            <a:off x="293915"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kr_05_01.c</a:t>
            </a:r>
          </a:p>
        </p:txBody>
      </p:sp>
    </p:spTree>
    <p:extLst>
      <p:ext uri="{BB962C8B-B14F-4D97-AF65-F5344CB8AC3E}">
        <p14:creationId xmlns:p14="http://schemas.microsoft.com/office/powerpoint/2010/main" val="283306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E45E-A607-7174-BEA6-CE84E942DEAE}"/>
              </a:ext>
            </a:extLst>
          </p:cNvPr>
          <p:cNvSpPr>
            <a:spLocks noGrp="1"/>
          </p:cNvSpPr>
          <p:nvPr>
            <p:ph type="title"/>
          </p:nvPr>
        </p:nvSpPr>
        <p:spPr/>
        <p:txBody>
          <a:bodyPr/>
          <a:lstStyle/>
          <a:p>
            <a:r>
              <a:rPr lang="en-US" dirty="0"/>
              <a:t>Section 5.1 – Addresses in </a:t>
            </a:r>
            <a:r>
              <a:rPr lang="en-US" dirty="0" err="1"/>
              <a:t>CPython</a:t>
            </a:r>
            <a:r>
              <a:rPr lang="en-US" dirty="0"/>
              <a:t>?</a:t>
            </a:r>
          </a:p>
        </p:txBody>
      </p:sp>
      <p:sp>
        <p:nvSpPr>
          <p:cNvPr id="4" name="TextBox 3">
            <a:extLst>
              <a:ext uri="{FF2B5EF4-FFF2-40B4-BE49-F238E27FC236}">
                <a16:creationId xmlns:a16="http://schemas.microsoft.com/office/drawing/2014/main" id="{720EE503-44F9-2407-C97C-B2B07E796C38}"/>
              </a:ext>
            </a:extLst>
          </p:cNvPr>
          <p:cNvSpPr txBox="1"/>
          <p:nvPr/>
        </p:nvSpPr>
        <p:spPr>
          <a:xfrm>
            <a:off x="838200" y="1859339"/>
            <a:ext cx="4596130"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int x, y;</a:t>
            </a:r>
          </a:p>
          <a:p>
            <a:r>
              <a:rPr lang="en-US" b="1" dirty="0">
                <a:latin typeface="Courier New" panose="02070309020205020404" pitchFamily="49" charset="0"/>
                <a:cs typeface="Courier New" panose="02070309020205020404" pitchFamily="49" charset="0"/>
              </a:rPr>
              <a:t>    int*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x = 42;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&amp;x;</a:t>
            </a:r>
          </a:p>
          <a:p>
            <a:r>
              <a:rPr lang="en-US" b="1" dirty="0">
                <a:latin typeface="Courier New" panose="02070309020205020404" pitchFamily="49" charset="0"/>
                <a:cs typeface="Courier New" panose="02070309020205020404" pitchFamily="49" charset="0"/>
              </a:rPr>
              <a:t>    y =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("%d %p %d\n",</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310E19C4-63E0-96FD-B081-9D713FA26B7A}"/>
              </a:ext>
            </a:extLst>
          </p:cNvPr>
          <p:cNvSpPr txBox="1"/>
          <p:nvPr/>
        </p:nvSpPr>
        <p:spPr>
          <a:xfrm>
            <a:off x="6428014" y="3526969"/>
            <a:ext cx="3768980"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x = 42</a:t>
            </a:r>
          </a:p>
          <a:p>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id(x)</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print("%d 0x%x" % (</a:t>
            </a:r>
            <a:r>
              <a:rPr lang="en-US" b="1" dirty="0" err="1">
                <a:latin typeface="Courier New" panose="02070309020205020404" pitchFamily="49" charset="0"/>
                <a:cs typeface="Courier New" panose="02070309020205020404" pitchFamily="49" charset="0"/>
              </a:rPr>
              <a:t>x,px</a:t>
            </a:r>
            <a:r>
              <a:rPr lang="en-US"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AF450AB-425A-F0E8-8074-870B638192D6}"/>
              </a:ext>
            </a:extLst>
          </p:cNvPr>
          <p:cNvSpPr txBox="1"/>
          <p:nvPr/>
        </p:nvSpPr>
        <p:spPr>
          <a:xfrm>
            <a:off x="838200" y="5292546"/>
            <a:ext cx="2528256" cy="369332"/>
          </a:xfrm>
          <a:prstGeom prst="rect">
            <a:avLst/>
          </a:prstGeom>
          <a:noFill/>
          <a:ln>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42 0x16f5b31ec 42</a:t>
            </a:r>
          </a:p>
        </p:txBody>
      </p:sp>
      <p:sp>
        <p:nvSpPr>
          <p:cNvPr id="7" name="TextBox 6">
            <a:extLst>
              <a:ext uri="{FF2B5EF4-FFF2-40B4-BE49-F238E27FC236}">
                <a16:creationId xmlns:a16="http://schemas.microsoft.com/office/drawing/2014/main" id="{4CA7500A-184D-9754-40DA-6D85C8FDEBEB}"/>
              </a:ext>
            </a:extLst>
          </p:cNvPr>
          <p:cNvSpPr txBox="1"/>
          <p:nvPr/>
        </p:nvSpPr>
        <p:spPr>
          <a:xfrm>
            <a:off x="6428014" y="5292546"/>
            <a:ext cx="2114681" cy="369332"/>
          </a:xfrm>
          <a:prstGeom prst="rect">
            <a:avLst/>
          </a:prstGeom>
          <a:noFill/>
          <a:ln>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42 0x1043cae50</a:t>
            </a:r>
          </a:p>
        </p:txBody>
      </p:sp>
      <p:sp>
        <p:nvSpPr>
          <p:cNvPr id="8" name="TextBox 7">
            <a:extLst>
              <a:ext uri="{FF2B5EF4-FFF2-40B4-BE49-F238E27FC236}">
                <a16:creationId xmlns:a16="http://schemas.microsoft.com/office/drawing/2014/main" id="{A1421078-B14B-AF0D-20EB-3D272613A7FE}"/>
              </a:ext>
            </a:extLst>
          </p:cNvPr>
          <p:cNvSpPr txBox="1"/>
          <p:nvPr/>
        </p:nvSpPr>
        <p:spPr>
          <a:xfrm>
            <a:off x="293915"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kr_05_01.c</a:t>
            </a:r>
          </a:p>
        </p:txBody>
      </p:sp>
      <p:sp>
        <p:nvSpPr>
          <p:cNvPr id="9" name="TextBox 8">
            <a:extLst>
              <a:ext uri="{FF2B5EF4-FFF2-40B4-BE49-F238E27FC236}">
                <a16:creationId xmlns:a16="http://schemas.microsoft.com/office/drawing/2014/main" id="{070803BD-696E-A30F-DAB5-A1EDA7B6BFFE}"/>
              </a:ext>
            </a:extLst>
          </p:cNvPr>
          <p:cNvSpPr txBox="1"/>
          <p:nvPr/>
        </p:nvSpPr>
        <p:spPr>
          <a:xfrm>
            <a:off x="10515600" y="6333089"/>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kr_05_01.py</a:t>
            </a:r>
          </a:p>
        </p:txBody>
      </p:sp>
    </p:spTree>
    <p:extLst>
      <p:ext uri="{BB962C8B-B14F-4D97-AF65-F5344CB8AC3E}">
        <p14:creationId xmlns:p14="http://schemas.microsoft.com/office/powerpoint/2010/main" val="51253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E45E-A607-7174-BEA6-CE84E942DEAE}"/>
              </a:ext>
            </a:extLst>
          </p:cNvPr>
          <p:cNvSpPr>
            <a:spLocks noGrp="1"/>
          </p:cNvSpPr>
          <p:nvPr>
            <p:ph type="title"/>
          </p:nvPr>
        </p:nvSpPr>
        <p:spPr/>
        <p:txBody>
          <a:bodyPr/>
          <a:lstStyle/>
          <a:p>
            <a:r>
              <a:rPr lang="en-US" dirty="0"/>
              <a:t>Living Dangerously!</a:t>
            </a:r>
          </a:p>
        </p:txBody>
      </p:sp>
      <p:sp>
        <p:nvSpPr>
          <p:cNvPr id="4" name="TextBox 3">
            <a:extLst>
              <a:ext uri="{FF2B5EF4-FFF2-40B4-BE49-F238E27FC236}">
                <a16:creationId xmlns:a16="http://schemas.microsoft.com/office/drawing/2014/main" id="{720EE503-44F9-2407-C97C-B2B07E796C38}"/>
              </a:ext>
            </a:extLst>
          </p:cNvPr>
          <p:cNvSpPr txBox="1"/>
          <p:nvPr/>
        </p:nvSpPr>
        <p:spPr>
          <a:xfrm>
            <a:off x="838200" y="1859339"/>
            <a:ext cx="4596130"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int x, y;</a:t>
            </a:r>
          </a:p>
          <a:p>
            <a:r>
              <a:rPr lang="en-US" b="1" dirty="0">
                <a:latin typeface="Courier New" panose="02070309020205020404" pitchFamily="49" charset="0"/>
                <a:cs typeface="Courier New" panose="02070309020205020404" pitchFamily="49" charset="0"/>
              </a:rPr>
              <a:t>    int*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x = 42;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&amp;x;</a:t>
            </a:r>
          </a:p>
          <a:p>
            <a:r>
              <a:rPr lang="en-US" b="1" dirty="0">
                <a:latin typeface="Courier New" panose="02070309020205020404" pitchFamily="49" charset="0"/>
                <a:cs typeface="Courier New" panose="02070309020205020404" pitchFamily="49" charset="0"/>
              </a:rPr>
              <a:t>    y =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("%d %p %d\n",</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310E19C4-63E0-96FD-B081-9D713FA26B7A}"/>
              </a:ext>
            </a:extLst>
          </p:cNvPr>
          <p:cNvSpPr txBox="1"/>
          <p:nvPr/>
        </p:nvSpPr>
        <p:spPr>
          <a:xfrm>
            <a:off x="6428014" y="3526969"/>
            <a:ext cx="4320413"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x = 42</a:t>
            </a:r>
          </a:p>
          <a:p>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id(x)</a:t>
            </a:r>
          </a:p>
          <a:p>
            <a:r>
              <a:rPr lang="en-US" b="1" dirty="0">
                <a:solidFill>
                  <a:srgbClr val="FF0000"/>
                </a:solidFill>
                <a:latin typeface="Courier New" panose="02070309020205020404" pitchFamily="49" charset="0"/>
                <a:cs typeface="Courier New" panose="02070309020205020404" pitchFamily="49" charset="0"/>
              </a:rPr>
              <a:t>y = </a:t>
            </a:r>
            <a:r>
              <a:rPr lang="en-US" b="1" dirty="0" err="1">
                <a:solidFill>
                  <a:srgbClr val="FF0000"/>
                </a:solidFill>
                <a:latin typeface="Courier New" panose="02070309020205020404" pitchFamily="49" charset="0"/>
                <a:cs typeface="Courier New" panose="02070309020205020404" pitchFamily="49" charset="0"/>
              </a:rPr>
              <a:t>deref</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px</a:t>
            </a:r>
            <a:r>
              <a:rPr lang="en-US" b="1" dirty="0">
                <a:solidFill>
                  <a:srgbClr val="FF000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print("%d 0x%x %d" % (</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AF450AB-425A-F0E8-8074-870B638192D6}"/>
              </a:ext>
            </a:extLst>
          </p:cNvPr>
          <p:cNvSpPr txBox="1"/>
          <p:nvPr/>
        </p:nvSpPr>
        <p:spPr>
          <a:xfrm>
            <a:off x="838200" y="5292546"/>
            <a:ext cx="252825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42 0x16f5b31ec 42</a:t>
            </a:r>
          </a:p>
        </p:txBody>
      </p:sp>
      <p:sp>
        <p:nvSpPr>
          <p:cNvPr id="7" name="TextBox 6">
            <a:extLst>
              <a:ext uri="{FF2B5EF4-FFF2-40B4-BE49-F238E27FC236}">
                <a16:creationId xmlns:a16="http://schemas.microsoft.com/office/drawing/2014/main" id="{4CA7500A-184D-9754-40DA-6D85C8FDEBEB}"/>
              </a:ext>
            </a:extLst>
          </p:cNvPr>
          <p:cNvSpPr txBox="1"/>
          <p:nvPr/>
        </p:nvSpPr>
        <p:spPr>
          <a:xfrm>
            <a:off x="6428014" y="5292546"/>
            <a:ext cx="252825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42 0x1043cae50 42</a:t>
            </a:r>
          </a:p>
        </p:txBody>
      </p:sp>
      <p:sp>
        <p:nvSpPr>
          <p:cNvPr id="8" name="TextBox 7">
            <a:extLst>
              <a:ext uri="{FF2B5EF4-FFF2-40B4-BE49-F238E27FC236}">
                <a16:creationId xmlns:a16="http://schemas.microsoft.com/office/drawing/2014/main" id="{A1421078-B14B-AF0D-20EB-3D272613A7FE}"/>
              </a:ext>
            </a:extLst>
          </p:cNvPr>
          <p:cNvSpPr txBox="1"/>
          <p:nvPr/>
        </p:nvSpPr>
        <p:spPr>
          <a:xfrm>
            <a:off x="293915"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kr_05_01.c</a:t>
            </a:r>
          </a:p>
        </p:txBody>
      </p:sp>
      <p:sp>
        <p:nvSpPr>
          <p:cNvPr id="9" name="TextBox 8">
            <a:extLst>
              <a:ext uri="{FF2B5EF4-FFF2-40B4-BE49-F238E27FC236}">
                <a16:creationId xmlns:a16="http://schemas.microsoft.com/office/drawing/2014/main" id="{070803BD-696E-A30F-DAB5-A1EDA7B6BFFE}"/>
              </a:ext>
            </a:extLst>
          </p:cNvPr>
          <p:cNvSpPr txBox="1"/>
          <p:nvPr/>
        </p:nvSpPr>
        <p:spPr>
          <a:xfrm>
            <a:off x="10515600" y="6333089"/>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kr_05_01.py</a:t>
            </a:r>
          </a:p>
        </p:txBody>
      </p:sp>
      <p:sp>
        <p:nvSpPr>
          <p:cNvPr id="3" name="TextBox 2">
            <a:extLst>
              <a:ext uri="{FF2B5EF4-FFF2-40B4-BE49-F238E27FC236}">
                <a16:creationId xmlns:a16="http://schemas.microsoft.com/office/drawing/2014/main" id="{16A406B5-29E0-B798-23A7-CCB0C0D6E5EF}"/>
              </a:ext>
            </a:extLst>
          </p:cNvPr>
          <p:cNvSpPr txBox="1"/>
          <p:nvPr/>
        </p:nvSpPr>
        <p:spPr>
          <a:xfrm>
            <a:off x="6428014" y="778608"/>
            <a:ext cx="5470071" cy="2246769"/>
          </a:xfrm>
          <a:prstGeom prst="rect">
            <a:avLst/>
          </a:prstGeom>
          <a:noFill/>
        </p:spPr>
        <p:txBody>
          <a:bodyPr wrap="square" rtlCol="0">
            <a:spAutoFit/>
          </a:bodyPr>
          <a:lstStyle/>
          <a:p>
            <a:r>
              <a:rPr lang="en-US" sz="2000">
                <a:solidFill>
                  <a:srgbClr val="FF0000"/>
                </a:solidFill>
              </a:rPr>
              <a:t>The python id</a:t>
            </a:r>
            <a:r>
              <a:rPr lang="en-US" sz="2000" dirty="0">
                <a:solidFill>
                  <a:srgbClr val="FF0000"/>
                </a:solidFill>
              </a:rPr>
              <a:t>() function is not intended to be dereferenceable; the fact that it is based on the memory address is a </a:t>
            </a:r>
            <a:r>
              <a:rPr lang="en-US" sz="2000" dirty="0" err="1">
                <a:solidFill>
                  <a:srgbClr val="FF0000"/>
                </a:solidFill>
              </a:rPr>
              <a:t>CPython</a:t>
            </a:r>
            <a:r>
              <a:rPr lang="en-US" sz="2000" dirty="0">
                <a:solidFill>
                  <a:srgbClr val="FF0000"/>
                </a:solidFill>
              </a:rPr>
              <a:t> implementation detail, that other Python implementations do not follow.</a:t>
            </a:r>
          </a:p>
          <a:p>
            <a:endParaRPr lang="en-US" sz="2000" dirty="0">
              <a:solidFill>
                <a:srgbClr val="FF0000"/>
              </a:solidFill>
            </a:endParaRPr>
          </a:p>
          <a:p>
            <a:r>
              <a:rPr lang="en-US" sz="2000" dirty="0">
                <a:solidFill>
                  <a:srgbClr val="FF0000"/>
                </a:solidFill>
              </a:rPr>
              <a:t>https://</a:t>
            </a:r>
            <a:r>
              <a:rPr lang="en-US" sz="2000" dirty="0" err="1">
                <a:solidFill>
                  <a:srgbClr val="FF0000"/>
                </a:solidFill>
              </a:rPr>
              <a:t>stackoverflow.com</a:t>
            </a:r>
            <a:r>
              <a:rPr lang="en-US" sz="2000" dirty="0">
                <a:solidFill>
                  <a:srgbClr val="FF0000"/>
                </a:solidFill>
              </a:rPr>
              <a:t>/a/15012814/1994792</a:t>
            </a:r>
          </a:p>
        </p:txBody>
      </p:sp>
    </p:spTree>
    <p:extLst>
      <p:ext uri="{BB962C8B-B14F-4D97-AF65-F5344CB8AC3E}">
        <p14:creationId xmlns:p14="http://schemas.microsoft.com/office/powerpoint/2010/main" val="312563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1F8E-FAF5-788D-9765-8FD64D4D42C9}"/>
              </a:ext>
            </a:extLst>
          </p:cNvPr>
          <p:cNvSpPr>
            <a:spLocks noGrp="1"/>
          </p:cNvSpPr>
          <p:nvPr>
            <p:ph type="title"/>
          </p:nvPr>
        </p:nvSpPr>
        <p:spPr/>
        <p:txBody>
          <a:bodyPr/>
          <a:lstStyle/>
          <a:p>
            <a:r>
              <a:rPr lang="en-US" dirty="0"/>
              <a:t>5.4 Pointer Arithmetic</a:t>
            </a:r>
          </a:p>
        </p:txBody>
      </p:sp>
      <p:sp>
        <p:nvSpPr>
          <p:cNvPr id="4" name="TextBox 3">
            <a:extLst>
              <a:ext uri="{FF2B5EF4-FFF2-40B4-BE49-F238E27FC236}">
                <a16:creationId xmlns:a16="http://schemas.microsoft.com/office/drawing/2014/main" id="{AB8DA6F4-D739-00A6-D152-CC13E5DCEB86}"/>
              </a:ext>
            </a:extLst>
          </p:cNvPr>
          <p:cNvSpPr txBox="1"/>
          <p:nvPr/>
        </p:nvSpPr>
        <p:spPr>
          <a:xfrm>
            <a:off x="948437" y="1859339"/>
            <a:ext cx="5724644" cy="3785652"/>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#include &lt;</a:t>
            </a:r>
            <a:r>
              <a:rPr lang="en-US" sz="2000" b="1" dirty="0" err="1">
                <a:latin typeface="Courier New" panose="02070309020205020404" pitchFamily="49" charset="0"/>
                <a:cs typeface="Courier New" panose="02070309020205020404" pitchFamily="49" charset="0"/>
              </a:rPr>
              <a:t>stdio.h</a:t>
            </a:r>
            <a:r>
              <a:rPr lang="en-US" sz="2000" b="1" dirty="0">
                <a:latin typeface="Courier New" panose="02070309020205020404" pitchFamily="49" charset="0"/>
                <a:cs typeface="Courier New" panose="02070309020205020404" pitchFamily="49" charset="0"/>
              </a:rPr>
              <a:t>&gt;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int main() {</a:t>
            </a:r>
          </a:p>
          <a:p>
            <a:r>
              <a:rPr lang="en-US" sz="2000" b="1" dirty="0">
                <a:latin typeface="Courier New" panose="02070309020205020404" pitchFamily="49" charset="0"/>
                <a:cs typeface="Courier New" panose="02070309020205020404" pitchFamily="49" charset="0"/>
              </a:rPr>
              <a:t>    char ca[10], *cp;</a:t>
            </a:r>
          </a:p>
          <a:p>
            <a:r>
              <a:rPr lang="en-US" sz="2000" b="1" dirty="0">
                <a:latin typeface="Courier New" panose="02070309020205020404" pitchFamily="49" charset="0"/>
                <a:cs typeface="Courier New" panose="02070309020205020404" pitchFamily="49" charset="0"/>
              </a:rPr>
              <a:t>    int </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[10],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cp = ca + 1;</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 + 1;</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("ca %p cp %p\n", ca, cp);</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 %p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 %p\n", </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CF697DA-E06B-1892-C514-E926206AD1C4}"/>
              </a:ext>
            </a:extLst>
          </p:cNvPr>
          <p:cNvSpPr txBox="1"/>
          <p:nvPr/>
        </p:nvSpPr>
        <p:spPr>
          <a:xfrm>
            <a:off x="6096000" y="3038877"/>
            <a:ext cx="5530681" cy="830997"/>
          </a:xfrm>
          <a:prstGeom prst="rect">
            <a:avLst/>
          </a:prstGeom>
          <a:noFill/>
          <a:ln w="28575">
            <a:solidFill>
              <a:schemeClr val="accent1"/>
            </a:solidFill>
          </a:ln>
        </p:spPr>
        <p:txBody>
          <a:bodyPr wrap="none" rtlCol="0">
            <a:spAutoFit/>
          </a:bodyPr>
          <a:lstStyle/>
          <a:p>
            <a:r>
              <a:rPr lang="en-US" sz="2400" b="1" dirty="0">
                <a:latin typeface="Courier New" panose="02070309020205020404" pitchFamily="49" charset="0"/>
                <a:cs typeface="Courier New" panose="02070309020205020404" pitchFamily="49" charset="0"/>
              </a:rPr>
              <a:t>ca 0x16bc071de cp 0x16bc071df</a:t>
            </a:r>
          </a:p>
          <a:p>
            <a:r>
              <a:rPr lang="en-US" sz="2400" b="1" dirty="0" err="1">
                <a:latin typeface="Courier New" panose="02070309020205020404" pitchFamily="49" charset="0"/>
                <a:cs typeface="Courier New" panose="02070309020205020404" pitchFamily="49" charset="0"/>
              </a:rPr>
              <a:t>ia</a:t>
            </a:r>
            <a:r>
              <a:rPr lang="en-US" sz="2400" b="1" dirty="0">
                <a:latin typeface="Courier New" panose="02070309020205020404" pitchFamily="49" charset="0"/>
                <a:cs typeface="Courier New" panose="02070309020205020404" pitchFamily="49" charset="0"/>
              </a:rPr>
              <a:t> 0x16bc071b4 </a:t>
            </a:r>
            <a:r>
              <a:rPr lang="en-US" sz="2400" b="1" dirty="0" err="1">
                <a:latin typeface="Courier New" panose="02070309020205020404" pitchFamily="49" charset="0"/>
                <a:cs typeface="Courier New" panose="02070309020205020404" pitchFamily="49" charset="0"/>
              </a:rPr>
              <a:t>ip</a:t>
            </a:r>
            <a:r>
              <a:rPr lang="en-US" sz="2400" b="1" dirty="0">
                <a:latin typeface="Courier New" panose="02070309020205020404" pitchFamily="49" charset="0"/>
                <a:cs typeface="Courier New" panose="02070309020205020404" pitchFamily="49" charset="0"/>
              </a:rPr>
              <a:t> 0x16bc071b8</a:t>
            </a:r>
          </a:p>
        </p:txBody>
      </p:sp>
      <p:sp>
        <p:nvSpPr>
          <p:cNvPr id="6" name="TextBox 5">
            <a:extLst>
              <a:ext uri="{FF2B5EF4-FFF2-40B4-BE49-F238E27FC236}">
                <a16:creationId xmlns:a16="http://schemas.microsoft.com/office/drawing/2014/main" id="{D34FEEF7-B042-B117-23A8-38D0C4ED56C5}"/>
              </a:ext>
            </a:extLst>
          </p:cNvPr>
          <p:cNvSpPr txBox="1"/>
          <p:nvPr/>
        </p:nvSpPr>
        <p:spPr>
          <a:xfrm>
            <a:off x="10515600" y="6333089"/>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kr_05_02.c</a:t>
            </a:r>
          </a:p>
        </p:txBody>
      </p:sp>
      <p:sp>
        <p:nvSpPr>
          <p:cNvPr id="9" name="Up Arrow 8">
            <a:extLst>
              <a:ext uri="{FF2B5EF4-FFF2-40B4-BE49-F238E27FC236}">
                <a16:creationId xmlns:a16="http://schemas.microsoft.com/office/drawing/2014/main" id="{4CCA947B-97BF-28E9-ED26-983E7A3C0FB2}"/>
              </a:ext>
            </a:extLst>
          </p:cNvPr>
          <p:cNvSpPr/>
          <p:nvPr/>
        </p:nvSpPr>
        <p:spPr>
          <a:xfrm>
            <a:off x="8523516" y="3961385"/>
            <a:ext cx="256183" cy="6471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E070FE7F-BD85-4A9B-7B5E-FC04B48C42DC}"/>
              </a:ext>
            </a:extLst>
          </p:cNvPr>
          <p:cNvSpPr/>
          <p:nvPr/>
        </p:nvSpPr>
        <p:spPr>
          <a:xfrm>
            <a:off x="11276221" y="3961385"/>
            <a:ext cx="256183" cy="6471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94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10CB-F825-A6A7-0F62-5C0BF4ADAD7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5.6 Pointers are not Integers</a:t>
            </a:r>
            <a:endParaRPr lang="en-US" sz="5400" kern="1200" dirty="0">
              <a:solidFill>
                <a:schemeClr val="tx1"/>
              </a:solidFill>
              <a:latin typeface="+mj-lt"/>
              <a:ea typeface="+mj-ea"/>
              <a:cs typeface="+mj-cs"/>
            </a:endParaRPr>
          </a:p>
        </p:txBody>
      </p:sp>
      <p:sp>
        <p:nvSpPr>
          <p:cNvPr id="7" name="Content Placeholder 6">
            <a:extLst>
              <a:ext uri="{FF2B5EF4-FFF2-40B4-BE49-F238E27FC236}">
                <a16:creationId xmlns:a16="http://schemas.microsoft.com/office/drawing/2014/main" id="{84AB411A-E5D9-7C62-BB35-7C27D28A3AB9}"/>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Recall the type length table from Chapter 2 – Lets add addresses</a:t>
            </a:r>
          </a:p>
        </p:txBody>
      </p:sp>
      <p:graphicFrame>
        <p:nvGraphicFramePr>
          <p:cNvPr id="4" name="Table 3">
            <a:extLst>
              <a:ext uri="{FF2B5EF4-FFF2-40B4-BE49-F238E27FC236}">
                <a16:creationId xmlns:a16="http://schemas.microsoft.com/office/drawing/2014/main" id="{C8A2F865-C5BE-1686-278A-DD7F4985CDF3}"/>
              </a:ext>
            </a:extLst>
          </p:cNvPr>
          <p:cNvGraphicFramePr>
            <a:graphicFrameLocks noGrp="1"/>
          </p:cNvGraphicFramePr>
          <p:nvPr>
            <p:extLst>
              <p:ext uri="{D42A27DB-BD31-4B8C-83A1-F6EECF244321}">
                <p14:modId xmlns:p14="http://schemas.microsoft.com/office/powerpoint/2010/main" val="251276257"/>
              </p:ext>
            </p:extLst>
          </p:nvPr>
        </p:nvGraphicFramePr>
        <p:xfrm>
          <a:off x="838200" y="2066468"/>
          <a:ext cx="10515600" cy="4035420"/>
        </p:xfrm>
        <a:graphic>
          <a:graphicData uri="http://schemas.openxmlformats.org/drawingml/2006/table">
            <a:tbl>
              <a:tblPr>
                <a:tableStyleId>{3B4B98B0-60AC-42C2-AFA5-B58CD77FA1E5}</a:tableStyleId>
              </a:tblPr>
              <a:tblGrid>
                <a:gridCol w="1658808">
                  <a:extLst>
                    <a:ext uri="{9D8B030D-6E8A-4147-A177-3AD203B41FA5}">
                      <a16:colId xmlns:a16="http://schemas.microsoft.com/office/drawing/2014/main" val="383269595"/>
                    </a:ext>
                  </a:extLst>
                </a:gridCol>
                <a:gridCol w="2214198">
                  <a:extLst>
                    <a:ext uri="{9D8B030D-6E8A-4147-A177-3AD203B41FA5}">
                      <a16:colId xmlns:a16="http://schemas.microsoft.com/office/drawing/2014/main" val="2845637907"/>
                    </a:ext>
                  </a:extLst>
                </a:gridCol>
                <a:gridCol w="2214198">
                  <a:extLst>
                    <a:ext uri="{9D8B030D-6E8A-4147-A177-3AD203B41FA5}">
                      <a16:colId xmlns:a16="http://schemas.microsoft.com/office/drawing/2014/main" val="2715547717"/>
                    </a:ext>
                  </a:extLst>
                </a:gridCol>
                <a:gridCol w="2214198">
                  <a:extLst>
                    <a:ext uri="{9D8B030D-6E8A-4147-A177-3AD203B41FA5}">
                      <a16:colId xmlns:a16="http://schemas.microsoft.com/office/drawing/2014/main" val="2036003969"/>
                    </a:ext>
                  </a:extLst>
                </a:gridCol>
                <a:gridCol w="2214198">
                  <a:extLst>
                    <a:ext uri="{9D8B030D-6E8A-4147-A177-3AD203B41FA5}">
                      <a16:colId xmlns:a16="http://schemas.microsoft.com/office/drawing/2014/main" val="2065258410"/>
                    </a:ext>
                  </a:extLst>
                </a:gridCol>
              </a:tblGrid>
              <a:tr h="448380">
                <a:tc>
                  <a:txBody>
                    <a:bodyPr/>
                    <a:lstStyle/>
                    <a:p>
                      <a:endParaRPr lang="en-US" sz="2000"/>
                    </a:p>
                  </a:txBody>
                  <a:tcPr marL="101904" marR="101904" marT="50952" marB="50952" anchor="ctr"/>
                </a:tc>
                <a:tc>
                  <a:txBody>
                    <a:bodyPr/>
                    <a:lstStyle/>
                    <a:p>
                      <a:pPr algn="ctr"/>
                      <a:r>
                        <a:rPr lang="en-US" sz="2000">
                          <a:effectLst/>
                        </a:rPr>
                        <a:t>DEC PDP-11</a:t>
                      </a:r>
                    </a:p>
                  </a:txBody>
                  <a:tcPr marL="101904" marR="101904" marT="50952" marB="50952" anchor="ctr"/>
                </a:tc>
                <a:tc>
                  <a:txBody>
                    <a:bodyPr/>
                    <a:lstStyle/>
                    <a:p>
                      <a:pPr algn="ctr"/>
                      <a:r>
                        <a:rPr lang="en-US" sz="2000">
                          <a:effectLst/>
                        </a:rPr>
                        <a:t>Honeywell 6000</a:t>
                      </a:r>
                    </a:p>
                  </a:txBody>
                  <a:tcPr marL="101904" marR="101904" marT="50952" marB="50952" anchor="ctr"/>
                </a:tc>
                <a:tc>
                  <a:txBody>
                    <a:bodyPr/>
                    <a:lstStyle/>
                    <a:p>
                      <a:pPr algn="ctr"/>
                      <a:r>
                        <a:rPr lang="en-US" sz="2000">
                          <a:effectLst/>
                        </a:rPr>
                        <a:t>IBM 370</a:t>
                      </a:r>
                    </a:p>
                  </a:txBody>
                  <a:tcPr marL="101904" marR="101904" marT="50952" marB="50952" anchor="ctr"/>
                </a:tc>
                <a:tc>
                  <a:txBody>
                    <a:bodyPr/>
                    <a:lstStyle/>
                    <a:p>
                      <a:pPr algn="ctr"/>
                      <a:r>
                        <a:rPr lang="en-US" sz="2000">
                          <a:effectLst/>
                        </a:rPr>
                        <a:t>Interdata 8/32</a:t>
                      </a:r>
                    </a:p>
                  </a:txBody>
                  <a:tcPr marL="101904" marR="101904" marT="50952" marB="50952" anchor="ctr"/>
                </a:tc>
                <a:extLst>
                  <a:ext uri="{0D108BD9-81ED-4DB2-BD59-A6C34878D82A}">
                    <a16:rowId xmlns:a16="http://schemas.microsoft.com/office/drawing/2014/main" val="1546120785"/>
                  </a:ext>
                </a:extLst>
              </a:tr>
              <a:tr h="448380">
                <a:tc>
                  <a:txBody>
                    <a:bodyPr/>
                    <a:lstStyle/>
                    <a:p>
                      <a:endParaRPr lang="en-US" sz="2000"/>
                    </a:p>
                  </a:txBody>
                  <a:tcPr marL="101904" marR="101904" marT="50952" marB="50952" anchor="ctr"/>
                </a:tc>
                <a:tc>
                  <a:txBody>
                    <a:bodyPr/>
                    <a:lstStyle/>
                    <a:p>
                      <a:pPr algn="ctr"/>
                      <a:r>
                        <a:rPr lang="en-US" sz="2000">
                          <a:effectLst/>
                        </a:rPr>
                        <a:t>ASCII</a:t>
                      </a:r>
                    </a:p>
                  </a:txBody>
                  <a:tcPr marL="101904" marR="101904" marT="50952" marB="50952" anchor="ctr"/>
                </a:tc>
                <a:tc>
                  <a:txBody>
                    <a:bodyPr/>
                    <a:lstStyle/>
                    <a:p>
                      <a:pPr algn="ctr"/>
                      <a:r>
                        <a:rPr lang="en-US" sz="2000">
                          <a:effectLst/>
                        </a:rPr>
                        <a:t>ASCII</a:t>
                      </a:r>
                    </a:p>
                  </a:txBody>
                  <a:tcPr marL="101904" marR="101904" marT="50952" marB="50952" anchor="ctr"/>
                </a:tc>
                <a:tc>
                  <a:txBody>
                    <a:bodyPr/>
                    <a:lstStyle/>
                    <a:p>
                      <a:pPr algn="ctr"/>
                      <a:r>
                        <a:rPr lang="en-US" sz="2000">
                          <a:effectLst/>
                        </a:rPr>
                        <a:t>EBCDIC</a:t>
                      </a:r>
                    </a:p>
                  </a:txBody>
                  <a:tcPr marL="101904" marR="101904" marT="50952" marB="50952" anchor="ctr"/>
                </a:tc>
                <a:tc>
                  <a:txBody>
                    <a:bodyPr/>
                    <a:lstStyle/>
                    <a:p>
                      <a:pPr algn="ctr"/>
                      <a:r>
                        <a:rPr lang="en-US" sz="2000">
                          <a:effectLst/>
                        </a:rPr>
                        <a:t>ASCII</a:t>
                      </a:r>
                    </a:p>
                  </a:txBody>
                  <a:tcPr marL="101904" marR="101904" marT="50952" marB="50952" anchor="ctr"/>
                </a:tc>
                <a:extLst>
                  <a:ext uri="{0D108BD9-81ED-4DB2-BD59-A6C34878D82A}">
                    <a16:rowId xmlns:a16="http://schemas.microsoft.com/office/drawing/2014/main" val="73253994"/>
                  </a:ext>
                </a:extLst>
              </a:tr>
              <a:tr h="448380">
                <a:tc>
                  <a:txBody>
                    <a:bodyPr/>
                    <a:lstStyle/>
                    <a:p>
                      <a:r>
                        <a:rPr lang="en-US" sz="2000"/>
                        <a:t>char</a:t>
                      </a:r>
                    </a:p>
                  </a:txBody>
                  <a:tcPr marL="101904" marR="101904" marT="50952" marB="50952" anchor="ctr"/>
                </a:tc>
                <a:tc>
                  <a:txBody>
                    <a:bodyPr/>
                    <a:lstStyle/>
                    <a:p>
                      <a:pPr algn="ctr"/>
                      <a:r>
                        <a:rPr lang="en-US" sz="2000">
                          <a:effectLst/>
                        </a:rPr>
                        <a:t>8 bits</a:t>
                      </a:r>
                    </a:p>
                  </a:txBody>
                  <a:tcPr marL="101904" marR="101904" marT="50952" marB="50952" anchor="ctr"/>
                </a:tc>
                <a:tc>
                  <a:txBody>
                    <a:bodyPr/>
                    <a:lstStyle/>
                    <a:p>
                      <a:pPr algn="ctr"/>
                      <a:r>
                        <a:rPr lang="en-US" sz="2000">
                          <a:effectLst/>
                        </a:rPr>
                        <a:t>9 bits</a:t>
                      </a:r>
                    </a:p>
                  </a:txBody>
                  <a:tcPr marL="101904" marR="101904" marT="50952" marB="50952" anchor="ctr"/>
                </a:tc>
                <a:tc>
                  <a:txBody>
                    <a:bodyPr/>
                    <a:lstStyle/>
                    <a:p>
                      <a:pPr algn="ctr"/>
                      <a:r>
                        <a:rPr lang="en-US" sz="2000">
                          <a:effectLst/>
                        </a:rPr>
                        <a:t>8 bits</a:t>
                      </a:r>
                    </a:p>
                  </a:txBody>
                  <a:tcPr marL="101904" marR="101904" marT="50952" marB="50952" anchor="ctr"/>
                </a:tc>
                <a:tc>
                  <a:txBody>
                    <a:bodyPr/>
                    <a:lstStyle/>
                    <a:p>
                      <a:pPr algn="ctr"/>
                      <a:r>
                        <a:rPr lang="en-US" sz="2000">
                          <a:effectLst/>
                        </a:rPr>
                        <a:t>8 bits</a:t>
                      </a:r>
                    </a:p>
                  </a:txBody>
                  <a:tcPr marL="101904" marR="101904" marT="50952" marB="50952" anchor="ctr"/>
                </a:tc>
                <a:extLst>
                  <a:ext uri="{0D108BD9-81ED-4DB2-BD59-A6C34878D82A}">
                    <a16:rowId xmlns:a16="http://schemas.microsoft.com/office/drawing/2014/main" val="2768319387"/>
                  </a:ext>
                </a:extLst>
              </a:tr>
              <a:tr h="448380">
                <a:tc>
                  <a:txBody>
                    <a:bodyPr/>
                    <a:lstStyle/>
                    <a:p>
                      <a:r>
                        <a:rPr lang="en-US" sz="2000"/>
                        <a:t>int</a:t>
                      </a:r>
                    </a:p>
                  </a:txBody>
                  <a:tcPr marL="101904" marR="101904" marT="50952" marB="50952" anchor="ctr"/>
                </a:tc>
                <a:tc>
                  <a:txBody>
                    <a:bodyPr/>
                    <a:lstStyle/>
                    <a:p>
                      <a:pPr algn="ctr"/>
                      <a:r>
                        <a:rPr lang="en-US" sz="2000" dirty="0">
                          <a:effectLst/>
                          <a:highlight>
                            <a:srgbClr val="FFFF00"/>
                          </a:highlight>
                        </a:rPr>
                        <a:t>16</a:t>
                      </a:r>
                    </a:p>
                  </a:txBody>
                  <a:tcPr marL="101904" marR="101904" marT="50952" marB="50952" anchor="ctr"/>
                </a:tc>
                <a:tc>
                  <a:txBody>
                    <a:bodyPr/>
                    <a:lstStyle/>
                    <a:p>
                      <a:pPr algn="ctr"/>
                      <a:r>
                        <a:rPr lang="en-US" sz="2000">
                          <a:effectLst/>
                          <a:highlight>
                            <a:srgbClr val="00FF00"/>
                          </a:highlight>
                        </a:rPr>
                        <a:t>36</a:t>
                      </a:r>
                    </a:p>
                  </a:txBody>
                  <a:tcPr marL="101904" marR="101904" marT="50952" marB="50952" anchor="ctr"/>
                </a:tc>
                <a:tc>
                  <a:txBody>
                    <a:bodyPr/>
                    <a:lstStyle/>
                    <a:p>
                      <a:pPr algn="ctr"/>
                      <a:r>
                        <a:rPr lang="en-US" sz="2000">
                          <a:effectLst/>
                          <a:highlight>
                            <a:srgbClr val="00FF00"/>
                          </a:highlight>
                        </a:rPr>
                        <a:t>32</a:t>
                      </a:r>
                    </a:p>
                  </a:txBody>
                  <a:tcPr marL="101904" marR="101904" marT="50952" marB="50952" anchor="ctr"/>
                </a:tc>
                <a:tc>
                  <a:txBody>
                    <a:bodyPr/>
                    <a:lstStyle/>
                    <a:p>
                      <a:pPr algn="ctr"/>
                      <a:r>
                        <a:rPr lang="en-US" sz="2000" dirty="0">
                          <a:effectLst/>
                          <a:highlight>
                            <a:srgbClr val="00FF00"/>
                          </a:highlight>
                        </a:rPr>
                        <a:t>32</a:t>
                      </a:r>
                    </a:p>
                  </a:txBody>
                  <a:tcPr marL="101904" marR="101904" marT="50952" marB="50952" anchor="ctr"/>
                </a:tc>
                <a:extLst>
                  <a:ext uri="{0D108BD9-81ED-4DB2-BD59-A6C34878D82A}">
                    <a16:rowId xmlns:a16="http://schemas.microsoft.com/office/drawing/2014/main" val="2354364131"/>
                  </a:ext>
                </a:extLst>
              </a:tr>
              <a:tr h="448380">
                <a:tc>
                  <a:txBody>
                    <a:bodyPr/>
                    <a:lstStyle/>
                    <a:p>
                      <a:r>
                        <a:rPr lang="en-US" sz="2000"/>
                        <a:t>short</a:t>
                      </a:r>
                    </a:p>
                  </a:txBody>
                  <a:tcPr marL="101904" marR="101904" marT="50952" marB="50952" anchor="ctr"/>
                </a:tc>
                <a:tc>
                  <a:txBody>
                    <a:bodyPr/>
                    <a:lstStyle/>
                    <a:p>
                      <a:pPr algn="ctr"/>
                      <a:r>
                        <a:rPr lang="en-US" sz="2000">
                          <a:effectLst/>
                        </a:rPr>
                        <a:t>16</a:t>
                      </a:r>
                    </a:p>
                  </a:txBody>
                  <a:tcPr marL="101904" marR="101904" marT="50952" marB="50952" anchor="ctr"/>
                </a:tc>
                <a:tc>
                  <a:txBody>
                    <a:bodyPr/>
                    <a:lstStyle/>
                    <a:p>
                      <a:pPr algn="ctr"/>
                      <a:r>
                        <a:rPr lang="en-US" sz="2000">
                          <a:effectLst/>
                        </a:rPr>
                        <a:t>36</a:t>
                      </a:r>
                    </a:p>
                  </a:txBody>
                  <a:tcPr marL="101904" marR="101904" marT="50952" marB="50952" anchor="ctr"/>
                </a:tc>
                <a:tc>
                  <a:txBody>
                    <a:bodyPr/>
                    <a:lstStyle/>
                    <a:p>
                      <a:pPr algn="ctr"/>
                      <a:r>
                        <a:rPr lang="en-US" sz="2000">
                          <a:effectLst/>
                        </a:rPr>
                        <a:t>16</a:t>
                      </a:r>
                    </a:p>
                  </a:txBody>
                  <a:tcPr marL="101904" marR="101904" marT="50952" marB="50952" anchor="ctr"/>
                </a:tc>
                <a:tc>
                  <a:txBody>
                    <a:bodyPr/>
                    <a:lstStyle/>
                    <a:p>
                      <a:pPr algn="ctr"/>
                      <a:r>
                        <a:rPr lang="en-US" sz="2000">
                          <a:effectLst/>
                        </a:rPr>
                        <a:t>16</a:t>
                      </a:r>
                    </a:p>
                  </a:txBody>
                  <a:tcPr marL="101904" marR="101904" marT="50952" marB="50952" anchor="ctr"/>
                </a:tc>
                <a:extLst>
                  <a:ext uri="{0D108BD9-81ED-4DB2-BD59-A6C34878D82A}">
                    <a16:rowId xmlns:a16="http://schemas.microsoft.com/office/drawing/2014/main" val="3287626214"/>
                  </a:ext>
                </a:extLst>
              </a:tr>
              <a:tr h="448380">
                <a:tc>
                  <a:txBody>
                    <a:bodyPr/>
                    <a:lstStyle/>
                    <a:p>
                      <a:r>
                        <a:rPr lang="en-US" sz="2000"/>
                        <a:t>long</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36</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32</a:t>
                      </a:r>
                    </a:p>
                  </a:txBody>
                  <a:tcPr marL="101904" marR="101904" marT="50952" marB="50952" anchor="ctr"/>
                </a:tc>
                <a:extLst>
                  <a:ext uri="{0D108BD9-81ED-4DB2-BD59-A6C34878D82A}">
                    <a16:rowId xmlns:a16="http://schemas.microsoft.com/office/drawing/2014/main" val="1423718317"/>
                  </a:ext>
                </a:extLst>
              </a:tr>
              <a:tr h="448380">
                <a:tc>
                  <a:txBody>
                    <a:bodyPr/>
                    <a:lstStyle/>
                    <a:p>
                      <a:r>
                        <a:rPr lang="en-US" sz="2000"/>
                        <a:t>float</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36</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32</a:t>
                      </a:r>
                    </a:p>
                  </a:txBody>
                  <a:tcPr marL="101904" marR="101904" marT="50952" marB="50952" anchor="ctr"/>
                </a:tc>
                <a:extLst>
                  <a:ext uri="{0D108BD9-81ED-4DB2-BD59-A6C34878D82A}">
                    <a16:rowId xmlns:a16="http://schemas.microsoft.com/office/drawing/2014/main" val="3255631178"/>
                  </a:ext>
                </a:extLst>
              </a:tr>
              <a:tr h="448380">
                <a:tc>
                  <a:txBody>
                    <a:bodyPr/>
                    <a:lstStyle/>
                    <a:p>
                      <a:r>
                        <a:rPr lang="en-US" sz="2000"/>
                        <a:t>double</a:t>
                      </a:r>
                    </a:p>
                  </a:txBody>
                  <a:tcPr marL="101904" marR="101904" marT="50952" marB="50952" anchor="ctr"/>
                </a:tc>
                <a:tc>
                  <a:txBody>
                    <a:bodyPr/>
                    <a:lstStyle/>
                    <a:p>
                      <a:pPr algn="ctr"/>
                      <a:r>
                        <a:rPr lang="en-US" sz="2000">
                          <a:effectLst/>
                        </a:rPr>
                        <a:t>64</a:t>
                      </a:r>
                    </a:p>
                  </a:txBody>
                  <a:tcPr marL="101904" marR="101904" marT="50952" marB="50952" anchor="ctr"/>
                </a:tc>
                <a:tc>
                  <a:txBody>
                    <a:bodyPr/>
                    <a:lstStyle/>
                    <a:p>
                      <a:pPr algn="ctr"/>
                      <a:r>
                        <a:rPr lang="en-US" sz="2000">
                          <a:effectLst/>
                        </a:rPr>
                        <a:t>72</a:t>
                      </a:r>
                    </a:p>
                  </a:txBody>
                  <a:tcPr marL="101904" marR="101904" marT="50952" marB="50952" anchor="ctr"/>
                </a:tc>
                <a:tc>
                  <a:txBody>
                    <a:bodyPr/>
                    <a:lstStyle/>
                    <a:p>
                      <a:pPr algn="ctr"/>
                      <a:r>
                        <a:rPr lang="en-US" sz="2000">
                          <a:effectLst/>
                        </a:rPr>
                        <a:t>64</a:t>
                      </a:r>
                    </a:p>
                  </a:txBody>
                  <a:tcPr marL="101904" marR="101904" marT="50952" marB="50952" anchor="ctr"/>
                </a:tc>
                <a:tc>
                  <a:txBody>
                    <a:bodyPr/>
                    <a:lstStyle/>
                    <a:p>
                      <a:pPr algn="ctr"/>
                      <a:r>
                        <a:rPr lang="en-US" sz="2000">
                          <a:effectLst/>
                        </a:rPr>
                        <a:t>64</a:t>
                      </a:r>
                    </a:p>
                  </a:txBody>
                  <a:tcPr marL="101904" marR="101904" marT="50952" marB="50952" anchor="ctr"/>
                </a:tc>
                <a:extLst>
                  <a:ext uri="{0D108BD9-81ED-4DB2-BD59-A6C34878D82A}">
                    <a16:rowId xmlns:a16="http://schemas.microsoft.com/office/drawing/2014/main" val="3141606515"/>
                  </a:ext>
                </a:extLst>
              </a:tr>
              <a:tr h="448380">
                <a:tc>
                  <a:txBody>
                    <a:bodyPr/>
                    <a:lstStyle/>
                    <a:p>
                      <a:r>
                        <a:rPr lang="en-US" sz="2000">
                          <a:highlight>
                            <a:srgbClr val="00FFFF"/>
                          </a:highlight>
                        </a:rPr>
                        <a:t>address</a:t>
                      </a:r>
                    </a:p>
                  </a:txBody>
                  <a:tcPr marL="101904" marR="101904" marT="50952" marB="50952" anchor="ctr"/>
                </a:tc>
                <a:tc>
                  <a:txBody>
                    <a:bodyPr/>
                    <a:lstStyle/>
                    <a:p>
                      <a:pPr algn="ctr"/>
                      <a:r>
                        <a:rPr lang="en-US" sz="2000">
                          <a:effectLst/>
                          <a:highlight>
                            <a:srgbClr val="00FFFF"/>
                          </a:highlight>
                        </a:rPr>
                        <a:t>16-32</a:t>
                      </a:r>
                    </a:p>
                  </a:txBody>
                  <a:tcPr marL="101904" marR="101904" marT="50952" marB="50952" anchor="ctr"/>
                </a:tc>
                <a:tc>
                  <a:txBody>
                    <a:bodyPr/>
                    <a:lstStyle/>
                    <a:p>
                      <a:pPr algn="ctr"/>
                      <a:r>
                        <a:rPr lang="en-US" sz="2000">
                          <a:effectLst/>
                          <a:highlight>
                            <a:srgbClr val="00FFFF"/>
                          </a:highlight>
                        </a:rPr>
                        <a:t>19-32</a:t>
                      </a:r>
                    </a:p>
                  </a:txBody>
                  <a:tcPr marL="101904" marR="101904" marT="50952" marB="50952" anchor="ctr"/>
                </a:tc>
                <a:tc>
                  <a:txBody>
                    <a:bodyPr/>
                    <a:lstStyle/>
                    <a:p>
                      <a:pPr algn="ctr"/>
                      <a:r>
                        <a:rPr lang="en-US" sz="2000">
                          <a:effectLst/>
                          <a:highlight>
                            <a:srgbClr val="00FFFF"/>
                          </a:highlight>
                        </a:rPr>
                        <a:t>24</a:t>
                      </a:r>
                    </a:p>
                  </a:txBody>
                  <a:tcPr marL="101904" marR="101904" marT="50952" marB="50952" anchor="ctr"/>
                </a:tc>
                <a:tc>
                  <a:txBody>
                    <a:bodyPr/>
                    <a:lstStyle/>
                    <a:p>
                      <a:pPr algn="ctr"/>
                      <a:r>
                        <a:rPr lang="en-US" sz="2000" dirty="0">
                          <a:effectLst/>
                          <a:highlight>
                            <a:srgbClr val="00FFFF"/>
                          </a:highlight>
                        </a:rPr>
                        <a:t>20</a:t>
                      </a:r>
                    </a:p>
                  </a:txBody>
                  <a:tcPr marL="101904" marR="101904" marT="50952" marB="50952" anchor="ctr"/>
                </a:tc>
                <a:extLst>
                  <a:ext uri="{0D108BD9-81ED-4DB2-BD59-A6C34878D82A}">
                    <a16:rowId xmlns:a16="http://schemas.microsoft.com/office/drawing/2014/main" val="2615974671"/>
                  </a:ext>
                </a:extLst>
              </a:tr>
            </a:tbl>
          </a:graphicData>
        </a:graphic>
      </p:graphicFrame>
    </p:spTree>
    <p:extLst>
      <p:ext uri="{BB962C8B-B14F-4D97-AF65-F5344CB8AC3E}">
        <p14:creationId xmlns:p14="http://schemas.microsoft.com/office/powerpoint/2010/main" val="49696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2DC934D-0061-F829-55D1-AB339AC7BE38}"/>
              </a:ext>
            </a:extLst>
          </p:cNvPr>
          <p:cNvSpPr>
            <a:spLocks noChangeArrowheads="1"/>
          </p:cNvSpPr>
          <p:nvPr/>
        </p:nvSpPr>
        <p:spPr bwMode="auto">
          <a:xfrm>
            <a:off x="838200" y="2538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2">
            <a:extLst>
              <a:ext uri="{FF2B5EF4-FFF2-40B4-BE49-F238E27FC236}">
                <a16:creationId xmlns:a16="http://schemas.microsoft.com/office/drawing/2014/main" id="{4C5548AA-08DE-7F95-7D3C-C2753F35B271}"/>
              </a:ext>
            </a:extLst>
          </p:cNvPr>
          <p:cNvSpPr>
            <a:spLocks noGrp="1"/>
          </p:cNvSpPr>
          <p:nvPr>
            <p:ph type="title"/>
          </p:nvPr>
        </p:nvSpPr>
        <p:spPr/>
        <p:txBody>
          <a:bodyPr/>
          <a:lstStyle/>
          <a:p>
            <a:r>
              <a:rPr lang="en-US" dirty="0"/>
              <a:t>Treating Pointers as Integers almost works </a:t>
            </a:r>
            <a:r>
              <a:rPr lang="en-US" dirty="0">
                <a:sym typeface="Wingdings" pitchFamily="2" charset="2"/>
              </a:rPr>
              <a:t></a:t>
            </a:r>
            <a:endParaRPr lang="en-US" dirty="0"/>
          </a:p>
        </p:txBody>
      </p:sp>
      <p:sp>
        <p:nvSpPr>
          <p:cNvPr id="6" name="Content Placeholder 5">
            <a:extLst>
              <a:ext uri="{FF2B5EF4-FFF2-40B4-BE49-F238E27FC236}">
                <a16:creationId xmlns:a16="http://schemas.microsoft.com/office/drawing/2014/main" id="{C7EE96BD-70F6-B13E-4C1A-2278E1E726DA}"/>
              </a:ext>
            </a:extLst>
          </p:cNvPr>
          <p:cNvSpPr>
            <a:spLocks noGrp="1"/>
          </p:cNvSpPr>
          <p:nvPr>
            <p:ph idx="1"/>
          </p:nvPr>
        </p:nvSpPr>
        <p:spPr/>
        <p:txBody>
          <a:bodyPr>
            <a:normAutofit lnSpcReduction="10000"/>
          </a:bodyPr>
          <a:lstStyle/>
          <a:p>
            <a:r>
              <a:rPr lang="en-US" dirty="0"/>
              <a:t>Addresses are positive numbers that start from zero</a:t>
            </a:r>
          </a:p>
          <a:p>
            <a:r>
              <a:rPr lang="en-US" dirty="0"/>
              <a:t>Most computers did not come with maximum memory installed</a:t>
            </a:r>
          </a:p>
          <a:p>
            <a:r>
              <a:rPr lang="en-US" dirty="0"/>
              <a:t>These multi-user computers only gave a fraction of the installed memory to any one running application</a:t>
            </a:r>
          </a:p>
          <a:p>
            <a:r>
              <a:rPr lang="en-US" dirty="0"/>
              <a:t>Early applications made judicious use of memory because it was in short supply</a:t>
            </a:r>
          </a:p>
          <a:p>
            <a:endParaRPr lang="en-US" dirty="0"/>
          </a:p>
          <a:p>
            <a:r>
              <a:rPr lang="en-US" dirty="0"/>
              <a:t>In the 1970’s C applications could “get away” with having a function that returned an address as an integer and then it would be copied into a pointer without conversion</a:t>
            </a:r>
          </a:p>
        </p:txBody>
      </p:sp>
    </p:spTree>
    <p:extLst>
      <p:ext uri="{BB962C8B-B14F-4D97-AF65-F5344CB8AC3E}">
        <p14:creationId xmlns:p14="http://schemas.microsoft.com/office/powerpoint/2010/main" val="51274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5DD2-F0C2-15A4-6495-86F028EDF28E}"/>
              </a:ext>
            </a:extLst>
          </p:cNvPr>
          <p:cNvSpPr>
            <a:spLocks noGrp="1"/>
          </p:cNvSpPr>
          <p:nvPr>
            <p:ph type="title"/>
          </p:nvPr>
        </p:nvSpPr>
        <p:spPr/>
        <p:txBody>
          <a:bodyPr/>
          <a:lstStyle/>
          <a:p>
            <a:r>
              <a:rPr lang="en-US" dirty="0"/>
              <a:t>5.6 Void pointers</a:t>
            </a:r>
          </a:p>
        </p:txBody>
      </p:sp>
      <p:sp>
        <p:nvSpPr>
          <p:cNvPr id="3" name="Content Placeholder 2">
            <a:extLst>
              <a:ext uri="{FF2B5EF4-FFF2-40B4-BE49-F238E27FC236}">
                <a16:creationId xmlns:a16="http://schemas.microsoft.com/office/drawing/2014/main" id="{BEEF32A2-0F87-CABC-2824-E3BA4CC5D829}"/>
              </a:ext>
            </a:extLst>
          </p:cNvPr>
          <p:cNvSpPr>
            <a:spLocks noGrp="1"/>
          </p:cNvSpPr>
          <p:nvPr>
            <p:ph idx="1"/>
          </p:nvPr>
        </p:nvSpPr>
        <p:spPr>
          <a:xfrm>
            <a:off x="838200" y="1825625"/>
            <a:ext cx="4729843" cy="4351338"/>
          </a:xfrm>
        </p:spPr>
        <p:txBody>
          <a:bodyPr>
            <a:normAutofit/>
          </a:bodyPr>
          <a:lstStyle/>
          <a:p>
            <a:r>
              <a:rPr lang="en-US" dirty="0"/>
              <a:t>Void pointers provided a way to return an address of memory without choosing the type of the data that would be stored in the memory</a:t>
            </a:r>
          </a:p>
        </p:txBody>
      </p:sp>
      <p:sp>
        <p:nvSpPr>
          <p:cNvPr id="4" name="TextBox 3">
            <a:extLst>
              <a:ext uri="{FF2B5EF4-FFF2-40B4-BE49-F238E27FC236}">
                <a16:creationId xmlns:a16="http://schemas.microsoft.com/office/drawing/2014/main" id="{1F5A1B53-997B-AA8C-0052-ACBB5D10A4DC}"/>
              </a:ext>
            </a:extLst>
          </p:cNvPr>
          <p:cNvSpPr txBox="1"/>
          <p:nvPr/>
        </p:nvSpPr>
        <p:spPr>
          <a:xfrm>
            <a:off x="6757670" y="1027906"/>
            <a:ext cx="4044697"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Early 1970’s: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vals</a:t>
            </a:r>
            <a:r>
              <a:rPr lang="en-US" dirty="0">
                <a:latin typeface="Courier New" panose="02070309020205020404" pitchFamily="49" charset="0"/>
                <a:cs typeface="Courier New" panose="02070309020205020404" pitchFamily="49" charset="0"/>
              </a:rPr>
              <a:t> = (int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 the 1978 K&amp;R book:</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char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vals</a:t>
            </a:r>
            <a:r>
              <a:rPr lang="en-US" dirty="0">
                <a:latin typeface="Courier New" panose="02070309020205020404" pitchFamily="49" charset="0"/>
                <a:cs typeface="Courier New" panose="02070309020205020404" pitchFamily="49" charset="0"/>
              </a:rPr>
              <a:t> = (int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By 1979 and in modern C:</a:t>
            </a:r>
          </a:p>
          <a:p>
            <a:endParaRPr lang="en-US"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void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vals</a:t>
            </a:r>
            <a:r>
              <a:rPr lang="en-US" dirty="0">
                <a:latin typeface="Courier New" panose="02070309020205020404" pitchFamily="49" charset="0"/>
                <a:cs typeface="Courier New" panose="02070309020205020404" pitchFamily="49" charset="0"/>
              </a:rPr>
              <a:t> = (int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861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1565</Words>
  <Application>Microsoft Macintosh PowerPoint</Application>
  <PresentationFormat>Widescreen</PresentationFormat>
  <Paragraphs>246</Paragraphs>
  <Slides>16</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Menlo</vt:lpstr>
      <vt:lpstr>Office Theme</vt:lpstr>
      <vt:lpstr>K&amp;R Chapter 5 Functions and Program Structure</vt:lpstr>
      <vt:lpstr>Chapter 5 – Unique Areas</vt:lpstr>
      <vt:lpstr>Section 5.1</vt:lpstr>
      <vt:lpstr>Section 5.1 – Addresses in CPython?</vt:lpstr>
      <vt:lpstr>Living Dangerously!</vt:lpstr>
      <vt:lpstr>5.4 Pointer Arithmetic</vt:lpstr>
      <vt:lpstr>5.6 Pointers are not Integers</vt:lpstr>
      <vt:lpstr>Treating Pointers as Integers almost works </vt:lpstr>
      <vt:lpstr>5.6 Void pointers</vt:lpstr>
      <vt:lpstr>Standardizing C</vt:lpstr>
      <vt:lpstr>Endianness – What comes first?  (review)</vt:lpstr>
      <vt:lpstr>Moving data from memory to registers(*)</vt:lpstr>
      <vt:lpstr>Thanks Ken, Brian, and Dennis! (again)</vt:lpstr>
      <vt:lpstr>Endianness revisited….</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96</cp:revision>
  <dcterms:created xsi:type="dcterms:W3CDTF">2022-07-26T07:32:28Z</dcterms:created>
  <dcterms:modified xsi:type="dcterms:W3CDTF">2023-02-18T20:56:58Z</dcterms:modified>
</cp:coreProperties>
</file>