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88" r:id="rId4"/>
    <p:sldId id="290" r:id="rId5"/>
    <p:sldId id="291" r:id="rId6"/>
    <p:sldId id="287" r:id="rId7"/>
    <p:sldId id="292" r:id="rId8"/>
    <p:sldId id="293" r:id="rId9"/>
    <p:sldId id="294" r:id="rId10"/>
    <p:sldId id="295" r:id="rId11"/>
    <p:sldId id="297" r:id="rId12"/>
    <p:sldId id="299" r:id="rId13"/>
    <p:sldId id="298" r:id="rId14"/>
    <p:sldId id="302" r:id="rId15"/>
    <p:sldId id="303" r:id="rId16"/>
    <p:sldId id="304" r:id="rId17"/>
    <p:sldId id="306" r:id="rId18"/>
    <p:sldId id="307" r:id="rId19"/>
    <p:sldId id="308" r:id="rId20"/>
    <p:sldId id="309" r:id="rId21"/>
    <p:sldId id="310" r:id="rId22"/>
    <p:sldId id="301" r:id="rId23"/>
    <p:sldId id="311" r:id="rId24"/>
    <p:sldId id="312" r:id="rId25"/>
    <p:sldId id="313" r:id="rId26"/>
    <p:sldId id="314" r:id="rId27"/>
    <p:sldId id="315" r:id="rId28"/>
    <p:sldId id="316" r:id="rId29"/>
    <p:sldId id="296" r:id="rId30"/>
    <p:sldId id="300" r:id="rId31"/>
    <p:sldId id="318" r:id="rId32"/>
    <p:sldId id="319" r:id="rId33"/>
    <p:sldId id="320" r:id="rId34"/>
    <p:sldId id="321" r:id="rId35"/>
    <p:sldId id="284" r:id="rId36"/>
    <p:sldId id="28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216"/>
    <p:restoredTop sz="96327"/>
  </p:normalViewPr>
  <p:slideViewPr>
    <p:cSldViewPr snapToGrid="0" snapToObjects="1">
      <p:cViewPr varScale="1">
        <p:scale>
          <a:sx n="45" d="100"/>
          <a:sy n="45" d="100"/>
        </p:scale>
        <p:origin x="192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6</a:t>
            </a:r>
            <a:br>
              <a:rPr lang="en-US" dirty="0"/>
            </a:br>
            <a:r>
              <a:rPr lang="en-US" sz="4800" dirty="0"/>
              <a:t>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0" y="429676"/>
            <a:ext cx="6844351" cy="1325563"/>
          </a:xfrm>
        </p:spPr>
        <p:txBody>
          <a:bodyPr/>
          <a:lstStyle/>
          <a:p>
            <a:pPr algn="r"/>
            <a:r>
              <a:rPr lang="en-US" dirty="0"/>
              <a:t>6.2 Dynamic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DB0C-383A-018F-35EE-234C8E36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3" y="7034440"/>
            <a:ext cx="5056414" cy="4351338"/>
          </a:xfrm>
        </p:spPr>
        <p:txBody>
          <a:bodyPr/>
          <a:lstStyle/>
          <a:p>
            <a:r>
              <a:rPr lang="en-US" dirty="0"/>
              <a:t>A struct is a user defined type that contains one or more types that can be treated as a unit.</a:t>
            </a:r>
          </a:p>
          <a:p>
            <a:r>
              <a:rPr lang="en-US" dirty="0"/>
              <a:t>The elements or variables mentioned in a structure are called </a:t>
            </a:r>
            <a:r>
              <a:rPr lang="en-US" i="1" dirty="0"/>
              <a:t>members</a:t>
            </a:r>
            <a:r>
              <a:rPr lang="en-US" dirty="0"/>
              <a:t>.</a:t>
            </a:r>
          </a:p>
          <a:p>
            <a:r>
              <a:rPr lang="en-US" dirty="0"/>
              <a:t>The dot operator allows us to access the members of the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570205" y="1350011"/>
            <a:ext cx="776687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 = (struct point *)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point));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pp-&gt;x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(*pp).y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("%p %f %f\n", pp, (*pp).x, pp-&gt;y);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5888767" y="3059668"/>
            <a:ext cx="459613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0x600002a0c030 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kr_06_04.c</a:t>
            </a:r>
          </a:p>
        </p:txBody>
      </p:sp>
    </p:spTree>
    <p:extLst>
      <p:ext uri="{BB962C8B-B14F-4D97-AF65-F5344CB8AC3E}">
        <p14:creationId xmlns:p14="http://schemas.microsoft.com/office/powerpoint/2010/main" val="616043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A list of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6765470" y="112067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= list()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line.rstrip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87C7A-C86F-14DD-A5D7-835A6A5EB87D}"/>
              </a:ext>
            </a:extLst>
          </p:cNvPr>
          <p:cNvSpPr txBox="1"/>
          <p:nvPr/>
        </p:nvSpPr>
        <p:spPr>
          <a:xfrm>
            <a:off x="990599" y="4184551"/>
            <a:ext cx="6801862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Who is already sick and pale with grief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Arise fair sun and kill the envious moon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the east and Juliet is the sun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But soft what light through yonder window breaks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EE615-6E88-59C7-B52C-69A36B4941C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kr_06_05.py</a:t>
            </a:r>
          </a:p>
        </p:txBody>
      </p:sp>
    </p:spTree>
    <p:extLst>
      <p:ext uri="{BB962C8B-B14F-4D97-AF65-F5344CB8AC3E}">
        <p14:creationId xmlns:p14="http://schemas.microsoft.com/office/powerpoint/2010/main" val="2878373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Self Referential Structures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158546"/>
          </a:xfrm>
        </p:spPr>
        <p:txBody>
          <a:bodyPr/>
          <a:lstStyle/>
          <a:p>
            <a:r>
              <a:rPr lang="en-US" dirty="0"/>
              <a:t>In C we need to create build a list() structure before we can use it</a:t>
            </a:r>
          </a:p>
          <a:p>
            <a:r>
              <a:rPr lang="en-US" dirty="0"/>
              <a:t>The entries in the list will be stored in dynamically allocated memory</a:t>
            </a:r>
          </a:p>
          <a:p>
            <a:r>
              <a:rPr lang="en-US" dirty="0"/>
              <a:t>Each list entry contains some data and links to other members of the list using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275114" y="4233408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7772400" y="378822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7772400" y="418829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019977" y="3886202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095015" y="398417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DD812B-55BA-FD06-32C9-F4393A774684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</p:spTree>
    <p:extLst>
      <p:ext uri="{BB962C8B-B14F-4D97-AF65-F5344CB8AC3E}">
        <p14:creationId xmlns:p14="http://schemas.microsoft.com/office/powerpoint/2010/main" val="2218402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931869" y="1775262"/>
            <a:ext cx="33554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88657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4082518"/>
            <a:ext cx="1859768" cy="56082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63">
            <a:extLst>
              <a:ext uri="{FF2B5EF4-FFF2-40B4-BE49-F238E27FC236}">
                <a16:creationId xmlns:a16="http://schemas.microsoft.com/office/drawing/2014/main" id="{0D10120B-E0F0-A4B2-3F3D-DBB7234C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11386" cy="1325563"/>
          </a:xfrm>
        </p:spPr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505F8-2879-AA28-A51A-A8F3C1AEE682}"/>
              </a:ext>
            </a:extLst>
          </p:cNvPr>
          <p:cNvSpPr txBox="1"/>
          <p:nvPr/>
        </p:nvSpPr>
        <p:spPr>
          <a:xfrm>
            <a:off x="2934169" y="4915223"/>
            <a:ext cx="598241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3DC1C2-37EB-C247-3C47-F8285798CF2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</p:spTree>
    <p:extLst>
      <p:ext uri="{BB962C8B-B14F-4D97-AF65-F5344CB8AC3E}">
        <p14:creationId xmlns:p14="http://schemas.microsoft.com/office/powerpoint/2010/main" val="3667099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7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7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676422-5B44-64D9-1AB0-B96E304596C5}"/>
              </a:ext>
            </a:extLst>
          </p:cNvPr>
          <p:cNvSpPr txBox="1"/>
          <p:nvPr/>
        </p:nvSpPr>
        <p:spPr>
          <a:xfrm>
            <a:off x="800100" y="4653641"/>
            <a:ext cx="357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Lets read a new line and append it to the end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3963929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A83ED14-A336-B215-224B-9812289AA712}"/>
              </a:ext>
            </a:extLst>
          </p:cNvPr>
          <p:cNvSpPr/>
          <p:nvPr/>
        </p:nvSpPr>
        <p:spPr>
          <a:xfrm>
            <a:off x="7571805" y="5061939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80" y="50619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2CB9648-0B80-4192-6786-38A8DB56EB0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034895" y="5257882"/>
            <a:ext cx="524116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3BCB66-2BC9-6BD6-53A1-E2D6C93B276F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Read the line into an automatic character array variable (max 1000 characters).</a:t>
            </a:r>
          </a:p>
        </p:txBody>
      </p:sp>
    </p:spTree>
    <p:extLst>
      <p:ext uri="{BB962C8B-B14F-4D97-AF65-F5344CB8AC3E}">
        <p14:creationId xmlns:p14="http://schemas.microsoft.com/office/powerpoint/2010/main" val="2204659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A83ED14-A336-B215-224B-9812289AA712}"/>
              </a:ext>
            </a:extLst>
          </p:cNvPr>
          <p:cNvSpPr/>
          <p:nvPr/>
        </p:nvSpPr>
        <p:spPr>
          <a:xfrm>
            <a:off x="7571805" y="5061939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80" y="50619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2CB9648-0B80-4192-6786-38A8DB56EB0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034895" y="5257882"/>
            <a:ext cx="524116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F174D3-AAFD-A282-EBB7-1FC37359EA9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Allocate memory for the new line and copy the contents from line to save.</a:t>
            </a:r>
          </a:p>
        </p:txBody>
      </p:sp>
    </p:spTree>
    <p:extLst>
      <p:ext uri="{BB962C8B-B14F-4D97-AF65-F5344CB8AC3E}">
        <p14:creationId xmlns:p14="http://schemas.microsoft.com/office/powerpoint/2010/main" val="1262627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1A7914-E652-61BF-F86F-5E67A408D5A6}"/>
              </a:ext>
            </a:extLst>
          </p:cNvPr>
          <p:cNvSpPr txBox="1"/>
          <p:nvPr/>
        </p:nvSpPr>
        <p:spPr>
          <a:xfrm>
            <a:off x="800100" y="4653641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Allocate memory for a new struct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665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66D3AD-3813-DB1C-A582-1BB0F96D6655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Append the new node to the end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3837511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9D639A-5365-473E-CD0A-7BD54A1FE72F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Point the text pointer in the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 to the recently allocated copy of line.</a:t>
            </a:r>
          </a:p>
        </p:txBody>
      </p:sp>
    </p:spTree>
    <p:extLst>
      <p:ext uri="{BB962C8B-B14F-4D97-AF65-F5344CB8AC3E}">
        <p14:creationId xmlns:p14="http://schemas.microsoft.com/office/powerpoint/2010/main" val="222765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Poetry – Robert Frost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01B9-66AF-3228-61E8-D9BCC2A5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09757" cy="3056618"/>
          </a:xfrm>
        </p:spPr>
        <p:txBody>
          <a:bodyPr/>
          <a:lstStyle/>
          <a:p>
            <a:r>
              <a:rPr lang="en-US" dirty="0"/>
              <a:t>Beloved Poet</a:t>
            </a:r>
          </a:p>
          <a:p>
            <a:r>
              <a:rPr lang="en-US" dirty="0"/>
              <a:t>Taught at the University of Michigan 1921-1927</a:t>
            </a:r>
          </a:p>
          <a:p>
            <a:r>
              <a:rPr lang="en-US" dirty="0"/>
              <a:t>Consultant in Poetry to the US Library of Congress 1958-1959</a:t>
            </a:r>
          </a:p>
          <a:p>
            <a:r>
              <a:rPr lang="en-US" dirty="0"/>
              <a:t>His grandson Bob Frost was a colleague of mine for many years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838200" y="5809683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Robert_Frost</a:t>
            </a:r>
            <a:endParaRPr lang="en-US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788" y="631552"/>
            <a:ext cx="1987012" cy="2810895"/>
          </a:xfrm>
          <a:prstGeom prst="rect">
            <a:avLst/>
          </a:prstGeom>
        </p:spPr>
      </p:pic>
      <p:pic>
        <p:nvPicPr>
          <p:cNvPr id="9" name="Picture 8" descr="A picture of Bob Frost (Robert Frost's grandson)">
            <a:extLst>
              <a:ext uri="{FF2B5EF4-FFF2-40B4-BE49-F238E27FC236}">
                <a16:creationId xmlns:a16="http://schemas.microsoft.com/office/drawing/2014/main" id="{DF3E40A9-F9D8-DA27-BF8E-65D48E665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492" y="4212851"/>
            <a:ext cx="2516308" cy="16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33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2B3A5F25-3EF9-367F-D174-ED40FBCBE82A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2C54398-8CA2-B9BF-4C9F-19DFA75C949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C06853-34E3-F942-E6B1-B7342292CB3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Mark the newly allocated struct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 as the last item in the lost using NULL.</a:t>
            </a:r>
          </a:p>
        </p:txBody>
      </p:sp>
    </p:spTree>
    <p:extLst>
      <p:ext uri="{BB962C8B-B14F-4D97-AF65-F5344CB8AC3E}">
        <p14:creationId xmlns:p14="http://schemas.microsoft.com/office/powerpoint/2010/main" val="1684877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18" idx="0"/>
          </p:cNvCxnSpPr>
          <p:nvPr/>
        </p:nvCxnSpPr>
        <p:spPr>
          <a:xfrm>
            <a:off x="7058035" y="3494682"/>
            <a:ext cx="1859768" cy="1148656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2B3A5F25-3EF9-367F-D174-ED40FBCBE82A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2C54398-8CA2-B9BF-4C9F-19DFA75C949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960E9C-847E-F042-17C0-90678267C6D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Update tail to point to the newly allocated the “last item” in the list.</a:t>
            </a:r>
          </a:p>
        </p:txBody>
      </p:sp>
    </p:spTree>
    <p:extLst>
      <p:ext uri="{BB962C8B-B14F-4D97-AF65-F5344CB8AC3E}">
        <p14:creationId xmlns:p14="http://schemas.microsoft.com/office/powerpoint/2010/main" val="1450331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F227C-7C91-D3B3-EB88-4EB06E7533D1}"/>
              </a:ext>
            </a:extLst>
          </p:cNvPr>
          <p:cNvSpPr txBox="1"/>
          <p:nvPr/>
        </p:nvSpPr>
        <p:spPr>
          <a:xfrm>
            <a:off x="800100" y="4653641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Voila!  Our list now has three entries with everything properly linked and we can read the next line!</a:t>
            </a:r>
          </a:p>
        </p:txBody>
      </p:sp>
    </p:spTree>
    <p:extLst>
      <p:ext uri="{BB962C8B-B14F-4D97-AF65-F5344CB8AC3E}">
        <p14:creationId xmlns:p14="http://schemas.microsoft.com/office/powerpoint/2010/main" val="3449128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52DAC-C71A-A69B-4CBE-397C1B0D60E6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2C032-F518-5211-5FBB-098A77D02D5A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CF5F2A-0DD3-52EA-BAAE-41FC8818DBB1}"/>
              </a:ext>
            </a:extLst>
          </p:cNvPr>
          <p:cNvSpPr txBox="1"/>
          <p:nvPr/>
        </p:nvSpPr>
        <p:spPr>
          <a:xfrm>
            <a:off x="1500890" y="3514603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</p:spTree>
    <p:extLst>
      <p:ext uri="{BB962C8B-B14F-4D97-AF65-F5344CB8AC3E}">
        <p14:creationId xmlns:p14="http://schemas.microsoft.com/office/powerpoint/2010/main" val="86320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 flipV="1">
            <a:off x="7058034" y="1236629"/>
            <a:ext cx="1859769" cy="759877"/>
          </a:xfrm>
          <a:prstGeom prst="curvedConnector4">
            <a:avLst>
              <a:gd name="adj1" fmla="val 14661"/>
              <a:gd name="adj2" fmla="val 13008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71490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>
            <a:off x="7058034" y="1996506"/>
            <a:ext cx="1859769" cy="893647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1869FD-907D-A242-BF80-B0A70D17A547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814498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37" idx="0"/>
          </p:cNvCxnSpPr>
          <p:nvPr/>
        </p:nvCxnSpPr>
        <p:spPr>
          <a:xfrm>
            <a:off x="7058034" y="1996506"/>
            <a:ext cx="1859769" cy="2646832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698E696-B555-7EA8-4F78-9BF044CBF0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624695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42" idx="0"/>
          </p:cNvCxnSpPr>
          <p:nvPr/>
        </p:nvCxnSpPr>
        <p:spPr>
          <a:xfrm>
            <a:off x="7058034" y="1996506"/>
            <a:ext cx="2993120" cy="3836906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754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Reverse a 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B0CDA9-285B-6666-E638-938A9819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6467" cy="2052108"/>
          </a:xfrm>
        </p:spPr>
        <p:txBody>
          <a:bodyPr/>
          <a:lstStyle/>
          <a:p>
            <a:r>
              <a:rPr lang="en-US" dirty="0"/>
              <a:t>It is simple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6765470" y="1120676"/>
            <a:ext cx="44582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= list()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line.rstrip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lines.reverse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87C7A-C86F-14DD-A5D7-835A6A5EB87D}"/>
              </a:ext>
            </a:extLst>
          </p:cNvPr>
          <p:cNvSpPr txBox="1"/>
          <p:nvPr/>
        </p:nvSpPr>
        <p:spPr>
          <a:xfrm>
            <a:off x="990599" y="4184551"/>
            <a:ext cx="6801862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Who is already sick and pale with grief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Arise fair sun and kill the envious moon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the east and Juliet is the sun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But soft what light through yonder window breaks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EE615-6E88-59C7-B52C-69A36B4941C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kr_06_06.py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2044A326-1CD9-705B-18D4-BA40E797A97E}"/>
              </a:ext>
            </a:extLst>
          </p:cNvPr>
          <p:cNvSpPr/>
          <p:nvPr/>
        </p:nvSpPr>
        <p:spPr>
          <a:xfrm>
            <a:off x="7874106" y="4168222"/>
            <a:ext cx="277586" cy="12003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64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Doubly Linked List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158546"/>
          </a:xfrm>
        </p:spPr>
        <p:txBody>
          <a:bodyPr/>
          <a:lstStyle/>
          <a:p>
            <a:r>
              <a:rPr lang="en-US" dirty="0"/>
              <a:t>To scan a linked list in reverse, we need a “previous” entry in addition to the “next” entry</a:t>
            </a:r>
          </a:p>
          <a:p>
            <a:r>
              <a:rPr lang="en-US" dirty="0"/>
              <a:t>We call this a “doubly linked list” because it simultaneously maintains a forward and backward chains of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1748291" y="4336995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7450668" y="433699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7948A-B7EE-A7AB-4BBD-202925FF7DA4}"/>
              </a:ext>
            </a:extLst>
          </p:cNvPr>
          <p:cNvSpPr/>
          <p:nvPr/>
        </p:nvSpPr>
        <p:spPr>
          <a:xfrm>
            <a:off x="7450668" y="473318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7450668" y="51289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9698245" y="4434969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</p:cNvCxnSpPr>
          <p:nvPr/>
        </p:nvCxnSpPr>
        <p:spPr>
          <a:xfrm>
            <a:off x="8397725" y="452852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EAD357-5BE9-4485-B750-2498DF904973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kr_06_06.c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08E82844-B183-40D5-F199-8B42EF7BD2B7}"/>
              </a:ext>
            </a:extLst>
          </p:cNvPr>
          <p:cNvCxnSpPr>
            <a:cxnSpLocks/>
            <a:stCxn id="6" idx="1"/>
            <a:endCxn id="19" idx="2"/>
          </p:cNvCxnSpPr>
          <p:nvPr/>
        </p:nvCxnSpPr>
        <p:spPr>
          <a:xfrm rot="10800000">
            <a:off x="6819268" y="4377730"/>
            <a:ext cx="631401" cy="55140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E8862841-29A7-BFF6-96D0-DDE90078D4E8}"/>
              </a:ext>
            </a:extLst>
          </p:cNvPr>
          <p:cNvCxnSpPr>
            <a:cxnSpLocks/>
            <a:stCxn id="7" idx="3"/>
            <a:endCxn id="20" idx="0"/>
          </p:cNvCxnSpPr>
          <p:nvPr/>
        </p:nvCxnSpPr>
        <p:spPr>
          <a:xfrm>
            <a:off x="8773283" y="5324896"/>
            <a:ext cx="535214" cy="67542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7CEE3D-F078-7DA6-B72C-3B49BB04EBC3}"/>
              </a:ext>
            </a:extLst>
          </p:cNvPr>
          <p:cNvSpPr/>
          <p:nvPr/>
        </p:nvSpPr>
        <p:spPr>
          <a:xfrm>
            <a:off x="6664145" y="4020066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88EBD0-08FD-D5E5-3A4E-02C29DEFE8E7}"/>
              </a:ext>
            </a:extLst>
          </p:cNvPr>
          <p:cNvSpPr/>
          <p:nvPr/>
        </p:nvSpPr>
        <p:spPr>
          <a:xfrm>
            <a:off x="9153375" y="6000320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54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“The Road Not Taken”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Wikipedia:Taking_the_road_less_traveled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083877" y="267026"/>
            <a:ext cx="3933897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roads diverged in a yellow wood,</a:t>
            </a:r>
            <a:br>
              <a:rPr lang="en-US" dirty="0"/>
            </a:br>
            <a:r>
              <a:rPr lang="en-US" dirty="0"/>
              <a:t>And sorry I could not travel both</a:t>
            </a:r>
            <a:br>
              <a:rPr lang="en-US" dirty="0"/>
            </a:br>
            <a:r>
              <a:rPr lang="en-US" dirty="0"/>
              <a:t>And be one traveler, long I stood</a:t>
            </a:r>
            <a:br>
              <a:rPr lang="en-US" dirty="0"/>
            </a:br>
            <a:r>
              <a:rPr lang="en-US" dirty="0"/>
              <a:t>And looked down one as far as I could</a:t>
            </a:r>
            <a:br>
              <a:rPr lang="en-US" dirty="0"/>
            </a:br>
            <a:r>
              <a:rPr lang="en-US" dirty="0"/>
              <a:t>To where it bent in the undergrowth;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Then took the other, as just as fair,</a:t>
            </a:r>
            <a:br>
              <a:rPr lang="en-US" dirty="0"/>
            </a:br>
            <a:r>
              <a:rPr lang="en-US" dirty="0"/>
              <a:t>And having perhaps the better claim,</a:t>
            </a:r>
            <a:br>
              <a:rPr lang="en-US" dirty="0"/>
            </a:br>
            <a:r>
              <a:rPr lang="en-US" dirty="0"/>
              <a:t>Because it was grassy and wanted wear;</a:t>
            </a:r>
            <a:br>
              <a:rPr lang="en-US" dirty="0"/>
            </a:br>
            <a:r>
              <a:rPr lang="en-US" dirty="0"/>
              <a:t>Though as for that the passing there</a:t>
            </a:r>
            <a:br>
              <a:rPr lang="en-US" dirty="0"/>
            </a:br>
            <a:r>
              <a:rPr lang="en-US" dirty="0"/>
              <a:t>Had worn them really about the same,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And both that morning equally lay</a:t>
            </a:r>
            <a:br>
              <a:rPr lang="en-US" dirty="0"/>
            </a:br>
            <a:r>
              <a:rPr lang="en-US" dirty="0"/>
              <a:t>In leaves no step had trodden black.</a:t>
            </a:r>
            <a:br>
              <a:rPr lang="en-US" dirty="0"/>
            </a:br>
            <a:r>
              <a:rPr lang="en-US" dirty="0"/>
              <a:t>Oh, I kept the first for another day!</a:t>
            </a:r>
            <a:br>
              <a:rPr lang="en-US" dirty="0"/>
            </a:br>
            <a:r>
              <a:rPr lang="en-US" dirty="0"/>
              <a:t>Yet knowing how way leads on to way,</a:t>
            </a:r>
            <a:br>
              <a:rPr lang="en-US" dirty="0"/>
            </a:br>
            <a:r>
              <a:rPr lang="en-US" dirty="0"/>
              <a:t>I doubted if I should ever come back.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 shall be telling this with a sigh</a:t>
            </a:r>
            <a:br>
              <a:rPr lang="en-US" dirty="0"/>
            </a:br>
            <a:r>
              <a:rPr lang="en-US" dirty="0"/>
              <a:t>Somewhere ages and ages hence:</a:t>
            </a:r>
            <a:br>
              <a:rPr lang="en-US" dirty="0"/>
            </a:br>
            <a:r>
              <a:rPr lang="en-US" dirty="0"/>
              <a:t>Two roads diverged in a wood, and I—</a:t>
            </a:r>
            <a:br>
              <a:rPr lang="en-US" dirty="0"/>
            </a:br>
            <a:r>
              <a:rPr lang="en-US" dirty="0"/>
              <a:t>I took the one less traveled by,</a:t>
            </a:r>
            <a:br>
              <a:rPr lang="en-US" dirty="0"/>
            </a:br>
            <a:r>
              <a:rPr lang="en-US" dirty="0"/>
              <a:t>And that has made all the difference. </a:t>
            </a:r>
          </a:p>
        </p:txBody>
      </p:sp>
    </p:spTree>
    <p:extLst>
      <p:ext uri="{BB962C8B-B14F-4D97-AF65-F5344CB8AC3E}">
        <p14:creationId xmlns:p14="http://schemas.microsoft.com/office/powerpoint/2010/main" val="3629770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931869" y="1775262"/>
            <a:ext cx="34932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38754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7948A-B7EE-A7AB-4BBD-202925FF7DA4}"/>
              </a:ext>
            </a:extLst>
          </p:cNvPr>
          <p:cNvSpPr/>
          <p:nvPr/>
        </p:nvSpPr>
        <p:spPr>
          <a:xfrm>
            <a:off x="8256495" y="783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17950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485520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</p:cNvCxnSpPr>
          <p:nvPr/>
        </p:nvCxnSpPr>
        <p:spPr>
          <a:xfrm>
            <a:off x="9203552" y="57907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1E55C-CE68-6D95-1F70-081EB40A3FC6}"/>
              </a:ext>
            </a:extLst>
          </p:cNvPr>
          <p:cNvSpPr/>
          <p:nvPr/>
        </p:nvSpPr>
        <p:spPr>
          <a:xfrm>
            <a:off x="8256495" y="3286347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68211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</p:cNvCxnSpPr>
          <p:nvPr/>
        </p:nvCxnSpPr>
        <p:spPr>
          <a:xfrm>
            <a:off x="9203552" y="3081685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375445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5FB48BD-FA1D-8F05-510F-B39D83678613}"/>
              </a:ext>
            </a:extLst>
          </p:cNvPr>
          <p:cNvCxnSpPr>
            <a:cxnSpLocks/>
            <a:stCxn id="11" idx="1"/>
            <a:endCxn id="5" idx="0"/>
          </p:cNvCxnSpPr>
          <p:nvPr/>
        </p:nvCxnSpPr>
        <p:spPr>
          <a:xfrm rot="10800000" flipH="1">
            <a:off x="8256495" y="387546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&quot;No&quot; Symbol 27">
            <a:extLst>
              <a:ext uri="{FF2B5EF4-FFF2-40B4-BE49-F238E27FC236}">
                <a16:creationId xmlns:a16="http://schemas.microsoft.com/office/drawing/2014/main" id="{223C2B50-89D7-DB62-F3F6-75924029E2EB}"/>
              </a:ext>
            </a:extLst>
          </p:cNvPr>
          <p:cNvSpPr/>
          <p:nvPr/>
        </p:nvSpPr>
        <p:spPr>
          <a:xfrm>
            <a:off x="9836242" y="1511907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878054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ABB81811-25C7-4A4E-5CC3-689D45EB42FF}"/>
              </a:ext>
            </a:extLst>
          </p:cNvPr>
          <p:cNvCxnSpPr>
            <a:cxnSpLocks/>
            <a:stCxn id="6" idx="3"/>
            <a:endCxn id="28" idx="0"/>
          </p:cNvCxnSpPr>
          <p:nvPr/>
        </p:nvCxnSpPr>
        <p:spPr>
          <a:xfrm>
            <a:off x="9579110" y="979682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85561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38D1B6-CAE8-EB52-FA95-0E379A0796A4}"/>
              </a:ext>
            </a:extLst>
          </p:cNvPr>
          <p:cNvSpPr/>
          <p:nvPr/>
        </p:nvSpPr>
        <p:spPr>
          <a:xfrm>
            <a:off x="8256495" y="525180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64757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953589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</p:cNvCxnSpPr>
          <p:nvPr/>
        </p:nvCxnSpPr>
        <p:spPr>
          <a:xfrm>
            <a:off x="9203552" y="504714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36242" y="625796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843516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D7F9B40B-3433-0796-7C65-A7FDD6B46CF6}"/>
              </a:ext>
            </a:extLst>
          </p:cNvPr>
          <p:cNvCxnSpPr>
            <a:cxnSpLocks/>
            <a:stCxn id="38" idx="1"/>
            <a:endCxn id="9" idx="0"/>
          </p:cNvCxnSpPr>
          <p:nvPr/>
        </p:nvCxnSpPr>
        <p:spPr>
          <a:xfrm rot="10800000" flipH="1">
            <a:off x="8256495" y="2890154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88657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387545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4082518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63">
            <a:extLst>
              <a:ext uri="{FF2B5EF4-FFF2-40B4-BE49-F238E27FC236}">
                <a16:creationId xmlns:a16="http://schemas.microsoft.com/office/drawing/2014/main" id="{0D10120B-E0F0-A4B2-3F3D-DBB7234C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F9E0C-C906-A0E0-27FA-9921D7280EF8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kr_06_06.c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7F84E-34AE-BF31-4726-96D867D1CF85}"/>
              </a:ext>
            </a:extLst>
          </p:cNvPr>
          <p:cNvSpPr txBox="1"/>
          <p:nvPr/>
        </p:nvSpPr>
        <p:spPr>
          <a:xfrm>
            <a:off x="838200" y="4741092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Section 6.5.1 walks through the doubly linked list example in some detail.</a:t>
            </a:r>
          </a:p>
        </p:txBody>
      </p:sp>
    </p:spTree>
    <p:extLst>
      <p:ext uri="{BB962C8B-B14F-4D97-AF65-F5344CB8AC3E}">
        <p14:creationId xmlns:p14="http://schemas.microsoft.com/office/powerpoint/2010/main" val="4047531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kr_06_06.c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33" idx="0"/>
          </p:cNvCxnSpPr>
          <p:nvPr/>
        </p:nvCxnSpPr>
        <p:spPr>
          <a:xfrm>
            <a:off x="7864627" y="3487117"/>
            <a:ext cx="1882908" cy="1419297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393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kr_06_06.c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22" idx="0"/>
          </p:cNvCxnSpPr>
          <p:nvPr/>
        </p:nvCxnSpPr>
        <p:spPr>
          <a:xfrm flipV="1">
            <a:off x="7864627" y="2940952"/>
            <a:ext cx="1882908" cy="546165"/>
          </a:xfrm>
          <a:prstGeom prst="curvedConnector4">
            <a:avLst>
              <a:gd name="adj1" fmla="val 32439"/>
              <a:gd name="adj2" fmla="val 14185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23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kr_06_06.c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2" idx="0"/>
          </p:cNvCxnSpPr>
          <p:nvPr/>
        </p:nvCxnSpPr>
        <p:spPr>
          <a:xfrm flipV="1">
            <a:off x="7864627" y="438344"/>
            <a:ext cx="1882908" cy="3048773"/>
          </a:xfrm>
          <a:prstGeom prst="curvedConnector4">
            <a:avLst>
              <a:gd name="adj1" fmla="val 32439"/>
              <a:gd name="adj2" fmla="val 10749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737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kr_06_06.c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30" idx="2"/>
          </p:cNvCxnSpPr>
          <p:nvPr/>
        </p:nvCxnSpPr>
        <p:spPr>
          <a:xfrm flipV="1">
            <a:off x="7864627" y="1783142"/>
            <a:ext cx="2801347" cy="170397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11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/>
              <a:t>I reduced Chapter 6.5 to the essential bits I feel we need to go forward</a:t>
            </a:r>
          </a:p>
          <a:p>
            <a:r>
              <a:rPr lang="en-US" sz="2000" dirty="0"/>
              <a:t>Do not proceed beyond this material until you truly understand it – at least the singly-linked list</a:t>
            </a:r>
          </a:p>
          <a:p>
            <a:r>
              <a:rPr lang="en-US" sz="2000" dirty="0"/>
              <a:t>I did not teach you how to pass a programming interview test because that is “the road more travelled” and is a long journey through a ”forest dark and deep” and there are many “miles to go before we sleep”</a:t>
            </a:r>
          </a:p>
          <a:p>
            <a:r>
              <a:rPr lang="en-US" sz="2000" dirty="0"/>
              <a:t>Others can guide you on that journey</a:t>
            </a:r>
          </a:p>
        </p:txBody>
      </p:sp>
      <p:pic>
        <p:nvPicPr>
          <p:cNvPr id="4" name="Picture 3" descr="A Picture of Robert Frost taken around 1910, from Wikipedia.">
            <a:extLst>
              <a:ext uri="{FF2B5EF4-FFF2-40B4-BE49-F238E27FC236}">
                <a16:creationId xmlns:a16="http://schemas.microsoft.com/office/drawing/2014/main" id="{84D5F7B5-DB65-B1C5-A9F6-259E7B811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" r="-3" b="1865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2023-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“Stopping by Woods on a Snowy Evening”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Wikipedia:Taking_the_road_less_traveled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272926" y="608259"/>
            <a:ext cx="39565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Whose woods these are I think I know.   </a:t>
            </a:r>
          </a:p>
          <a:p>
            <a:r>
              <a:rPr lang="en-US" dirty="0"/>
              <a:t>His house is in the village though;   </a:t>
            </a:r>
          </a:p>
          <a:p>
            <a:r>
              <a:rPr lang="en-US" dirty="0"/>
              <a:t>He will not see me stopping here   </a:t>
            </a:r>
          </a:p>
          <a:p>
            <a:r>
              <a:rPr lang="en-US" dirty="0"/>
              <a:t>To watch his woods fill up with snow.   </a:t>
            </a:r>
          </a:p>
          <a:p>
            <a:endParaRPr lang="en-US" dirty="0"/>
          </a:p>
          <a:p>
            <a:r>
              <a:rPr lang="en-US" dirty="0"/>
              <a:t>My little horse must think it queer   </a:t>
            </a:r>
          </a:p>
          <a:p>
            <a:r>
              <a:rPr lang="en-US" dirty="0"/>
              <a:t>To stop without a farmhouse near   </a:t>
            </a:r>
          </a:p>
          <a:p>
            <a:r>
              <a:rPr lang="en-US" dirty="0"/>
              <a:t>Between the woods and frozen lake   </a:t>
            </a:r>
          </a:p>
          <a:p>
            <a:r>
              <a:rPr lang="en-US" dirty="0"/>
              <a:t>The darkest evening of the year.   </a:t>
            </a:r>
          </a:p>
          <a:p>
            <a:endParaRPr lang="en-US" dirty="0"/>
          </a:p>
          <a:p>
            <a:r>
              <a:rPr lang="en-US" dirty="0"/>
              <a:t>He gives his harness bells a shake   </a:t>
            </a:r>
          </a:p>
          <a:p>
            <a:r>
              <a:rPr lang="en-US" dirty="0"/>
              <a:t>To ask if there is some mistake.   </a:t>
            </a:r>
          </a:p>
          <a:p>
            <a:r>
              <a:rPr lang="en-US" dirty="0"/>
              <a:t>The only other sound’s the sweep   </a:t>
            </a:r>
          </a:p>
          <a:p>
            <a:r>
              <a:rPr lang="en-US" dirty="0"/>
              <a:t>Of easy wind and downy flake.   </a:t>
            </a:r>
          </a:p>
          <a:p>
            <a:endParaRPr lang="en-US" dirty="0"/>
          </a:p>
          <a:p>
            <a:r>
              <a:rPr lang="en-US" dirty="0"/>
              <a:t>The woods are lovely, dark and deep,   </a:t>
            </a:r>
          </a:p>
          <a:p>
            <a:r>
              <a:rPr lang="en-US" dirty="0"/>
              <a:t>But I have promises to keep,   </a:t>
            </a:r>
          </a:p>
          <a:p>
            <a:r>
              <a:rPr lang="en-US" dirty="0"/>
              <a:t>And miles to go before I sleep,   </a:t>
            </a:r>
          </a:p>
          <a:p>
            <a:r>
              <a:rPr lang="en-US" dirty="0"/>
              <a:t>And miles to go before I sleep.</a:t>
            </a:r>
          </a:p>
        </p:txBody>
      </p:sp>
    </p:spTree>
    <p:extLst>
      <p:ext uri="{BB962C8B-B14F-4D97-AF65-F5344CB8AC3E}">
        <p14:creationId xmlns:p14="http://schemas.microsoft.com/office/powerpoint/2010/main" val="296633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Paths Through Chapter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I could teach Chapter 6</a:t>
            </a:r>
          </a:p>
          <a:p>
            <a:pPr lvl="1"/>
            <a:r>
              <a:rPr lang="en-US" dirty="0"/>
              <a:t>Study for a future programming interview</a:t>
            </a:r>
          </a:p>
          <a:p>
            <a:pPr lvl="1"/>
            <a:r>
              <a:rPr lang="en-US" dirty="0"/>
              <a:t>Continue on a path toward understanding the nature of computers and computing</a:t>
            </a:r>
          </a:p>
          <a:p>
            <a:r>
              <a:rPr lang="en-US" dirty="0"/>
              <a:t>Chapter 6 Implements a binary tree and a hash map using structures without much background on the uses of these data structures</a:t>
            </a:r>
          </a:p>
          <a:p>
            <a:r>
              <a:rPr lang="en-US" dirty="0"/>
              <a:t>If your goal is a programming interview, slow way down and read and understand Chapter 6 – find some outside recourses on these data structures</a:t>
            </a:r>
          </a:p>
          <a:p>
            <a:r>
              <a:rPr lang="en-US" dirty="0"/>
              <a:t>I will take the road less taken….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6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6 – The road less travelled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only cover 6.1, part of 6.2, and 6.5.1</a:t>
            </a:r>
          </a:p>
          <a:p>
            <a:r>
              <a:rPr lang="en-US" dirty="0"/>
              <a:t>There are many sources of material to study for programming exams.</a:t>
            </a:r>
          </a:p>
          <a:p>
            <a:r>
              <a:rPr lang="en-US" dirty="0"/>
              <a:t>You can read Chapter 6 as much and often as you like</a:t>
            </a:r>
          </a:p>
          <a:p>
            <a:r>
              <a:rPr lang="en-US" dirty="0"/>
              <a:t>Chapter 6 Lite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DB0C-383A-018F-35EE-234C8E36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6414" cy="4351338"/>
          </a:xfrm>
        </p:spPr>
        <p:txBody>
          <a:bodyPr/>
          <a:lstStyle/>
          <a:p>
            <a:r>
              <a:rPr lang="en-US" dirty="0"/>
              <a:t>A struct is a user defined type that contains one or more types that can be treated as a unit.</a:t>
            </a:r>
          </a:p>
          <a:p>
            <a:r>
              <a:rPr lang="en-US" dirty="0"/>
              <a:t>The elements or variables mentioned in a structure are called </a:t>
            </a:r>
            <a:r>
              <a:rPr lang="en-US" i="1" dirty="0"/>
              <a:t>members</a:t>
            </a:r>
            <a:r>
              <a:rPr lang="en-US" dirty="0"/>
              <a:t>.</a:t>
            </a:r>
          </a:p>
          <a:p>
            <a:r>
              <a:rPr lang="en-US" dirty="0"/>
              <a:t>The dot operator allows us to access the members of the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6096000" y="500748"/>
            <a:ext cx="48718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p1, p2;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p1.x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p1.y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p2 = p1;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 %f\n", p2.x, p2.y);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7267795" y="5497358"/>
            <a:ext cx="252825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kr_06_01.c</a:t>
            </a:r>
          </a:p>
        </p:txBody>
      </p:sp>
    </p:spTree>
    <p:extLst>
      <p:ext uri="{BB962C8B-B14F-4D97-AF65-F5344CB8AC3E}">
        <p14:creationId xmlns:p14="http://schemas.microsoft.com/office/powerpoint/2010/main" val="225678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0" y="429676"/>
            <a:ext cx="6844351" cy="1325563"/>
          </a:xfrm>
        </p:spPr>
        <p:txBody>
          <a:bodyPr/>
          <a:lstStyle/>
          <a:p>
            <a:pPr algn="r"/>
            <a:r>
              <a:rPr lang="en-US" dirty="0"/>
              <a:t>6.2 Structures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DB0C-383A-018F-35EE-234C8E36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3" y="7034440"/>
            <a:ext cx="5056414" cy="4351338"/>
          </a:xfrm>
        </p:spPr>
        <p:txBody>
          <a:bodyPr/>
          <a:lstStyle/>
          <a:p>
            <a:r>
              <a:rPr lang="en-US" dirty="0"/>
              <a:t>A struct is a user defined type that contains one or more types that can be treated as a unit.</a:t>
            </a:r>
          </a:p>
          <a:p>
            <a:r>
              <a:rPr lang="en-US" dirty="0"/>
              <a:t>The elements or variables mentioned in a structure are called </a:t>
            </a:r>
            <a:r>
              <a:rPr lang="en-US" i="1" dirty="0"/>
              <a:t>members</a:t>
            </a:r>
            <a:r>
              <a:rPr lang="en-US" dirty="0"/>
              <a:t>.</a:t>
            </a:r>
          </a:p>
          <a:p>
            <a:r>
              <a:rPr lang="en-US" dirty="0"/>
              <a:t>The dot operator allows us to access the members of the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545509" y="1113919"/>
            <a:ext cx="638828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 =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(*pp).y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("%p %f %f\n", pp, (*pp).x, pp-&gt;y);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6933796" y="2454039"/>
            <a:ext cx="418255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0x16d72f1e0 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kr_06_02.c</a:t>
            </a:r>
          </a:p>
        </p:txBody>
      </p:sp>
    </p:spTree>
    <p:extLst>
      <p:ext uri="{BB962C8B-B14F-4D97-AF65-F5344CB8AC3E}">
        <p14:creationId xmlns:p14="http://schemas.microsoft.com/office/powerpoint/2010/main" val="153208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0" y="429676"/>
            <a:ext cx="6844351" cy="1325563"/>
          </a:xfrm>
        </p:spPr>
        <p:txBody>
          <a:bodyPr/>
          <a:lstStyle/>
          <a:p>
            <a:pPr algn="r"/>
            <a:r>
              <a:rPr lang="en-US" dirty="0"/>
              <a:t>6.2 Storage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DB0C-383A-018F-35EE-234C8E36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3" y="7034440"/>
            <a:ext cx="5056414" cy="4351338"/>
          </a:xfrm>
        </p:spPr>
        <p:txBody>
          <a:bodyPr/>
          <a:lstStyle/>
          <a:p>
            <a:r>
              <a:rPr lang="en-US" dirty="0"/>
              <a:t>A struct is a user defined type that contains one or more types that can be treated as a unit.</a:t>
            </a:r>
          </a:p>
          <a:p>
            <a:r>
              <a:rPr lang="en-US" dirty="0"/>
              <a:t>The elements or variables mentioned in a structure are called </a:t>
            </a:r>
            <a:r>
              <a:rPr lang="en-US" i="1" dirty="0"/>
              <a:t>members</a:t>
            </a:r>
            <a:r>
              <a:rPr lang="en-US" dirty="0"/>
              <a:t>.</a:t>
            </a:r>
          </a:p>
          <a:p>
            <a:r>
              <a:rPr lang="en-US" dirty="0"/>
              <a:t>The dot operator allows us to access the members of the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610005" y="2049471"/>
            <a:ext cx="76290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pp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(pp));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point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point));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7978824" y="3858296"/>
            <a:ext cx="2252540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pp 8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point 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kr_06_03.c</a:t>
            </a:r>
          </a:p>
        </p:txBody>
      </p:sp>
    </p:spTree>
    <p:extLst>
      <p:ext uri="{BB962C8B-B14F-4D97-AF65-F5344CB8AC3E}">
        <p14:creationId xmlns:p14="http://schemas.microsoft.com/office/powerpoint/2010/main" val="288064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3634</Words>
  <Application>Microsoft Macintosh PowerPoint</Application>
  <PresentationFormat>Widescreen</PresentationFormat>
  <Paragraphs>747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Menlo</vt:lpstr>
      <vt:lpstr>Office Theme</vt:lpstr>
      <vt:lpstr>K&amp;R Chapter 6 Structures</vt:lpstr>
      <vt:lpstr>A Bit of Poetry – Robert Frost</vt:lpstr>
      <vt:lpstr>“The Road Not Taken”</vt:lpstr>
      <vt:lpstr>“Stopping by Woods on a Snowy Evening”</vt:lpstr>
      <vt:lpstr>Two Paths Through Chapter 6</vt:lpstr>
      <vt:lpstr>Chapter 6 – The road less travelled</vt:lpstr>
      <vt:lpstr>6.1 Structures</vt:lpstr>
      <vt:lpstr>6.2 Structures and Pointers</vt:lpstr>
      <vt:lpstr>6.2 Storage Allocation</vt:lpstr>
      <vt:lpstr>6.2 Dynamic Memory</vt:lpstr>
      <vt:lpstr>6.5.1 A list of strings</vt:lpstr>
      <vt:lpstr>6.5.1 Self Referential Structures</vt:lpstr>
      <vt:lpstr>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Walking a linked list</vt:lpstr>
      <vt:lpstr>Walking a linked list</vt:lpstr>
      <vt:lpstr>Walking a linked list</vt:lpstr>
      <vt:lpstr>Walking a linked list</vt:lpstr>
      <vt:lpstr>Walking a linked list</vt:lpstr>
      <vt:lpstr>6.5.1 Reverse a List</vt:lpstr>
      <vt:lpstr>6.5.1 Doubly Linked List</vt:lpstr>
      <vt:lpstr>Doubly Linked List</vt:lpstr>
      <vt:lpstr>Walking a list backwards</vt:lpstr>
      <vt:lpstr>Walking a list backwards</vt:lpstr>
      <vt:lpstr>Walking a list backwards</vt:lpstr>
      <vt:lpstr>Walking a list backwards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90</cp:revision>
  <dcterms:created xsi:type="dcterms:W3CDTF">2022-07-26T07:32:28Z</dcterms:created>
  <dcterms:modified xsi:type="dcterms:W3CDTF">2023-01-29T15:33:59Z</dcterms:modified>
</cp:coreProperties>
</file>