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9" r:id="rId3"/>
    <p:sldId id="288" r:id="rId4"/>
    <p:sldId id="290" r:id="rId5"/>
    <p:sldId id="291" r:id="rId6"/>
    <p:sldId id="287" r:id="rId7"/>
    <p:sldId id="292" r:id="rId8"/>
    <p:sldId id="323" r:id="rId9"/>
    <p:sldId id="293" r:id="rId10"/>
    <p:sldId id="324" r:id="rId11"/>
    <p:sldId id="294" r:id="rId12"/>
    <p:sldId id="295" r:id="rId13"/>
    <p:sldId id="297" r:id="rId14"/>
    <p:sldId id="299" r:id="rId15"/>
    <p:sldId id="298" r:id="rId16"/>
    <p:sldId id="302" r:id="rId17"/>
    <p:sldId id="303" r:id="rId18"/>
    <p:sldId id="304" r:id="rId19"/>
    <p:sldId id="306" r:id="rId20"/>
    <p:sldId id="307" r:id="rId21"/>
    <p:sldId id="308" r:id="rId22"/>
    <p:sldId id="309" r:id="rId23"/>
    <p:sldId id="310" r:id="rId24"/>
    <p:sldId id="301" r:id="rId25"/>
    <p:sldId id="311" r:id="rId26"/>
    <p:sldId id="312" r:id="rId27"/>
    <p:sldId id="313" r:id="rId28"/>
    <p:sldId id="314" r:id="rId29"/>
    <p:sldId id="315" r:id="rId30"/>
    <p:sldId id="316" r:id="rId31"/>
    <p:sldId id="296" r:id="rId32"/>
    <p:sldId id="322" r:id="rId33"/>
    <p:sldId id="300" r:id="rId34"/>
    <p:sldId id="318" r:id="rId35"/>
    <p:sldId id="319" r:id="rId36"/>
    <p:sldId id="320" r:id="rId37"/>
    <p:sldId id="321" r:id="rId38"/>
    <p:sldId id="325" r:id="rId39"/>
    <p:sldId id="326" r:id="rId40"/>
    <p:sldId id="327" r:id="rId41"/>
    <p:sldId id="284" r:id="rId42"/>
    <p:sldId id="28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958"/>
    <p:restoredTop sz="96327"/>
  </p:normalViewPr>
  <p:slideViewPr>
    <p:cSldViewPr snapToGrid="0" snapToObjects="1">
      <p:cViewPr varScale="1">
        <p:scale>
          <a:sx n="90" d="100"/>
          <a:sy n="90" d="100"/>
        </p:scale>
        <p:origin x="12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K&amp;R Chapter 6</a:t>
            </a:r>
            <a:br>
              <a:rPr lang="en-US" dirty="0"/>
            </a:br>
            <a:r>
              <a:rPr lang="en-US" sz="4800" dirty="0"/>
              <a:t>Structures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ED146FD6-BD02-6C6F-35C4-6BF8814D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86B13F-C193-2AEF-7437-B94887C7F53E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kr_06_04.c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3D056D-B3A2-0C0D-6A94-3D4B555F1826}"/>
              </a:ext>
            </a:extLst>
          </p:cNvPr>
          <p:cNvSpPr txBox="1"/>
          <p:nvPr/>
        </p:nvSpPr>
        <p:spPr>
          <a:xfrm>
            <a:off x="626938" y="289679"/>
            <a:ext cx="524534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y;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pp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9.0;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pp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8.0;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%f %f\n", pp-&gt;x, pp-&gt;y);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pm;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3.0;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4.0;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%f %f\n",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&amp;pm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("back %f %f\n",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F5775-2288-E7DB-CE42-71A0D518E544}"/>
              </a:ext>
            </a:extLst>
          </p:cNvPr>
          <p:cNvSpPr txBox="1"/>
          <p:nvPr/>
        </p:nvSpPr>
        <p:spPr>
          <a:xfrm>
            <a:off x="7354540" y="5005001"/>
            <a:ext cx="3217547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3.000000 4.000000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9.000000 8.000000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 9.000000 8.000000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263285-8FCC-6E17-9187-C743A62D3857}"/>
              </a:ext>
            </a:extLst>
          </p:cNvPr>
          <p:cNvSpPr/>
          <p:nvPr/>
        </p:nvSpPr>
        <p:spPr>
          <a:xfrm>
            <a:off x="7157905" y="929669"/>
            <a:ext cx="1395538" cy="340386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9C649D-1AE8-21D3-BFBB-4D9D0B994667}"/>
              </a:ext>
            </a:extLst>
          </p:cNvPr>
          <p:cNvSpPr/>
          <p:nvPr/>
        </p:nvSpPr>
        <p:spPr>
          <a:xfrm>
            <a:off x="7160621" y="3487350"/>
            <a:ext cx="1392821" cy="8518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D830E-6C94-291D-7BE4-2CCB1F222FED}"/>
              </a:ext>
            </a:extLst>
          </p:cNvPr>
          <p:cNvSpPr/>
          <p:nvPr/>
        </p:nvSpPr>
        <p:spPr>
          <a:xfrm>
            <a:off x="7624435" y="3906455"/>
            <a:ext cx="789019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43B0AF-410C-CE5D-608D-C5F5CA9AC26F}"/>
              </a:ext>
            </a:extLst>
          </p:cNvPr>
          <p:cNvSpPr/>
          <p:nvPr/>
        </p:nvSpPr>
        <p:spPr>
          <a:xfrm>
            <a:off x="8061996" y="3906455"/>
            <a:ext cx="479729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9EA6A6-7012-9565-B067-6C98E6AC1BAD}"/>
              </a:ext>
            </a:extLst>
          </p:cNvPr>
          <p:cNvSpPr/>
          <p:nvPr/>
        </p:nvSpPr>
        <p:spPr>
          <a:xfrm>
            <a:off x="7623266" y="3487351"/>
            <a:ext cx="78377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E5864F-E203-8063-9F14-1F267529CA6D}"/>
              </a:ext>
            </a:extLst>
          </p:cNvPr>
          <p:cNvSpPr/>
          <p:nvPr/>
        </p:nvSpPr>
        <p:spPr>
          <a:xfrm>
            <a:off x="8068464" y="3487351"/>
            <a:ext cx="48497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A1C132-6435-F536-B246-2FCE0539330C}"/>
              </a:ext>
            </a:extLst>
          </p:cNvPr>
          <p:cNvSpPr txBox="1"/>
          <p:nvPr/>
        </p:nvSpPr>
        <p:spPr>
          <a:xfrm>
            <a:off x="11322416" y="2337717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9A18220D-B5F5-147C-E5A4-0EDCB7C4C4EB}"/>
              </a:ext>
            </a:extLst>
          </p:cNvPr>
          <p:cNvSpPr/>
          <p:nvPr/>
        </p:nvSpPr>
        <p:spPr>
          <a:xfrm flipH="1">
            <a:off x="10627987" y="2364417"/>
            <a:ext cx="765232" cy="646332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340EA0-223A-6FF8-9EC1-B61D82C2DE9B}"/>
              </a:ext>
            </a:extLst>
          </p:cNvPr>
          <p:cNvSpPr/>
          <p:nvPr/>
        </p:nvSpPr>
        <p:spPr>
          <a:xfrm>
            <a:off x="9230397" y="929669"/>
            <a:ext cx="1395538" cy="340386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596C39-4A4E-0567-1754-5018B5FFF3B0}"/>
              </a:ext>
            </a:extLst>
          </p:cNvPr>
          <p:cNvSpPr/>
          <p:nvPr/>
        </p:nvSpPr>
        <p:spPr>
          <a:xfrm>
            <a:off x="9233113" y="3487350"/>
            <a:ext cx="1392821" cy="8518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F14CAB-65B6-D55C-BDE9-AD757687B2D0}"/>
              </a:ext>
            </a:extLst>
          </p:cNvPr>
          <p:cNvSpPr/>
          <p:nvPr/>
        </p:nvSpPr>
        <p:spPr>
          <a:xfrm>
            <a:off x="9696927" y="3906455"/>
            <a:ext cx="789019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2DF54C-5887-749F-7A6F-E5DEC04395C4}"/>
              </a:ext>
            </a:extLst>
          </p:cNvPr>
          <p:cNvSpPr/>
          <p:nvPr/>
        </p:nvSpPr>
        <p:spPr>
          <a:xfrm>
            <a:off x="10134488" y="3906455"/>
            <a:ext cx="479729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849DE-4DA1-7525-06E0-B5F06B47AEAE}"/>
              </a:ext>
            </a:extLst>
          </p:cNvPr>
          <p:cNvSpPr/>
          <p:nvPr/>
        </p:nvSpPr>
        <p:spPr>
          <a:xfrm>
            <a:off x="9695758" y="3487351"/>
            <a:ext cx="78377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A5F7D1-D37C-5895-228D-EBDA5D4984EB}"/>
              </a:ext>
            </a:extLst>
          </p:cNvPr>
          <p:cNvSpPr/>
          <p:nvPr/>
        </p:nvSpPr>
        <p:spPr>
          <a:xfrm>
            <a:off x="10140956" y="3487351"/>
            <a:ext cx="48497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88F82F-08C9-BB06-40BE-B529810EA5C8}"/>
              </a:ext>
            </a:extLst>
          </p:cNvPr>
          <p:cNvSpPr/>
          <p:nvPr/>
        </p:nvSpPr>
        <p:spPr>
          <a:xfrm>
            <a:off x="9228345" y="2468171"/>
            <a:ext cx="139282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0D13D1-2FCA-FF31-E703-06CE2D5D3256}"/>
              </a:ext>
            </a:extLst>
          </p:cNvPr>
          <p:cNvSpPr/>
          <p:nvPr/>
        </p:nvSpPr>
        <p:spPr>
          <a:xfrm>
            <a:off x="9695758" y="2468172"/>
            <a:ext cx="92540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8FC94EE-9515-7FBB-0FB1-2AD40733374D}"/>
              </a:ext>
            </a:extLst>
          </p:cNvPr>
          <p:cNvCxnSpPr>
            <a:cxnSpLocks/>
            <a:endCxn id="16" idx="1"/>
          </p:cNvCxnSpPr>
          <p:nvPr/>
        </p:nvCxnSpPr>
        <p:spPr>
          <a:xfrm rot="5400000">
            <a:off x="9066283" y="2838583"/>
            <a:ext cx="1241504" cy="907843"/>
          </a:xfrm>
          <a:prstGeom prst="curvedConnector4">
            <a:avLst>
              <a:gd name="adj1" fmla="val 32847"/>
              <a:gd name="adj2" fmla="val 125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7D2236E-CD95-1CB1-029F-C63B651E7327}"/>
              </a:ext>
            </a:extLst>
          </p:cNvPr>
          <p:cNvSpPr txBox="1"/>
          <p:nvPr/>
        </p:nvSpPr>
        <p:spPr>
          <a:xfrm>
            <a:off x="9844850" y="3016723"/>
            <a:ext cx="67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</a:t>
            </a:r>
          </a:p>
        </p:txBody>
      </p:sp>
    </p:spTree>
    <p:extLst>
      <p:ext uri="{BB962C8B-B14F-4D97-AF65-F5344CB8AC3E}">
        <p14:creationId xmlns:p14="http://schemas.microsoft.com/office/powerpoint/2010/main" val="1661675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9E79-ADA1-907B-5FAD-AB37B5CD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6.2 Storage Allocation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610005" y="2049471"/>
            <a:ext cx="76290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*pp;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pp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(pp));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point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point));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06DA0-8C37-4809-6BE7-F28971E49EA5}"/>
              </a:ext>
            </a:extLst>
          </p:cNvPr>
          <p:cNvSpPr txBox="1"/>
          <p:nvPr/>
        </p:nvSpPr>
        <p:spPr>
          <a:xfrm>
            <a:off x="7978824" y="3858296"/>
            <a:ext cx="2252540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16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pp 8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point 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56274-5FAB-FA80-D5BC-7FB8B7B8096A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kr_06_05.c</a:t>
            </a:r>
          </a:p>
        </p:txBody>
      </p:sp>
    </p:spTree>
    <p:extLst>
      <p:ext uri="{BB962C8B-B14F-4D97-AF65-F5344CB8AC3E}">
        <p14:creationId xmlns:p14="http://schemas.microsoft.com/office/powerpoint/2010/main" val="2880641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9E79-ADA1-907B-5FAD-AB37B5CD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6.2 Dynamic Memory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570205" y="1350011"/>
            <a:ext cx="776687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*pp;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pp = (struct point *) malloc(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point));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pp-&gt;x = 3.0;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(*pp).y = 4.0;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("%p %f %f\n", pp, (*pp).x, pp-&gt;y);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06DA0-8C37-4809-6BE7-F28971E49EA5}"/>
              </a:ext>
            </a:extLst>
          </p:cNvPr>
          <p:cNvSpPr txBox="1"/>
          <p:nvPr/>
        </p:nvSpPr>
        <p:spPr>
          <a:xfrm>
            <a:off x="5888767" y="3059668"/>
            <a:ext cx="4596130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0x600002a0c030 3.000000 4.000000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56274-5FAB-FA80-D5BC-7FB8B7B8096A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kr_06_06.c</a:t>
            </a:r>
          </a:p>
        </p:txBody>
      </p:sp>
    </p:spTree>
    <p:extLst>
      <p:ext uri="{BB962C8B-B14F-4D97-AF65-F5344CB8AC3E}">
        <p14:creationId xmlns:p14="http://schemas.microsoft.com/office/powerpoint/2010/main" val="616043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6.5.1 A list of 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6765470" y="112067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lines = list()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line.rstrip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lines: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print(line)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87C7A-C86F-14DD-A5D7-835A6A5EB87D}"/>
              </a:ext>
            </a:extLst>
          </p:cNvPr>
          <p:cNvSpPr txBox="1"/>
          <p:nvPr/>
        </p:nvSpPr>
        <p:spPr>
          <a:xfrm>
            <a:off x="990599" y="4184551"/>
            <a:ext cx="6801862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Who is already sick and pale with grief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Arise fair sun and kill the envious moon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It is the east and Juliet is the sun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But soft what light through yonder window breaks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CEE615-6E88-59C7-B52C-69A36B4941C2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kr_06_07.py</a:t>
            </a:r>
          </a:p>
        </p:txBody>
      </p:sp>
    </p:spTree>
    <p:extLst>
      <p:ext uri="{BB962C8B-B14F-4D97-AF65-F5344CB8AC3E}">
        <p14:creationId xmlns:p14="http://schemas.microsoft.com/office/powerpoint/2010/main" val="287837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6.5.1 Self Referential Structures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158546"/>
          </a:xfrm>
        </p:spPr>
        <p:txBody>
          <a:bodyPr/>
          <a:lstStyle/>
          <a:p>
            <a:r>
              <a:rPr lang="en-US" dirty="0"/>
              <a:t>In C we need to create build a list() structure before we can use it</a:t>
            </a:r>
          </a:p>
          <a:p>
            <a:r>
              <a:rPr lang="en-US" dirty="0"/>
              <a:t>The entries in the list will be stored in dynamically allocated memory</a:t>
            </a:r>
          </a:p>
          <a:p>
            <a:r>
              <a:rPr lang="en-US" dirty="0"/>
              <a:t>Each list entry contains some data and links to other members of the list using pointers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275114" y="4233408"/>
            <a:ext cx="3355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7772400" y="378822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7772400" y="418829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019977" y="3886202"/>
            <a:ext cx="484414" cy="1477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095015" y="398417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DD812B-55BA-FD06-32C9-F4393A774684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</p:spTree>
    <p:extLst>
      <p:ext uri="{BB962C8B-B14F-4D97-AF65-F5344CB8AC3E}">
        <p14:creationId xmlns:p14="http://schemas.microsoft.com/office/powerpoint/2010/main" val="2218402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931869" y="1775262"/>
            <a:ext cx="33554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88657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4082518"/>
            <a:ext cx="1859768" cy="56082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63">
            <a:extLst>
              <a:ext uri="{FF2B5EF4-FFF2-40B4-BE49-F238E27FC236}">
                <a16:creationId xmlns:a16="http://schemas.microsoft.com/office/drawing/2014/main" id="{0D10120B-E0F0-A4B2-3F3D-DBB7234C3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11386" cy="1325563"/>
          </a:xfrm>
        </p:spPr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9505F8-2879-AA28-A51A-A8F3C1AEE682}"/>
              </a:ext>
            </a:extLst>
          </p:cNvPr>
          <p:cNvSpPr txBox="1"/>
          <p:nvPr/>
        </p:nvSpPr>
        <p:spPr>
          <a:xfrm>
            <a:off x="2934169" y="4915223"/>
            <a:ext cx="598241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53DC1C2-37EB-C247-3C47-F8285798CF22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</p:spTree>
    <p:extLst>
      <p:ext uri="{BB962C8B-B14F-4D97-AF65-F5344CB8AC3E}">
        <p14:creationId xmlns:p14="http://schemas.microsoft.com/office/powerpoint/2010/main" val="3667099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7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7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FB300C0D-9BD2-F9DC-17B9-14FC7460CAE8}"/>
              </a:ext>
            </a:extLst>
          </p:cNvPr>
          <p:cNvSpPr/>
          <p:nvPr/>
        </p:nvSpPr>
        <p:spPr>
          <a:xfrm>
            <a:off x="9819913" y="380972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>
            <a:off x="9579110" y="3469829"/>
            <a:ext cx="472044" cy="33989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B676422-5B44-64D9-1AB0-B96E304596C5}"/>
              </a:ext>
            </a:extLst>
          </p:cNvPr>
          <p:cNvSpPr txBox="1"/>
          <p:nvPr/>
        </p:nvSpPr>
        <p:spPr>
          <a:xfrm>
            <a:off x="800100" y="4653641"/>
            <a:ext cx="357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Lets read a new line and append it to the end of the linked list.</a:t>
            </a:r>
          </a:p>
        </p:txBody>
      </p:sp>
    </p:spTree>
    <p:extLst>
      <p:ext uri="{BB962C8B-B14F-4D97-AF65-F5344CB8AC3E}">
        <p14:creationId xmlns:p14="http://schemas.microsoft.com/office/powerpoint/2010/main" val="3963929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FB300C0D-9BD2-F9DC-17B9-14FC7460CAE8}"/>
              </a:ext>
            </a:extLst>
          </p:cNvPr>
          <p:cNvSpPr/>
          <p:nvPr/>
        </p:nvSpPr>
        <p:spPr>
          <a:xfrm>
            <a:off x="9819913" y="380972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>
            <a:off x="9579110" y="3469829"/>
            <a:ext cx="472044" cy="33989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A83ED14-A336-B215-224B-9812289AA712}"/>
              </a:ext>
            </a:extLst>
          </p:cNvPr>
          <p:cNvSpPr/>
          <p:nvPr/>
        </p:nvSpPr>
        <p:spPr>
          <a:xfrm>
            <a:off x="7571805" y="5061939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80" y="50619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F2CB9648-0B80-4192-6786-38A8DB56EB0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034895" y="5257882"/>
            <a:ext cx="524116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73BCB66-2BC9-6BD6-53A1-E2D6C93B276F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Read the line into an automatic character array variable (max 1000 characters).</a:t>
            </a:r>
          </a:p>
        </p:txBody>
      </p:sp>
    </p:spTree>
    <p:extLst>
      <p:ext uri="{BB962C8B-B14F-4D97-AF65-F5344CB8AC3E}">
        <p14:creationId xmlns:p14="http://schemas.microsoft.com/office/powerpoint/2010/main" val="2204659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FB300C0D-9BD2-F9DC-17B9-14FC7460CAE8}"/>
              </a:ext>
            </a:extLst>
          </p:cNvPr>
          <p:cNvSpPr/>
          <p:nvPr/>
        </p:nvSpPr>
        <p:spPr>
          <a:xfrm>
            <a:off x="9819913" y="380972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>
            <a:off x="9579110" y="3469829"/>
            <a:ext cx="472044" cy="33989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A83ED14-A336-B215-224B-9812289AA712}"/>
              </a:ext>
            </a:extLst>
          </p:cNvPr>
          <p:cNvSpPr/>
          <p:nvPr/>
        </p:nvSpPr>
        <p:spPr>
          <a:xfrm>
            <a:off x="7571805" y="5061939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80" y="50619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F2CB9648-0B80-4192-6786-38A8DB56EB0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034895" y="5257882"/>
            <a:ext cx="524116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C6684A-B4CC-99F5-3CED-0EE0EB4F04F9}"/>
              </a:ext>
            </a:extLst>
          </p:cNvPr>
          <p:cNvSpPr/>
          <p:nvPr/>
        </p:nvSpPr>
        <p:spPr>
          <a:xfrm>
            <a:off x="10988487" y="4187685"/>
            <a:ext cx="898714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6E86EE89-9899-6183-E2CC-6A27B43B672D}"/>
              </a:ext>
            </a:extLst>
          </p:cNvPr>
          <p:cNvCxnSpPr>
            <a:cxnSpLocks/>
            <a:stCxn id="21" idx="1"/>
            <a:endCxn id="20" idx="0"/>
          </p:cNvCxnSpPr>
          <p:nvPr/>
        </p:nvCxnSpPr>
        <p:spPr>
          <a:xfrm rot="10800000" flipV="1">
            <a:off x="10746279" y="4383628"/>
            <a:ext cx="242208" cy="35768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F174D3-AAFD-A282-EBB7-1FC37359EA92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Allocate memory for the new line and copy the contents from line to save.</a:t>
            </a:r>
          </a:p>
        </p:txBody>
      </p:sp>
    </p:spTree>
    <p:extLst>
      <p:ext uri="{BB962C8B-B14F-4D97-AF65-F5344CB8AC3E}">
        <p14:creationId xmlns:p14="http://schemas.microsoft.com/office/powerpoint/2010/main" val="1262627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FB300C0D-9BD2-F9DC-17B9-14FC7460CAE8}"/>
              </a:ext>
            </a:extLst>
          </p:cNvPr>
          <p:cNvSpPr/>
          <p:nvPr/>
        </p:nvSpPr>
        <p:spPr>
          <a:xfrm>
            <a:off x="9819913" y="380972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>
            <a:off x="9579110" y="3469829"/>
            <a:ext cx="472044" cy="33989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C6684A-B4CC-99F5-3CED-0EE0EB4F04F9}"/>
              </a:ext>
            </a:extLst>
          </p:cNvPr>
          <p:cNvSpPr/>
          <p:nvPr/>
        </p:nvSpPr>
        <p:spPr>
          <a:xfrm>
            <a:off x="10988487" y="4187685"/>
            <a:ext cx="898714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6E86EE89-9899-6183-E2CC-6A27B43B672D}"/>
              </a:ext>
            </a:extLst>
          </p:cNvPr>
          <p:cNvCxnSpPr>
            <a:cxnSpLocks/>
            <a:stCxn id="21" idx="1"/>
            <a:endCxn id="20" idx="0"/>
          </p:cNvCxnSpPr>
          <p:nvPr/>
        </p:nvCxnSpPr>
        <p:spPr>
          <a:xfrm rot="10800000" flipV="1">
            <a:off x="10746279" y="4383628"/>
            <a:ext cx="242208" cy="35768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C1A7914-E652-61BF-F86F-5E67A408D5A6}"/>
              </a:ext>
            </a:extLst>
          </p:cNvPr>
          <p:cNvSpPr txBox="1"/>
          <p:nvPr/>
        </p:nvSpPr>
        <p:spPr>
          <a:xfrm>
            <a:off x="800100" y="4653641"/>
            <a:ext cx="422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Allocate memory for a new struct </a:t>
            </a:r>
            <a:r>
              <a:rPr lang="en-US" dirty="0" err="1">
                <a:solidFill>
                  <a:schemeClr val="accent1"/>
                </a:solidFill>
              </a:rPr>
              <a:t>lnode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766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539-40B6-0353-D2DC-CF3A5D495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of Poetry – Robert Frost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01B9-66AF-3228-61E8-D9BCC2A5C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09757" cy="3056618"/>
          </a:xfrm>
        </p:spPr>
        <p:txBody>
          <a:bodyPr/>
          <a:lstStyle/>
          <a:p>
            <a:r>
              <a:rPr lang="en-US" dirty="0"/>
              <a:t>Taught at the University of Michigan 1921-1927</a:t>
            </a:r>
          </a:p>
          <a:p>
            <a:r>
              <a:rPr lang="en-US" dirty="0"/>
              <a:t>Consultant in Poetry to the US Library of Congress 1958-1959</a:t>
            </a:r>
          </a:p>
          <a:p>
            <a:r>
              <a:rPr lang="en-US" dirty="0"/>
              <a:t>His grandson Bob Frost was a colleague of mine at the University of Michigan for many years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570B3-BA99-897C-5C83-8D6AAB736867}"/>
              </a:ext>
            </a:extLst>
          </p:cNvPr>
          <p:cNvSpPr txBox="1"/>
          <p:nvPr/>
        </p:nvSpPr>
        <p:spPr>
          <a:xfrm>
            <a:off x="838200" y="5809683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Robert_Frost</a:t>
            </a:r>
            <a:endParaRPr lang="en-US" dirty="0"/>
          </a:p>
        </p:txBody>
      </p:sp>
      <p:pic>
        <p:nvPicPr>
          <p:cNvPr id="7" name="Picture 6" descr="A Picture of Robert Frost taken around 1910, from Wikipedia.">
            <a:extLst>
              <a:ext uri="{FF2B5EF4-FFF2-40B4-BE49-F238E27FC236}">
                <a16:creationId xmlns:a16="http://schemas.microsoft.com/office/drawing/2014/main" id="{248AF269-AB34-F3C9-3BBD-3B9E9803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788" y="631552"/>
            <a:ext cx="1987012" cy="2810895"/>
          </a:xfrm>
          <a:prstGeom prst="rect">
            <a:avLst/>
          </a:prstGeom>
        </p:spPr>
      </p:pic>
      <p:pic>
        <p:nvPicPr>
          <p:cNvPr id="9" name="Picture 8" descr="A picture of Bob Frost (Robert Frost's grandson)">
            <a:extLst>
              <a:ext uri="{FF2B5EF4-FFF2-40B4-BE49-F238E27FC236}">
                <a16:creationId xmlns:a16="http://schemas.microsoft.com/office/drawing/2014/main" id="{DF3E40A9-F9D8-DA27-BF8E-65D48E665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492" y="4212851"/>
            <a:ext cx="2516308" cy="167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33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18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C6684A-B4CC-99F5-3CED-0EE0EB4F04F9}"/>
              </a:ext>
            </a:extLst>
          </p:cNvPr>
          <p:cNvSpPr/>
          <p:nvPr/>
        </p:nvSpPr>
        <p:spPr>
          <a:xfrm>
            <a:off x="10988487" y="4187685"/>
            <a:ext cx="898714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6E86EE89-9899-6183-E2CC-6A27B43B672D}"/>
              </a:ext>
            </a:extLst>
          </p:cNvPr>
          <p:cNvCxnSpPr>
            <a:cxnSpLocks/>
            <a:stCxn id="21" idx="1"/>
            <a:endCxn id="20" idx="0"/>
          </p:cNvCxnSpPr>
          <p:nvPr/>
        </p:nvCxnSpPr>
        <p:spPr>
          <a:xfrm rot="10800000" flipV="1">
            <a:off x="10746279" y="4383628"/>
            <a:ext cx="242208" cy="35768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66D3AD-3813-DB1C-A582-1BB0F96D6655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Append the new node to the end of the linked list.</a:t>
            </a:r>
          </a:p>
        </p:txBody>
      </p:sp>
    </p:spTree>
    <p:extLst>
      <p:ext uri="{BB962C8B-B14F-4D97-AF65-F5344CB8AC3E}">
        <p14:creationId xmlns:p14="http://schemas.microsoft.com/office/powerpoint/2010/main" val="3837511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18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C6684A-B4CC-99F5-3CED-0EE0EB4F04F9}"/>
              </a:ext>
            </a:extLst>
          </p:cNvPr>
          <p:cNvSpPr/>
          <p:nvPr/>
        </p:nvSpPr>
        <p:spPr>
          <a:xfrm>
            <a:off x="10988487" y="4187685"/>
            <a:ext cx="898714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6E86EE89-9899-6183-E2CC-6A27B43B672D}"/>
              </a:ext>
            </a:extLst>
          </p:cNvPr>
          <p:cNvCxnSpPr>
            <a:cxnSpLocks/>
            <a:stCxn id="21" idx="1"/>
            <a:endCxn id="20" idx="0"/>
          </p:cNvCxnSpPr>
          <p:nvPr/>
        </p:nvCxnSpPr>
        <p:spPr>
          <a:xfrm rot="10800000" flipV="1">
            <a:off x="10746279" y="4383628"/>
            <a:ext cx="242208" cy="35768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7BA873D3-DD14-7C2E-5108-1D41320D4C9A}"/>
              </a:ext>
            </a:extLst>
          </p:cNvPr>
          <p:cNvCxnSpPr>
            <a:cxnSpLocks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99D639A-5365-473E-CD0A-7BD54A1FE72F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Point the text pointer in the </a:t>
            </a:r>
            <a:r>
              <a:rPr lang="en-US" dirty="0" err="1">
                <a:solidFill>
                  <a:schemeClr val="accent1"/>
                </a:solidFill>
              </a:rPr>
              <a:t>lnode</a:t>
            </a:r>
            <a:r>
              <a:rPr lang="en-US" dirty="0">
                <a:solidFill>
                  <a:schemeClr val="accent1"/>
                </a:solidFill>
              </a:rPr>
              <a:t> to the recently allocated copy of line.</a:t>
            </a:r>
          </a:p>
        </p:txBody>
      </p:sp>
    </p:spTree>
    <p:extLst>
      <p:ext uri="{BB962C8B-B14F-4D97-AF65-F5344CB8AC3E}">
        <p14:creationId xmlns:p14="http://schemas.microsoft.com/office/powerpoint/2010/main" val="2227655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18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7BA873D3-DD14-7C2E-5108-1D41320D4C9A}"/>
              </a:ext>
            </a:extLst>
          </p:cNvPr>
          <p:cNvCxnSpPr>
            <a:cxnSpLocks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2B3A5F25-3EF9-367F-D174-ED40FBCBE82A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2C54398-8CA2-B9BF-4C9F-19DFA75C949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C06853-34E3-F942-E6B1-B7342292CB32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Mark the newly allocated struct </a:t>
            </a:r>
            <a:r>
              <a:rPr lang="en-US" dirty="0" err="1">
                <a:solidFill>
                  <a:schemeClr val="accent1"/>
                </a:solidFill>
              </a:rPr>
              <a:t>lnode</a:t>
            </a:r>
            <a:r>
              <a:rPr lang="en-US" dirty="0">
                <a:solidFill>
                  <a:schemeClr val="accent1"/>
                </a:solidFill>
              </a:rPr>
              <a:t> as the last item in the lost using NULL.</a:t>
            </a:r>
          </a:p>
        </p:txBody>
      </p:sp>
    </p:spTree>
    <p:extLst>
      <p:ext uri="{BB962C8B-B14F-4D97-AF65-F5344CB8AC3E}">
        <p14:creationId xmlns:p14="http://schemas.microsoft.com/office/powerpoint/2010/main" val="1684877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18" idx="0"/>
          </p:cNvCxnSpPr>
          <p:nvPr/>
        </p:nvCxnSpPr>
        <p:spPr>
          <a:xfrm>
            <a:off x="7058035" y="3494682"/>
            <a:ext cx="1859768" cy="1148656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18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7BA873D3-DD14-7C2E-5108-1D41320D4C9A}"/>
              </a:ext>
            </a:extLst>
          </p:cNvPr>
          <p:cNvCxnSpPr>
            <a:cxnSpLocks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2B3A5F25-3EF9-367F-D174-ED40FBCBE82A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2C54398-8CA2-B9BF-4C9F-19DFA75C949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9960E9C-847E-F042-17C0-90678267C6D2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Update tail to point to the newly allocated the “last item” in the list.</a:t>
            </a:r>
          </a:p>
        </p:txBody>
      </p:sp>
    </p:spTree>
    <p:extLst>
      <p:ext uri="{BB962C8B-B14F-4D97-AF65-F5344CB8AC3E}">
        <p14:creationId xmlns:p14="http://schemas.microsoft.com/office/powerpoint/2010/main" val="1450331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F227C-7C91-D3B3-EB88-4EB06E7533D1}"/>
              </a:ext>
            </a:extLst>
          </p:cNvPr>
          <p:cNvSpPr txBox="1"/>
          <p:nvPr/>
        </p:nvSpPr>
        <p:spPr>
          <a:xfrm>
            <a:off x="800100" y="4653641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Voila!  Our list now has three entries with everything properly linked and we can read the next line!</a:t>
            </a:r>
          </a:p>
        </p:txBody>
      </p:sp>
    </p:spTree>
    <p:extLst>
      <p:ext uri="{BB962C8B-B14F-4D97-AF65-F5344CB8AC3E}">
        <p14:creationId xmlns:p14="http://schemas.microsoft.com/office/powerpoint/2010/main" val="3449128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052DAC-C71A-A69B-4CBE-397C1B0D60E6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2C032-F518-5211-5FBB-098A77D02D5A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CF5F2A-0DD3-52EA-BAAE-41FC8818DBB1}"/>
              </a:ext>
            </a:extLst>
          </p:cNvPr>
          <p:cNvSpPr txBox="1"/>
          <p:nvPr/>
        </p:nvSpPr>
        <p:spPr>
          <a:xfrm>
            <a:off x="1500890" y="3514603"/>
            <a:ext cx="2666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lines: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print(line)</a:t>
            </a:r>
          </a:p>
        </p:txBody>
      </p:sp>
    </p:spTree>
    <p:extLst>
      <p:ext uri="{BB962C8B-B14F-4D97-AF65-F5344CB8AC3E}">
        <p14:creationId xmlns:p14="http://schemas.microsoft.com/office/powerpoint/2010/main" val="86320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B9CD7-42DB-6871-4AAA-578451DC8F64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9EF477C-012E-5689-FAE9-C4D75E494F58}"/>
              </a:ext>
            </a:extLst>
          </p:cNvPr>
          <p:cNvCxnSpPr>
            <a:cxnSpLocks/>
            <a:stCxn id="11" idx="3"/>
            <a:endCxn id="5" idx="0"/>
          </p:cNvCxnSpPr>
          <p:nvPr/>
        </p:nvCxnSpPr>
        <p:spPr>
          <a:xfrm flipV="1">
            <a:off x="7058034" y="1236629"/>
            <a:ext cx="1859769" cy="759877"/>
          </a:xfrm>
          <a:prstGeom prst="curvedConnector4">
            <a:avLst>
              <a:gd name="adj1" fmla="val 14661"/>
              <a:gd name="adj2" fmla="val 13008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471490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B9CD7-42DB-6871-4AAA-578451DC8F64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9EF477C-012E-5689-FAE9-C4D75E494F58}"/>
              </a:ext>
            </a:extLst>
          </p:cNvPr>
          <p:cNvCxnSpPr>
            <a:cxnSpLocks/>
            <a:stCxn id="11" idx="3"/>
            <a:endCxn id="9" idx="0"/>
          </p:cNvCxnSpPr>
          <p:nvPr/>
        </p:nvCxnSpPr>
        <p:spPr>
          <a:xfrm>
            <a:off x="7058034" y="1996506"/>
            <a:ext cx="1859769" cy="893647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D1869FD-907D-A242-BF80-B0A70D17A547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814498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B9CD7-42DB-6871-4AAA-578451DC8F64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9EF477C-012E-5689-FAE9-C4D75E494F58}"/>
              </a:ext>
            </a:extLst>
          </p:cNvPr>
          <p:cNvCxnSpPr>
            <a:cxnSpLocks/>
            <a:stCxn id="11" idx="3"/>
            <a:endCxn id="37" idx="0"/>
          </p:cNvCxnSpPr>
          <p:nvPr/>
        </p:nvCxnSpPr>
        <p:spPr>
          <a:xfrm>
            <a:off x="7058034" y="1996506"/>
            <a:ext cx="1859769" cy="2646832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698E696-B555-7EA8-4F78-9BF044CBF0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624695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B9CD7-42DB-6871-4AAA-578451DC8F64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9EF477C-012E-5689-FAE9-C4D75E494F58}"/>
              </a:ext>
            </a:extLst>
          </p:cNvPr>
          <p:cNvCxnSpPr>
            <a:cxnSpLocks/>
            <a:stCxn id="11" idx="3"/>
            <a:endCxn id="42" idx="0"/>
          </p:cNvCxnSpPr>
          <p:nvPr/>
        </p:nvCxnSpPr>
        <p:spPr>
          <a:xfrm>
            <a:off x="7058034" y="1996506"/>
            <a:ext cx="2993120" cy="3836906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75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539-40B6-0353-D2DC-CF3A5D49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“The Road Not Taken”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570B3-BA99-897C-5C83-8D6AAB736867}"/>
              </a:ext>
            </a:extLst>
          </p:cNvPr>
          <p:cNvSpPr txBox="1"/>
          <p:nvPr/>
        </p:nvSpPr>
        <p:spPr>
          <a:xfrm>
            <a:off x="962478" y="5809683"/>
            <a:ext cx="5974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 dirty="0" err="1"/>
              <a:t>Wikipedia:Taking_the_road_less_traveled</a:t>
            </a:r>
            <a:endParaRPr lang="en-US" sz="1400" dirty="0"/>
          </a:p>
        </p:txBody>
      </p:sp>
      <p:pic>
        <p:nvPicPr>
          <p:cNvPr id="7" name="Picture 6" descr="A Picture of Robert Frost taken around 1910, from Wikipedia.">
            <a:extLst>
              <a:ext uri="{FF2B5EF4-FFF2-40B4-BE49-F238E27FC236}">
                <a16:creationId xmlns:a16="http://schemas.microsoft.com/office/drawing/2014/main" id="{248AF269-AB34-F3C9-3BBD-3B9E9803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08" y="2023552"/>
            <a:ext cx="1987012" cy="2810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7F4740-D7B1-132B-BE51-8AE92023F4CD}"/>
              </a:ext>
            </a:extLst>
          </p:cNvPr>
          <p:cNvSpPr txBox="1"/>
          <p:nvPr/>
        </p:nvSpPr>
        <p:spPr>
          <a:xfrm>
            <a:off x="7083877" y="267026"/>
            <a:ext cx="3933897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roads diverged in a yellow wood,</a:t>
            </a:r>
            <a:br>
              <a:rPr lang="en-US" dirty="0"/>
            </a:br>
            <a:r>
              <a:rPr lang="en-US" dirty="0"/>
              <a:t>And sorry I could not travel both</a:t>
            </a:r>
            <a:br>
              <a:rPr lang="en-US" dirty="0"/>
            </a:br>
            <a:r>
              <a:rPr lang="en-US" dirty="0"/>
              <a:t>And be one traveler, long I stood</a:t>
            </a:r>
            <a:br>
              <a:rPr lang="en-US" dirty="0"/>
            </a:br>
            <a:r>
              <a:rPr lang="en-US" dirty="0"/>
              <a:t>And looked down one as far as I could</a:t>
            </a:r>
            <a:br>
              <a:rPr lang="en-US" dirty="0"/>
            </a:br>
            <a:r>
              <a:rPr lang="en-US" dirty="0"/>
              <a:t>To where it bent in the undergrowth;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Then took the other, as just as fair,</a:t>
            </a:r>
            <a:br>
              <a:rPr lang="en-US" dirty="0"/>
            </a:br>
            <a:r>
              <a:rPr lang="en-US" dirty="0"/>
              <a:t>And having perhaps the better claim,</a:t>
            </a:r>
            <a:br>
              <a:rPr lang="en-US" dirty="0"/>
            </a:br>
            <a:r>
              <a:rPr lang="en-US" dirty="0"/>
              <a:t>Because it was grassy and wanted wear;</a:t>
            </a:r>
            <a:br>
              <a:rPr lang="en-US" dirty="0"/>
            </a:br>
            <a:r>
              <a:rPr lang="en-US" dirty="0"/>
              <a:t>Though as for that the passing there</a:t>
            </a:r>
            <a:br>
              <a:rPr lang="en-US" dirty="0"/>
            </a:br>
            <a:r>
              <a:rPr lang="en-US" dirty="0"/>
              <a:t>Had worn them really about the same,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And both that morning equally lay</a:t>
            </a:r>
            <a:br>
              <a:rPr lang="en-US" dirty="0"/>
            </a:br>
            <a:r>
              <a:rPr lang="en-US" dirty="0"/>
              <a:t>In leaves no step had trodden black.</a:t>
            </a:r>
            <a:br>
              <a:rPr lang="en-US" dirty="0"/>
            </a:br>
            <a:r>
              <a:rPr lang="en-US" dirty="0"/>
              <a:t>Oh, I kept the first for another day!</a:t>
            </a:r>
            <a:br>
              <a:rPr lang="en-US" dirty="0"/>
            </a:br>
            <a:r>
              <a:rPr lang="en-US" dirty="0"/>
              <a:t>Yet knowing how way leads on to way,</a:t>
            </a:r>
            <a:br>
              <a:rPr lang="en-US" dirty="0"/>
            </a:br>
            <a:r>
              <a:rPr lang="en-US" dirty="0"/>
              <a:t>I doubted if I should ever come back.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 shall be telling this with a sigh</a:t>
            </a:r>
            <a:br>
              <a:rPr lang="en-US" dirty="0"/>
            </a:br>
            <a:r>
              <a:rPr lang="en-US" dirty="0"/>
              <a:t>Somewhere ages and ages hence:</a:t>
            </a:r>
            <a:br>
              <a:rPr lang="en-US" dirty="0"/>
            </a:br>
            <a:r>
              <a:rPr lang="en-US" dirty="0"/>
              <a:t>Two roads diverged in a wood, and I—</a:t>
            </a:r>
            <a:br>
              <a:rPr lang="en-US" dirty="0"/>
            </a:br>
            <a:r>
              <a:rPr lang="en-US" dirty="0"/>
              <a:t>I took the one less traveled by,</a:t>
            </a:r>
            <a:br>
              <a:rPr lang="en-US" dirty="0"/>
            </a:br>
            <a:r>
              <a:rPr lang="en-US" dirty="0"/>
              <a:t>And that has made all the difference. </a:t>
            </a:r>
          </a:p>
        </p:txBody>
      </p:sp>
    </p:spTree>
    <p:extLst>
      <p:ext uri="{BB962C8B-B14F-4D97-AF65-F5344CB8AC3E}">
        <p14:creationId xmlns:p14="http://schemas.microsoft.com/office/powerpoint/2010/main" val="3629770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6.5.1 Reverse a List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B0CDA9-285B-6666-E638-938A9819F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6467" cy="2052108"/>
          </a:xfrm>
        </p:spPr>
        <p:txBody>
          <a:bodyPr/>
          <a:lstStyle/>
          <a:p>
            <a:r>
              <a:rPr lang="en-US" dirty="0"/>
              <a:t>It is simple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6765470" y="1120676"/>
            <a:ext cx="44582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lines = list()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line.rstrip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lines.reverse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lines: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print(line)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87C7A-C86F-14DD-A5D7-835A6A5EB87D}"/>
              </a:ext>
            </a:extLst>
          </p:cNvPr>
          <p:cNvSpPr txBox="1"/>
          <p:nvPr/>
        </p:nvSpPr>
        <p:spPr>
          <a:xfrm>
            <a:off x="990599" y="4184551"/>
            <a:ext cx="6801862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Who is already sick and pale with grief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Arise fair sun and kill the envious moon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It is the east and Juliet is the sun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But soft what light through yonder window breaks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CEE615-6E88-59C7-B52C-69A36B4941C2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kr_06_08.py</a:t>
            </a:r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2044A326-1CD9-705B-18D4-BA40E797A97E}"/>
              </a:ext>
            </a:extLst>
          </p:cNvPr>
          <p:cNvSpPr/>
          <p:nvPr/>
        </p:nvSpPr>
        <p:spPr>
          <a:xfrm>
            <a:off x="7874106" y="4168222"/>
            <a:ext cx="277586" cy="12003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64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6.5.1 Doubly Linked List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158546"/>
          </a:xfrm>
        </p:spPr>
        <p:txBody>
          <a:bodyPr/>
          <a:lstStyle/>
          <a:p>
            <a:r>
              <a:rPr lang="en-US" dirty="0"/>
              <a:t>To scan a linked list in reverse, we need a “previous” entry in addition to the “next” entry</a:t>
            </a:r>
          </a:p>
          <a:p>
            <a:r>
              <a:rPr lang="en-US" dirty="0"/>
              <a:t>We call this a “doubly linked list” because it simultaneously maintains forward and backward chains of pointers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1748291" y="4336995"/>
            <a:ext cx="3493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7450668" y="433699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7948A-B7EE-A7AB-4BBD-202925FF7DA4}"/>
              </a:ext>
            </a:extLst>
          </p:cNvPr>
          <p:cNvSpPr/>
          <p:nvPr/>
        </p:nvSpPr>
        <p:spPr>
          <a:xfrm>
            <a:off x="7450668" y="473318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prev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7450668" y="51289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9698245" y="4434969"/>
            <a:ext cx="484414" cy="1477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</p:cNvCxnSpPr>
          <p:nvPr/>
        </p:nvCxnSpPr>
        <p:spPr>
          <a:xfrm>
            <a:off x="8397725" y="4528527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EAD357-5BE9-4485-B750-2498DF904973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08E82844-B183-40D5-F199-8B42EF7BD2B7}"/>
              </a:ext>
            </a:extLst>
          </p:cNvPr>
          <p:cNvCxnSpPr>
            <a:cxnSpLocks/>
            <a:stCxn id="6" idx="1"/>
            <a:endCxn id="19" idx="2"/>
          </p:cNvCxnSpPr>
          <p:nvPr/>
        </p:nvCxnSpPr>
        <p:spPr>
          <a:xfrm rot="10800000">
            <a:off x="6819268" y="4377730"/>
            <a:ext cx="631401" cy="55140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E8862841-29A7-BFF6-96D0-DDE90078D4E8}"/>
              </a:ext>
            </a:extLst>
          </p:cNvPr>
          <p:cNvCxnSpPr>
            <a:cxnSpLocks/>
            <a:stCxn id="7" idx="3"/>
            <a:endCxn id="20" idx="0"/>
          </p:cNvCxnSpPr>
          <p:nvPr/>
        </p:nvCxnSpPr>
        <p:spPr>
          <a:xfrm>
            <a:off x="8773283" y="5324896"/>
            <a:ext cx="535214" cy="67542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7CEE3D-F078-7DA6-B72C-3B49BB04EBC3}"/>
              </a:ext>
            </a:extLst>
          </p:cNvPr>
          <p:cNvSpPr/>
          <p:nvPr/>
        </p:nvSpPr>
        <p:spPr>
          <a:xfrm>
            <a:off x="6664145" y="4020066"/>
            <a:ext cx="310243" cy="357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88EBD0-08FD-D5E5-3A4E-02C29DEFE8E7}"/>
              </a:ext>
            </a:extLst>
          </p:cNvPr>
          <p:cNvSpPr/>
          <p:nvPr/>
        </p:nvSpPr>
        <p:spPr>
          <a:xfrm>
            <a:off x="9153375" y="6000320"/>
            <a:ext cx="310243" cy="357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544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6.5.1 Doubly Linked 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719666" y="49209"/>
            <a:ext cx="7917552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*current;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char line[MAXLINE];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new-&gt;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EAD357-5BE9-4485-B750-2498DF904973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60A17-0B75-9F42-E42E-4A3C853F8BC8}"/>
              </a:ext>
            </a:extLst>
          </p:cNvPr>
          <p:cNvSpPr/>
          <p:nvPr/>
        </p:nvSpPr>
        <p:spPr>
          <a:xfrm>
            <a:off x="8826228" y="217113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91522A-2F5C-45AC-132C-C6C9E7B1D275}"/>
              </a:ext>
            </a:extLst>
          </p:cNvPr>
          <p:cNvSpPr/>
          <p:nvPr/>
        </p:nvSpPr>
        <p:spPr>
          <a:xfrm>
            <a:off x="8826228" y="256733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prev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8B029D-4765-294D-7D24-930332581B11}"/>
              </a:ext>
            </a:extLst>
          </p:cNvPr>
          <p:cNvSpPr/>
          <p:nvPr/>
        </p:nvSpPr>
        <p:spPr>
          <a:xfrm>
            <a:off x="8826228" y="296309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82D11D-ADD3-E53B-6180-33DB99FBCF74}"/>
              </a:ext>
            </a:extLst>
          </p:cNvPr>
          <p:cNvSpPr/>
          <p:nvPr/>
        </p:nvSpPr>
        <p:spPr>
          <a:xfrm>
            <a:off x="11073805" y="2269110"/>
            <a:ext cx="484414" cy="1477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B1916CE0-15D1-375D-90B5-8701EF49C539}"/>
              </a:ext>
            </a:extLst>
          </p:cNvPr>
          <p:cNvCxnSpPr>
            <a:cxnSpLocks/>
          </p:cNvCxnSpPr>
          <p:nvPr/>
        </p:nvCxnSpPr>
        <p:spPr>
          <a:xfrm>
            <a:off x="9773285" y="2362668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D8CB811-E275-6FA9-2EF3-56B73825059A}"/>
              </a:ext>
            </a:extLst>
          </p:cNvPr>
          <p:cNvCxnSpPr>
            <a:cxnSpLocks/>
            <a:stCxn id="11" idx="1"/>
            <a:endCxn id="22" idx="2"/>
          </p:cNvCxnSpPr>
          <p:nvPr/>
        </p:nvCxnSpPr>
        <p:spPr>
          <a:xfrm rot="10800000">
            <a:off x="8194828" y="2211871"/>
            <a:ext cx="631401" cy="55140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2B628680-5EF3-DAE9-A9B5-CB1C5E329396}"/>
              </a:ext>
            </a:extLst>
          </p:cNvPr>
          <p:cNvCxnSpPr>
            <a:cxnSpLocks/>
            <a:stCxn id="14" idx="3"/>
            <a:endCxn id="23" idx="0"/>
          </p:cNvCxnSpPr>
          <p:nvPr/>
        </p:nvCxnSpPr>
        <p:spPr>
          <a:xfrm>
            <a:off x="10148843" y="3159037"/>
            <a:ext cx="535214" cy="67542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DEF53A1-0BCC-78CD-DE00-1E2EB115ADCC}"/>
              </a:ext>
            </a:extLst>
          </p:cNvPr>
          <p:cNvSpPr/>
          <p:nvPr/>
        </p:nvSpPr>
        <p:spPr>
          <a:xfrm>
            <a:off x="8039705" y="1854207"/>
            <a:ext cx="310243" cy="357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F86EBB-9716-6BA3-E3DA-230C16A04A82}"/>
              </a:ext>
            </a:extLst>
          </p:cNvPr>
          <p:cNvSpPr/>
          <p:nvPr/>
        </p:nvSpPr>
        <p:spPr>
          <a:xfrm>
            <a:off x="10528935" y="3834461"/>
            <a:ext cx="310243" cy="357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297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931869" y="1775262"/>
            <a:ext cx="34932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38754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7948A-B7EE-A7AB-4BBD-202925FF7DA4}"/>
              </a:ext>
            </a:extLst>
          </p:cNvPr>
          <p:cNvSpPr/>
          <p:nvPr/>
        </p:nvSpPr>
        <p:spPr>
          <a:xfrm>
            <a:off x="8256495" y="783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17950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485520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</p:cNvCxnSpPr>
          <p:nvPr/>
        </p:nvCxnSpPr>
        <p:spPr>
          <a:xfrm>
            <a:off x="9203552" y="579077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B1E55C-CE68-6D95-1F70-081EB40A3FC6}"/>
              </a:ext>
            </a:extLst>
          </p:cNvPr>
          <p:cNvSpPr/>
          <p:nvPr/>
        </p:nvSpPr>
        <p:spPr>
          <a:xfrm>
            <a:off x="8256495" y="3286347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68211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</p:cNvCxnSpPr>
          <p:nvPr/>
        </p:nvCxnSpPr>
        <p:spPr>
          <a:xfrm>
            <a:off x="9203552" y="3081685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375445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E5FB48BD-FA1D-8F05-510F-B39D83678613}"/>
              </a:ext>
            </a:extLst>
          </p:cNvPr>
          <p:cNvCxnSpPr>
            <a:cxnSpLocks/>
            <a:stCxn id="11" idx="1"/>
            <a:endCxn id="5" idx="0"/>
          </p:cNvCxnSpPr>
          <p:nvPr/>
        </p:nvCxnSpPr>
        <p:spPr>
          <a:xfrm rot="10800000" flipH="1">
            <a:off x="8256495" y="387546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&quot;No&quot; Symbol 27">
            <a:extLst>
              <a:ext uri="{FF2B5EF4-FFF2-40B4-BE49-F238E27FC236}">
                <a16:creationId xmlns:a16="http://schemas.microsoft.com/office/drawing/2014/main" id="{223C2B50-89D7-DB62-F3F6-75924029E2EB}"/>
              </a:ext>
            </a:extLst>
          </p:cNvPr>
          <p:cNvSpPr/>
          <p:nvPr/>
        </p:nvSpPr>
        <p:spPr>
          <a:xfrm>
            <a:off x="9836242" y="1511907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878054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ABB81811-25C7-4A4E-5CC3-689D45EB42FF}"/>
              </a:ext>
            </a:extLst>
          </p:cNvPr>
          <p:cNvCxnSpPr>
            <a:cxnSpLocks/>
            <a:stCxn id="6" idx="3"/>
            <a:endCxn id="28" idx="0"/>
          </p:cNvCxnSpPr>
          <p:nvPr/>
        </p:nvCxnSpPr>
        <p:spPr>
          <a:xfrm>
            <a:off x="9579110" y="979682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85561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38D1B6-CAE8-EB52-FA95-0E379A0796A4}"/>
              </a:ext>
            </a:extLst>
          </p:cNvPr>
          <p:cNvSpPr/>
          <p:nvPr/>
        </p:nvSpPr>
        <p:spPr>
          <a:xfrm>
            <a:off x="8256495" y="525180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64757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953589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</p:cNvCxnSpPr>
          <p:nvPr/>
        </p:nvCxnSpPr>
        <p:spPr>
          <a:xfrm>
            <a:off x="9203552" y="5047147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36242" y="625796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843516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D7F9B40B-3433-0796-7C65-A7FDD6B46CF6}"/>
              </a:ext>
            </a:extLst>
          </p:cNvPr>
          <p:cNvCxnSpPr>
            <a:cxnSpLocks/>
            <a:stCxn id="38" idx="1"/>
            <a:endCxn id="9" idx="0"/>
          </p:cNvCxnSpPr>
          <p:nvPr/>
        </p:nvCxnSpPr>
        <p:spPr>
          <a:xfrm rot="10800000" flipH="1">
            <a:off x="8256495" y="2890154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88657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387545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4082518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63">
            <a:extLst>
              <a:ext uri="{FF2B5EF4-FFF2-40B4-BE49-F238E27FC236}">
                <a16:creationId xmlns:a16="http://schemas.microsoft.com/office/drawing/2014/main" id="{0D10120B-E0F0-A4B2-3F3D-DBB7234C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FF9E0C-C906-A0E0-27FA-9921D7280EF8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7F84E-34AE-BF31-4726-96D867D1CF85}"/>
              </a:ext>
            </a:extLst>
          </p:cNvPr>
          <p:cNvSpPr txBox="1"/>
          <p:nvPr/>
        </p:nvSpPr>
        <p:spPr>
          <a:xfrm>
            <a:off x="838200" y="4741092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Section 6.5.1 walks through the doubly linked list example in some detail.</a:t>
            </a:r>
          </a:p>
        </p:txBody>
      </p:sp>
    </p:spTree>
    <p:extLst>
      <p:ext uri="{BB962C8B-B14F-4D97-AF65-F5344CB8AC3E}">
        <p14:creationId xmlns:p14="http://schemas.microsoft.com/office/powerpoint/2010/main" val="4047531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list backwards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 backwards, we start at tail and walk through the series of </a:t>
            </a:r>
            <a:r>
              <a:rPr lang="en-US" dirty="0" err="1">
                <a:solidFill>
                  <a:schemeClr val="accent1"/>
                </a:solidFill>
              </a:rPr>
              <a:t>prev</a:t>
            </a:r>
            <a:r>
              <a:rPr lang="en-US" dirty="0">
                <a:solidFill>
                  <a:schemeClr val="accent1"/>
                </a:solidFill>
              </a:rPr>
              <a:t> pointers.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DE2A76-113B-1DAC-F6A2-791F4151E161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EB02C8-6839-43C2-58F5-C7AEC4A1AA54}"/>
              </a:ext>
            </a:extLst>
          </p:cNvPr>
          <p:cNvSpPr/>
          <p:nvPr/>
        </p:nvSpPr>
        <p:spPr>
          <a:xfrm>
            <a:off x="9086227" y="43834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1D024-8CE8-C1D9-2040-6B9DE758F617}"/>
              </a:ext>
            </a:extLst>
          </p:cNvPr>
          <p:cNvSpPr/>
          <p:nvPr/>
        </p:nvSpPr>
        <p:spPr>
          <a:xfrm>
            <a:off x="9086227" y="8345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4D5F0-B778-3E52-4488-48A5EA117EB8}"/>
              </a:ext>
            </a:extLst>
          </p:cNvPr>
          <p:cNvSpPr/>
          <p:nvPr/>
        </p:nvSpPr>
        <p:spPr>
          <a:xfrm>
            <a:off x="9086227" y="123030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B6C25-4E22-A5B6-232C-B1B5BB248510}"/>
              </a:ext>
            </a:extLst>
          </p:cNvPr>
          <p:cNvSpPr/>
          <p:nvPr/>
        </p:nvSpPr>
        <p:spPr>
          <a:xfrm>
            <a:off x="11333804" y="536319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D2F76FF-191C-E497-67D1-CBA26B77DB6C}"/>
              </a:ext>
            </a:extLst>
          </p:cNvPr>
          <p:cNvCxnSpPr>
            <a:cxnSpLocks/>
          </p:cNvCxnSpPr>
          <p:nvPr/>
        </p:nvCxnSpPr>
        <p:spPr>
          <a:xfrm>
            <a:off x="10033284" y="62987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566E82E-0185-C822-03EE-32694D2F2CC1}"/>
              </a:ext>
            </a:extLst>
          </p:cNvPr>
          <p:cNvSpPr/>
          <p:nvPr/>
        </p:nvSpPr>
        <p:spPr>
          <a:xfrm>
            <a:off x="9086227" y="294095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2290D-A00A-BF23-95FB-DE183C745840}"/>
              </a:ext>
            </a:extLst>
          </p:cNvPr>
          <p:cNvSpPr/>
          <p:nvPr/>
        </p:nvSpPr>
        <p:spPr>
          <a:xfrm>
            <a:off x="9086227" y="333714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DCED1-EEE5-52F5-E1FE-9838AF531791}"/>
              </a:ext>
            </a:extLst>
          </p:cNvPr>
          <p:cNvSpPr/>
          <p:nvPr/>
        </p:nvSpPr>
        <p:spPr>
          <a:xfrm>
            <a:off x="9086227" y="373291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C7718E-B211-4974-A356-BDA672FD4250}"/>
              </a:ext>
            </a:extLst>
          </p:cNvPr>
          <p:cNvSpPr/>
          <p:nvPr/>
        </p:nvSpPr>
        <p:spPr>
          <a:xfrm>
            <a:off x="11333804" y="3038926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791A4B3-BD00-B2EB-7814-DC4C6A2211D5}"/>
              </a:ext>
            </a:extLst>
          </p:cNvPr>
          <p:cNvCxnSpPr>
            <a:cxnSpLocks/>
          </p:cNvCxnSpPr>
          <p:nvPr/>
        </p:nvCxnSpPr>
        <p:spPr>
          <a:xfrm>
            <a:off x="10033284" y="3132484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E9A4AC8-C2F5-5F46-5746-36C4D04EC9F2}"/>
              </a:ext>
            </a:extLst>
          </p:cNvPr>
          <p:cNvCxnSpPr>
            <a:cxnSpLocks/>
            <a:stCxn id="18" idx="1"/>
            <a:endCxn id="22" idx="0"/>
          </p:cNvCxnSpPr>
          <p:nvPr/>
        </p:nvCxnSpPr>
        <p:spPr>
          <a:xfrm rot="10800000" flipH="1" flipV="1">
            <a:off x="9086227" y="1426244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99B4050-C1D8-B1F5-4CBA-B1E67C9876F1}"/>
              </a:ext>
            </a:extLst>
          </p:cNvPr>
          <p:cNvCxnSpPr>
            <a:cxnSpLocks/>
            <a:stCxn id="23" idx="1"/>
            <a:endCxn id="2" idx="0"/>
          </p:cNvCxnSpPr>
          <p:nvPr/>
        </p:nvCxnSpPr>
        <p:spPr>
          <a:xfrm rot="10800000" flipH="1">
            <a:off x="9086227" y="438345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No&quot; Symbol 29">
            <a:extLst>
              <a:ext uri="{FF2B5EF4-FFF2-40B4-BE49-F238E27FC236}">
                <a16:creationId xmlns:a16="http://schemas.microsoft.com/office/drawing/2014/main" id="{08D79BD3-004D-AEFD-F451-45147BF29124}"/>
              </a:ext>
            </a:extLst>
          </p:cNvPr>
          <p:cNvSpPr/>
          <p:nvPr/>
        </p:nvSpPr>
        <p:spPr>
          <a:xfrm>
            <a:off x="10665974" y="156270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F9E54053-6CB7-1F41-A1F3-4948CE0E21E7}"/>
              </a:ext>
            </a:extLst>
          </p:cNvPr>
          <p:cNvCxnSpPr>
            <a:cxnSpLocks/>
            <a:stCxn id="24" idx="3"/>
            <a:endCxn id="33" idx="0"/>
          </p:cNvCxnSpPr>
          <p:nvPr/>
        </p:nvCxnSpPr>
        <p:spPr>
          <a:xfrm flipH="1">
            <a:off x="9747535" y="3928853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E5643E62-60D4-EC94-1515-8B4461166CF3}"/>
              </a:ext>
            </a:extLst>
          </p:cNvPr>
          <p:cNvCxnSpPr>
            <a:cxnSpLocks/>
            <a:stCxn id="4" idx="3"/>
            <a:endCxn id="30" idx="0"/>
          </p:cNvCxnSpPr>
          <p:nvPr/>
        </p:nvCxnSpPr>
        <p:spPr>
          <a:xfrm>
            <a:off x="10408842" y="1030481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23FB43A-CDAA-60E7-01D8-27CC66C0B547}"/>
              </a:ext>
            </a:extLst>
          </p:cNvPr>
          <p:cNvSpPr/>
          <p:nvPr/>
        </p:nvSpPr>
        <p:spPr>
          <a:xfrm>
            <a:off x="9086227" y="490641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903786-F6D7-8D7D-DD4F-087DDA3016FE}"/>
              </a:ext>
            </a:extLst>
          </p:cNvPr>
          <p:cNvSpPr/>
          <p:nvPr/>
        </p:nvSpPr>
        <p:spPr>
          <a:xfrm>
            <a:off x="9086227" y="530260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41F43C-1756-54C8-D1BC-E04855CB70F1}"/>
              </a:ext>
            </a:extLst>
          </p:cNvPr>
          <p:cNvSpPr/>
          <p:nvPr/>
        </p:nvSpPr>
        <p:spPr>
          <a:xfrm>
            <a:off x="9086227" y="569837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E49E13-41B3-7B11-E375-6B64A2D1DF10}"/>
              </a:ext>
            </a:extLst>
          </p:cNvPr>
          <p:cNvSpPr/>
          <p:nvPr/>
        </p:nvSpPr>
        <p:spPr>
          <a:xfrm>
            <a:off x="11333804" y="5004388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E6FA952-4794-67B1-3E83-597D9B13D3FE}"/>
              </a:ext>
            </a:extLst>
          </p:cNvPr>
          <p:cNvCxnSpPr>
            <a:cxnSpLocks/>
          </p:cNvCxnSpPr>
          <p:nvPr/>
        </p:nvCxnSpPr>
        <p:spPr>
          <a:xfrm>
            <a:off x="10033284" y="509794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&quot;No&quot; Symbol 43">
            <a:extLst>
              <a:ext uri="{FF2B5EF4-FFF2-40B4-BE49-F238E27FC236}">
                <a16:creationId xmlns:a16="http://schemas.microsoft.com/office/drawing/2014/main" id="{72C51DB5-6399-1CC0-1656-6F9EF25E5A8B}"/>
              </a:ext>
            </a:extLst>
          </p:cNvPr>
          <p:cNvSpPr/>
          <p:nvPr/>
        </p:nvSpPr>
        <p:spPr>
          <a:xfrm>
            <a:off x="10665974" y="6308765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F7F1D3FF-053A-7B46-ABCA-5C4C539F52D5}"/>
              </a:ext>
            </a:extLst>
          </p:cNvPr>
          <p:cNvCxnSpPr>
            <a:cxnSpLocks/>
            <a:stCxn id="35" idx="3"/>
            <a:endCxn id="44" idx="0"/>
          </p:cNvCxnSpPr>
          <p:nvPr/>
        </p:nvCxnSpPr>
        <p:spPr>
          <a:xfrm>
            <a:off x="10408842" y="5894315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5CDA3788-9926-4BED-90BF-90229AD16FD9}"/>
              </a:ext>
            </a:extLst>
          </p:cNvPr>
          <p:cNvCxnSpPr>
            <a:cxnSpLocks/>
            <a:stCxn id="34" idx="1"/>
            <a:endCxn id="22" idx="0"/>
          </p:cNvCxnSpPr>
          <p:nvPr/>
        </p:nvCxnSpPr>
        <p:spPr>
          <a:xfrm rot="10800000" flipH="1">
            <a:off x="9086227" y="2940953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F001197-F1A9-3B65-CDA8-AC5A36117DFA}"/>
              </a:ext>
            </a:extLst>
          </p:cNvPr>
          <p:cNvSpPr/>
          <p:nvPr/>
        </p:nvSpPr>
        <p:spPr>
          <a:xfrm>
            <a:off x="6542012" y="2630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635B17-4E0C-DC92-827C-0BF75B76F9E8}"/>
              </a:ext>
            </a:extLst>
          </p:cNvPr>
          <p:cNvSpPr/>
          <p:nvPr/>
        </p:nvSpPr>
        <p:spPr>
          <a:xfrm>
            <a:off x="6565152" y="39373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499586B-5614-8CE3-D70D-2BEC8F7A2FD5}"/>
              </a:ext>
            </a:extLst>
          </p:cNvPr>
          <p:cNvCxnSpPr>
            <a:cxnSpLocks/>
            <a:stCxn id="47" idx="3"/>
            <a:endCxn id="2" idx="0"/>
          </p:cNvCxnSpPr>
          <p:nvPr/>
        </p:nvCxnSpPr>
        <p:spPr>
          <a:xfrm flipV="1">
            <a:off x="7864627" y="438344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2F1DB915-8258-7BFE-F10F-C7C5E1B9ACF4}"/>
              </a:ext>
            </a:extLst>
          </p:cNvPr>
          <p:cNvCxnSpPr>
            <a:cxnSpLocks/>
            <a:stCxn id="48" idx="3"/>
            <a:endCxn id="33" idx="0"/>
          </p:cNvCxnSpPr>
          <p:nvPr/>
        </p:nvCxnSpPr>
        <p:spPr>
          <a:xfrm>
            <a:off x="7887767" y="4133317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CE77B5-7CCB-3F0E-7B98-6691EBC28E52}"/>
              </a:ext>
            </a:extLst>
          </p:cNvPr>
          <p:cNvSpPr/>
          <p:nvPr/>
        </p:nvSpPr>
        <p:spPr>
          <a:xfrm>
            <a:off x="6542012" y="32911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F54F07CA-3855-EF62-3C96-BD22402AE14E}"/>
              </a:ext>
            </a:extLst>
          </p:cNvPr>
          <p:cNvCxnSpPr>
            <a:cxnSpLocks/>
            <a:stCxn id="56" idx="3"/>
            <a:endCxn id="33" idx="0"/>
          </p:cNvCxnSpPr>
          <p:nvPr/>
        </p:nvCxnSpPr>
        <p:spPr>
          <a:xfrm>
            <a:off x="7864627" y="3487117"/>
            <a:ext cx="1882908" cy="1419297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393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list backwards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 backwards, we start at tail and walk through the series of </a:t>
            </a:r>
            <a:r>
              <a:rPr lang="en-US" dirty="0" err="1">
                <a:solidFill>
                  <a:schemeClr val="accent1"/>
                </a:solidFill>
              </a:rPr>
              <a:t>prev</a:t>
            </a:r>
            <a:r>
              <a:rPr lang="en-US" dirty="0">
                <a:solidFill>
                  <a:schemeClr val="accent1"/>
                </a:solidFill>
              </a:rPr>
              <a:t> pointers.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DE2A76-113B-1DAC-F6A2-791F4151E161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EB02C8-6839-43C2-58F5-C7AEC4A1AA54}"/>
              </a:ext>
            </a:extLst>
          </p:cNvPr>
          <p:cNvSpPr/>
          <p:nvPr/>
        </p:nvSpPr>
        <p:spPr>
          <a:xfrm>
            <a:off x="9086227" y="43834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1D024-8CE8-C1D9-2040-6B9DE758F617}"/>
              </a:ext>
            </a:extLst>
          </p:cNvPr>
          <p:cNvSpPr/>
          <p:nvPr/>
        </p:nvSpPr>
        <p:spPr>
          <a:xfrm>
            <a:off x="9086227" y="8345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4D5F0-B778-3E52-4488-48A5EA117EB8}"/>
              </a:ext>
            </a:extLst>
          </p:cNvPr>
          <p:cNvSpPr/>
          <p:nvPr/>
        </p:nvSpPr>
        <p:spPr>
          <a:xfrm>
            <a:off x="9086227" y="123030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B6C25-4E22-A5B6-232C-B1B5BB248510}"/>
              </a:ext>
            </a:extLst>
          </p:cNvPr>
          <p:cNvSpPr/>
          <p:nvPr/>
        </p:nvSpPr>
        <p:spPr>
          <a:xfrm>
            <a:off x="11333804" y="536319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D2F76FF-191C-E497-67D1-CBA26B77DB6C}"/>
              </a:ext>
            </a:extLst>
          </p:cNvPr>
          <p:cNvCxnSpPr>
            <a:cxnSpLocks/>
          </p:cNvCxnSpPr>
          <p:nvPr/>
        </p:nvCxnSpPr>
        <p:spPr>
          <a:xfrm>
            <a:off x="10033284" y="62987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566E82E-0185-C822-03EE-32694D2F2CC1}"/>
              </a:ext>
            </a:extLst>
          </p:cNvPr>
          <p:cNvSpPr/>
          <p:nvPr/>
        </p:nvSpPr>
        <p:spPr>
          <a:xfrm>
            <a:off x="9086227" y="294095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2290D-A00A-BF23-95FB-DE183C745840}"/>
              </a:ext>
            </a:extLst>
          </p:cNvPr>
          <p:cNvSpPr/>
          <p:nvPr/>
        </p:nvSpPr>
        <p:spPr>
          <a:xfrm>
            <a:off x="9086227" y="333714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DCED1-EEE5-52F5-E1FE-9838AF531791}"/>
              </a:ext>
            </a:extLst>
          </p:cNvPr>
          <p:cNvSpPr/>
          <p:nvPr/>
        </p:nvSpPr>
        <p:spPr>
          <a:xfrm>
            <a:off x="9086227" y="373291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C7718E-B211-4974-A356-BDA672FD4250}"/>
              </a:ext>
            </a:extLst>
          </p:cNvPr>
          <p:cNvSpPr/>
          <p:nvPr/>
        </p:nvSpPr>
        <p:spPr>
          <a:xfrm>
            <a:off x="11333804" y="3038926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791A4B3-BD00-B2EB-7814-DC4C6A2211D5}"/>
              </a:ext>
            </a:extLst>
          </p:cNvPr>
          <p:cNvCxnSpPr>
            <a:cxnSpLocks/>
          </p:cNvCxnSpPr>
          <p:nvPr/>
        </p:nvCxnSpPr>
        <p:spPr>
          <a:xfrm>
            <a:off x="10033284" y="3132484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E9A4AC8-C2F5-5F46-5746-36C4D04EC9F2}"/>
              </a:ext>
            </a:extLst>
          </p:cNvPr>
          <p:cNvCxnSpPr>
            <a:cxnSpLocks/>
            <a:stCxn id="18" idx="1"/>
            <a:endCxn id="22" idx="0"/>
          </p:cNvCxnSpPr>
          <p:nvPr/>
        </p:nvCxnSpPr>
        <p:spPr>
          <a:xfrm rot="10800000" flipH="1" flipV="1">
            <a:off x="9086227" y="1426244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99B4050-C1D8-B1F5-4CBA-B1E67C9876F1}"/>
              </a:ext>
            </a:extLst>
          </p:cNvPr>
          <p:cNvCxnSpPr>
            <a:cxnSpLocks/>
            <a:stCxn id="23" idx="1"/>
            <a:endCxn id="2" idx="0"/>
          </p:cNvCxnSpPr>
          <p:nvPr/>
        </p:nvCxnSpPr>
        <p:spPr>
          <a:xfrm rot="10800000" flipH="1">
            <a:off x="9086227" y="438345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No&quot; Symbol 29">
            <a:extLst>
              <a:ext uri="{FF2B5EF4-FFF2-40B4-BE49-F238E27FC236}">
                <a16:creationId xmlns:a16="http://schemas.microsoft.com/office/drawing/2014/main" id="{08D79BD3-004D-AEFD-F451-45147BF29124}"/>
              </a:ext>
            </a:extLst>
          </p:cNvPr>
          <p:cNvSpPr/>
          <p:nvPr/>
        </p:nvSpPr>
        <p:spPr>
          <a:xfrm>
            <a:off x="10665974" y="156270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F9E54053-6CB7-1F41-A1F3-4948CE0E21E7}"/>
              </a:ext>
            </a:extLst>
          </p:cNvPr>
          <p:cNvCxnSpPr>
            <a:cxnSpLocks/>
            <a:stCxn id="24" idx="3"/>
            <a:endCxn id="33" idx="0"/>
          </p:cNvCxnSpPr>
          <p:nvPr/>
        </p:nvCxnSpPr>
        <p:spPr>
          <a:xfrm flipH="1">
            <a:off x="9747535" y="3928853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E5643E62-60D4-EC94-1515-8B4461166CF3}"/>
              </a:ext>
            </a:extLst>
          </p:cNvPr>
          <p:cNvCxnSpPr>
            <a:cxnSpLocks/>
            <a:stCxn id="4" idx="3"/>
            <a:endCxn id="30" idx="0"/>
          </p:cNvCxnSpPr>
          <p:nvPr/>
        </p:nvCxnSpPr>
        <p:spPr>
          <a:xfrm>
            <a:off x="10408842" y="1030481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23FB43A-CDAA-60E7-01D8-27CC66C0B547}"/>
              </a:ext>
            </a:extLst>
          </p:cNvPr>
          <p:cNvSpPr/>
          <p:nvPr/>
        </p:nvSpPr>
        <p:spPr>
          <a:xfrm>
            <a:off x="9086227" y="490641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903786-F6D7-8D7D-DD4F-087DDA3016FE}"/>
              </a:ext>
            </a:extLst>
          </p:cNvPr>
          <p:cNvSpPr/>
          <p:nvPr/>
        </p:nvSpPr>
        <p:spPr>
          <a:xfrm>
            <a:off x="9086227" y="530260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41F43C-1756-54C8-D1BC-E04855CB70F1}"/>
              </a:ext>
            </a:extLst>
          </p:cNvPr>
          <p:cNvSpPr/>
          <p:nvPr/>
        </p:nvSpPr>
        <p:spPr>
          <a:xfrm>
            <a:off x="9086227" y="569837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E49E13-41B3-7B11-E375-6B64A2D1DF10}"/>
              </a:ext>
            </a:extLst>
          </p:cNvPr>
          <p:cNvSpPr/>
          <p:nvPr/>
        </p:nvSpPr>
        <p:spPr>
          <a:xfrm>
            <a:off x="11333804" y="5004388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E6FA952-4794-67B1-3E83-597D9B13D3FE}"/>
              </a:ext>
            </a:extLst>
          </p:cNvPr>
          <p:cNvCxnSpPr>
            <a:cxnSpLocks/>
          </p:cNvCxnSpPr>
          <p:nvPr/>
        </p:nvCxnSpPr>
        <p:spPr>
          <a:xfrm>
            <a:off x="10033284" y="509794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&quot;No&quot; Symbol 43">
            <a:extLst>
              <a:ext uri="{FF2B5EF4-FFF2-40B4-BE49-F238E27FC236}">
                <a16:creationId xmlns:a16="http://schemas.microsoft.com/office/drawing/2014/main" id="{72C51DB5-6399-1CC0-1656-6F9EF25E5A8B}"/>
              </a:ext>
            </a:extLst>
          </p:cNvPr>
          <p:cNvSpPr/>
          <p:nvPr/>
        </p:nvSpPr>
        <p:spPr>
          <a:xfrm>
            <a:off x="10665974" y="6308765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F7F1D3FF-053A-7B46-ABCA-5C4C539F52D5}"/>
              </a:ext>
            </a:extLst>
          </p:cNvPr>
          <p:cNvCxnSpPr>
            <a:cxnSpLocks/>
            <a:stCxn id="35" idx="3"/>
            <a:endCxn id="44" idx="0"/>
          </p:cNvCxnSpPr>
          <p:nvPr/>
        </p:nvCxnSpPr>
        <p:spPr>
          <a:xfrm>
            <a:off x="10408842" y="5894315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5CDA3788-9926-4BED-90BF-90229AD16FD9}"/>
              </a:ext>
            </a:extLst>
          </p:cNvPr>
          <p:cNvCxnSpPr>
            <a:cxnSpLocks/>
            <a:stCxn id="34" idx="1"/>
            <a:endCxn id="22" idx="0"/>
          </p:cNvCxnSpPr>
          <p:nvPr/>
        </p:nvCxnSpPr>
        <p:spPr>
          <a:xfrm rot="10800000" flipH="1">
            <a:off x="9086227" y="2940953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F001197-F1A9-3B65-CDA8-AC5A36117DFA}"/>
              </a:ext>
            </a:extLst>
          </p:cNvPr>
          <p:cNvSpPr/>
          <p:nvPr/>
        </p:nvSpPr>
        <p:spPr>
          <a:xfrm>
            <a:off x="6542012" y="2630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635B17-4E0C-DC92-827C-0BF75B76F9E8}"/>
              </a:ext>
            </a:extLst>
          </p:cNvPr>
          <p:cNvSpPr/>
          <p:nvPr/>
        </p:nvSpPr>
        <p:spPr>
          <a:xfrm>
            <a:off x="6565152" y="39373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499586B-5614-8CE3-D70D-2BEC8F7A2FD5}"/>
              </a:ext>
            </a:extLst>
          </p:cNvPr>
          <p:cNvCxnSpPr>
            <a:cxnSpLocks/>
            <a:stCxn id="47" idx="3"/>
            <a:endCxn id="2" idx="0"/>
          </p:cNvCxnSpPr>
          <p:nvPr/>
        </p:nvCxnSpPr>
        <p:spPr>
          <a:xfrm flipV="1">
            <a:off x="7864627" y="438344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2F1DB915-8258-7BFE-F10F-C7C5E1B9ACF4}"/>
              </a:ext>
            </a:extLst>
          </p:cNvPr>
          <p:cNvCxnSpPr>
            <a:cxnSpLocks/>
            <a:stCxn id="48" idx="3"/>
            <a:endCxn id="33" idx="0"/>
          </p:cNvCxnSpPr>
          <p:nvPr/>
        </p:nvCxnSpPr>
        <p:spPr>
          <a:xfrm>
            <a:off x="7887767" y="4133317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CE77B5-7CCB-3F0E-7B98-6691EBC28E52}"/>
              </a:ext>
            </a:extLst>
          </p:cNvPr>
          <p:cNvSpPr/>
          <p:nvPr/>
        </p:nvSpPr>
        <p:spPr>
          <a:xfrm>
            <a:off x="6542012" y="32911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F54F07CA-3855-EF62-3C96-BD22402AE14E}"/>
              </a:ext>
            </a:extLst>
          </p:cNvPr>
          <p:cNvCxnSpPr>
            <a:cxnSpLocks/>
            <a:stCxn id="56" idx="3"/>
            <a:endCxn id="22" idx="0"/>
          </p:cNvCxnSpPr>
          <p:nvPr/>
        </p:nvCxnSpPr>
        <p:spPr>
          <a:xfrm flipV="1">
            <a:off x="7864627" y="2940952"/>
            <a:ext cx="1882908" cy="546165"/>
          </a:xfrm>
          <a:prstGeom prst="curvedConnector4">
            <a:avLst>
              <a:gd name="adj1" fmla="val 32439"/>
              <a:gd name="adj2" fmla="val 141855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923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list backwards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 backwards, we start at tail and walk through the series of </a:t>
            </a:r>
            <a:r>
              <a:rPr lang="en-US" dirty="0" err="1">
                <a:solidFill>
                  <a:schemeClr val="accent1"/>
                </a:solidFill>
              </a:rPr>
              <a:t>prev</a:t>
            </a:r>
            <a:r>
              <a:rPr lang="en-US" dirty="0">
                <a:solidFill>
                  <a:schemeClr val="accent1"/>
                </a:solidFill>
              </a:rPr>
              <a:t> pointers.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DE2A76-113B-1DAC-F6A2-791F4151E161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EB02C8-6839-43C2-58F5-C7AEC4A1AA54}"/>
              </a:ext>
            </a:extLst>
          </p:cNvPr>
          <p:cNvSpPr/>
          <p:nvPr/>
        </p:nvSpPr>
        <p:spPr>
          <a:xfrm>
            <a:off x="9086227" y="43834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1D024-8CE8-C1D9-2040-6B9DE758F617}"/>
              </a:ext>
            </a:extLst>
          </p:cNvPr>
          <p:cNvSpPr/>
          <p:nvPr/>
        </p:nvSpPr>
        <p:spPr>
          <a:xfrm>
            <a:off x="9086227" y="8345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4D5F0-B778-3E52-4488-48A5EA117EB8}"/>
              </a:ext>
            </a:extLst>
          </p:cNvPr>
          <p:cNvSpPr/>
          <p:nvPr/>
        </p:nvSpPr>
        <p:spPr>
          <a:xfrm>
            <a:off x="9086227" y="123030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B6C25-4E22-A5B6-232C-B1B5BB248510}"/>
              </a:ext>
            </a:extLst>
          </p:cNvPr>
          <p:cNvSpPr/>
          <p:nvPr/>
        </p:nvSpPr>
        <p:spPr>
          <a:xfrm>
            <a:off x="11333804" y="536319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D2F76FF-191C-E497-67D1-CBA26B77DB6C}"/>
              </a:ext>
            </a:extLst>
          </p:cNvPr>
          <p:cNvCxnSpPr>
            <a:cxnSpLocks/>
          </p:cNvCxnSpPr>
          <p:nvPr/>
        </p:nvCxnSpPr>
        <p:spPr>
          <a:xfrm>
            <a:off x="10033284" y="62987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566E82E-0185-C822-03EE-32694D2F2CC1}"/>
              </a:ext>
            </a:extLst>
          </p:cNvPr>
          <p:cNvSpPr/>
          <p:nvPr/>
        </p:nvSpPr>
        <p:spPr>
          <a:xfrm>
            <a:off x="9086227" y="294095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2290D-A00A-BF23-95FB-DE183C745840}"/>
              </a:ext>
            </a:extLst>
          </p:cNvPr>
          <p:cNvSpPr/>
          <p:nvPr/>
        </p:nvSpPr>
        <p:spPr>
          <a:xfrm>
            <a:off x="9086227" y="333714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DCED1-EEE5-52F5-E1FE-9838AF531791}"/>
              </a:ext>
            </a:extLst>
          </p:cNvPr>
          <p:cNvSpPr/>
          <p:nvPr/>
        </p:nvSpPr>
        <p:spPr>
          <a:xfrm>
            <a:off x="9086227" y="373291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C7718E-B211-4974-A356-BDA672FD4250}"/>
              </a:ext>
            </a:extLst>
          </p:cNvPr>
          <p:cNvSpPr/>
          <p:nvPr/>
        </p:nvSpPr>
        <p:spPr>
          <a:xfrm>
            <a:off x="11333804" y="3038926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791A4B3-BD00-B2EB-7814-DC4C6A2211D5}"/>
              </a:ext>
            </a:extLst>
          </p:cNvPr>
          <p:cNvCxnSpPr>
            <a:cxnSpLocks/>
          </p:cNvCxnSpPr>
          <p:nvPr/>
        </p:nvCxnSpPr>
        <p:spPr>
          <a:xfrm>
            <a:off x="10033284" y="3132484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E9A4AC8-C2F5-5F46-5746-36C4D04EC9F2}"/>
              </a:ext>
            </a:extLst>
          </p:cNvPr>
          <p:cNvCxnSpPr>
            <a:cxnSpLocks/>
            <a:stCxn id="18" idx="1"/>
            <a:endCxn id="22" idx="0"/>
          </p:cNvCxnSpPr>
          <p:nvPr/>
        </p:nvCxnSpPr>
        <p:spPr>
          <a:xfrm rot="10800000" flipH="1" flipV="1">
            <a:off x="9086227" y="1426244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99B4050-C1D8-B1F5-4CBA-B1E67C9876F1}"/>
              </a:ext>
            </a:extLst>
          </p:cNvPr>
          <p:cNvCxnSpPr>
            <a:cxnSpLocks/>
            <a:stCxn id="23" idx="1"/>
            <a:endCxn id="2" idx="0"/>
          </p:cNvCxnSpPr>
          <p:nvPr/>
        </p:nvCxnSpPr>
        <p:spPr>
          <a:xfrm rot="10800000" flipH="1">
            <a:off x="9086227" y="438345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No&quot; Symbol 29">
            <a:extLst>
              <a:ext uri="{FF2B5EF4-FFF2-40B4-BE49-F238E27FC236}">
                <a16:creationId xmlns:a16="http://schemas.microsoft.com/office/drawing/2014/main" id="{08D79BD3-004D-AEFD-F451-45147BF29124}"/>
              </a:ext>
            </a:extLst>
          </p:cNvPr>
          <p:cNvSpPr/>
          <p:nvPr/>
        </p:nvSpPr>
        <p:spPr>
          <a:xfrm>
            <a:off x="10665974" y="156270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F9E54053-6CB7-1F41-A1F3-4948CE0E21E7}"/>
              </a:ext>
            </a:extLst>
          </p:cNvPr>
          <p:cNvCxnSpPr>
            <a:cxnSpLocks/>
            <a:stCxn id="24" idx="3"/>
            <a:endCxn id="33" idx="0"/>
          </p:cNvCxnSpPr>
          <p:nvPr/>
        </p:nvCxnSpPr>
        <p:spPr>
          <a:xfrm flipH="1">
            <a:off x="9747535" y="3928853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E5643E62-60D4-EC94-1515-8B4461166CF3}"/>
              </a:ext>
            </a:extLst>
          </p:cNvPr>
          <p:cNvCxnSpPr>
            <a:cxnSpLocks/>
            <a:stCxn id="4" idx="3"/>
            <a:endCxn id="30" idx="0"/>
          </p:cNvCxnSpPr>
          <p:nvPr/>
        </p:nvCxnSpPr>
        <p:spPr>
          <a:xfrm>
            <a:off x="10408842" y="1030481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23FB43A-CDAA-60E7-01D8-27CC66C0B547}"/>
              </a:ext>
            </a:extLst>
          </p:cNvPr>
          <p:cNvSpPr/>
          <p:nvPr/>
        </p:nvSpPr>
        <p:spPr>
          <a:xfrm>
            <a:off x="9086227" y="490641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903786-F6D7-8D7D-DD4F-087DDA3016FE}"/>
              </a:ext>
            </a:extLst>
          </p:cNvPr>
          <p:cNvSpPr/>
          <p:nvPr/>
        </p:nvSpPr>
        <p:spPr>
          <a:xfrm>
            <a:off x="9086227" y="530260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41F43C-1756-54C8-D1BC-E04855CB70F1}"/>
              </a:ext>
            </a:extLst>
          </p:cNvPr>
          <p:cNvSpPr/>
          <p:nvPr/>
        </p:nvSpPr>
        <p:spPr>
          <a:xfrm>
            <a:off x="9086227" y="569837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E49E13-41B3-7B11-E375-6B64A2D1DF10}"/>
              </a:ext>
            </a:extLst>
          </p:cNvPr>
          <p:cNvSpPr/>
          <p:nvPr/>
        </p:nvSpPr>
        <p:spPr>
          <a:xfrm>
            <a:off x="11333804" y="5004388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E6FA952-4794-67B1-3E83-597D9B13D3FE}"/>
              </a:ext>
            </a:extLst>
          </p:cNvPr>
          <p:cNvCxnSpPr>
            <a:cxnSpLocks/>
          </p:cNvCxnSpPr>
          <p:nvPr/>
        </p:nvCxnSpPr>
        <p:spPr>
          <a:xfrm>
            <a:off x="10033284" y="509794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&quot;No&quot; Symbol 43">
            <a:extLst>
              <a:ext uri="{FF2B5EF4-FFF2-40B4-BE49-F238E27FC236}">
                <a16:creationId xmlns:a16="http://schemas.microsoft.com/office/drawing/2014/main" id="{72C51DB5-6399-1CC0-1656-6F9EF25E5A8B}"/>
              </a:ext>
            </a:extLst>
          </p:cNvPr>
          <p:cNvSpPr/>
          <p:nvPr/>
        </p:nvSpPr>
        <p:spPr>
          <a:xfrm>
            <a:off x="10665974" y="6308765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F7F1D3FF-053A-7B46-ABCA-5C4C539F52D5}"/>
              </a:ext>
            </a:extLst>
          </p:cNvPr>
          <p:cNvCxnSpPr>
            <a:cxnSpLocks/>
            <a:stCxn id="35" idx="3"/>
            <a:endCxn id="44" idx="0"/>
          </p:cNvCxnSpPr>
          <p:nvPr/>
        </p:nvCxnSpPr>
        <p:spPr>
          <a:xfrm>
            <a:off x="10408842" y="5894315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5CDA3788-9926-4BED-90BF-90229AD16FD9}"/>
              </a:ext>
            </a:extLst>
          </p:cNvPr>
          <p:cNvCxnSpPr>
            <a:cxnSpLocks/>
            <a:stCxn id="34" idx="1"/>
            <a:endCxn id="22" idx="0"/>
          </p:cNvCxnSpPr>
          <p:nvPr/>
        </p:nvCxnSpPr>
        <p:spPr>
          <a:xfrm rot="10800000" flipH="1">
            <a:off x="9086227" y="2940953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F001197-F1A9-3B65-CDA8-AC5A36117DFA}"/>
              </a:ext>
            </a:extLst>
          </p:cNvPr>
          <p:cNvSpPr/>
          <p:nvPr/>
        </p:nvSpPr>
        <p:spPr>
          <a:xfrm>
            <a:off x="6542012" y="2630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635B17-4E0C-DC92-827C-0BF75B76F9E8}"/>
              </a:ext>
            </a:extLst>
          </p:cNvPr>
          <p:cNvSpPr/>
          <p:nvPr/>
        </p:nvSpPr>
        <p:spPr>
          <a:xfrm>
            <a:off x="6565152" y="39373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499586B-5614-8CE3-D70D-2BEC8F7A2FD5}"/>
              </a:ext>
            </a:extLst>
          </p:cNvPr>
          <p:cNvCxnSpPr>
            <a:cxnSpLocks/>
            <a:stCxn id="47" idx="3"/>
            <a:endCxn id="2" idx="0"/>
          </p:cNvCxnSpPr>
          <p:nvPr/>
        </p:nvCxnSpPr>
        <p:spPr>
          <a:xfrm flipV="1">
            <a:off x="7864627" y="438344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2F1DB915-8258-7BFE-F10F-C7C5E1B9ACF4}"/>
              </a:ext>
            </a:extLst>
          </p:cNvPr>
          <p:cNvCxnSpPr>
            <a:cxnSpLocks/>
            <a:stCxn id="48" idx="3"/>
            <a:endCxn id="33" idx="0"/>
          </p:cNvCxnSpPr>
          <p:nvPr/>
        </p:nvCxnSpPr>
        <p:spPr>
          <a:xfrm>
            <a:off x="7887767" y="4133317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CE77B5-7CCB-3F0E-7B98-6691EBC28E52}"/>
              </a:ext>
            </a:extLst>
          </p:cNvPr>
          <p:cNvSpPr/>
          <p:nvPr/>
        </p:nvSpPr>
        <p:spPr>
          <a:xfrm>
            <a:off x="6542012" y="32911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F54F07CA-3855-EF62-3C96-BD22402AE14E}"/>
              </a:ext>
            </a:extLst>
          </p:cNvPr>
          <p:cNvCxnSpPr>
            <a:cxnSpLocks/>
            <a:stCxn id="56" idx="3"/>
            <a:endCxn id="2" idx="0"/>
          </p:cNvCxnSpPr>
          <p:nvPr/>
        </p:nvCxnSpPr>
        <p:spPr>
          <a:xfrm flipV="1">
            <a:off x="7864627" y="438344"/>
            <a:ext cx="1882908" cy="3048773"/>
          </a:xfrm>
          <a:prstGeom prst="curvedConnector4">
            <a:avLst>
              <a:gd name="adj1" fmla="val 32439"/>
              <a:gd name="adj2" fmla="val 10749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7379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list backwards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 backwards, we start at tail and walk through the series of </a:t>
            </a:r>
            <a:r>
              <a:rPr lang="en-US" dirty="0" err="1">
                <a:solidFill>
                  <a:schemeClr val="accent1"/>
                </a:solidFill>
              </a:rPr>
              <a:t>prev</a:t>
            </a:r>
            <a:r>
              <a:rPr lang="en-US" dirty="0">
                <a:solidFill>
                  <a:schemeClr val="accent1"/>
                </a:solidFill>
              </a:rPr>
              <a:t> pointers.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DE2A76-113B-1DAC-F6A2-791F4151E161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EB02C8-6839-43C2-58F5-C7AEC4A1AA54}"/>
              </a:ext>
            </a:extLst>
          </p:cNvPr>
          <p:cNvSpPr/>
          <p:nvPr/>
        </p:nvSpPr>
        <p:spPr>
          <a:xfrm>
            <a:off x="9086227" y="43834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1D024-8CE8-C1D9-2040-6B9DE758F617}"/>
              </a:ext>
            </a:extLst>
          </p:cNvPr>
          <p:cNvSpPr/>
          <p:nvPr/>
        </p:nvSpPr>
        <p:spPr>
          <a:xfrm>
            <a:off x="9086227" y="8345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4D5F0-B778-3E52-4488-48A5EA117EB8}"/>
              </a:ext>
            </a:extLst>
          </p:cNvPr>
          <p:cNvSpPr/>
          <p:nvPr/>
        </p:nvSpPr>
        <p:spPr>
          <a:xfrm>
            <a:off x="9086227" y="123030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B6C25-4E22-A5B6-232C-B1B5BB248510}"/>
              </a:ext>
            </a:extLst>
          </p:cNvPr>
          <p:cNvSpPr/>
          <p:nvPr/>
        </p:nvSpPr>
        <p:spPr>
          <a:xfrm>
            <a:off x="11333804" y="536319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D2F76FF-191C-E497-67D1-CBA26B77DB6C}"/>
              </a:ext>
            </a:extLst>
          </p:cNvPr>
          <p:cNvCxnSpPr>
            <a:cxnSpLocks/>
          </p:cNvCxnSpPr>
          <p:nvPr/>
        </p:nvCxnSpPr>
        <p:spPr>
          <a:xfrm>
            <a:off x="10033284" y="62987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566E82E-0185-C822-03EE-32694D2F2CC1}"/>
              </a:ext>
            </a:extLst>
          </p:cNvPr>
          <p:cNvSpPr/>
          <p:nvPr/>
        </p:nvSpPr>
        <p:spPr>
          <a:xfrm>
            <a:off x="9086227" y="294095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2290D-A00A-BF23-95FB-DE183C745840}"/>
              </a:ext>
            </a:extLst>
          </p:cNvPr>
          <p:cNvSpPr/>
          <p:nvPr/>
        </p:nvSpPr>
        <p:spPr>
          <a:xfrm>
            <a:off x="9086227" y="333714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DCED1-EEE5-52F5-E1FE-9838AF531791}"/>
              </a:ext>
            </a:extLst>
          </p:cNvPr>
          <p:cNvSpPr/>
          <p:nvPr/>
        </p:nvSpPr>
        <p:spPr>
          <a:xfrm>
            <a:off x="9086227" y="373291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C7718E-B211-4974-A356-BDA672FD4250}"/>
              </a:ext>
            </a:extLst>
          </p:cNvPr>
          <p:cNvSpPr/>
          <p:nvPr/>
        </p:nvSpPr>
        <p:spPr>
          <a:xfrm>
            <a:off x="11333804" y="3038926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791A4B3-BD00-B2EB-7814-DC4C6A2211D5}"/>
              </a:ext>
            </a:extLst>
          </p:cNvPr>
          <p:cNvCxnSpPr>
            <a:cxnSpLocks/>
          </p:cNvCxnSpPr>
          <p:nvPr/>
        </p:nvCxnSpPr>
        <p:spPr>
          <a:xfrm>
            <a:off x="10033284" y="3132484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E9A4AC8-C2F5-5F46-5746-36C4D04EC9F2}"/>
              </a:ext>
            </a:extLst>
          </p:cNvPr>
          <p:cNvCxnSpPr>
            <a:cxnSpLocks/>
            <a:stCxn id="18" idx="1"/>
            <a:endCxn id="22" idx="0"/>
          </p:cNvCxnSpPr>
          <p:nvPr/>
        </p:nvCxnSpPr>
        <p:spPr>
          <a:xfrm rot="10800000" flipH="1" flipV="1">
            <a:off x="9086227" y="1426244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99B4050-C1D8-B1F5-4CBA-B1E67C9876F1}"/>
              </a:ext>
            </a:extLst>
          </p:cNvPr>
          <p:cNvCxnSpPr>
            <a:cxnSpLocks/>
            <a:stCxn id="23" idx="1"/>
            <a:endCxn id="2" idx="0"/>
          </p:cNvCxnSpPr>
          <p:nvPr/>
        </p:nvCxnSpPr>
        <p:spPr>
          <a:xfrm rot="10800000" flipH="1">
            <a:off x="9086227" y="438345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No&quot; Symbol 29">
            <a:extLst>
              <a:ext uri="{FF2B5EF4-FFF2-40B4-BE49-F238E27FC236}">
                <a16:creationId xmlns:a16="http://schemas.microsoft.com/office/drawing/2014/main" id="{08D79BD3-004D-AEFD-F451-45147BF29124}"/>
              </a:ext>
            </a:extLst>
          </p:cNvPr>
          <p:cNvSpPr/>
          <p:nvPr/>
        </p:nvSpPr>
        <p:spPr>
          <a:xfrm>
            <a:off x="10665974" y="156270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F9E54053-6CB7-1F41-A1F3-4948CE0E21E7}"/>
              </a:ext>
            </a:extLst>
          </p:cNvPr>
          <p:cNvCxnSpPr>
            <a:cxnSpLocks/>
            <a:stCxn id="24" idx="3"/>
            <a:endCxn id="33" idx="0"/>
          </p:cNvCxnSpPr>
          <p:nvPr/>
        </p:nvCxnSpPr>
        <p:spPr>
          <a:xfrm flipH="1">
            <a:off x="9747535" y="3928853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E5643E62-60D4-EC94-1515-8B4461166CF3}"/>
              </a:ext>
            </a:extLst>
          </p:cNvPr>
          <p:cNvCxnSpPr>
            <a:cxnSpLocks/>
            <a:stCxn id="4" idx="3"/>
            <a:endCxn id="30" idx="0"/>
          </p:cNvCxnSpPr>
          <p:nvPr/>
        </p:nvCxnSpPr>
        <p:spPr>
          <a:xfrm>
            <a:off x="10408842" y="1030481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23FB43A-CDAA-60E7-01D8-27CC66C0B547}"/>
              </a:ext>
            </a:extLst>
          </p:cNvPr>
          <p:cNvSpPr/>
          <p:nvPr/>
        </p:nvSpPr>
        <p:spPr>
          <a:xfrm>
            <a:off x="9086227" y="490641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903786-F6D7-8D7D-DD4F-087DDA3016FE}"/>
              </a:ext>
            </a:extLst>
          </p:cNvPr>
          <p:cNvSpPr/>
          <p:nvPr/>
        </p:nvSpPr>
        <p:spPr>
          <a:xfrm>
            <a:off x="9086227" y="530260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41F43C-1756-54C8-D1BC-E04855CB70F1}"/>
              </a:ext>
            </a:extLst>
          </p:cNvPr>
          <p:cNvSpPr/>
          <p:nvPr/>
        </p:nvSpPr>
        <p:spPr>
          <a:xfrm>
            <a:off x="9086227" y="569837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E49E13-41B3-7B11-E375-6B64A2D1DF10}"/>
              </a:ext>
            </a:extLst>
          </p:cNvPr>
          <p:cNvSpPr/>
          <p:nvPr/>
        </p:nvSpPr>
        <p:spPr>
          <a:xfrm>
            <a:off x="11333804" y="5004388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E6FA952-4794-67B1-3E83-597D9B13D3FE}"/>
              </a:ext>
            </a:extLst>
          </p:cNvPr>
          <p:cNvCxnSpPr>
            <a:cxnSpLocks/>
          </p:cNvCxnSpPr>
          <p:nvPr/>
        </p:nvCxnSpPr>
        <p:spPr>
          <a:xfrm>
            <a:off x="10033284" y="509794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&quot;No&quot; Symbol 43">
            <a:extLst>
              <a:ext uri="{FF2B5EF4-FFF2-40B4-BE49-F238E27FC236}">
                <a16:creationId xmlns:a16="http://schemas.microsoft.com/office/drawing/2014/main" id="{72C51DB5-6399-1CC0-1656-6F9EF25E5A8B}"/>
              </a:ext>
            </a:extLst>
          </p:cNvPr>
          <p:cNvSpPr/>
          <p:nvPr/>
        </p:nvSpPr>
        <p:spPr>
          <a:xfrm>
            <a:off x="10665974" y="6308765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F7F1D3FF-053A-7B46-ABCA-5C4C539F52D5}"/>
              </a:ext>
            </a:extLst>
          </p:cNvPr>
          <p:cNvCxnSpPr>
            <a:cxnSpLocks/>
            <a:stCxn id="35" idx="3"/>
            <a:endCxn id="44" idx="0"/>
          </p:cNvCxnSpPr>
          <p:nvPr/>
        </p:nvCxnSpPr>
        <p:spPr>
          <a:xfrm>
            <a:off x="10408842" y="5894315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5CDA3788-9926-4BED-90BF-90229AD16FD9}"/>
              </a:ext>
            </a:extLst>
          </p:cNvPr>
          <p:cNvCxnSpPr>
            <a:cxnSpLocks/>
            <a:stCxn id="34" idx="1"/>
            <a:endCxn id="22" idx="0"/>
          </p:cNvCxnSpPr>
          <p:nvPr/>
        </p:nvCxnSpPr>
        <p:spPr>
          <a:xfrm rot="10800000" flipH="1">
            <a:off x="9086227" y="2940953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F001197-F1A9-3B65-CDA8-AC5A36117DFA}"/>
              </a:ext>
            </a:extLst>
          </p:cNvPr>
          <p:cNvSpPr/>
          <p:nvPr/>
        </p:nvSpPr>
        <p:spPr>
          <a:xfrm>
            <a:off x="6542012" y="2630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635B17-4E0C-DC92-827C-0BF75B76F9E8}"/>
              </a:ext>
            </a:extLst>
          </p:cNvPr>
          <p:cNvSpPr/>
          <p:nvPr/>
        </p:nvSpPr>
        <p:spPr>
          <a:xfrm>
            <a:off x="6565152" y="39373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499586B-5614-8CE3-D70D-2BEC8F7A2FD5}"/>
              </a:ext>
            </a:extLst>
          </p:cNvPr>
          <p:cNvCxnSpPr>
            <a:cxnSpLocks/>
            <a:stCxn id="47" idx="3"/>
            <a:endCxn id="2" idx="0"/>
          </p:cNvCxnSpPr>
          <p:nvPr/>
        </p:nvCxnSpPr>
        <p:spPr>
          <a:xfrm flipV="1">
            <a:off x="7864627" y="438344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2F1DB915-8258-7BFE-F10F-C7C5E1B9ACF4}"/>
              </a:ext>
            </a:extLst>
          </p:cNvPr>
          <p:cNvCxnSpPr>
            <a:cxnSpLocks/>
            <a:stCxn id="48" idx="3"/>
            <a:endCxn id="33" idx="0"/>
          </p:cNvCxnSpPr>
          <p:nvPr/>
        </p:nvCxnSpPr>
        <p:spPr>
          <a:xfrm>
            <a:off x="7887767" y="4133317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CE77B5-7CCB-3F0E-7B98-6691EBC28E52}"/>
              </a:ext>
            </a:extLst>
          </p:cNvPr>
          <p:cNvSpPr/>
          <p:nvPr/>
        </p:nvSpPr>
        <p:spPr>
          <a:xfrm>
            <a:off x="6542012" y="32911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F54F07CA-3855-EF62-3C96-BD22402AE14E}"/>
              </a:ext>
            </a:extLst>
          </p:cNvPr>
          <p:cNvCxnSpPr>
            <a:cxnSpLocks/>
            <a:stCxn id="56" idx="3"/>
            <a:endCxn id="30" idx="2"/>
          </p:cNvCxnSpPr>
          <p:nvPr/>
        </p:nvCxnSpPr>
        <p:spPr>
          <a:xfrm flipV="1">
            <a:off x="7864627" y="1783142"/>
            <a:ext cx="2801347" cy="1703975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111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501952" y="414281"/>
            <a:ext cx="4687502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MAXLINE 1000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list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list_add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list *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*line;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malloc(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-&gt;tail != NULL )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-&gt;tail-&gt;next = new;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-&gt;tail = new;</a:t>
            </a:r>
          </a:p>
          <a:p>
            <a:endParaRPr lang="en-US" sz="11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-&gt;head == NULL )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-&gt;head = new;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EAD357-5BE9-4485-B750-2498DF904973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kr_06_09.c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B45539-F7CE-4BC6-B08F-6F46C2BF3445}"/>
              </a:ext>
            </a:extLst>
          </p:cNvPr>
          <p:cNvSpPr txBox="1"/>
          <p:nvPr/>
        </p:nvSpPr>
        <p:spPr>
          <a:xfrm>
            <a:off x="5218405" y="297560"/>
            <a:ext cx="647164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char line[MAXLINE];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list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*current;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mylist.head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mylist.tail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list_add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line);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(current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mylist.head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current-&gt;next )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3FD288-1F75-7C5A-20CA-14A770405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202" y="4576164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Linked List in a Function</a:t>
            </a:r>
          </a:p>
        </p:txBody>
      </p:sp>
    </p:spTree>
    <p:extLst>
      <p:ext uri="{BB962C8B-B14F-4D97-AF65-F5344CB8AC3E}">
        <p14:creationId xmlns:p14="http://schemas.microsoft.com/office/powerpoint/2010/main" val="2786955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57AF02-490A-DB9B-0C7A-584D3911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6.8 Unions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98C4E-5D05-192A-63C6-AC652A817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48300" cy="1831975"/>
          </a:xfrm>
        </p:spPr>
        <p:txBody>
          <a:bodyPr/>
          <a:lstStyle/>
          <a:p>
            <a:r>
              <a:rPr lang="en-US" dirty="0"/>
              <a:t>A union is like a structure but all of the elements of the union </a:t>
            </a:r>
            <a:r>
              <a:rPr lang="en-US" i="1" dirty="0"/>
              <a:t>overlap</a:t>
            </a:r>
            <a:r>
              <a:rPr lang="en-US" dirty="0"/>
              <a:t> and allow you to view the same are of memory as multiple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4C74D4-4DB7-1CC0-37A6-DD092451340C}"/>
              </a:ext>
            </a:extLst>
          </p:cNvPr>
          <p:cNvSpPr txBox="1"/>
          <p:nvPr/>
        </p:nvSpPr>
        <p:spPr>
          <a:xfrm>
            <a:off x="6622548" y="797510"/>
            <a:ext cx="549220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union sample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char ca[4];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float f;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union sample u;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42;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("%08x %f %s\n",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u.ca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u.ca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("%08x %f %s\n",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u.ca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1.0/3.0;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("%08x %f %s\n",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u.ca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614A9-F8FA-A605-2AFC-E1D63A7E6239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kr_06_10.c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31FF38-F875-2916-FEFB-BBFE0F28A448}"/>
              </a:ext>
            </a:extLst>
          </p:cNvPr>
          <p:cNvSpPr txBox="1"/>
          <p:nvPr/>
        </p:nvSpPr>
        <p:spPr>
          <a:xfrm>
            <a:off x="1678781" y="4041675"/>
            <a:ext cx="44172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0000002a 0.000000 *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00636241 0.000000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3eaaaaab 0.333333 ???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&gt;@?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Hk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7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539-40B6-0353-D2DC-CF3A5D49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“Stopping by Woods on a Snowy Evening”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570B3-BA99-897C-5C83-8D6AAB736867}"/>
              </a:ext>
            </a:extLst>
          </p:cNvPr>
          <p:cNvSpPr txBox="1"/>
          <p:nvPr/>
        </p:nvSpPr>
        <p:spPr>
          <a:xfrm>
            <a:off x="962478" y="5809683"/>
            <a:ext cx="5974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 dirty="0" err="1"/>
              <a:t>Wikipedia:Taking_the_road_less_traveled</a:t>
            </a:r>
            <a:endParaRPr lang="en-US" sz="1400" dirty="0"/>
          </a:p>
        </p:txBody>
      </p:sp>
      <p:pic>
        <p:nvPicPr>
          <p:cNvPr id="7" name="Picture 6" descr="A Picture of Robert Frost taken around 1910, from Wikipedia.">
            <a:extLst>
              <a:ext uri="{FF2B5EF4-FFF2-40B4-BE49-F238E27FC236}">
                <a16:creationId xmlns:a16="http://schemas.microsoft.com/office/drawing/2014/main" id="{248AF269-AB34-F3C9-3BBD-3B9E9803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08" y="2023552"/>
            <a:ext cx="1987012" cy="2810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7F4740-D7B1-132B-BE51-8AE92023F4CD}"/>
              </a:ext>
            </a:extLst>
          </p:cNvPr>
          <p:cNvSpPr txBox="1"/>
          <p:nvPr/>
        </p:nvSpPr>
        <p:spPr>
          <a:xfrm>
            <a:off x="7272926" y="608259"/>
            <a:ext cx="395659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Whose woods these are I think I know.   </a:t>
            </a:r>
          </a:p>
          <a:p>
            <a:r>
              <a:rPr lang="en-US" dirty="0"/>
              <a:t>His house is in the village though;   </a:t>
            </a:r>
          </a:p>
          <a:p>
            <a:r>
              <a:rPr lang="en-US" dirty="0"/>
              <a:t>He will not see me stopping here   </a:t>
            </a:r>
          </a:p>
          <a:p>
            <a:r>
              <a:rPr lang="en-US" dirty="0"/>
              <a:t>To watch his woods fill up with snow.   </a:t>
            </a:r>
          </a:p>
          <a:p>
            <a:endParaRPr lang="en-US" dirty="0"/>
          </a:p>
          <a:p>
            <a:r>
              <a:rPr lang="en-US" dirty="0"/>
              <a:t>My little horse must think it queer   </a:t>
            </a:r>
          </a:p>
          <a:p>
            <a:r>
              <a:rPr lang="en-US" dirty="0"/>
              <a:t>To stop without a farmhouse near   </a:t>
            </a:r>
          </a:p>
          <a:p>
            <a:r>
              <a:rPr lang="en-US" dirty="0"/>
              <a:t>Between the woods and frozen lake   </a:t>
            </a:r>
          </a:p>
          <a:p>
            <a:r>
              <a:rPr lang="en-US" dirty="0"/>
              <a:t>The darkest evening of the year.   </a:t>
            </a:r>
          </a:p>
          <a:p>
            <a:endParaRPr lang="en-US" dirty="0"/>
          </a:p>
          <a:p>
            <a:r>
              <a:rPr lang="en-US" dirty="0"/>
              <a:t>He gives his harness bells a shake   </a:t>
            </a:r>
          </a:p>
          <a:p>
            <a:r>
              <a:rPr lang="en-US" dirty="0"/>
              <a:t>To ask if there is some mistake.   </a:t>
            </a:r>
          </a:p>
          <a:p>
            <a:r>
              <a:rPr lang="en-US" dirty="0"/>
              <a:t>The only other sound’s the sweep   </a:t>
            </a:r>
          </a:p>
          <a:p>
            <a:r>
              <a:rPr lang="en-US" dirty="0"/>
              <a:t>Of easy wind and downy flake.   </a:t>
            </a:r>
          </a:p>
          <a:p>
            <a:endParaRPr lang="en-US" dirty="0"/>
          </a:p>
          <a:p>
            <a:r>
              <a:rPr lang="en-US" dirty="0"/>
              <a:t>The woods are lovely, dark and deep,   </a:t>
            </a:r>
          </a:p>
          <a:p>
            <a:r>
              <a:rPr lang="en-US" dirty="0"/>
              <a:t>But I have promises to keep,   </a:t>
            </a:r>
          </a:p>
          <a:p>
            <a:r>
              <a:rPr lang="en-US" dirty="0"/>
              <a:t>And miles to go before I sleep,   </a:t>
            </a:r>
          </a:p>
          <a:p>
            <a:r>
              <a:rPr lang="en-US" dirty="0"/>
              <a:t>And miles to go before I sleep.</a:t>
            </a:r>
          </a:p>
        </p:txBody>
      </p:sp>
    </p:spTree>
    <p:extLst>
      <p:ext uri="{BB962C8B-B14F-4D97-AF65-F5344CB8AC3E}">
        <p14:creationId xmlns:p14="http://schemas.microsoft.com/office/powerpoint/2010/main" val="2966333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8FBA-C247-EB80-D4B6-7507BCCF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6.7 Fields – Getting at the bits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127CF-2FB7-5A58-99EF-532D13FCA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948363" cy="1603375"/>
          </a:xfrm>
        </p:spPr>
        <p:txBody>
          <a:bodyPr/>
          <a:lstStyle/>
          <a:p>
            <a:r>
              <a:rPr lang="en-US" dirty="0"/>
              <a:t>Using a struct with small unsigned integers we can allocate, arrange, and pack values as small as a single bit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25B85-BA0B-622F-33FD-072C4127C06C}"/>
              </a:ext>
            </a:extLst>
          </p:cNvPr>
          <p:cNvSpPr txBox="1"/>
          <p:nvPr/>
        </p:nvSpPr>
        <p:spPr>
          <a:xfrm>
            <a:off x="7303337" y="1554162"/>
            <a:ext cx="413446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union instruction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char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struct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unsigned top : 2;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unsigned bottom : 6;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parts;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union instruction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inst.ch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0xF3;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 %x %x\n",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ch2b2(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inst.ch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inst.parts.top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inst.parts.bottom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43918-EEFC-E122-8F14-80E946B0A301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kr_06_10.c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51DA0E-797C-8B0A-96A0-3EF00EA0A8AC}"/>
              </a:ext>
            </a:extLst>
          </p:cNvPr>
          <p:cNvSpPr txBox="1"/>
          <p:nvPr/>
        </p:nvSpPr>
        <p:spPr>
          <a:xfrm>
            <a:off x="1968102" y="4001294"/>
            <a:ext cx="44172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11110011 3 3c</a:t>
            </a:r>
            <a:endParaRPr lang="en-US" sz="3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A52CD-6F77-1026-48D3-EFDDBA752CDF}"/>
              </a:ext>
            </a:extLst>
          </p:cNvPr>
          <p:cNvSpPr/>
          <p:nvPr/>
        </p:nvSpPr>
        <p:spPr>
          <a:xfrm>
            <a:off x="1939526" y="4001294"/>
            <a:ext cx="603648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424ADB-0CE6-B25B-F172-93F619BB17E9}"/>
              </a:ext>
            </a:extLst>
          </p:cNvPr>
          <p:cNvSpPr/>
          <p:nvPr/>
        </p:nvSpPr>
        <p:spPr>
          <a:xfrm>
            <a:off x="2557460" y="3997325"/>
            <a:ext cx="1471615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59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I reduced Chapter 6 to the essential bits I feel we need to go forward</a:t>
            </a:r>
          </a:p>
          <a:p>
            <a:r>
              <a:rPr lang="en-US" sz="2000" dirty="0"/>
              <a:t>Do not proceed to Chapter 7 until you truly understand it – at least the singly-linked list</a:t>
            </a:r>
          </a:p>
          <a:p>
            <a:r>
              <a:rPr lang="en-US" sz="2000" dirty="0"/>
              <a:t>I did not teach you how to pass a programming interview test because that is “the road more travelled” and is a long journey through a ”forest dark and deep” and there are many “miles to go before we sleep”</a:t>
            </a:r>
          </a:p>
          <a:p>
            <a:r>
              <a:rPr lang="en-US" sz="2000" dirty="0"/>
              <a:t>Others can better guide you if you are on that journey…</a:t>
            </a:r>
          </a:p>
        </p:txBody>
      </p:sp>
      <p:pic>
        <p:nvPicPr>
          <p:cNvPr id="4" name="Picture 3" descr="A Picture of Robert Frost taken around 1910, from Wikipedia.">
            <a:extLst>
              <a:ext uri="{FF2B5EF4-FFF2-40B4-BE49-F238E27FC236}">
                <a16:creationId xmlns:a16="http://schemas.microsoft.com/office/drawing/2014/main" id="{84D5F7B5-DB65-B1C5-A9F6-259E7B811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" r="-3" b="1865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2023-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Paths Through Chapter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I could teach Chapter 6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Study for a future programming interview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Continue toward understanding the nature of computers and computing</a:t>
            </a:r>
          </a:p>
          <a:p>
            <a:r>
              <a:rPr lang="en-US" dirty="0"/>
              <a:t>Chapter 6 Implements a binary tree and a hash map using structures without much background on the uses of these data structures</a:t>
            </a:r>
          </a:p>
          <a:p>
            <a:r>
              <a:rPr lang="en-US" dirty="0"/>
              <a:t>If your goal is a programming interview, slow way down and read and understand Chapter 6 – find some outside recourses on these data structures</a:t>
            </a:r>
          </a:p>
          <a:p>
            <a:r>
              <a:rPr lang="en-US" dirty="0"/>
              <a:t>I will take the road (2) less taken….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68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Chapter 6 – The road less travelled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000" dirty="0"/>
              <a:t>I will only cover 6.1, part of 6.2, and 6.5.1</a:t>
            </a:r>
          </a:p>
          <a:p>
            <a:r>
              <a:rPr lang="en-US" sz="2000" dirty="0"/>
              <a:t>There are many sources of material to study for programming exams.</a:t>
            </a:r>
          </a:p>
          <a:p>
            <a:r>
              <a:rPr lang="en-US" sz="2000" dirty="0"/>
              <a:t>You can read the rest of Chapter 6 as much and often as you like</a:t>
            </a:r>
          </a:p>
        </p:txBody>
      </p:sp>
      <p:pic>
        <p:nvPicPr>
          <p:cNvPr id="4" name="Picture 3" descr="A Picture of Robert Frost taken around 1910, from Wikipedia.">
            <a:extLst>
              <a:ext uri="{FF2B5EF4-FFF2-40B4-BE49-F238E27FC236}">
                <a16:creationId xmlns:a16="http://schemas.microsoft.com/office/drawing/2014/main" id="{33B9C1E7-7CFA-E318-5A48-74B535121C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" r="-3" b="1865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81645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9E79-ADA1-907B-5FAD-AB37B5CD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6.1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FDB0C-383A-018F-35EE-234C8E36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6414" cy="4351338"/>
          </a:xfrm>
        </p:spPr>
        <p:txBody>
          <a:bodyPr/>
          <a:lstStyle/>
          <a:p>
            <a:r>
              <a:rPr lang="en-US" dirty="0"/>
              <a:t>A struct is a user defined type that contains one or more types that can be treated as a unit.</a:t>
            </a:r>
          </a:p>
          <a:p>
            <a:r>
              <a:rPr lang="en-US" dirty="0"/>
              <a:t>The elements or variables mentioned in a structure are called </a:t>
            </a:r>
            <a:r>
              <a:rPr lang="en-US" i="1" dirty="0"/>
              <a:t>members</a:t>
            </a:r>
            <a:r>
              <a:rPr lang="en-US" dirty="0"/>
              <a:t>.</a:t>
            </a:r>
          </a:p>
          <a:p>
            <a:r>
              <a:rPr lang="en-US" dirty="0"/>
              <a:t>The dot operator allows us to access the members of the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6096000" y="500748"/>
            <a:ext cx="487184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p1, p2;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p1.x = 3.0;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p1.y = 4.0;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p2 = p1;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("%f %f\n", p2.x, p2.y);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06DA0-8C37-4809-6BE7-F28971E49EA5}"/>
              </a:ext>
            </a:extLst>
          </p:cNvPr>
          <p:cNvSpPr txBox="1"/>
          <p:nvPr/>
        </p:nvSpPr>
        <p:spPr>
          <a:xfrm>
            <a:off x="7267795" y="5497358"/>
            <a:ext cx="2528256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3.000000 4.000000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56274-5FAB-FA80-D5BC-7FB8B7B8096A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kr_06_01.c</a:t>
            </a:r>
          </a:p>
        </p:txBody>
      </p:sp>
    </p:spTree>
    <p:extLst>
      <p:ext uri="{BB962C8B-B14F-4D97-AF65-F5344CB8AC3E}">
        <p14:creationId xmlns:p14="http://schemas.microsoft.com/office/powerpoint/2010/main" val="2256789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BF881-8A32-5E96-DAC8-A625687304FE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kr_06_02.c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DE0A5A-CD99-2254-7093-349BD53524C0}"/>
              </a:ext>
            </a:extLst>
          </p:cNvPr>
          <p:cNvSpPr txBox="1"/>
          <p:nvPr/>
        </p:nvSpPr>
        <p:spPr>
          <a:xfrm>
            <a:off x="626938" y="289679"/>
            <a:ext cx="4998484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y;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(pf)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pf;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9.0;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8.0;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%f %f\n",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pm;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3.0;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4.0;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%f %f\n",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(pm);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("back %f %f\n",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FE04B-0F17-B809-9B2B-2D5E9506F9B3}"/>
              </a:ext>
            </a:extLst>
          </p:cNvPr>
          <p:cNvSpPr txBox="1"/>
          <p:nvPr/>
        </p:nvSpPr>
        <p:spPr>
          <a:xfrm>
            <a:off x="7354540" y="5005001"/>
            <a:ext cx="3217547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3.000000 4.000000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9.000000 8.000000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 3.000000 4.000000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B54C07-EB9F-666B-2B4C-5102457517D7}"/>
              </a:ext>
            </a:extLst>
          </p:cNvPr>
          <p:cNvSpPr/>
          <p:nvPr/>
        </p:nvSpPr>
        <p:spPr>
          <a:xfrm>
            <a:off x="6692281" y="929669"/>
            <a:ext cx="1395538" cy="340386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A1ABEB-F715-DF58-0301-362EA991E799}"/>
              </a:ext>
            </a:extLst>
          </p:cNvPr>
          <p:cNvSpPr/>
          <p:nvPr/>
        </p:nvSpPr>
        <p:spPr>
          <a:xfrm>
            <a:off x="6694997" y="3487350"/>
            <a:ext cx="1392821" cy="8518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0D95E4-1D7D-7323-8FDF-D66E2B38391B}"/>
              </a:ext>
            </a:extLst>
          </p:cNvPr>
          <p:cNvSpPr/>
          <p:nvPr/>
        </p:nvSpPr>
        <p:spPr>
          <a:xfrm>
            <a:off x="7158811" y="3906455"/>
            <a:ext cx="789019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4DBDBF-C81D-1314-EC35-42FE24F1B8D2}"/>
              </a:ext>
            </a:extLst>
          </p:cNvPr>
          <p:cNvSpPr/>
          <p:nvPr/>
        </p:nvSpPr>
        <p:spPr>
          <a:xfrm>
            <a:off x="7596372" y="3906455"/>
            <a:ext cx="479729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F6E362-7A53-DD6E-49C5-8DB56FBBAA31}"/>
              </a:ext>
            </a:extLst>
          </p:cNvPr>
          <p:cNvSpPr/>
          <p:nvPr/>
        </p:nvSpPr>
        <p:spPr>
          <a:xfrm>
            <a:off x="7157642" y="3487351"/>
            <a:ext cx="78377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111A2-EE1B-D23C-0424-5650C78E876E}"/>
              </a:ext>
            </a:extLst>
          </p:cNvPr>
          <p:cNvSpPr/>
          <p:nvPr/>
        </p:nvSpPr>
        <p:spPr>
          <a:xfrm>
            <a:off x="7602840" y="3487351"/>
            <a:ext cx="48497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45862D-3409-F2A0-650C-C5DE25933F49}"/>
              </a:ext>
            </a:extLst>
          </p:cNvPr>
          <p:cNvSpPr txBox="1"/>
          <p:nvPr/>
        </p:nvSpPr>
        <p:spPr>
          <a:xfrm>
            <a:off x="11287532" y="2468170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FD986A0F-243F-4DD0-84ED-3A07C48FD10D}"/>
              </a:ext>
            </a:extLst>
          </p:cNvPr>
          <p:cNvSpPr/>
          <p:nvPr/>
        </p:nvSpPr>
        <p:spPr>
          <a:xfrm flipH="1">
            <a:off x="10632403" y="2286001"/>
            <a:ext cx="760816" cy="1039078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047766-2BCB-B2B5-761B-594EAEFB8A7C}"/>
              </a:ext>
            </a:extLst>
          </p:cNvPr>
          <p:cNvSpPr/>
          <p:nvPr/>
        </p:nvSpPr>
        <p:spPr>
          <a:xfrm>
            <a:off x="9230397" y="929669"/>
            <a:ext cx="1395538" cy="340386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E584F8-09EA-66E7-DD12-7670867150C5}"/>
              </a:ext>
            </a:extLst>
          </p:cNvPr>
          <p:cNvSpPr/>
          <p:nvPr/>
        </p:nvSpPr>
        <p:spPr>
          <a:xfrm>
            <a:off x="9233113" y="3487350"/>
            <a:ext cx="1392821" cy="8518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30C41D-84D4-644D-C77C-876B416336A3}"/>
              </a:ext>
            </a:extLst>
          </p:cNvPr>
          <p:cNvSpPr/>
          <p:nvPr/>
        </p:nvSpPr>
        <p:spPr>
          <a:xfrm>
            <a:off x="9696927" y="3906455"/>
            <a:ext cx="789019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6C81E8-A404-FC4D-00A9-E8312896EFA2}"/>
              </a:ext>
            </a:extLst>
          </p:cNvPr>
          <p:cNvSpPr/>
          <p:nvPr/>
        </p:nvSpPr>
        <p:spPr>
          <a:xfrm>
            <a:off x="10134488" y="3906455"/>
            <a:ext cx="479729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0C78B3-D54A-E3E4-CD60-19990681CBC8}"/>
              </a:ext>
            </a:extLst>
          </p:cNvPr>
          <p:cNvSpPr/>
          <p:nvPr/>
        </p:nvSpPr>
        <p:spPr>
          <a:xfrm>
            <a:off x="9695758" y="3487351"/>
            <a:ext cx="78377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350206-186B-A064-4B2E-15010D858141}"/>
              </a:ext>
            </a:extLst>
          </p:cNvPr>
          <p:cNvSpPr/>
          <p:nvPr/>
        </p:nvSpPr>
        <p:spPr>
          <a:xfrm>
            <a:off x="10140956" y="3487351"/>
            <a:ext cx="48497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A06A69-4DEA-D8C1-92DD-337110D010F4}"/>
              </a:ext>
            </a:extLst>
          </p:cNvPr>
          <p:cNvSpPr/>
          <p:nvPr/>
        </p:nvSpPr>
        <p:spPr>
          <a:xfrm>
            <a:off x="9228345" y="2396730"/>
            <a:ext cx="1392821" cy="8518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2F209E-F385-06A6-7A13-AEFD7928CC28}"/>
              </a:ext>
            </a:extLst>
          </p:cNvPr>
          <p:cNvSpPr/>
          <p:nvPr/>
        </p:nvSpPr>
        <p:spPr>
          <a:xfrm>
            <a:off x="9692159" y="2815835"/>
            <a:ext cx="789019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CD8FCB-E075-F304-BA06-825E1D43AC8F}"/>
              </a:ext>
            </a:extLst>
          </p:cNvPr>
          <p:cNvSpPr/>
          <p:nvPr/>
        </p:nvSpPr>
        <p:spPr>
          <a:xfrm>
            <a:off x="10129720" y="2815835"/>
            <a:ext cx="479729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8.0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7CEB38-5110-0027-11A6-CEF2066878E4}"/>
              </a:ext>
            </a:extLst>
          </p:cNvPr>
          <p:cNvSpPr/>
          <p:nvPr/>
        </p:nvSpPr>
        <p:spPr>
          <a:xfrm>
            <a:off x="9690990" y="2396731"/>
            <a:ext cx="78377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201084-ED36-7047-C3A6-AD64EDA3F8F8}"/>
              </a:ext>
            </a:extLst>
          </p:cNvPr>
          <p:cNvSpPr/>
          <p:nvPr/>
        </p:nvSpPr>
        <p:spPr>
          <a:xfrm>
            <a:off x="10136188" y="2396731"/>
            <a:ext cx="48497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9.0</a:t>
            </a: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13C24F97-2173-F097-FF2B-98C50D14BA2B}"/>
              </a:ext>
            </a:extLst>
          </p:cNvPr>
          <p:cNvCxnSpPr>
            <a:cxnSpLocks/>
            <a:stCxn id="21" idx="1"/>
            <a:endCxn id="26" idx="1"/>
          </p:cNvCxnSpPr>
          <p:nvPr/>
        </p:nvCxnSpPr>
        <p:spPr>
          <a:xfrm rot="10800000">
            <a:off x="9228345" y="2822636"/>
            <a:ext cx="4768" cy="1090620"/>
          </a:xfrm>
          <a:prstGeom prst="curvedConnector3">
            <a:avLst>
              <a:gd name="adj1" fmla="val 636967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D2BC728-BE49-2E1D-D32F-FCD85787E957}"/>
              </a:ext>
            </a:extLst>
          </p:cNvPr>
          <p:cNvSpPr txBox="1"/>
          <p:nvPr/>
        </p:nvSpPr>
        <p:spPr>
          <a:xfrm>
            <a:off x="8284277" y="3244334"/>
            <a:ext cx="62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143682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9E79-ADA1-907B-5FAD-AB37B5CD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6.2 Structures and Pointers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545509" y="1113919"/>
            <a:ext cx="638828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*pp;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pp = 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3.0;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(*pp).y = 4.0;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("%p %f %f\n", pp, (*pp).x, pp-&gt;y);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06DA0-8C37-4809-6BE7-F28971E49EA5}"/>
              </a:ext>
            </a:extLst>
          </p:cNvPr>
          <p:cNvSpPr txBox="1"/>
          <p:nvPr/>
        </p:nvSpPr>
        <p:spPr>
          <a:xfrm>
            <a:off x="6933796" y="2454039"/>
            <a:ext cx="4182555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0x16d72f1e0 3.000000 4.000000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56274-5FAB-FA80-D5BC-7FB8B7B8096A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kr_06_03.c</a:t>
            </a:r>
          </a:p>
        </p:txBody>
      </p:sp>
    </p:spTree>
    <p:extLst>
      <p:ext uri="{BB962C8B-B14F-4D97-AF65-F5344CB8AC3E}">
        <p14:creationId xmlns:p14="http://schemas.microsoft.com/office/powerpoint/2010/main" val="1532086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4612</Words>
  <Application>Microsoft Macintosh PowerPoint</Application>
  <PresentationFormat>Widescreen</PresentationFormat>
  <Paragraphs>967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Courier New</vt:lpstr>
      <vt:lpstr>Menlo</vt:lpstr>
      <vt:lpstr>Office Theme</vt:lpstr>
      <vt:lpstr>K&amp;R Chapter 6 Structures</vt:lpstr>
      <vt:lpstr>A Bit of Poetry – Robert Frost</vt:lpstr>
      <vt:lpstr>“The Road Not Taken”</vt:lpstr>
      <vt:lpstr>“Stopping by Woods on a Snowy Evening”</vt:lpstr>
      <vt:lpstr>Two Paths Through Chapter 6</vt:lpstr>
      <vt:lpstr>Chapter 6 – The road less travelled</vt:lpstr>
      <vt:lpstr>6.1 Structures</vt:lpstr>
      <vt:lpstr>PowerPoint Presentation</vt:lpstr>
      <vt:lpstr>6.2 Structures and Pointers</vt:lpstr>
      <vt:lpstr>PowerPoint Presentation</vt:lpstr>
      <vt:lpstr>6.2 Storage Allocation</vt:lpstr>
      <vt:lpstr>6.2 Dynamic Memory</vt:lpstr>
      <vt:lpstr>6.5.1 A list of strings</vt:lpstr>
      <vt:lpstr>6.5.1 Self Referential Structures</vt:lpstr>
      <vt:lpstr>Linked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Walking a linked list</vt:lpstr>
      <vt:lpstr>Walking a linked list</vt:lpstr>
      <vt:lpstr>Walking a linked list</vt:lpstr>
      <vt:lpstr>Walking a linked list</vt:lpstr>
      <vt:lpstr>Walking a linked list</vt:lpstr>
      <vt:lpstr>6.5.1 Reverse a List</vt:lpstr>
      <vt:lpstr>6.5.1 Doubly Linked List</vt:lpstr>
      <vt:lpstr>6.5.1 Doubly Linked List</vt:lpstr>
      <vt:lpstr>Doubly Linked List</vt:lpstr>
      <vt:lpstr>Walking a list backwards</vt:lpstr>
      <vt:lpstr>Walking a list backwards</vt:lpstr>
      <vt:lpstr>Walking a list backwards</vt:lpstr>
      <vt:lpstr>Walking a list backwards</vt:lpstr>
      <vt:lpstr>Linked List in a Function</vt:lpstr>
      <vt:lpstr>6.8 Unions</vt:lpstr>
      <vt:lpstr>6.7 Fields – Getting at the bits 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108</cp:revision>
  <dcterms:created xsi:type="dcterms:W3CDTF">2022-07-26T07:32:28Z</dcterms:created>
  <dcterms:modified xsi:type="dcterms:W3CDTF">2023-02-22T16:39:24Z</dcterms:modified>
</cp:coreProperties>
</file>