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35" r:id="rId4"/>
    <p:sldId id="338" r:id="rId5"/>
    <p:sldId id="337" r:id="rId6"/>
    <p:sldId id="336" r:id="rId7"/>
    <p:sldId id="332" r:id="rId8"/>
    <p:sldId id="329" r:id="rId9"/>
    <p:sldId id="331" r:id="rId10"/>
    <p:sldId id="334" r:id="rId11"/>
    <p:sldId id="342" r:id="rId12"/>
    <p:sldId id="341" r:id="rId13"/>
    <p:sldId id="343" r:id="rId14"/>
    <p:sldId id="344" r:id="rId15"/>
    <p:sldId id="288" r:id="rId16"/>
    <p:sldId id="259" r:id="rId17"/>
    <p:sldId id="266" r:id="rId18"/>
    <p:sldId id="262" r:id="rId19"/>
    <p:sldId id="286" r:id="rId20"/>
    <p:sldId id="287" r:id="rId21"/>
    <p:sldId id="260" r:id="rId22"/>
    <p:sldId id="261" r:id="rId23"/>
    <p:sldId id="263" r:id="rId24"/>
    <p:sldId id="267" r:id="rId25"/>
    <p:sldId id="264" r:id="rId26"/>
    <p:sldId id="268" r:id="rId27"/>
    <p:sldId id="269" r:id="rId28"/>
    <p:sldId id="270" r:id="rId29"/>
    <p:sldId id="271" r:id="rId30"/>
    <p:sldId id="274" r:id="rId31"/>
    <p:sldId id="272" r:id="rId32"/>
    <p:sldId id="273" r:id="rId33"/>
    <p:sldId id="275" r:id="rId34"/>
    <p:sldId id="276" r:id="rId35"/>
    <p:sldId id="278" r:id="rId36"/>
    <p:sldId id="279" r:id="rId37"/>
    <p:sldId id="280" r:id="rId38"/>
    <p:sldId id="281" r:id="rId39"/>
    <p:sldId id="283" r:id="rId40"/>
    <p:sldId id="284" r:id="rId41"/>
    <p:sldId id="285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3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Better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717179" y="905232"/>
            <a:ext cx="8024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"y", "B");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"a", "D");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"x"));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for(struct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cur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 cur != NULL ; cur = cur-&gt;next 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("%s=%s\n", cur-&gt;key, cur-&gt;value);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DE5B-AC7A-5D86-DB9A-4845A67ADCF2}"/>
              </a:ext>
            </a:extLst>
          </p:cNvPr>
          <p:cNvSpPr txBox="1"/>
          <p:nvPr/>
        </p:nvSpPr>
        <p:spPr>
          <a:xfrm>
            <a:off x="10360657" y="6183599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</a:rPr>
              <a:t>cc_03_04.c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3A23F-7FE0-B237-037E-5572CCC45774}"/>
              </a:ext>
            </a:extLst>
          </p:cNvPr>
          <p:cNvSpPr txBox="1"/>
          <p:nvPr/>
        </p:nvSpPr>
        <p:spPr>
          <a:xfrm>
            <a:off x="7420303" y="535900"/>
            <a:ext cx="4466897" cy="3323987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protected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char *value;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int count;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F6A8D-DBB5-C2C4-D925-A993F0C74C46}"/>
              </a:ext>
            </a:extLst>
          </p:cNvPr>
          <p:cNvSpPr/>
          <p:nvPr/>
        </p:nvSpPr>
        <p:spPr>
          <a:xfrm>
            <a:off x="7346731" y="2722179"/>
            <a:ext cx="178676" cy="89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584A9-4DCA-BA03-1AEF-1B2B9F89AFCA}"/>
              </a:ext>
            </a:extLst>
          </p:cNvPr>
          <p:cNvSpPr txBox="1"/>
          <p:nvPr/>
        </p:nvSpPr>
        <p:spPr>
          <a:xfrm>
            <a:off x="9653751" y="3972910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 Boundary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C3EADC-DFF1-1AB2-6008-E98F68309003}"/>
              </a:ext>
            </a:extLst>
          </p:cNvPr>
          <p:cNvSpPr txBox="1"/>
          <p:nvPr/>
        </p:nvSpPr>
        <p:spPr>
          <a:xfrm>
            <a:off x="7903489" y="5378078"/>
            <a:ext cx="412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C++ access control syntax was implemented by a pre-processor.</a:t>
            </a:r>
          </a:p>
        </p:txBody>
      </p:sp>
    </p:spTree>
    <p:extLst>
      <p:ext uri="{BB962C8B-B14F-4D97-AF65-F5344CB8AC3E}">
        <p14:creationId xmlns:p14="http://schemas.microsoft.com/office/powerpoint/2010/main" val="384527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8FF8D-6DEC-2711-795C-B2A6EB98CCEB}"/>
              </a:ext>
            </a:extLst>
          </p:cNvPr>
          <p:cNvSpPr txBox="1"/>
          <p:nvPr/>
        </p:nvSpPr>
        <p:spPr>
          <a:xfrm>
            <a:off x="647366" y="1536174"/>
            <a:ext cx="101874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Point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Point(double x, double y)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dump()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x=%f y=%f\n", this,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Java</a:t>
            </a:r>
          </a:p>
        </p:txBody>
      </p:sp>
    </p:spTree>
    <p:extLst>
      <p:ext uri="{BB962C8B-B14F-4D97-AF65-F5344CB8AC3E}">
        <p14:creationId xmlns:p14="http://schemas.microsoft.com/office/powerpoint/2010/main" val="99293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5B1BC-5A19-1532-4AE5-B69C586525A1}"/>
              </a:ext>
            </a:extLst>
          </p:cNvPr>
          <p:cNvSpPr txBox="1"/>
          <p:nvPr/>
        </p:nvSpPr>
        <p:spPr>
          <a:xfrm>
            <a:off x="647366" y="1536174"/>
            <a:ext cx="77251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xc,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xc;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dump()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point x=%f y=%f\n", x, y);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C++</a:t>
            </a:r>
          </a:p>
        </p:txBody>
      </p:sp>
    </p:spTree>
    <p:extLst>
      <p:ext uri="{BB962C8B-B14F-4D97-AF65-F5344CB8AC3E}">
        <p14:creationId xmlns:p14="http://schemas.microsoft.com/office/powerpoint/2010/main" val="293968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B0AB2-FE5C-C6E2-C4FB-17AE5A242568}"/>
              </a:ext>
            </a:extLst>
          </p:cNvPr>
          <p:cNvSpPr txBox="1"/>
          <p:nvPr/>
        </p:nvSpPr>
        <p:spPr>
          <a:xfrm>
            <a:off x="647366" y="1536174"/>
            <a:ext cx="114185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__x = 0.0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__y = 0.0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x, y):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dump(self):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print('Object point@%x x=%f y=%f' % (id(self),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self.__x,self.__y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Python</a:t>
            </a:r>
          </a:p>
        </p:txBody>
      </p:sp>
    </p:spTree>
    <p:extLst>
      <p:ext uri="{BB962C8B-B14F-4D97-AF65-F5344CB8AC3E}">
        <p14:creationId xmlns:p14="http://schemas.microsoft.com/office/powerpoint/2010/main" val="42069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9A574-391C-B9F6-A560-8CC3113C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a Contract /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B368-D78A-B69D-FF8B-9BC5606F3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dictionary like structures</a:t>
            </a:r>
          </a:p>
        </p:txBody>
      </p:sp>
    </p:spTree>
    <p:extLst>
      <p:ext uri="{BB962C8B-B14F-4D97-AF65-F5344CB8AC3E}">
        <p14:creationId xmlns:p14="http://schemas.microsoft.com/office/powerpoint/2010/main" val="257496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7296-0FFC-4BB6-F1FC-813CDCB4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our "</a:t>
            </a:r>
            <a:r>
              <a:rPr lang="en-US" dirty="0" err="1"/>
              <a:t>pydict</a:t>
            </a:r>
            <a:r>
              <a:rPr lang="en-US" dirty="0"/>
              <a:t>"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13BA-D85F-D2B9-D0D8-11F3E4CA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60" y="1825625"/>
            <a:ext cx="10515600" cy="4351338"/>
          </a:xfrm>
        </p:spPr>
        <p:txBody>
          <a:bodyPr/>
          <a:lstStyle/>
          <a:p>
            <a:r>
              <a:rPr lang="en-US" dirty="0"/>
              <a:t>The previous </a:t>
            </a:r>
            <a:r>
              <a:rPr lang="en-US" dirty="0" err="1"/>
              <a:t>dict</a:t>
            </a:r>
            <a:r>
              <a:rPr lang="en-US" dirty="0"/>
              <a:t> implementation was just a linked list with a key – we need to have multiple implementations for different performance requirements</a:t>
            </a:r>
          </a:p>
          <a:p>
            <a:r>
              <a:rPr lang="en-US" dirty="0"/>
              <a:t>We need to encapsulate our methods in the struct instead of using prefix-style function naming conventions</a:t>
            </a:r>
          </a:p>
          <a:p>
            <a:r>
              <a:rPr lang="en-US" dirty="0"/>
              <a:t>We need a better abstraction for looping that does not require "peeking" at the class internal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7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Maps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"Map" captures the abstract notion of key/value collections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pPr lvl="1"/>
            <a:r>
              <a:rPr lang="en-US" dirty="0"/>
              <a:t>C++ map</a:t>
            </a:r>
          </a:p>
          <a:p>
            <a:r>
              <a:rPr lang="en-US" dirty="0"/>
              <a:t>Iterator Pattern as an abstraction for looping</a:t>
            </a:r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cplusplus.com</a:t>
            </a:r>
            <a:r>
              <a:rPr lang="en-US" dirty="0"/>
              <a:t>/reference/map/map/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DB56F8-B4C0-4EB5-9699-1EFCFAF5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12" y="365125"/>
            <a:ext cx="8929788" cy="57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416F-B72E-F95E-299C-0A291D7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32E-4702-220C-321A-5DB5A9F2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Encapsulation – Bundling code and data together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en.wikipedia.org</a:t>
            </a:r>
            <a:r>
              <a:rPr lang="en-US" dirty="0">
                <a:solidFill>
                  <a:srgbClr val="002060"/>
                </a:solidFill>
              </a:rPr>
              <a:t>/wiki/Encapsulation_(</a:t>
            </a:r>
            <a:r>
              <a:rPr lang="en-US" dirty="0" err="1">
                <a:solidFill>
                  <a:srgbClr val="002060"/>
                </a:solidFill>
              </a:rPr>
              <a:t>computer_programming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Abstraction – Separate interface from implementation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/wiki/Abstraction_(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computer_science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dirty="0"/>
              <a:t>Inheritance – Creating new classes by extending existing classes (DRY)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/wiki/Inheritance_(object-</a:t>
            </a:r>
            <a:r>
              <a:rPr lang="en-US" dirty="0" err="1"/>
              <a:t>oriented_programming</a:t>
            </a:r>
            <a:r>
              <a:rPr lang="en-US" dirty="0"/>
              <a:t>)</a:t>
            </a:r>
          </a:p>
          <a:p>
            <a:r>
              <a:rPr lang="en-US" dirty="0"/>
              <a:t>Polymorphism -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/wiki/Polymorphism_(</a:t>
            </a:r>
            <a:r>
              <a:rPr lang="en-US" dirty="0" err="1"/>
              <a:t>computer_science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6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579132" y="689788"/>
            <a:ext cx="75905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int&gt;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8;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["y"] =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["b"] = 3;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["a"] = 4;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: 42));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["x"] : 42));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cur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mp.begin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cur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++cur)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first.c_str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cur-&gt;second);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570086" y="809273"/>
            <a:ext cx="2282997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cc_04_03.cpp</a:t>
            </a:r>
          </a:p>
        </p:txBody>
      </p:sp>
    </p:spTree>
    <p:extLst>
      <p:ext uri="{BB962C8B-B14F-4D97-AF65-F5344CB8AC3E}">
        <p14:creationId xmlns:p14="http://schemas.microsoft.com/office/powerpoint/2010/main" val="68560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2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474345"/>
            <a:ext cx="1049518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cc_04_03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Value =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814802" y="680784"/>
            <a:ext cx="2653290" cy="25545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cc_04_03.java</a:t>
            </a:r>
          </a:p>
        </p:txBody>
      </p:sp>
    </p:spTree>
    <p:extLst>
      <p:ext uri="{BB962C8B-B14F-4D97-AF65-F5344CB8AC3E}">
        <p14:creationId xmlns:p14="http://schemas.microsoft.com/office/powerpoint/2010/main" val="147708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405110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print("Iterate");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a Map Class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(with iterator)</a:t>
            </a:r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905232"/>
            <a:ext cx="797785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map-&gt;first(map); cur != NULL; cur = map-&gt;next(map)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440350" y="607347"/>
            <a:ext cx="4257897" cy="35394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39EA-F586-5B68-5901-8D9DBF31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BB45-8B7D-79F7-43D5-E6079C4A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to keep things simple we associate a method for a class with a simple naming convention</a:t>
            </a:r>
          </a:p>
          <a:p>
            <a:r>
              <a:rPr lang="en-US" dirty="0"/>
              <a:t>It seems simple enough but is a bad idea in practice.</a:t>
            </a:r>
          </a:p>
          <a:p>
            <a:pPr lvl="1"/>
            <a:r>
              <a:rPr lang="en-US" dirty="0"/>
              <a:t>Python Strings are objects that follow the principle of encapsulation</a:t>
            </a:r>
          </a:p>
          <a:p>
            <a:pPr lvl="1"/>
            <a:r>
              <a:rPr lang="en-US" dirty="0"/>
              <a:t>PHP strings are a type plus an associated / prefixed library</a:t>
            </a:r>
          </a:p>
          <a:p>
            <a:endParaRPr lang="en-US" dirty="0"/>
          </a:p>
          <a:p>
            <a:r>
              <a:rPr lang="en-US" dirty="0"/>
              <a:t>Before I show you the next slide, I need to emphasize that I love many many things about PHP – but there are some annoyances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1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cc_05_05.py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AEF063-6ABE-9364-2372-24098AE8E3E2}"/>
              </a:ext>
            </a:extLst>
          </p:cNvPr>
          <p:cNvSpPr txBox="1"/>
          <p:nvPr/>
        </p:nvSpPr>
        <p:spPr>
          <a:xfrm>
            <a:off x="6726665" y="1977288"/>
            <a:ext cx="4134465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PHP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"A string with old in it";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y,'with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(???, ???, ???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print($y."\n");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???????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($y)."\n");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D2D4-1E89-3242-B939-F138697217DE}"/>
              </a:ext>
            </a:extLst>
          </p:cNvPr>
          <p:cNvSpPr txBox="1"/>
          <p:nvPr/>
        </p:nvSpPr>
        <p:spPr>
          <a:xfrm>
            <a:off x="931478" y="1977288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"A string with old in it"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('with'))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('old', 'new')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BD4912-881E-CFA3-7EB5-23228CE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 </a:t>
            </a:r>
            <a:r>
              <a:rPr lang="en-US" dirty="0">
                <a:solidFill>
                  <a:srgbClr val="FF0000"/>
                </a:solidFill>
              </a:rPr>
              <a:t>(is bad)</a:t>
            </a:r>
          </a:p>
        </p:txBody>
      </p:sp>
    </p:spTree>
    <p:extLst>
      <p:ext uri="{BB962C8B-B14F-4D97-AF65-F5344CB8AC3E}">
        <p14:creationId xmlns:p14="http://schemas.microsoft.com/office/powerpoint/2010/main" val="4069821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cc_04_05.py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altered the interface to our map to allow us to radically change the implementation of the Map without affecting the calling code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323076-CE99-3E84-233D-DE65921B7A8A}"/>
              </a:ext>
            </a:extLst>
          </p:cNvPr>
          <p:cNvSpPr txBox="1"/>
          <p:nvPr/>
        </p:nvSpPr>
        <p:spPr>
          <a:xfrm>
            <a:off x="6726665" y="1977288"/>
            <a:ext cx="4504759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PHP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"A string with old in it";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y,'with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'old', 'new', $x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print($y."\n");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($y)."\n");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D2D4-1E89-3242-B939-F138697217DE}"/>
              </a:ext>
            </a:extLst>
          </p:cNvPr>
          <p:cNvSpPr txBox="1"/>
          <p:nvPr/>
        </p:nvSpPr>
        <p:spPr>
          <a:xfrm>
            <a:off x="931478" y="1977288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"A string with old in it"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('with'))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('old', 'new')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BD4912-881E-CFA3-7EB5-23228CE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 </a:t>
            </a:r>
            <a:r>
              <a:rPr lang="en-US" dirty="0">
                <a:solidFill>
                  <a:srgbClr val="FF0000"/>
                </a:solidFill>
              </a:rPr>
              <a:t>(is bad)</a:t>
            </a:r>
          </a:p>
        </p:txBody>
      </p:sp>
    </p:spTree>
    <p:extLst>
      <p:ext uri="{BB962C8B-B14F-4D97-AF65-F5344CB8AC3E}">
        <p14:creationId xmlns:p14="http://schemas.microsoft.com/office/powerpoint/2010/main" val="234316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916874" y="1819629"/>
            <a:ext cx="480291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BD366-510E-C748-8206-C35E29CF9EDB}"/>
              </a:ext>
            </a:extLst>
          </p:cNvPr>
          <p:cNvSpPr txBox="1"/>
          <p:nvPr/>
        </p:nvSpPr>
        <p:spPr>
          <a:xfrm>
            <a:off x="6472210" y="1819629"/>
            <a:ext cx="458811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-&gt;put(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-&gt;put(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1DF43-A37B-9C22-B2EE-D39BFFCE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Methods into the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B719D-8FF1-EA95-BFC3-74C810D515B5}"/>
              </a:ext>
            </a:extLst>
          </p:cNvPr>
          <p:cNvSpPr txBox="1"/>
          <p:nvPr/>
        </p:nvSpPr>
        <p:spPr>
          <a:xfrm>
            <a:off x="838200" y="5360276"/>
            <a:ext cx="1022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emulation OO patterns in C, moving new() into the structure is possible but adds a layer of complexity at compile and run time.  Similarly we need to have '</a:t>
            </a:r>
            <a:r>
              <a:rPr lang="en-US" dirty="0" err="1"/>
              <a:t>dct</a:t>
            </a:r>
            <a:r>
              <a:rPr lang="en-US" dirty="0"/>
              <a:t>' twice in method calls so methods have access to the instance in the methods.  Languages like C++ and Python solve this by adjusting their compiler.</a:t>
            </a:r>
          </a:p>
        </p:txBody>
      </p:sp>
    </p:spTree>
    <p:extLst>
      <p:ext uri="{BB962C8B-B14F-4D97-AF65-F5344CB8AC3E}">
        <p14:creationId xmlns:p14="http://schemas.microsoft.com/office/powerpoint/2010/main" val="39228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C1BB-C3E9-4BA1-018C-1F3090B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"Leaky"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0101-6DA5-313C-8FC5-8E6550FC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class is designed such that the calling code needs to look at </a:t>
            </a:r>
            <a:r>
              <a:rPr lang="en-US" u="sng" dirty="0"/>
              <a:t>data attributes </a:t>
            </a:r>
            <a:r>
              <a:rPr lang="en-US" dirty="0"/>
              <a:t>*inside* the class – we call this a "leaky abstraction"</a:t>
            </a:r>
          </a:p>
          <a:p>
            <a:r>
              <a:rPr lang="en-US" dirty="0"/>
              <a:t>The implementation details within the class are "leaking" out into the calling code.</a:t>
            </a:r>
          </a:p>
          <a:p>
            <a:r>
              <a:rPr lang="en-US" dirty="0"/>
              <a:t>When calling code depends on this internal implementation names and approaches, it means that we cannot change the code in the class without breaking calling code</a:t>
            </a:r>
          </a:p>
          <a:p>
            <a:r>
              <a:rPr lang="en-US" dirty="0"/>
              <a:t>We need to define a "contract" between the class and its calling code that we agree won't change.  We call this contract an "interface".</a:t>
            </a:r>
          </a:p>
        </p:txBody>
      </p:sp>
    </p:spTree>
    <p:extLst>
      <p:ext uri="{BB962C8B-B14F-4D97-AF65-F5344CB8AC3E}">
        <p14:creationId xmlns:p14="http://schemas.microsoft.com/office/powerpoint/2010/main" val="340980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748710" y="1023355"/>
            <a:ext cx="8024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"y", "B");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"a", "D");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"x"));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for(struct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cur =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 cur != NULL ; cur = cur-&gt;next ) {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("%s=%s\n", cur-&gt;key, cur-&gt;value);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DE5B-AC7A-5D86-DB9A-4845A67ADCF2}"/>
              </a:ext>
            </a:extLst>
          </p:cNvPr>
          <p:cNvSpPr txBox="1"/>
          <p:nvPr/>
        </p:nvSpPr>
        <p:spPr>
          <a:xfrm>
            <a:off x="10360657" y="6183599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</a:rPr>
              <a:t>cc_03_04.c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3A23F-7FE0-B237-037E-5572CCC45774}"/>
              </a:ext>
            </a:extLst>
          </p:cNvPr>
          <p:cNvSpPr txBox="1"/>
          <p:nvPr/>
        </p:nvSpPr>
        <p:spPr>
          <a:xfrm>
            <a:off x="8089896" y="571666"/>
            <a:ext cx="3452945" cy="313932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*value;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count;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95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81566-97B1-C260-B0E8-465FE87A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Access to Object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7198D-9E43-2520-2D68-2EF9616C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build a class, we decide which elements are part of our contract with our calling code </a:t>
            </a:r>
          </a:p>
          <a:p>
            <a:r>
              <a:rPr lang="en-US" dirty="0"/>
              <a:t>In the class definition, we mark attributes and methods with our intended access level</a:t>
            </a:r>
          </a:p>
          <a:p>
            <a:pPr lvl="1"/>
            <a:r>
              <a:rPr lang="en-US" dirty="0"/>
              <a:t>Accessible by the calling code – "public"</a:t>
            </a:r>
          </a:p>
          <a:p>
            <a:pPr lvl="1"/>
            <a:r>
              <a:rPr lang="en-US" dirty="0"/>
              <a:t>Accessible only within the class – "private"</a:t>
            </a:r>
          </a:p>
          <a:p>
            <a:pPr lvl="1"/>
            <a:r>
              <a:rPr lang="en-US" dirty="0"/>
              <a:t>Accessible within the class and other *internal* classes – "protected"</a:t>
            </a:r>
          </a:p>
        </p:txBody>
      </p:sp>
    </p:spTree>
    <p:extLst>
      <p:ext uri="{BB962C8B-B14F-4D97-AF65-F5344CB8AC3E}">
        <p14:creationId xmlns:p14="http://schemas.microsoft.com/office/powerpoint/2010/main" val="13361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5739</Words>
  <Application>Microsoft Macintosh PowerPoint</Application>
  <PresentationFormat>Widescreen</PresentationFormat>
  <Paragraphs>815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Menlo</vt:lpstr>
      <vt:lpstr>Office Theme</vt:lpstr>
      <vt:lpstr>Building a Better Object</vt:lpstr>
      <vt:lpstr>Object Oriented Principles</vt:lpstr>
      <vt:lpstr>Encapsulation by Naming Convention</vt:lpstr>
      <vt:lpstr>Encapsulation by Naming Convention (is bad)</vt:lpstr>
      <vt:lpstr>Encapsulation by Naming Convention (is bad)</vt:lpstr>
      <vt:lpstr>Moving Methods into the Structure</vt:lpstr>
      <vt:lpstr>"Leaky" Abstractions</vt:lpstr>
      <vt:lpstr>PowerPoint Presentation</vt:lpstr>
      <vt:lpstr>Controlling Access to Object Attributes</vt:lpstr>
      <vt:lpstr>PowerPoint Presentation</vt:lpstr>
      <vt:lpstr>Access Control in Java</vt:lpstr>
      <vt:lpstr>Access Control in C++</vt:lpstr>
      <vt:lpstr>Access Control in Python</vt:lpstr>
      <vt:lpstr>Lets Define a Contract / Interface</vt:lpstr>
      <vt:lpstr>Problems with our "pydict" class</vt:lpstr>
      <vt:lpstr>Modern Maps – Key / Value Pairs</vt:lpstr>
      <vt:lpstr>PowerPoint Presentation</vt:lpstr>
      <vt:lpstr>PowerPoint Presentation</vt:lpstr>
      <vt:lpstr>C++</vt:lpstr>
      <vt:lpstr>PowerPoint Presentation</vt:lpstr>
      <vt:lpstr>Java Map&lt;String, Integer&gt;</vt:lpstr>
      <vt:lpstr>PowerPoint Presentation</vt:lpstr>
      <vt:lpstr>PowerPoint Presentation</vt:lpstr>
      <vt:lpstr>Lets build a Map Class in C</vt:lpstr>
      <vt:lpstr>PowerPoint Presentation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58</cp:revision>
  <dcterms:created xsi:type="dcterms:W3CDTF">2023-02-25T13:30:24Z</dcterms:created>
  <dcterms:modified xsi:type="dcterms:W3CDTF">2023-04-08T15:50:02Z</dcterms:modified>
</cp:coreProperties>
</file>