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56" r:id="rId2"/>
    <p:sldId id="291" r:id="rId3"/>
    <p:sldId id="461" r:id="rId4"/>
    <p:sldId id="289" r:id="rId5"/>
    <p:sldId id="290" r:id="rId6"/>
    <p:sldId id="288" r:id="rId7"/>
    <p:sldId id="340" r:id="rId8"/>
    <p:sldId id="341" r:id="rId9"/>
    <p:sldId id="342" r:id="rId10"/>
    <p:sldId id="374" r:id="rId11"/>
    <p:sldId id="375" r:id="rId12"/>
    <p:sldId id="343" r:id="rId13"/>
    <p:sldId id="381" r:id="rId14"/>
    <p:sldId id="380" r:id="rId15"/>
    <p:sldId id="376" r:id="rId16"/>
    <p:sldId id="378" r:id="rId17"/>
    <p:sldId id="377" r:id="rId18"/>
    <p:sldId id="379" r:id="rId19"/>
    <p:sldId id="353" r:id="rId20"/>
    <p:sldId id="284" r:id="rId21"/>
    <p:sldId id="445" r:id="rId22"/>
    <p:sldId id="446" r:id="rId23"/>
    <p:sldId id="447" r:id="rId24"/>
    <p:sldId id="462" r:id="rId25"/>
    <p:sldId id="444" r:id="rId26"/>
    <p:sldId id="450" r:id="rId27"/>
    <p:sldId id="455" r:id="rId28"/>
    <p:sldId id="451" r:id="rId29"/>
    <p:sldId id="453" r:id="rId30"/>
    <p:sldId id="454" r:id="rId31"/>
    <p:sldId id="456" r:id="rId32"/>
    <p:sldId id="457" r:id="rId33"/>
    <p:sldId id="458" r:id="rId34"/>
    <p:sldId id="460" r:id="rId35"/>
    <p:sldId id="459" r:id="rId36"/>
    <p:sldId id="287" r:id="rId37"/>
    <p:sldId id="339" r:id="rId38"/>
    <p:sldId id="384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7" r:id="rId50"/>
    <p:sldId id="398" r:id="rId51"/>
    <p:sldId id="385" r:id="rId52"/>
    <p:sldId id="399" r:id="rId53"/>
    <p:sldId id="401" r:id="rId54"/>
    <p:sldId id="403" r:id="rId55"/>
    <p:sldId id="402" r:id="rId56"/>
    <p:sldId id="400" r:id="rId57"/>
    <p:sldId id="404" r:id="rId58"/>
    <p:sldId id="406" r:id="rId59"/>
    <p:sldId id="407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269" r:id="rId87"/>
    <p:sldId id="409" r:id="rId88"/>
    <p:sldId id="436" r:id="rId89"/>
    <p:sldId id="437" r:id="rId90"/>
    <p:sldId id="438" r:id="rId91"/>
    <p:sldId id="439" r:id="rId92"/>
    <p:sldId id="285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>
      <p:cViewPr varScale="1">
        <p:scale>
          <a:sx n="93" d="100"/>
          <a:sy n="93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4BA6B-06FD-D141-9DBC-4E6752C56D1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509-4546-8F48-B83D-D83BAC5A9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64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D966AD94-BD85-51FD-938E-0699200EF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B9BA2AF9-4111-8DDF-4B89-9D770775F9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EEB9E54-F56D-C2D9-7871-BA5E01A2C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fld id="{86C88DA9-DFB8-2D49-BD79-84336FD2B57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509-4546-8F48-B83D-D83BAC5A97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acknowledgements</a:t>
            </a:r>
            <a:r>
              <a:rPr lang="en-US" baseline="0" dirty="0">
                <a:solidFill>
                  <a:schemeClr val="dk2"/>
                </a:solidFill>
              </a:rPr>
              <a:t> page(s)</a:t>
            </a:r>
            <a:r>
              <a:rPr lang="en-US" dirty="0">
                <a:solidFill>
                  <a:schemeClr val="dk2"/>
                </a:solidFill>
              </a:rPr>
              <a:t>.</a:t>
            </a: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Maps and Hash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DA4DD59B-3455-C5B6-9C12-13EF6E5DC0B8}"/>
              </a:ext>
            </a:extLst>
          </p:cNvPr>
          <p:cNvSpPr>
            <a:spLocks/>
          </p:cNvSpPr>
          <p:nvPr/>
        </p:nvSpPr>
        <p:spPr bwMode="auto">
          <a:xfrm>
            <a:off x="7639495" y="2171823"/>
            <a:ext cx="4123922" cy="35334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F9DB627-8914-205A-3BEC-943D76B6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399" dirty="0"/>
              <a:t>Hashes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FCA0DD8-80A1-73AD-B9C4-15FE33793230}"/>
              </a:ext>
            </a:extLst>
          </p:cNvPr>
          <p:cNvSpPr>
            <a:spLocks/>
          </p:cNvSpPr>
          <p:nvPr/>
        </p:nvSpPr>
        <p:spPr bwMode="auto">
          <a:xfrm>
            <a:off x="6842804" y="6172027"/>
            <a:ext cx="4924426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250">
                <a:solidFill>
                  <a:schemeClr val="tx1"/>
                </a:solidFill>
                <a:ea typeface="ＭＳ Ｐゴシック" panose="020B0600070205080204" pitchFamily="34" charset="-128"/>
              </a:rPr>
              <a:t>http://en.wikipedia.org/wiki/Hash_function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1D0A1784-7DFE-842B-C051-8AEF4FF4EA3B}"/>
              </a:ext>
            </a:extLst>
          </p:cNvPr>
          <p:cNvSpPr>
            <a:spLocks/>
          </p:cNvSpPr>
          <p:nvPr/>
        </p:nvSpPr>
        <p:spPr bwMode="auto">
          <a:xfrm>
            <a:off x="495252" y="1657523"/>
            <a:ext cx="6665659" cy="42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A hash function is any algorithm or subroutine that maps large data sets to smaller data sets, called keys. For example, a single integer can serve as an index to an array (cf. associative array). The values returned by a hash function are called hash values, hash codes, hash sums, checksums, or simply hashes.</a:t>
            </a:r>
          </a:p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ＭＳ Ｐゴシック" panose="020B0600070205080204" pitchFamily="34" charset="-128"/>
              </a:rPr>
              <a:t>Hash functions are mostly used to accelerate table lookup or data comparison tasks such as finding items in a database...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295D937F-E53A-97A5-DDED-5775A257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50" y="1886101"/>
            <a:ext cx="4762035" cy="364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728A-0087-2963-B6FA-3E9A137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SHA-256 Compression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48C92-2B6D-A66F-B32D-041741FD694B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/wiki/SHA-2</a:t>
            </a:r>
          </a:p>
        </p:txBody>
      </p:sp>
      <p:pic>
        <p:nvPicPr>
          <p:cNvPr id="10" name="Picture 9" descr="A complex formula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E9E41344-610D-7D19-B5C6-A14A2A4D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4"/>
          <a:stretch/>
        </p:blipFill>
        <p:spPr>
          <a:xfrm>
            <a:off x="838200" y="2384466"/>
            <a:ext cx="5584003" cy="2401134"/>
          </a:xfrm>
          <a:prstGeom prst="rect">
            <a:avLst/>
          </a:prstGeom>
        </p:spPr>
      </p:pic>
      <p:pic>
        <p:nvPicPr>
          <p:cNvPr id="12" name="Picture 11" descr="A  graphical flow diagram with shifting, inversion, and exclusive or.  This is way too complex and does not need to be understood by the student.">
            <a:extLst>
              <a:ext uri="{FF2B5EF4-FFF2-40B4-BE49-F238E27FC236}">
                <a16:creationId xmlns:a16="http://schemas.microsoft.com/office/drawing/2014/main" id="{8B0293F1-3FFC-5F0E-153E-16A84506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54" y="1848365"/>
            <a:ext cx="508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2A9B6C-0905-53D0-5724-B0EE61E0BF7C}"/>
              </a:ext>
            </a:extLst>
          </p:cNvPr>
          <p:cNvSpPr txBox="1"/>
          <p:nvPr/>
        </p:nvSpPr>
        <p:spPr>
          <a:xfrm>
            <a:off x="781050" y="612844"/>
            <a:ext cx="73342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*str, int buckets)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hash = 123456;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nHashing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%s\n", str);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str == NULL )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; *str ; str++)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hash = ( hash &lt;&lt; 3 ) ^ *str;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 0x%08x %d\n", *str,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hash, hash % 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hash % 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h;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("Hi",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h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E7FE2-0047-570B-5CA0-F777C7401591}"/>
              </a:ext>
            </a:extLst>
          </p:cNvPr>
          <p:cNvSpPr txBox="1"/>
          <p:nvPr/>
        </p:nvSpPr>
        <p:spPr>
          <a:xfrm>
            <a:off x="7864081" y="771168"/>
            <a:ext cx="270748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0x00789229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0x000f1248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 0x00789225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0x03c49144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0x1e248a4c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0xf124520f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Hashing World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 0x000f1257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 0x007892d7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 0x03c496ca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 0x1e24b63c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0xf125b184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8A033-292D-B85C-D84C-AD5A1A933F57}"/>
              </a:ext>
            </a:extLst>
          </p:cNvPr>
          <p:cNvSpPr txBox="1"/>
          <p:nvPr/>
        </p:nvSpPr>
        <p:spPr>
          <a:xfrm>
            <a:off x="10247708" y="6245155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9B15D-450F-FB40-87E6-1A2BD25BB64C}"/>
              </a:ext>
            </a:extLst>
          </p:cNvPr>
          <p:cNvSpPr/>
          <p:nvPr/>
        </p:nvSpPr>
        <p:spPr>
          <a:xfrm>
            <a:off x="9678572" y="1336431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ADB6-9453-F136-795D-F5056A481B23}"/>
              </a:ext>
            </a:extLst>
          </p:cNvPr>
          <p:cNvSpPr/>
          <p:nvPr/>
        </p:nvSpPr>
        <p:spPr>
          <a:xfrm>
            <a:off x="9706708" y="3281288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311CD-E4A8-DCD2-3952-AE79EE6FB25A}"/>
              </a:ext>
            </a:extLst>
          </p:cNvPr>
          <p:cNvSpPr/>
          <p:nvPr/>
        </p:nvSpPr>
        <p:spPr>
          <a:xfrm>
            <a:off x="9706708" y="5187457"/>
            <a:ext cx="196948" cy="29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FBA-E64A-D064-6F8D-E1D57F6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our HashMap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FF20-CA60-72CC-F028-B04B99DC3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make a copy of our List Map and change a (very) few things</a:t>
            </a:r>
          </a:p>
        </p:txBody>
      </p:sp>
    </p:spTree>
    <p:extLst>
      <p:ext uri="{BB962C8B-B14F-4D97-AF65-F5344CB8AC3E}">
        <p14:creationId xmlns:p14="http://schemas.microsoft.com/office/powerpoint/2010/main" val="103685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5" y="818491"/>
            <a:ext cx="64189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*p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p-&gt;__buckets = 8;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p-&gt;__tails[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p-&gt;__count = 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3AD9-AC61-7451-D7C2-AD787DD60C2E}"/>
              </a:ext>
            </a:extLst>
          </p:cNvPr>
          <p:cNvSpPr txBox="1"/>
          <p:nvPr/>
        </p:nvSpPr>
        <p:spPr>
          <a:xfrm>
            <a:off x="6203653" y="3102252"/>
            <a:ext cx="5147563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__count;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42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614874" y="818491"/>
            <a:ext cx="112863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 == NULL || key == NULL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 == 0 ) return 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def)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bucket);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49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self-&gt;__head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self-&gt;__tail != NULL ) self-&gt;__tail-&gt;__next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self-&gt;__tail;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self-&gt;__tail 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77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HashMap_put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self, char *key, int value) {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bucket;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*old, *new;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bucket =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getBucket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old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old != NULL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old-&gt;value = 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Not found - time to insert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new-&gt;__next = NULL;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__heads[bucket]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 )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-&gt;__next = new;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new-&gt;__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self-&gt;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__tails[bucket]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94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F34521-3E85-1FB0-1D82-AFF2657BBEC0}"/>
              </a:ext>
            </a:extLst>
          </p:cNvPr>
          <p:cNvSpPr txBox="1"/>
          <p:nvPr/>
        </p:nvSpPr>
        <p:spPr>
          <a:xfrm>
            <a:off x="452803" y="394692"/>
            <a:ext cx="112863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HashHashMap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@%p count=%d buckets=%d\n",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self, self-&gt;__count, self-&gt;__buckets);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self-&gt;__buckets;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for(cur = self-&gt;__heads[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cur != NULL ; cur = cur-&gt;__next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 [%d]\n", cur-&gt;key, cur-&gt;value,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8584B-6CF5-35B5-62B5-18E3072D7E63}"/>
              </a:ext>
            </a:extLst>
          </p:cNvPr>
          <p:cNvSpPr txBox="1"/>
          <p:nvPr/>
        </p:nvSpPr>
        <p:spPr>
          <a:xfrm>
            <a:off x="5468815" y="4387787"/>
            <a:ext cx="6098344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HashHashMap@0x6000035ac000 count=4 buckets=8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 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 [2]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 [2]</a:t>
            </a:r>
          </a:p>
        </p:txBody>
      </p:sp>
    </p:spTree>
    <p:extLst>
      <p:ext uri="{BB962C8B-B14F-4D97-AF65-F5344CB8AC3E}">
        <p14:creationId xmlns:p14="http://schemas.microsoft.com/office/powerpoint/2010/main" val="343062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83086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r>
              <a:rPr lang="en-US" dirty="0"/>
              <a:t> (review)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MapIter</a:t>
            </a:r>
            <a:r>
              <a:rPr lang="en-US" dirty="0"/>
              <a:t> is a "related class" to it can access "protected" values in </a:t>
            </a:r>
            <a:r>
              <a:rPr lang="en-US" dirty="0" err="1"/>
              <a:t>MapEntry</a:t>
            </a:r>
            <a:r>
              <a:rPr lang="en-US" dirty="0"/>
              <a:t> without violating the abstraction.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64654-6FF4-82EF-3AC6-299F8B3139BF}"/>
              </a:ext>
            </a:extLst>
          </p:cNvPr>
          <p:cNvSpPr/>
          <p:nvPr/>
        </p:nvSpPr>
        <p:spPr>
          <a:xfrm>
            <a:off x="3575326" y="558258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BD51-D35B-DFAD-DC32-8A0C69FE5A67}"/>
              </a:ext>
            </a:extLst>
          </p:cNvPr>
          <p:cNvSpPr/>
          <p:nvPr/>
        </p:nvSpPr>
        <p:spPr>
          <a:xfrm>
            <a:off x="2309157" y="5570210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D1993F-C676-6FA6-5D1D-5844891813A2}"/>
              </a:ext>
            </a:extLst>
          </p:cNvPr>
          <p:cNvCxnSpPr>
            <a:cxnSpLocks/>
          </p:cNvCxnSpPr>
          <p:nvPr/>
        </p:nvCxnSpPr>
        <p:spPr>
          <a:xfrm>
            <a:off x="3085767" y="5763996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34F7CA-B5F7-9746-6188-94BB0A55B94C}"/>
              </a:ext>
            </a:extLst>
          </p:cNvPr>
          <p:cNvSpPr/>
          <p:nvPr/>
        </p:nvSpPr>
        <p:spPr>
          <a:xfrm>
            <a:off x="7354333" y="557021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3553B-F074-4749-FF92-2A275F68DACA}"/>
              </a:ext>
            </a:extLst>
          </p:cNvPr>
          <p:cNvSpPr/>
          <p:nvPr/>
        </p:nvSpPr>
        <p:spPr>
          <a:xfrm>
            <a:off x="4841495" y="558258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724BF2-C8E2-F691-4386-D0727EFBC586}"/>
              </a:ext>
            </a:extLst>
          </p:cNvPr>
          <p:cNvCxnSpPr>
            <a:cxnSpLocks/>
          </p:cNvCxnSpPr>
          <p:nvPr/>
        </p:nvCxnSpPr>
        <p:spPr>
          <a:xfrm flipV="1">
            <a:off x="4345138" y="5763996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57107-28F3-133F-B3EF-4B389C200BF0}"/>
              </a:ext>
            </a:extLst>
          </p:cNvPr>
          <p:cNvSpPr/>
          <p:nvPr/>
        </p:nvSpPr>
        <p:spPr>
          <a:xfrm>
            <a:off x="6107664" y="558258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835555-292D-2EAF-143B-1A6DA9BCB38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901430" y="5763996"/>
            <a:ext cx="4529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F3435-34B3-9810-D61C-B3D8D27B100E}"/>
              </a:ext>
            </a:extLst>
          </p:cNvPr>
          <p:cNvCxnSpPr>
            <a:cxnSpLocks/>
          </p:cNvCxnSpPr>
          <p:nvPr/>
        </p:nvCxnSpPr>
        <p:spPr>
          <a:xfrm>
            <a:off x="5601614" y="5738124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77D7007-1388-5C56-90D6-C01F0A8DE3AD}"/>
              </a:ext>
            </a:extLst>
          </p:cNvPr>
          <p:cNvSpPr/>
          <p:nvPr/>
        </p:nvSpPr>
        <p:spPr>
          <a:xfrm>
            <a:off x="1706257" y="4420624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4BB8C8-93BD-59D1-C522-FFC4480DA0EC}"/>
              </a:ext>
            </a:extLst>
          </p:cNvPr>
          <p:cNvCxnSpPr>
            <a:cxnSpLocks/>
            <a:stCxn id="35" idx="3"/>
            <a:endCxn id="3" idx="0"/>
          </p:cNvCxnSpPr>
          <p:nvPr/>
        </p:nvCxnSpPr>
        <p:spPr>
          <a:xfrm>
            <a:off x="2962733" y="4616567"/>
            <a:ext cx="1000898" cy="966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3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  <a:p>
            <a:r>
              <a:rPr lang="en-US" dirty="0"/>
              <a:t>We could make key and value private in </a:t>
            </a:r>
            <a:r>
              <a:rPr lang="en-US" dirty="0" err="1"/>
              <a:t>MapEntry</a:t>
            </a:r>
            <a:r>
              <a:rPr lang="en-US" dirty="0"/>
              <a:t> – but we just keep them public to reduce code size on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4088137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5921364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cc_04_05.py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313E1-01C0-BB06-FAD9-3276B5D360FF}"/>
              </a:ext>
            </a:extLst>
          </p:cNvPr>
          <p:cNvSpPr txBox="1"/>
          <p:nvPr/>
        </p:nvSpPr>
        <p:spPr>
          <a:xfrm>
            <a:off x="10463350" y="2444740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cc_04_03.c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58CA1A-E65D-EF78-C51E-30CDBB29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 Iterator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2A9BA-BF88-81AE-346D-BA2AD788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6661"/>
          </a:xfrm>
        </p:spPr>
        <p:txBody>
          <a:bodyPr/>
          <a:lstStyle/>
          <a:p>
            <a:r>
              <a:rPr lang="en-US" dirty="0"/>
              <a:t>Must move through all buckets</a:t>
            </a:r>
          </a:p>
          <a:p>
            <a:r>
              <a:rPr lang="en-US" dirty="0"/>
              <a:t>Must skip empty buckets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70449-6393-B623-DC11-8AB5B31E0251}"/>
              </a:ext>
            </a:extLst>
          </p:cNvPr>
          <p:cNvSpPr txBox="1"/>
          <p:nvPr/>
        </p:nvSpPr>
        <p:spPr>
          <a:xfrm>
            <a:off x="2176430" y="3429000"/>
            <a:ext cx="75452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HashMap *__map;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*__current;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(*del)(struct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03635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235891-1FDC-DE9B-2524-414F1F172034}"/>
              </a:ext>
            </a:extLst>
          </p:cNvPr>
          <p:cNvSpPr txBox="1"/>
          <p:nvPr/>
        </p:nvSpPr>
        <p:spPr>
          <a:xfrm>
            <a:off x="1644423" y="197346"/>
            <a:ext cx="890315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 the HashMap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HashMap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HashMap_iter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HashMap* map)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-&gt;__map = map;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-&gt;__bucket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-&gt;__current = map-&gt;__heads[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-&gt;__bucket];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44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235891-1FDC-DE9B-2524-414F1F172034}"/>
              </a:ext>
            </a:extLst>
          </p:cNvPr>
          <p:cNvSpPr txBox="1"/>
          <p:nvPr/>
        </p:nvSpPr>
        <p:spPr>
          <a:xfrm>
            <a:off x="683079" y="335845"/>
            <a:ext cx="1082584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None)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HashMapIter_next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If we are at the end of a chain and there are still more buckets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* scan for a bucket that is not NULL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93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523172" y="2185250"/>
            <a:ext cx="1181131" cy="928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Just constructed,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first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 to next()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028DE-0688-B1BE-B25E-866F514E905A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31601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7" idx="0"/>
          </p:cNvCxnSpPr>
          <p:nvPr/>
        </p:nvCxnSpPr>
        <p:spPr>
          <a:xfrm>
            <a:off x="4732649" y="2185743"/>
            <a:ext cx="56692" cy="927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028DE-0688-B1BE-B25E-866F514E905A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F7C4422-C988-3857-67A0-8ED7221DBBD6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>
            <a:off x="2894934" y="2206264"/>
            <a:ext cx="628238" cy="907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42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9" idx="0"/>
          </p:cNvCxnSpPr>
          <p:nvPr/>
        </p:nvCxnSpPr>
        <p:spPr>
          <a:xfrm>
            <a:off x="4732649" y="2185743"/>
            <a:ext cx="1096058" cy="905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 call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082B3-7B0A-7482-D016-826816B65DC8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2482AA-4166-14CC-AAB6-30A5B084E3B3}"/>
              </a:ext>
            </a:extLst>
          </p:cNvPr>
          <p:cNvCxnSpPr>
            <a:cxnSpLocks/>
            <a:stCxn id="6" idx="2"/>
            <a:endCxn id="77" idx="0"/>
          </p:cNvCxnSpPr>
          <p:nvPr/>
        </p:nvCxnSpPr>
        <p:spPr>
          <a:xfrm>
            <a:off x="2894934" y="2206264"/>
            <a:ext cx="1894407" cy="907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637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0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9" idx="0"/>
          </p:cNvCxnSpPr>
          <p:nvPr/>
        </p:nvCxnSpPr>
        <p:spPr>
          <a:xfrm>
            <a:off x="4732649" y="2185743"/>
            <a:ext cx="1096058" cy="905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1563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Third call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2082B3-7B0A-7482-D016-826816B65DC8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28670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1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61" idx="0"/>
          </p:cNvCxnSpPr>
          <p:nvPr/>
        </p:nvCxnSpPr>
        <p:spPr>
          <a:xfrm flipH="1">
            <a:off x="3410104" y="2185743"/>
            <a:ext cx="1322545" cy="1457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114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Third call, 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loop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A9DCD-FF7B-038E-DAE6-65FE34B07334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6185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2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65" idx="0"/>
          </p:cNvCxnSpPr>
          <p:nvPr/>
        </p:nvCxnSpPr>
        <p:spPr>
          <a:xfrm flipH="1">
            <a:off x="3540328" y="2185743"/>
            <a:ext cx="1192321" cy="2053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528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Third call, out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of the while loop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6212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31213" y="539885"/>
            <a:ext cx="7329374" cy="5646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027194" y="1333500"/>
            <a:ext cx="3333824" cy="126675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020050" y="3962400"/>
            <a:ext cx="3333750" cy="1266825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7</a:t>
            </a:r>
          </a:p>
        </p:txBody>
      </p:sp>
    </p:spTree>
    <p:extLst>
      <p:ext uri="{BB962C8B-B14F-4D97-AF65-F5344CB8AC3E}">
        <p14:creationId xmlns:p14="http://schemas.microsoft.com/office/powerpoint/2010/main" val="267244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2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flipH="1">
            <a:off x="4581545" y="2185743"/>
            <a:ext cx="151104" cy="2028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Third call,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98349C-02B9-E083-70B0-6B2D0A909B53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>
          <a:xfrm>
            <a:off x="2894934" y="2206264"/>
            <a:ext cx="645394" cy="20331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81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3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87" idx="0"/>
          </p:cNvCxnSpPr>
          <p:nvPr/>
        </p:nvCxnSpPr>
        <p:spPr>
          <a:xfrm flipH="1">
            <a:off x="4600984" y="2185743"/>
            <a:ext cx="131665" cy="270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Fourth call,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Returned values: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AE2846-A77F-7F89-78EB-CC6EE9910D9A}"/>
              </a:ext>
            </a:extLst>
          </p:cNvPr>
          <p:cNvCxnSpPr>
            <a:cxnSpLocks/>
            <a:stCxn id="6" idx="2"/>
            <a:endCxn id="83" idx="0"/>
          </p:cNvCxnSpPr>
          <p:nvPr/>
        </p:nvCxnSpPr>
        <p:spPr>
          <a:xfrm>
            <a:off x="2894934" y="2206264"/>
            <a:ext cx="669039" cy="2701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968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3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87" idx="0"/>
          </p:cNvCxnSpPr>
          <p:nvPr/>
        </p:nvCxnSpPr>
        <p:spPr>
          <a:xfrm flipH="1">
            <a:off x="4600984" y="2185743"/>
            <a:ext cx="131665" cy="270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2525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Fifth call,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is null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24961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HashMap Iterator In 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1095793" y="3263669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1095793" y="3645656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1095793" y="402764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1095793" y="443801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1095793" y="272134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bucket: 4  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3258999" y="3643179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3" idx="3"/>
            <a:endCxn id="61" idx="1"/>
          </p:cNvCxnSpPr>
          <p:nvPr/>
        </p:nvCxnSpPr>
        <p:spPr>
          <a:xfrm flipV="1">
            <a:off x="2682321" y="3839122"/>
            <a:ext cx="576678" cy="2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3152023" y="423938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2682321" y="4223586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3928633" y="4410576"/>
            <a:ext cx="501807" cy="1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4430440" y="4214633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3134867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2682321" y="3297294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4401036" y="3113727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3911477" y="3297294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5677602" y="3091088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5177646" y="3280843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3175668" y="4908118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2682321" y="4633956"/>
            <a:ext cx="493347" cy="45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4449879" y="489574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3952278" y="5091685"/>
            <a:ext cx="4976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5FC8F1-9380-367B-8FF5-C6D09901F557}"/>
              </a:ext>
            </a:extLst>
          </p:cNvPr>
          <p:cNvSpPr/>
          <p:nvPr/>
        </p:nvSpPr>
        <p:spPr>
          <a:xfrm>
            <a:off x="4104411" y="1793857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  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44B9C3-DFCF-FE57-0CFB-B999A009B56B}"/>
              </a:ext>
            </a:extLst>
          </p:cNvPr>
          <p:cNvCxnSpPr>
            <a:cxnSpLocks/>
            <a:stCxn id="26" idx="2"/>
            <a:endCxn id="87" idx="0"/>
          </p:cNvCxnSpPr>
          <p:nvPr/>
        </p:nvCxnSpPr>
        <p:spPr>
          <a:xfrm flipH="1">
            <a:off x="4600984" y="2185743"/>
            <a:ext cx="131665" cy="270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19E563-D643-5E3B-A45F-8C36B517EC17}"/>
              </a:ext>
            </a:extLst>
          </p:cNvPr>
          <p:cNvSpPr txBox="1"/>
          <p:nvPr/>
        </p:nvSpPr>
        <p:spPr>
          <a:xfrm>
            <a:off x="8180615" y="1798018"/>
            <a:ext cx="2477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Fifth call returns NULL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2DF8-0D90-E7C6-85E3-92D87E5B151C}"/>
              </a:ext>
            </a:extLst>
          </p:cNvPr>
          <p:cNvSpPr txBox="1"/>
          <p:nvPr/>
        </p:nvSpPr>
        <p:spPr>
          <a:xfrm>
            <a:off x="4820956" y="4667867"/>
            <a:ext cx="7275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 self-&gt;__current == NULL) {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self-&gt;__bucket++;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 self-&gt;__bucket &gt;= self-&gt;__map-&gt;__buckets ) return NULL;</a:t>
            </a:r>
          </a:p>
          <a:p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self-&gt;__current = self-&gt;__map-&gt;__heads[self-&gt;__bucket];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self-&gt;__current;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self-&gt;__current != NULL ) self-&gt;__current = self-&gt;__current-&gt;__next;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3653A-B60B-CA30-78BF-C0E3F3719A8B}"/>
              </a:ext>
            </a:extLst>
          </p:cNvPr>
          <p:cNvSpPr/>
          <p:nvPr/>
        </p:nvSpPr>
        <p:spPr>
          <a:xfrm>
            <a:off x="2266696" y="1814378"/>
            <a:ext cx="1256476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0429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0D0B6A-45C6-5C68-F496-D24F7C2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more to do in our HashMap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DBE0-85E1-B86E-B8BF-97C8A5FA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1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some point if the linked lists from each bucket get too long performance suffers.</a:t>
            </a:r>
          </a:p>
          <a:p>
            <a:r>
              <a:rPr lang="en-US" dirty="0"/>
              <a:t>When the map reaches a certain load factor, the bucket size is increased (often doubled) and the entries are rehashed and spread across  more buckets reducing the average chain length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685EC-9C75-704F-4BF0-DD39117AE4A3}"/>
              </a:ext>
            </a:extLst>
          </p:cNvPr>
          <p:cNvSpPr/>
          <p:nvPr/>
        </p:nvSpPr>
        <p:spPr>
          <a:xfrm>
            <a:off x="4737065" y="4829718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30F5E-6E1A-A091-8DED-148E83F52FBB}"/>
              </a:ext>
            </a:extLst>
          </p:cNvPr>
          <p:cNvSpPr/>
          <p:nvPr/>
        </p:nvSpPr>
        <p:spPr>
          <a:xfrm>
            <a:off x="4737065" y="5211705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DE583-10A0-B973-2848-49BF655C4EDB}"/>
              </a:ext>
            </a:extLst>
          </p:cNvPr>
          <p:cNvSpPr/>
          <p:nvPr/>
        </p:nvSpPr>
        <p:spPr>
          <a:xfrm>
            <a:off x="4737065" y="559369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465F02-60EF-C0D5-12D7-064DACE42C35}"/>
              </a:ext>
            </a:extLst>
          </p:cNvPr>
          <p:cNvSpPr/>
          <p:nvPr/>
        </p:nvSpPr>
        <p:spPr>
          <a:xfrm>
            <a:off x="4737065" y="60040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6421-2A85-850A-6699-AA2A30E02316}"/>
              </a:ext>
            </a:extLst>
          </p:cNvPr>
          <p:cNvSpPr/>
          <p:nvPr/>
        </p:nvSpPr>
        <p:spPr>
          <a:xfrm>
            <a:off x="4737065" y="428739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D44504-36D3-4672-88CA-C2207DDC6DF5}"/>
              </a:ext>
            </a:extLst>
          </p:cNvPr>
          <p:cNvSpPr/>
          <p:nvPr/>
        </p:nvSpPr>
        <p:spPr>
          <a:xfrm>
            <a:off x="2972903" y="5140461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ABF85-2B6A-262A-D51B-31B111BF794E}"/>
              </a:ext>
            </a:extLst>
          </p:cNvPr>
          <p:cNvSpPr/>
          <p:nvPr/>
        </p:nvSpPr>
        <p:spPr>
          <a:xfrm>
            <a:off x="1716427" y="53712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14B930-7B09-B30C-BAE9-71812E92B1A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2493037" y="5553506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25BF1F-7161-ADA3-D7A3-AA98B8A4B2F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135483" y="5025661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E12693-F0E7-5B9A-86DF-92B70940728B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4135483" y="5407648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37664A-8BC4-9D55-8EB3-1FE9B8234F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135483" y="5553506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F83CF7-E3FC-681D-6729-8CDE54F7AC44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135483" y="5553506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FDD5D-3404-84DA-B58A-452B1D96E06B}"/>
              </a:ext>
            </a:extLst>
          </p:cNvPr>
          <p:cNvSpPr/>
          <p:nvPr/>
        </p:nvSpPr>
        <p:spPr>
          <a:xfrm>
            <a:off x="6800759" y="6384471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AEB4FA-9951-3961-F370-5AE606283BE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323593" y="6200005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E1F77-A269-DA19-30EA-CD03E2529122}"/>
              </a:ext>
            </a:extLst>
          </p:cNvPr>
          <p:cNvSpPr/>
          <p:nvPr/>
        </p:nvSpPr>
        <p:spPr>
          <a:xfrm>
            <a:off x="9325635" y="580543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5C605E-B27A-564C-6D9C-D3C88285D0E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836074" y="5989001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FFB201B-270A-BC6F-848C-11E352B02D58}"/>
              </a:ext>
            </a:extLst>
          </p:cNvPr>
          <p:cNvSpPr/>
          <p:nvPr/>
        </p:nvSpPr>
        <p:spPr>
          <a:xfrm>
            <a:off x="6793295" y="580543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560CD4-11D2-7E47-D149-CFA923FC52B1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6323593" y="5789635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DC3847-839B-0A76-DD12-2FF417E56A87}"/>
              </a:ext>
            </a:extLst>
          </p:cNvPr>
          <p:cNvSpPr/>
          <p:nvPr/>
        </p:nvSpPr>
        <p:spPr>
          <a:xfrm>
            <a:off x="8059464" y="580543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012F1C-75F4-B3F9-63D0-7AE7B4B8EF2E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7569905" y="5989001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E9B8FD-0170-8563-0A20-CC9C904E252C}"/>
              </a:ext>
            </a:extLst>
          </p:cNvPr>
          <p:cNvSpPr/>
          <p:nvPr/>
        </p:nvSpPr>
        <p:spPr>
          <a:xfrm>
            <a:off x="10591806" y="578279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FEED8D-0002-3055-D99A-C02D1E00CDF9}"/>
              </a:ext>
            </a:extLst>
          </p:cNvPr>
          <p:cNvCxnSpPr>
            <a:cxnSpLocks/>
          </p:cNvCxnSpPr>
          <p:nvPr/>
        </p:nvCxnSpPr>
        <p:spPr>
          <a:xfrm>
            <a:off x="10111939" y="597255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B4858EA-62EA-D696-5350-F615F8179456}"/>
              </a:ext>
            </a:extLst>
          </p:cNvPr>
          <p:cNvSpPr/>
          <p:nvPr/>
        </p:nvSpPr>
        <p:spPr>
          <a:xfrm>
            <a:off x="6776139" y="467977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F77786-C963-561A-7E3F-ECF2CE96F9D7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6323593" y="4863343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0F7BEE-51E1-9726-693C-58D3CCDC08E4}"/>
              </a:ext>
            </a:extLst>
          </p:cNvPr>
          <p:cNvSpPr/>
          <p:nvPr/>
        </p:nvSpPr>
        <p:spPr>
          <a:xfrm>
            <a:off x="8042308" y="4679776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F1BB64-F13A-83D5-9D59-E96D3E7FC32D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7552749" y="4863343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0395150-5320-5592-5C19-E7DB4C800015}"/>
              </a:ext>
            </a:extLst>
          </p:cNvPr>
          <p:cNvSpPr/>
          <p:nvPr/>
        </p:nvSpPr>
        <p:spPr>
          <a:xfrm>
            <a:off x="9318874" y="4657137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06CB06-AEE9-94C6-A168-23BB595A8A5E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818918" y="4846892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E693A50-3859-5398-4B1A-058573C77445}"/>
              </a:ext>
            </a:extLst>
          </p:cNvPr>
          <p:cNvSpPr/>
          <p:nvPr/>
        </p:nvSpPr>
        <p:spPr>
          <a:xfrm>
            <a:off x="6783601" y="5210540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3ED366-4AB7-6377-5E3D-F7F58479A6A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11198" y="5391950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55BD461-4357-8B86-EB94-9E0416A163BD}"/>
              </a:ext>
            </a:extLst>
          </p:cNvPr>
          <p:cNvSpPr/>
          <p:nvPr/>
        </p:nvSpPr>
        <p:spPr>
          <a:xfrm>
            <a:off x="8058368" y="5187901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D29AA8-F024-C766-3BD9-8CCB77ED127B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560211" y="5383844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7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50A973-0DAE-6C9E-D951-AC92E8F7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Iterator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2F439-0BBE-CD53-66EA-B6C251BB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surprisingly simple</a:t>
            </a:r>
          </a:p>
          <a:p>
            <a:r>
              <a:rPr lang="en-US" dirty="0"/>
              <a:t>It is very similar to the list iterator</a:t>
            </a:r>
          </a:p>
          <a:p>
            <a:r>
              <a:rPr lang="en-US" dirty="0"/>
              <a:t>This simple HashMap iterators presents results in a pseudo-random order</a:t>
            </a:r>
          </a:p>
          <a:p>
            <a:r>
              <a:rPr lang="en-US" dirty="0"/>
              <a:t>We are at a point where we have built the the two foundational types of Python 2.0</a:t>
            </a:r>
          </a:p>
          <a:p>
            <a:endParaRPr lang="en-US" dirty="0"/>
          </a:p>
          <a:p>
            <a:r>
              <a:rPr lang="en-US" dirty="0"/>
              <a:t>Next we will explore a linked list that maintains sorted order and can be iterated in key order</a:t>
            </a:r>
          </a:p>
        </p:txBody>
      </p:sp>
    </p:spTree>
    <p:extLst>
      <p:ext uri="{BB962C8B-B14F-4D97-AF65-F5344CB8AC3E}">
        <p14:creationId xmlns:p14="http://schemas.microsoft.com/office/powerpoint/2010/main" val="2810608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7238-F1A1-31AD-9629-746FE02E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3206-C253-8CEA-391D-261F2BE9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modern, flexible key/value store</a:t>
            </a:r>
          </a:p>
        </p:txBody>
      </p:sp>
    </p:spTree>
    <p:extLst>
      <p:ext uri="{BB962C8B-B14F-4D97-AF65-F5344CB8AC3E}">
        <p14:creationId xmlns:p14="http://schemas.microsoft.com/office/powerpoint/2010/main" val="2717174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9E8AC-ABA2-FB4E-FD75-527CE7EC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8BB105-0AF7-8246-C832-09F12F9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Stays ordered (like Python </a:t>
            </a:r>
            <a:r>
              <a:rPr lang="en-US" dirty="0" err="1"/>
              <a:t>OrderedDict</a:t>
            </a:r>
            <a:r>
              <a:rPr lang="en-US" dirty="0"/>
              <a:t>)</a:t>
            </a:r>
          </a:p>
          <a:p>
            <a:r>
              <a:rPr lang="en-US" dirty="0"/>
              <a:t>Stays sorted (like Java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Can be iterated (like C++ map, and </a:t>
            </a:r>
            <a:r>
              <a:rPr lang="en-US" dirty="0" err="1"/>
              <a:t>OrderedDict</a:t>
            </a:r>
            <a:r>
              <a:rPr lang="en-US" dirty="0"/>
              <a:t>, but not </a:t>
            </a:r>
            <a:r>
              <a:rPr lang="en-US" dirty="0" err="1"/>
              <a:t>TreeMap</a:t>
            </a:r>
            <a:r>
              <a:rPr lang="en-US" dirty="0"/>
              <a:t>)</a:t>
            </a:r>
          </a:p>
          <a:p>
            <a:r>
              <a:rPr lang="en-US" dirty="0"/>
              <a:t>Fast lookup using </a:t>
            </a:r>
            <a:r>
              <a:rPr lang="en-US" b="1" i="1" dirty="0"/>
              <a:t>secondary</a:t>
            </a:r>
            <a:r>
              <a:rPr lang="en-US" dirty="0"/>
              <a:t> binary tree index (6.5.2)</a:t>
            </a:r>
          </a:p>
          <a:p>
            <a:endParaRPr lang="en-US" dirty="0"/>
          </a:p>
          <a:p>
            <a:r>
              <a:rPr lang="en-US" dirty="0"/>
              <a:t>Simultaneously a sorted linked list (6.5.1) and binary tree (6.5.2)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</p:spTree>
    <p:extLst>
      <p:ext uri="{BB962C8B-B14F-4D97-AF65-F5344CB8AC3E}">
        <p14:creationId xmlns:p14="http://schemas.microsoft.com/office/powerpoint/2010/main" val="2730026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87994" y="209001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39580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327-8EC3-EF92-AAE7-71366AC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Implementation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6F31-2F14-F963-8C9D-067B2AC1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50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build an unordered </a:t>
            </a:r>
            <a:r>
              <a:rPr lang="en-US" dirty="0" err="1"/>
              <a:t>java.util.HashMap</a:t>
            </a:r>
            <a:r>
              <a:rPr lang="en-US" dirty="0"/>
              <a:t> / Python 2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Chapter 6.6</a:t>
            </a:r>
          </a:p>
          <a:p>
            <a:r>
              <a:rPr lang="en-US" dirty="0"/>
              <a:t>We will build a sorted </a:t>
            </a:r>
            <a:r>
              <a:rPr lang="en-US" dirty="0" err="1"/>
              <a:t>java.util.TreeMap</a:t>
            </a:r>
            <a:r>
              <a:rPr lang="en-US" dirty="0"/>
              <a:t> – plus an iterator</a:t>
            </a:r>
          </a:p>
          <a:p>
            <a:pPr lvl="1"/>
            <a:r>
              <a:rPr lang="en-US" dirty="0"/>
              <a:t>Chapter 6.5 (Simultaneous Linked List + Tree)</a:t>
            </a:r>
          </a:p>
          <a:p>
            <a:pPr lvl="1"/>
            <a:r>
              <a:rPr lang="en-US" dirty="0"/>
              <a:t>It would be named </a:t>
            </a:r>
            <a:r>
              <a:rPr lang="en-US" dirty="0" err="1"/>
              <a:t>java.util.LinkedTreeMap</a:t>
            </a:r>
            <a:r>
              <a:rPr lang="en-US" dirty="0"/>
              <a:t> if Java had such a thing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D9D17-AC25-E8DC-2D74-E9E4DEA5E3E3}"/>
              </a:ext>
            </a:extLst>
          </p:cNvPr>
          <p:cNvSpPr txBox="1"/>
          <p:nvPr/>
        </p:nvSpPr>
        <p:spPr>
          <a:xfrm>
            <a:off x="1162876" y="4116934"/>
            <a:ext cx="2648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</a:t>
            </a:r>
          </a:p>
          <a:p>
            <a:endParaRPr lang="en-US" dirty="0"/>
          </a:p>
          <a:p>
            <a:r>
              <a:rPr lang="en-US" dirty="0"/>
              <a:t>Python 2 </a:t>
            </a:r>
            <a:r>
              <a:rPr lang="en-US" dirty="0" err="1"/>
              <a:t>dict</a:t>
            </a:r>
            <a:r>
              <a:rPr lang="en-US" dirty="0"/>
              <a:t>  - unordered</a:t>
            </a:r>
          </a:p>
          <a:p>
            <a:r>
              <a:rPr lang="en-US" dirty="0"/>
              <a:t>Python 3.1 - </a:t>
            </a:r>
            <a:r>
              <a:rPr lang="en-US" dirty="0" err="1"/>
              <a:t>OrderedDict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3A8E7-615D-57B8-DD11-D3D55A2AFC33}"/>
              </a:ext>
            </a:extLst>
          </p:cNvPr>
          <p:cNvSpPr txBox="1"/>
          <p:nvPr/>
        </p:nvSpPr>
        <p:spPr>
          <a:xfrm>
            <a:off x="8219332" y="4116934"/>
            <a:ext cx="2809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Java</a:t>
            </a:r>
          </a:p>
          <a:p>
            <a:endParaRPr lang="en-US" dirty="0"/>
          </a:p>
          <a:p>
            <a:r>
              <a:rPr lang="en-US" dirty="0" err="1"/>
              <a:t>java.util.HashMap</a:t>
            </a:r>
            <a:endParaRPr lang="en-US" dirty="0"/>
          </a:p>
          <a:p>
            <a:r>
              <a:rPr lang="en-US" dirty="0" err="1"/>
              <a:t>java.util.TreeMap</a:t>
            </a:r>
            <a:r>
              <a:rPr lang="en-US" dirty="0"/>
              <a:t> (*)</a:t>
            </a:r>
          </a:p>
          <a:p>
            <a:r>
              <a:rPr lang="en-US" dirty="0" err="1"/>
              <a:t>java.util.LinkedHashMap</a:t>
            </a:r>
            <a:endParaRPr lang="en-US" dirty="0"/>
          </a:p>
          <a:p>
            <a:endParaRPr lang="en-US" dirty="0"/>
          </a:p>
          <a:p>
            <a:r>
              <a:rPr lang="en-US" dirty="0"/>
              <a:t>* No iterator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DF3EC-A2B8-3EF7-4CCC-1E9131AEBA76}"/>
              </a:ext>
            </a:extLst>
          </p:cNvPr>
          <p:cNvSpPr txBox="1"/>
          <p:nvPr/>
        </p:nvSpPr>
        <p:spPr>
          <a:xfrm>
            <a:off x="4354830" y="4116934"/>
            <a:ext cx="327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C++ (capabilities of any map)</a:t>
            </a:r>
          </a:p>
          <a:p>
            <a:endParaRPr lang="en-US" dirty="0"/>
          </a:p>
          <a:p>
            <a:r>
              <a:rPr lang="en-US" dirty="0"/>
              <a:t>Associative</a:t>
            </a:r>
          </a:p>
          <a:p>
            <a:r>
              <a:rPr lang="en-US" dirty="0"/>
              <a:t>Ordered</a:t>
            </a:r>
          </a:p>
          <a:p>
            <a:r>
              <a:rPr lang="en-US" dirty="0"/>
              <a:t>Unique Keys</a:t>
            </a:r>
          </a:p>
          <a:p>
            <a:r>
              <a:rPr lang="en-US" dirty="0"/>
              <a:t>Map (key / simple value)</a:t>
            </a:r>
          </a:p>
        </p:txBody>
      </p:sp>
    </p:spTree>
    <p:extLst>
      <p:ext uri="{BB962C8B-B14F-4D97-AF65-F5344CB8AC3E}">
        <p14:creationId xmlns:p14="http://schemas.microsoft.com/office/powerpoint/2010/main" val="3908200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4162F-0C98-3F01-3C23-E079989741EB}"/>
              </a:ext>
            </a:extLst>
          </p:cNvPr>
          <p:cNvSpPr/>
          <p:nvPr/>
        </p:nvSpPr>
        <p:spPr>
          <a:xfrm>
            <a:off x="5453227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075727" y="338820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</p:spTree>
    <p:extLst>
      <p:ext uri="{BB962C8B-B14F-4D97-AF65-F5344CB8AC3E}">
        <p14:creationId xmlns:p14="http://schemas.microsoft.com/office/powerpoint/2010/main" val="3669161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F4C63251-679E-9267-768E-4194389DE762}"/>
              </a:ext>
            </a:extLst>
          </p:cNvPr>
          <p:cNvSpPr/>
          <p:nvPr/>
        </p:nvSpPr>
        <p:spPr>
          <a:xfrm>
            <a:off x="4122701" y="430254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3C77D-B641-9E0F-9E92-529F977F3886}"/>
              </a:ext>
            </a:extLst>
          </p:cNvPr>
          <p:cNvSpPr/>
          <p:nvPr/>
        </p:nvSpPr>
        <p:spPr>
          <a:xfrm>
            <a:off x="5413741" y="574652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75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BEB56-FA5F-49DC-C9CD-59F5739D3445}"/>
              </a:ext>
            </a:extLst>
          </p:cNvPr>
          <p:cNvSpPr txBox="1"/>
          <p:nvPr/>
        </p:nvSpPr>
        <p:spPr>
          <a:xfrm>
            <a:off x="610732" y="2965361"/>
            <a:ext cx="26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 item with a key of g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638D0B99-559B-1694-5E35-80D4E7C57B1D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94F3C7-2EB2-8C98-B231-AB097498CD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9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421235" y="3237113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607995" y="3334693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048401" y="4464918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525607" y="505546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3874970" y="4464918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539737" y="4444433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016943" y="506938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289884" y="4444433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778598" y="212964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0956471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389777" y="402330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2898441" y="403781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29940A-B70D-250C-CF29-16E1893C6446}"/>
              </a:ext>
            </a:extLst>
          </p:cNvPr>
          <p:cNvCxnSpPr>
            <a:cxnSpLocks/>
          </p:cNvCxnSpPr>
          <p:nvPr/>
        </p:nvCxnSpPr>
        <p:spPr>
          <a:xfrm>
            <a:off x="10736826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58D91-77B2-79EE-770B-68C911E36F9D}"/>
              </a:ext>
            </a:extLst>
          </p:cNvPr>
          <p:cNvSpPr/>
          <p:nvPr/>
        </p:nvSpPr>
        <p:spPr>
          <a:xfrm>
            <a:off x="2741716" y="570231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36978-EFC5-7877-E768-E0E11A790F4A}"/>
              </a:ext>
            </a:extLst>
          </p:cNvPr>
          <p:cNvCxnSpPr>
            <a:cxnSpLocks/>
          </p:cNvCxnSpPr>
          <p:nvPr/>
        </p:nvCxnSpPr>
        <p:spPr>
          <a:xfrm>
            <a:off x="2522071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43CF-E66D-5C87-DFB2-1F4089518C74}"/>
              </a:ext>
            </a:extLst>
          </p:cNvPr>
          <p:cNvCxnSpPr>
            <a:cxnSpLocks/>
          </p:cNvCxnSpPr>
          <p:nvPr/>
        </p:nvCxnSpPr>
        <p:spPr>
          <a:xfrm>
            <a:off x="5233582" y="5497771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1222F1-3996-59A3-83E5-198B8FED8D4D}"/>
              </a:ext>
            </a:extLst>
          </p:cNvPr>
          <p:cNvSpPr/>
          <p:nvPr/>
        </p:nvSpPr>
        <p:spPr>
          <a:xfrm>
            <a:off x="8210085" y="573669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D74F-7AD3-20CF-0489-311F0C682A68}"/>
              </a:ext>
            </a:extLst>
          </p:cNvPr>
          <p:cNvCxnSpPr>
            <a:cxnSpLocks/>
          </p:cNvCxnSpPr>
          <p:nvPr/>
        </p:nvCxnSpPr>
        <p:spPr>
          <a:xfrm>
            <a:off x="7990440" y="5532148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B57F8-8BF0-9330-E2C1-F7B54039A407}"/>
              </a:ext>
            </a:extLst>
          </p:cNvPr>
          <p:cNvSpPr/>
          <p:nvPr/>
        </p:nvSpPr>
        <p:spPr>
          <a:xfrm>
            <a:off x="6547781" y="5723075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95E64D-8F95-9357-A998-9723F23B0EE2}"/>
              </a:ext>
            </a:extLst>
          </p:cNvPr>
          <p:cNvCxnSpPr>
            <a:cxnSpLocks/>
          </p:cNvCxnSpPr>
          <p:nvPr/>
        </p:nvCxnSpPr>
        <p:spPr>
          <a:xfrm flipH="1">
            <a:off x="6763859" y="5537894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772AF3C-5F28-D46F-2A81-36387D339B5E}"/>
              </a:ext>
            </a:extLst>
          </p:cNvPr>
          <p:cNvSpPr/>
          <p:nvPr/>
        </p:nvSpPr>
        <p:spPr>
          <a:xfrm>
            <a:off x="1046879" y="5667776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7ED18A-A453-E92C-BA26-5737EFA722AD}"/>
              </a:ext>
            </a:extLst>
          </p:cNvPr>
          <p:cNvCxnSpPr>
            <a:cxnSpLocks/>
          </p:cNvCxnSpPr>
          <p:nvPr/>
        </p:nvCxnSpPr>
        <p:spPr>
          <a:xfrm flipH="1">
            <a:off x="1262957" y="5482595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1198-AD1B-2EF9-EA99-416AEF497678}"/>
              </a:ext>
            </a:extLst>
          </p:cNvPr>
          <p:cNvSpPr/>
          <p:nvPr/>
        </p:nvSpPr>
        <p:spPr>
          <a:xfrm>
            <a:off x="3787024" y="5728298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D59FD-87DC-E989-B30D-ABE432F9D7F0}"/>
              </a:ext>
            </a:extLst>
          </p:cNvPr>
          <p:cNvCxnSpPr>
            <a:cxnSpLocks/>
          </p:cNvCxnSpPr>
          <p:nvPr/>
        </p:nvCxnSpPr>
        <p:spPr>
          <a:xfrm flipH="1">
            <a:off x="4003102" y="5543117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1D5BF-FD29-8444-D6BC-8809987E9BE7}"/>
              </a:ext>
            </a:extLst>
          </p:cNvPr>
          <p:cNvSpPr/>
          <p:nvPr/>
        </p:nvSpPr>
        <p:spPr>
          <a:xfrm>
            <a:off x="9272312" y="568295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7A7AF-A697-4E30-D4CB-017A00EEE72F}"/>
              </a:ext>
            </a:extLst>
          </p:cNvPr>
          <p:cNvCxnSpPr>
            <a:cxnSpLocks/>
          </p:cNvCxnSpPr>
          <p:nvPr/>
        </p:nvCxnSpPr>
        <p:spPr>
          <a:xfrm flipH="1">
            <a:off x="9488390" y="549777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271275" y="508389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887DAA-FAEE-AB92-274E-091B73B2B024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166903" y="2521527"/>
            <a:ext cx="0" cy="39203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851ECE-1EBE-59D5-6F70-D04F1856DD8F}"/>
              </a:ext>
            </a:extLst>
          </p:cNvPr>
          <p:cNvSpPr txBox="1"/>
          <p:nvPr/>
        </p:nvSpPr>
        <p:spPr>
          <a:xfrm>
            <a:off x="7760283" y="723472"/>
            <a:ext cx="42671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3B85F-F6E6-4E8E-3E6B-87E273D28D1C}"/>
              </a:ext>
            </a:extLst>
          </p:cNvPr>
          <p:cNvSpPr txBox="1"/>
          <p:nvPr/>
        </p:nvSpPr>
        <p:spPr>
          <a:xfrm>
            <a:off x="835982" y="798338"/>
            <a:ext cx="42188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__count;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644109" y="291356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762613" y="5055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pic>
        <p:nvPicPr>
          <p:cNvPr id="7" name="Picture 6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3B56F90F-DFF5-885A-50E3-FCB55B9D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597" y="2271967"/>
            <a:ext cx="1663185" cy="2413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C9C12-1A85-E952-96D9-C4CD677DD552}"/>
              </a:ext>
            </a:extLst>
          </p:cNvPr>
          <p:cNvSpPr txBox="1"/>
          <p:nvPr/>
        </p:nvSpPr>
        <p:spPr>
          <a:xfrm>
            <a:off x="373235" y="6282402"/>
            <a:ext cx="4267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/wiki/Pachinko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F6CC3AC-0E13-A089-D06C-688BAB74FB56}"/>
              </a:ext>
            </a:extLst>
          </p:cNvPr>
          <p:cNvSpPr/>
          <p:nvPr/>
        </p:nvSpPr>
        <p:spPr>
          <a:xfrm>
            <a:off x="2965082" y="2949677"/>
            <a:ext cx="2678634" cy="2890684"/>
          </a:xfrm>
          <a:custGeom>
            <a:avLst/>
            <a:gdLst>
              <a:gd name="connsiteX0" fmla="*/ 2678634 w 2678634"/>
              <a:gd name="connsiteY0" fmla="*/ 0 h 2890684"/>
              <a:gd name="connsiteX1" fmla="*/ 269731 w 2678634"/>
              <a:gd name="connsiteY1" fmla="*/ 668594 h 2890684"/>
              <a:gd name="connsiteX2" fmla="*/ 200905 w 2678634"/>
              <a:gd name="connsiteY2" fmla="*/ 1553497 h 2890684"/>
              <a:gd name="connsiteX3" fmla="*/ 1547924 w 2678634"/>
              <a:gd name="connsiteY3" fmla="*/ 2448233 h 2890684"/>
              <a:gd name="connsiteX4" fmla="*/ 2157524 w 2678634"/>
              <a:gd name="connsiteY4" fmla="*/ 2890684 h 289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8634" h="2890684">
                <a:moveTo>
                  <a:pt x="2678634" y="0"/>
                </a:moveTo>
                <a:cubicBezTo>
                  <a:pt x="1680660" y="204839"/>
                  <a:pt x="682686" y="409678"/>
                  <a:pt x="269731" y="668594"/>
                </a:cubicBezTo>
                <a:cubicBezTo>
                  <a:pt x="-143224" y="927510"/>
                  <a:pt x="-12127" y="1256891"/>
                  <a:pt x="200905" y="1553497"/>
                </a:cubicBezTo>
                <a:cubicBezTo>
                  <a:pt x="413937" y="1850103"/>
                  <a:pt x="1221821" y="2225369"/>
                  <a:pt x="1547924" y="2448233"/>
                </a:cubicBezTo>
                <a:cubicBezTo>
                  <a:pt x="1874027" y="2671097"/>
                  <a:pt x="2015775" y="2780890"/>
                  <a:pt x="2157524" y="289068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9E532DF-4DD2-8CEF-F72E-56185053F5E2}"/>
              </a:ext>
            </a:extLst>
          </p:cNvPr>
          <p:cNvSpPr/>
          <p:nvPr/>
        </p:nvSpPr>
        <p:spPr>
          <a:xfrm>
            <a:off x="5083672" y="58764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</p:spTree>
    <p:extLst>
      <p:ext uri="{BB962C8B-B14F-4D97-AF65-F5344CB8AC3E}">
        <p14:creationId xmlns:p14="http://schemas.microsoft.com/office/powerpoint/2010/main" val="589231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1EE58-6FF1-A704-5946-C21849F188F3}"/>
              </a:ext>
            </a:extLst>
          </p:cNvPr>
          <p:cNvSpPr txBox="1"/>
          <p:nvPr/>
        </p:nvSpPr>
        <p:spPr>
          <a:xfrm>
            <a:off x="904567" y="403823"/>
            <a:ext cx="87998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value)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*left, *right;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7060B6-E8C3-A750-70E7-28D1E64D1A9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564298" y="3393332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72CBF75E-4B04-A486-DA37-87BBD2B3CFFA}"/>
              </a:ext>
            </a:extLst>
          </p:cNvPr>
          <p:cNvSpPr/>
          <p:nvPr/>
        </p:nvSpPr>
        <p:spPr>
          <a:xfrm>
            <a:off x="7041504" y="3983877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B0870-DB08-9BF0-4D71-A2687AF1CF95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9390867" y="3393332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E3025E2F-3689-4F09-3687-ED2D9BD136AC}"/>
              </a:ext>
            </a:extLst>
          </p:cNvPr>
          <p:cNvSpPr/>
          <p:nvPr/>
        </p:nvSpPr>
        <p:spPr>
          <a:xfrm>
            <a:off x="8414338" y="296623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84EDA-0D90-FE37-C814-8DABC250949B}"/>
              </a:ext>
            </a:extLst>
          </p:cNvPr>
          <p:cNvSpPr/>
          <p:nvPr/>
        </p:nvSpPr>
        <p:spPr>
          <a:xfrm>
            <a:off x="8257613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1C539F-2DDC-E890-21D8-C9D6294C6902}"/>
              </a:ext>
            </a:extLst>
          </p:cNvPr>
          <p:cNvCxnSpPr>
            <a:cxnSpLocks/>
          </p:cNvCxnSpPr>
          <p:nvPr/>
        </p:nvCxnSpPr>
        <p:spPr>
          <a:xfrm>
            <a:off x="8037968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3F55D2-90B6-87E1-684C-FBFE2EF76259}"/>
              </a:ext>
            </a:extLst>
          </p:cNvPr>
          <p:cNvSpPr/>
          <p:nvPr/>
        </p:nvSpPr>
        <p:spPr>
          <a:xfrm>
            <a:off x="10969124" y="463073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20E2E3-8A7E-25ED-9165-296B32F7A788}"/>
              </a:ext>
            </a:extLst>
          </p:cNvPr>
          <p:cNvCxnSpPr>
            <a:cxnSpLocks/>
          </p:cNvCxnSpPr>
          <p:nvPr/>
        </p:nvCxnSpPr>
        <p:spPr>
          <a:xfrm>
            <a:off x="10749479" y="4426185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CAF9E-7122-5FEB-1275-C5599A23D783}"/>
              </a:ext>
            </a:extLst>
          </p:cNvPr>
          <p:cNvSpPr/>
          <p:nvPr/>
        </p:nvSpPr>
        <p:spPr>
          <a:xfrm>
            <a:off x="6562776" y="4596190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86576-6B75-F86E-9C38-103E95B1E0F5}"/>
              </a:ext>
            </a:extLst>
          </p:cNvPr>
          <p:cNvCxnSpPr>
            <a:cxnSpLocks/>
          </p:cNvCxnSpPr>
          <p:nvPr/>
        </p:nvCxnSpPr>
        <p:spPr>
          <a:xfrm flipH="1">
            <a:off x="6778854" y="4411009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1CD24-13B2-6165-F6AC-FB5FCFC7BD2B}"/>
              </a:ext>
            </a:extLst>
          </p:cNvPr>
          <p:cNvSpPr/>
          <p:nvPr/>
        </p:nvSpPr>
        <p:spPr>
          <a:xfrm>
            <a:off x="9302921" y="4656712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32DCCC-47EB-92BE-43BF-A3E67FA8422E}"/>
              </a:ext>
            </a:extLst>
          </p:cNvPr>
          <p:cNvCxnSpPr>
            <a:cxnSpLocks/>
          </p:cNvCxnSpPr>
          <p:nvPr/>
        </p:nvCxnSpPr>
        <p:spPr>
          <a:xfrm flipH="1">
            <a:off x="9518999" y="4471531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ip Same Side Corner Rectangle 15">
            <a:extLst>
              <a:ext uri="{FF2B5EF4-FFF2-40B4-BE49-F238E27FC236}">
                <a16:creationId xmlns:a16="http://schemas.microsoft.com/office/drawing/2014/main" id="{CBA60218-24EE-E669-B78D-AB0BB7BD5C31}"/>
              </a:ext>
            </a:extLst>
          </p:cNvPr>
          <p:cNvSpPr/>
          <p:nvPr/>
        </p:nvSpPr>
        <p:spPr>
          <a:xfrm>
            <a:off x="9787172" y="401231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BC7BB-F781-0D4D-B36C-E90CC4ABBC8E}"/>
              </a:ext>
            </a:extLst>
          </p:cNvPr>
          <p:cNvCxnSpPr>
            <a:cxnSpLocks/>
          </p:cNvCxnSpPr>
          <p:nvPr/>
        </p:nvCxnSpPr>
        <p:spPr>
          <a:xfrm flipH="1">
            <a:off x="8937132" y="2095295"/>
            <a:ext cx="2261810" cy="85485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ame Side Corner Rectangle 16">
            <a:extLst>
              <a:ext uri="{FF2B5EF4-FFF2-40B4-BE49-F238E27FC236}">
                <a16:creationId xmlns:a16="http://schemas.microsoft.com/office/drawing/2014/main" id="{4FEB7506-65F9-512D-2469-8C52CF7326BD}"/>
              </a:ext>
            </a:extLst>
          </p:cNvPr>
          <p:cNvSpPr/>
          <p:nvPr/>
        </p:nvSpPr>
        <p:spPr>
          <a:xfrm>
            <a:off x="9703891" y="213355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g=25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B9763-BBF3-D052-E93B-F0949C7C5B68}"/>
              </a:ext>
            </a:extLst>
          </p:cNvPr>
          <p:cNvSpPr txBox="1"/>
          <p:nvPr/>
        </p:nvSpPr>
        <p:spPr>
          <a:xfrm>
            <a:off x="6096000" y="5331015"/>
            <a:ext cx="5545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tree is correctly maintained you will always find either a match, or a place to correctly insert the new record.  The tree is not guaranteed to be balanced - that depends on the insert order. </a:t>
            </a:r>
          </a:p>
        </p:txBody>
      </p:sp>
    </p:spTree>
    <p:extLst>
      <p:ext uri="{BB962C8B-B14F-4D97-AF65-F5344CB8AC3E}">
        <p14:creationId xmlns:p14="http://schemas.microsoft.com/office/powerpoint/2010/main" val="1987576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46429-22C1-201A-C2AB-87ACB3EBA186}"/>
              </a:ext>
            </a:extLst>
          </p:cNvPr>
          <p:cNvSpPr txBox="1"/>
          <p:nvPr/>
        </p:nvSpPr>
        <p:spPr>
          <a:xfrm>
            <a:off x="619432" y="51138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22);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"h", 42);  // Replace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"d",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123);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"f", 6);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"k", 9);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"m", 67);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"j", 12);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66185-B4EA-389A-EB4E-278BD8BF7151}"/>
              </a:ext>
            </a:extLst>
          </p:cNvPr>
          <p:cNvSpPr txBox="1"/>
          <p:nvPr/>
        </p:nvSpPr>
        <p:spPr>
          <a:xfrm>
            <a:off x="7138218" y="337009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F0B22-F0FE-A6F0-9E7D-9D83D86C19D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954024" y="4260279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61659A02-ED9B-3919-C6BD-7095F612F76A}"/>
              </a:ext>
            </a:extLst>
          </p:cNvPr>
          <p:cNvSpPr/>
          <p:nvPr/>
        </p:nvSpPr>
        <p:spPr>
          <a:xfrm>
            <a:off x="7431230" y="4850824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60D08D-8626-CD78-D061-906878605627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9780593" y="4260279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B9762E73-B05E-2A60-600E-203895697EA2}"/>
              </a:ext>
            </a:extLst>
          </p:cNvPr>
          <p:cNvSpPr/>
          <p:nvPr/>
        </p:nvSpPr>
        <p:spPr>
          <a:xfrm>
            <a:off x="8804064" y="383318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C20705-1ABE-B805-AEEB-480EBDE8DAD8}"/>
              </a:ext>
            </a:extLst>
          </p:cNvPr>
          <p:cNvSpPr/>
          <p:nvPr/>
        </p:nvSpPr>
        <p:spPr>
          <a:xfrm>
            <a:off x="8647339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E111-FDA9-9DBF-2AAB-D93870B1B8D5}"/>
              </a:ext>
            </a:extLst>
          </p:cNvPr>
          <p:cNvCxnSpPr>
            <a:cxnSpLocks/>
          </p:cNvCxnSpPr>
          <p:nvPr/>
        </p:nvCxnSpPr>
        <p:spPr>
          <a:xfrm>
            <a:off x="8427694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F8067-E9A0-0E95-1430-1502A74A612C}"/>
              </a:ext>
            </a:extLst>
          </p:cNvPr>
          <p:cNvSpPr/>
          <p:nvPr/>
        </p:nvSpPr>
        <p:spPr>
          <a:xfrm>
            <a:off x="11358850" y="549767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1274B-B98C-C491-2176-E321CF012D6B}"/>
              </a:ext>
            </a:extLst>
          </p:cNvPr>
          <p:cNvCxnSpPr>
            <a:cxnSpLocks/>
          </p:cNvCxnSpPr>
          <p:nvPr/>
        </p:nvCxnSpPr>
        <p:spPr>
          <a:xfrm>
            <a:off x="11139205" y="5293132"/>
            <a:ext cx="302208" cy="3622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9E8C3-2E5F-7CC9-2957-3CA55CB6DD1B}"/>
              </a:ext>
            </a:extLst>
          </p:cNvPr>
          <p:cNvSpPr/>
          <p:nvPr/>
        </p:nvSpPr>
        <p:spPr>
          <a:xfrm>
            <a:off x="6952502" y="5463137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3A0535-1290-6794-4451-0B871D0E9381}"/>
              </a:ext>
            </a:extLst>
          </p:cNvPr>
          <p:cNvCxnSpPr>
            <a:cxnSpLocks/>
          </p:cNvCxnSpPr>
          <p:nvPr/>
        </p:nvCxnSpPr>
        <p:spPr>
          <a:xfrm flipH="1">
            <a:off x="7168580" y="5277956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204F0-3965-8653-5CB1-9502BC19A1FD}"/>
              </a:ext>
            </a:extLst>
          </p:cNvPr>
          <p:cNvSpPr/>
          <p:nvPr/>
        </p:nvSpPr>
        <p:spPr>
          <a:xfrm>
            <a:off x="9692647" y="5523659"/>
            <a:ext cx="302208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81608-A2EA-7064-1953-78603D30C7D6}"/>
              </a:ext>
            </a:extLst>
          </p:cNvPr>
          <p:cNvCxnSpPr>
            <a:cxnSpLocks/>
          </p:cNvCxnSpPr>
          <p:nvPr/>
        </p:nvCxnSpPr>
        <p:spPr>
          <a:xfrm flipH="1">
            <a:off x="9908725" y="5338478"/>
            <a:ext cx="332139" cy="3221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606F75EC-0FCD-B068-DAC1-E1AC17C38988}"/>
              </a:ext>
            </a:extLst>
          </p:cNvPr>
          <p:cNvSpPr/>
          <p:nvPr/>
        </p:nvSpPr>
        <p:spPr>
          <a:xfrm>
            <a:off x="10176898" y="487925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3180147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D78D0-9BCE-9408-FA02-6386F5316B18}"/>
              </a:ext>
            </a:extLst>
          </p:cNvPr>
          <p:cNvSpPr txBox="1"/>
          <p:nvPr/>
        </p:nvSpPr>
        <p:spPr>
          <a:xfrm>
            <a:off x="245410" y="673645"/>
            <a:ext cx="80231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int depth)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 == NULL ) return;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depth;i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("| 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("%s=%d\n", cur-&gt;key, cur-&gt;value);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cur-&gt;__left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(cur-&gt;__left,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cur-&gt;__right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(cur-&gt;__right, depth+1);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Recursively print the tree view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TreeMap_dump_tree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(self-&gt;__root, 0);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68DB4-0286-2A57-825E-31FABAEFD36D}"/>
              </a:ext>
            </a:extLst>
          </p:cNvPr>
          <p:cNvSpPr txBox="1"/>
          <p:nvPr/>
        </p:nvSpPr>
        <p:spPr>
          <a:xfrm>
            <a:off x="7551173" y="3429000"/>
            <a:ext cx="4326195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TreeMap@0x6000003dcd20 count=7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h=42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d=8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b=123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| f=6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k=9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j=12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| | m=67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29F7C-3C71-C882-16A7-61293406E1B9}"/>
              </a:ext>
            </a:extLst>
          </p:cNvPr>
          <p:cNvGrpSpPr/>
          <p:nvPr/>
        </p:nvGrpSpPr>
        <p:grpSpPr>
          <a:xfrm>
            <a:off x="7157884" y="1414269"/>
            <a:ext cx="4481165" cy="1515744"/>
            <a:chOff x="1525607" y="2913565"/>
            <a:chExt cx="9282594" cy="26920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D2096E-A8D0-3115-5925-74A55C515F22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9A37230-6C5A-31EE-D2F0-0B9E11B9886F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C72933-9BD6-CBBF-2AAF-38935332D8C3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Snip Same Side Corner Rectangle 22">
              <a:extLst>
                <a:ext uri="{FF2B5EF4-FFF2-40B4-BE49-F238E27FC236}">
                  <a16:creationId xmlns:a16="http://schemas.microsoft.com/office/drawing/2014/main" id="{6041551C-5822-114B-1BDC-D17E4F82C319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A7261F-37EB-0A44-0421-1C03AD16F609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443B010-CC65-FBFF-2A1B-592F84B800D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nip Same Side Corner Rectangle 25">
              <a:extLst>
                <a:ext uri="{FF2B5EF4-FFF2-40B4-BE49-F238E27FC236}">
                  <a16:creationId xmlns:a16="http://schemas.microsoft.com/office/drawing/2014/main" id="{D64A2B4B-0B66-D28D-56E8-100C8BF0175F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A26716-1525-C43E-82DC-ABD3A95E62CC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C9F368AD-44A8-F72B-B31A-8BCB1E6512A7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9" name="Snip Same Side Corner Rectangle 28">
              <a:extLst>
                <a:ext uri="{FF2B5EF4-FFF2-40B4-BE49-F238E27FC236}">
                  <a16:creationId xmlns:a16="http://schemas.microsoft.com/office/drawing/2014/main" id="{06D71313-2BB6-E9FB-6A15-2908534C1371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30" name="Snip Same Side Corner Rectangle 29">
              <a:extLst>
                <a:ext uri="{FF2B5EF4-FFF2-40B4-BE49-F238E27FC236}">
                  <a16:creationId xmlns:a16="http://schemas.microsoft.com/office/drawing/2014/main" id="{12F20CF2-93BF-577E-8D11-743DD7B0F9A1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31" name="Snip Same Side Corner Rectangle 30">
              <a:extLst>
                <a:ext uri="{FF2B5EF4-FFF2-40B4-BE49-F238E27FC236}">
                  <a16:creationId xmlns:a16="http://schemas.microsoft.com/office/drawing/2014/main" id="{D1365573-F423-EAC9-E5D0-FD26AEF18CE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05B959B6-5137-485D-07DC-C6D75898420A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570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3C4ED-AD5A-770A-E851-565788CED674}"/>
              </a:ext>
            </a:extLst>
          </p:cNvPr>
          <p:cNvSpPr txBox="1"/>
          <p:nvPr/>
        </p:nvSpPr>
        <p:spPr>
          <a:xfrm>
            <a:off x="422787" y="656328"/>
            <a:ext cx="1078598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 char *key, int def)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key == NULL || self-&gt;__root == NULL ) return def;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return cur-&gt;value;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cur = cur-&gt;__left;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cur = cur-&gt;__right;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def;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7D79C-6768-BE99-AFF6-D4763C63E7CC}"/>
              </a:ext>
            </a:extLst>
          </p:cNvPr>
          <p:cNvGrpSpPr/>
          <p:nvPr/>
        </p:nvGrpSpPr>
        <p:grpSpPr>
          <a:xfrm>
            <a:off x="4991660" y="3774011"/>
            <a:ext cx="6777553" cy="2292492"/>
            <a:chOff x="1525607" y="2913565"/>
            <a:chExt cx="9282594" cy="26920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355B1-9198-3D6D-1191-051E4676542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3421235" y="3237113"/>
              <a:ext cx="2561889" cy="80070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19F80F-8AFA-027B-AB5F-4A872351EB55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6607995" y="3334693"/>
              <a:ext cx="2304576" cy="68861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51A915-F142-340B-2142-754A199746E1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2048401" y="4464918"/>
              <a:ext cx="897014" cy="59054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Same Side Corner Rectangle 7">
              <a:extLst>
                <a:ext uri="{FF2B5EF4-FFF2-40B4-BE49-F238E27FC236}">
                  <a16:creationId xmlns:a16="http://schemas.microsoft.com/office/drawing/2014/main" id="{CD59051D-1816-6626-7B3B-D3AEE5908130}"/>
                </a:ext>
              </a:extLst>
            </p:cNvPr>
            <p:cNvSpPr/>
            <p:nvPr/>
          </p:nvSpPr>
          <p:spPr>
            <a:xfrm>
              <a:off x="1525607" y="505546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b=123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7B831A8-C4C5-679E-4D3F-A8F138D067E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874970" y="4464918"/>
              <a:ext cx="919099" cy="618979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0C860B-EEBA-575D-99B2-5514CCD2E9D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7539737" y="4444433"/>
              <a:ext cx="932364" cy="62495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C4793357-FFFD-1593-D803-93A76433CE10}"/>
                </a:ext>
              </a:extLst>
            </p:cNvPr>
            <p:cNvSpPr/>
            <p:nvPr/>
          </p:nvSpPr>
          <p:spPr>
            <a:xfrm>
              <a:off x="7016943" y="5069383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j=12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505A2AB-935D-75AB-4DEC-641D766FF1DE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9289884" y="4444433"/>
              <a:ext cx="995523" cy="61144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Snip Same Side Corner Rectangle 12">
              <a:extLst>
                <a:ext uri="{FF2B5EF4-FFF2-40B4-BE49-F238E27FC236}">
                  <a16:creationId xmlns:a16="http://schemas.microsoft.com/office/drawing/2014/main" id="{2CA768DD-3369-3968-790C-D72B49F0B8AC}"/>
                </a:ext>
              </a:extLst>
            </p:cNvPr>
            <p:cNvSpPr/>
            <p:nvPr/>
          </p:nvSpPr>
          <p:spPr>
            <a:xfrm>
              <a:off x="8389777" y="402330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2E313D50-12B0-0146-CCC9-E9855D35BE9A}"/>
                </a:ext>
              </a:extLst>
            </p:cNvPr>
            <p:cNvSpPr/>
            <p:nvPr/>
          </p:nvSpPr>
          <p:spPr>
            <a:xfrm>
              <a:off x="2898441" y="4037819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C17F71E7-111E-B868-0D68-5E2ED4C3046C}"/>
                </a:ext>
              </a:extLst>
            </p:cNvPr>
            <p:cNvSpPr/>
            <p:nvPr/>
          </p:nvSpPr>
          <p:spPr>
            <a:xfrm>
              <a:off x="4271275" y="508389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f=6</a:t>
              </a:r>
            </a:p>
          </p:txBody>
        </p:sp>
        <p:sp>
          <p:nvSpPr>
            <p:cNvPr id="16" name="Snip Same Side Corner Rectangle 15">
              <a:extLst>
                <a:ext uri="{FF2B5EF4-FFF2-40B4-BE49-F238E27FC236}">
                  <a16:creationId xmlns:a16="http://schemas.microsoft.com/office/drawing/2014/main" id="{EBA76C63-99BC-ECAA-305B-1A58F784387E}"/>
                </a:ext>
              </a:extLst>
            </p:cNvPr>
            <p:cNvSpPr/>
            <p:nvPr/>
          </p:nvSpPr>
          <p:spPr>
            <a:xfrm>
              <a:off x="5644109" y="2913565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h=42</a:t>
              </a:r>
            </a:p>
          </p:txBody>
        </p:sp>
        <p:sp>
          <p:nvSpPr>
            <p:cNvPr id="17" name="Snip Same Side Corner Rectangle 16">
              <a:extLst>
                <a:ext uri="{FF2B5EF4-FFF2-40B4-BE49-F238E27FC236}">
                  <a16:creationId xmlns:a16="http://schemas.microsoft.com/office/drawing/2014/main" id="{06917010-2E8D-73C4-89E4-3F33C7D4E264}"/>
                </a:ext>
              </a:extLst>
            </p:cNvPr>
            <p:cNvSpPr/>
            <p:nvPr/>
          </p:nvSpPr>
          <p:spPr>
            <a:xfrm>
              <a:off x="9762613" y="5055877"/>
              <a:ext cx="1045588" cy="521759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m=67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850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4771C-F516-DFB3-1E99-98164FDCF9B5}"/>
              </a:ext>
            </a:extLst>
          </p:cNvPr>
          <p:cNvSpPr txBox="1"/>
          <p:nvPr/>
        </p:nvSpPr>
        <p:spPr>
          <a:xfrm>
            <a:off x="2408903" y="3891116"/>
            <a:ext cx="72070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7CF37C-C29B-333A-D509-F64D09C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easily build an Iterator for a pure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26136-179B-0808-DE61-D2C8A023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14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ListMap</a:t>
            </a:r>
            <a:r>
              <a:rPr lang="en-US" dirty="0"/>
              <a:t> can support an ordered iterator</a:t>
            </a:r>
          </a:p>
          <a:p>
            <a:r>
              <a:rPr lang="en-US" dirty="0"/>
              <a:t>HashMap can support an unordered iterator</a:t>
            </a:r>
          </a:p>
          <a:p>
            <a:r>
              <a:rPr lang="en-US" dirty="0"/>
              <a:t>A </a:t>
            </a:r>
            <a:r>
              <a:rPr lang="en-US" dirty="0" err="1"/>
              <a:t>TreeMap</a:t>
            </a:r>
            <a:r>
              <a:rPr lang="en-US" dirty="0"/>
              <a:t> cannot support an iterator without building a stack within the iterator</a:t>
            </a:r>
          </a:p>
        </p:txBody>
      </p:sp>
    </p:spTree>
    <p:extLst>
      <p:ext uri="{BB962C8B-B14F-4D97-AF65-F5344CB8AC3E}">
        <p14:creationId xmlns:p14="http://schemas.microsoft.com/office/powerpoint/2010/main" val="140954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40971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649A-B69A-DF24-FFC7-50C6BF71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Start with a good picture…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85CB74-E6DC-6DC1-C1CE-5B7BA18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65" y="643466"/>
            <a:ext cx="575580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7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1753356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1850936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2981161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357170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360014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2981161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2960676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3585626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357212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2960676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5945746" y="689098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253954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2554062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9503" cy="1325563"/>
          </a:xfrm>
        </p:spPr>
        <p:txBody>
          <a:bodyPr/>
          <a:lstStyle/>
          <a:p>
            <a:r>
              <a:rPr lang="en-US"/>
              <a:t>Add </a:t>
            </a:r>
            <a:r>
              <a:rPr lang="en-US" dirty="0"/>
              <a:t>a LinkedList</a:t>
            </a:r>
          </a:p>
        </p:txBody>
      </p:sp>
      <p:sp>
        <p:nvSpPr>
          <p:cNvPr id="3" name="Snip Same Side Corner Rectangle 2">
            <a:extLst>
              <a:ext uri="{FF2B5EF4-FFF2-40B4-BE49-F238E27FC236}">
                <a16:creationId xmlns:a16="http://schemas.microsoft.com/office/drawing/2014/main" id="{B0AD1052-5F47-77C2-8D77-8160A98656FC}"/>
              </a:ext>
            </a:extLst>
          </p:cNvPr>
          <p:cNvSpPr/>
          <p:nvPr/>
        </p:nvSpPr>
        <p:spPr>
          <a:xfrm>
            <a:off x="5857950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sp>
        <p:nvSpPr>
          <p:cNvPr id="4" name="Snip Same Side Corner Rectangle 3">
            <a:extLst>
              <a:ext uri="{FF2B5EF4-FFF2-40B4-BE49-F238E27FC236}">
                <a16:creationId xmlns:a16="http://schemas.microsoft.com/office/drawing/2014/main" id="{189717C1-49E5-8CB1-E6F5-9AAE49990EDD}"/>
              </a:ext>
            </a:extLst>
          </p:cNvPr>
          <p:cNvSpPr/>
          <p:nvPr/>
        </p:nvSpPr>
        <p:spPr>
          <a:xfrm>
            <a:off x="173944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35FB10F5-F6B2-B67D-D1B1-296C1E826B7A}"/>
              </a:ext>
            </a:extLst>
          </p:cNvPr>
          <p:cNvSpPr/>
          <p:nvPr/>
        </p:nvSpPr>
        <p:spPr>
          <a:xfrm>
            <a:off x="4485116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ED9E705E-AFD4-9C5A-DB8F-CA2A4B0031FC}"/>
              </a:ext>
            </a:extLst>
          </p:cNvPr>
          <p:cNvSpPr/>
          <p:nvPr/>
        </p:nvSpPr>
        <p:spPr>
          <a:xfrm>
            <a:off x="723078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4FE433-F964-62CF-B592-966A8D507B5B}"/>
              </a:ext>
            </a:extLst>
          </p:cNvPr>
          <p:cNvSpPr/>
          <p:nvPr/>
        </p:nvSpPr>
        <p:spPr>
          <a:xfrm>
            <a:off x="9976454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81F5ACC-A4FA-9A27-1843-24764A7A4156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>
            <a:off x="4157870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7719E4E-0BAC-8862-2382-0D5322ABE72B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>
            <a:off x="1238426" y="5452129"/>
            <a:ext cx="501022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3D42D5-0546-29B7-9BA5-18CD88112F42}"/>
              </a:ext>
            </a:extLst>
          </p:cNvPr>
          <p:cNvSpPr/>
          <p:nvPr/>
        </p:nvSpPr>
        <p:spPr>
          <a:xfrm>
            <a:off x="461816" y="5256186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48014C0-474C-218A-4F4A-2ECE98B9FFF6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>
            <a:off x="2785036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1C1711E-DC51-BBE7-4B12-85F29FC7A2BB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>
            <a:off x="5530704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90ED6C8-720F-358E-D6A5-CAE73F78BE9B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>
            <a:off x="6903538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1C2B31F-1E7F-1CB0-837E-B2CE3CE1F1D4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>
            <a:off x="8276372" y="5452130"/>
            <a:ext cx="327246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265F85A-8548-BEF2-C8B5-B864D3EB71DC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>
            <a:off x="9649206" y="5452130"/>
            <a:ext cx="32724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7366C18-B915-FD67-0FDE-07AB3AFBC97C}"/>
              </a:ext>
            </a:extLst>
          </p:cNvPr>
          <p:cNvCxnSpPr>
            <a:cxnSpLocks/>
            <a:stCxn id="7" idx="0"/>
            <a:endCxn id="17" idx="1"/>
          </p:cNvCxnSpPr>
          <p:nvPr/>
        </p:nvCxnSpPr>
        <p:spPr>
          <a:xfrm flipV="1">
            <a:off x="11022042" y="5452129"/>
            <a:ext cx="580851" cy="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B7D08-8F29-69E5-F84C-2F81CA9C8861}"/>
              </a:ext>
            </a:extLst>
          </p:cNvPr>
          <p:cNvSpPr/>
          <p:nvPr/>
        </p:nvSpPr>
        <p:spPr>
          <a:xfrm>
            <a:off x="11602893" y="525618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nip Same Side Corner Rectangle 17">
            <a:extLst>
              <a:ext uri="{FF2B5EF4-FFF2-40B4-BE49-F238E27FC236}">
                <a16:creationId xmlns:a16="http://schemas.microsoft.com/office/drawing/2014/main" id="{B2FAE527-9510-8763-29F9-1E755B474E4C}"/>
              </a:ext>
            </a:extLst>
          </p:cNvPr>
          <p:cNvSpPr/>
          <p:nvPr/>
        </p:nvSpPr>
        <p:spPr>
          <a:xfrm>
            <a:off x="8603618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19" name="Snip Same Side Corner Rectangle 18">
            <a:extLst>
              <a:ext uri="{FF2B5EF4-FFF2-40B4-BE49-F238E27FC236}">
                <a16:creationId xmlns:a16="http://schemas.microsoft.com/office/drawing/2014/main" id="{4ECB9A9D-C4F5-E857-37F8-2BBD92D90C11}"/>
              </a:ext>
            </a:extLst>
          </p:cNvPr>
          <p:cNvSpPr/>
          <p:nvPr/>
        </p:nvSpPr>
        <p:spPr>
          <a:xfrm>
            <a:off x="3112282" y="5191250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96187-D3C0-E731-1D36-B2FE1AFAD043}"/>
              </a:ext>
            </a:extLst>
          </p:cNvPr>
          <p:cNvCxnSpPr>
            <a:cxnSpLocks/>
            <a:stCxn id="76" idx="2"/>
            <a:endCxn id="31" idx="3"/>
          </p:cNvCxnSpPr>
          <p:nvPr/>
        </p:nvCxnSpPr>
        <p:spPr>
          <a:xfrm>
            <a:off x="6334051" y="1080984"/>
            <a:ext cx="0" cy="3488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1429808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3706003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90D84-95C1-1DCA-DC21-06E6B37A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LinkedTreeMap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3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522262-D68D-F78F-6B9F-FD84B64289B0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588383" y="3385509"/>
            <a:ext cx="2561889" cy="8007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18272-38CA-87F3-AF02-F3A8A5125AAE}"/>
              </a:ext>
            </a:extLst>
          </p:cNvPr>
          <p:cNvCxnSpPr>
            <a:cxnSpLocks/>
            <a:endCxn id="62" idx="3"/>
          </p:cNvCxnSpPr>
          <p:nvPr/>
        </p:nvCxnSpPr>
        <p:spPr>
          <a:xfrm>
            <a:off x="6775143" y="3483089"/>
            <a:ext cx="2304576" cy="68861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B641C6-8772-90CA-7FCB-2D5173146D5F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2215549" y="4613314"/>
            <a:ext cx="897014" cy="5905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ame Side Corner Rectangle 55">
            <a:extLst>
              <a:ext uri="{FF2B5EF4-FFF2-40B4-BE49-F238E27FC236}">
                <a16:creationId xmlns:a16="http://schemas.microsoft.com/office/drawing/2014/main" id="{E44504D0-FB6C-AF97-C4D8-A127FD543364}"/>
              </a:ext>
            </a:extLst>
          </p:cNvPr>
          <p:cNvSpPr/>
          <p:nvPr/>
        </p:nvSpPr>
        <p:spPr>
          <a:xfrm>
            <a:off x="1692755" y="520385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57" name="Snip Same Side Corner Rectangle 56">
            <a:extLst>
              <a:ext uri="{FF2B5EF4-FFF2-40B4-BE49-F238E27FC236}">
                <a16:creationId xmlns:a16="http://schemas.microsoft.com/office/drawing/2014/main" id="{A3F4F994-6AE0-3F3F-30C8-4A26D6B7E51C}"/>
              </a:ext>
            </a:extLst>
          </p:cNvPr>
          <p:cNvSpPr/>
          <p:nvPr/>
        </p:nvSpPr>
        <p:spPr>
          <a:xfrm>
            <a:off x="4438423" y="523229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E8145B6-B0EC-9F97-7DC8-B7DABF5E341E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4042118" y="4613314"/>
            <a:ext cx="919099" cy="61897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5192F9-2EE0-E69B-5086-84B615B6959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7706885" y="4592829"/>
            <a:ext cx="932364" cy="62495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nip Same Side Corner Rectangle 63">
            <a:extLst>
              <a:ext uri="{FF2B5EF4-FFF2-40B4-BE49-F238E27FC236}">
                <a16:creationId xmlns:a16="http://schemas.microsoft.com/office/drawing/2014/main" id="{D78881C0-3877-6C05-BEF9-49D3A0444BD6}"/>
              </a:ext>
            </a:extLst>
          </p:cNvPr>
          <p:cNvSpPr/>
          <p:nvPr/>
        </p:nvSpPr>
        <p:spPr>
          <a:xfrm>
            <a:off x="7184091" y="5217779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65" name="Snip Same Side Corner Rectangle 64">
            <a:extLst>
              <a:ext uri="{FF2B5EF4-FFF2-40B4-BE49-F238E27FC236}">
                <a16:creationId xmlns:a16="http://schemas.microsoft.com/office/drawing/2014/main" id="{C2B35D46-1AFB-860B-197E-9C8DAB781F72}"/>
              </a:ext>
            </a:extLst>
          </p:cNvPr>
          <p:cNvSpPr/>
          <p:nvPr/>
        </p:nvSpPr>
        <p:spPr>
          <a:xfrm>
            <a:off x="9929761" y="5204273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6D2452-5257-6535-2E33-2985DA19E501}"/>
              </a:ext>
            </a:extLst>
          </p:cNvPr>
          <p:cNvCxnSpPr>
            <a:cxnSpLocks/>
            <a:endCxn id="65" idx="3"/>
          </p:cNvCxnSpPr>
          <p:nvPr/>
        </p:nvCxnSpPr>
        <p:spPr>
          <a:xfrm>
            <a:off x="9457032" y="4592829"/>
            <a:ext cx="995523" cy="6114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78F898C-1BEC-02EB-C57C-7D6C469B9BA5}"/>
              </a:ext>
            </a:extLst>
          </p:cNvPr>
          <p:cNvCxnSpPr>
            <a:cxnSpLocks/>
            <a:stCxn id="47" idx="0"/>
            <a:endCxn id="57" idx="2"/>
          </p:cNvCxnSpPr>
          <p:nvPr/>
        </p:nvCxnSpPr>
        <p:spPr>
          <a:xfrm>
            <a:off x="4111177" y="4447095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D0A97D4-05A1-36B1-2949-6F751ABCAA36}"/>
              </a:ext>
            </a:extLst>
          </p:cNvPr>
          <p:cNvCxnSpPr>
            <a:cxnSpLocks/>
            <a:stCxn id="76" idx="3"/>
            <a:endCxn id="56" idx="2"/>
          </p:cNvCxnSpPr>
          <p:nvPr/>
        </p:nvCxnSpPr>
        <p:spPr>
          <a:xfrm>
            <a:off x="1191733" y="5450224"/>
            <a:ext cx="501022" cy="14515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B3E3293-6372-042A-88ED-C6E9E45A4FBC}"/>
              </a:ext>
            </a:extLst>
          </p:cNvPr>
          <p:cNvSpPr/>
          <p:nvPr/>
        </p:nvSpPr>
        <p:spPr>
          <a:xfrm>
            <a:off x="415123" y="525428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1F3CDD97-C773-3017-8819-F36E5E40630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738343" y="4447095"/>
            <a:ext cx="327246" cy="101764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FA2AB38-1BD2-9D5F-D2FB-E94A9E319965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flipV="1">
            <a:off x="5484011" y="3322841"/>
            <a:ext cx="327246" cy="217033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0A54B6BA-4C4D-21EA-4529-8DC89E5B0D6B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>
            <a:off x="6856845" y="3322841"/>
            <a:ext cx="327246" cy="215581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B13272C-13DA-3341-A568-7CD3B876E71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8229679" y="4432581"/>
            <a:ext cx="327246" cy="104607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40D5F708-690D-948E-6E1E-F00FD1D017D2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9602513" y="4432581"/>
            <a:ext cx="327248" cy="103257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95805C96-F5A9-D1F5-B2BB-EDDB7ACF11BD}"/>
              </a:ext>
            </a:extLst>
          </p:cNvPr>
          <p:cNvCxnSpPr>
            <a:cxnSpLocks/>
            <a:stCxn id="65" idx="0"/>
            <a:endCxn id="113" idx="1"/>
          </p:cNvCxnSpPr>
          <p:nvPr/>
        </p:nvCxnSpPr>
        <p:spPr>
          <a:xfrm flipV="1">
            <a:off x="10975349" y="5451233"/>
            <a:ext cx="580851" cy="13920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0A64257-3355-8BBF-EC4D-1432811A506A}"/>
              </a:ext>
            </a:extLst>
          </p:cNvPr>
          <p:cNvSpPr/>
          <p:nvPr/>
        </p:nvSpPr>
        <p:spPr>
          <a:xfrm>
            <a:off x="11556200" y="525529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632D30FC-BF36-C7BA-0AB0-099A2C74BD6C}"/>
              </a:ext>
            </a:extLst>
          </p:cNvPr>
          <p:cNvSpPr/>
          <p:nvPr/>
        </p:nvSpPr>
        <p:spPr>
          <a:xfrm>
            <a:off x="8556925" y="417170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E25ECBE-128B-4B41-3CF2-BD20AD6A25B8}"/>
              </a:ext>
            </a:extLst>
          </p:cNvPr>
          <p:cNvSpPr/>
          <p:nvPr/>
        </p:nvSpPr>
        <p:spPr>
          <a:xfrm>
            <a:off x="3065589" y="4186215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4F539-BF09-58E6-D7C5-0F03CD8E4226}"/>
              </a:ext>
            </a:extLst>
          </p:cNvPr>
          <p:cNvSpPr/>
          <p:nvPr/>
        </p:nvSpPr>
        <p:spPr>
          <a:xfrm>
            <a:off x="5945746" y="2339431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34E9B4-3F56-F631-6E90-3A44760705FC}"/>
              </a:ext>
            </a:extLst>
          </p:cNvPr>
          <p:cNvCxnSpPr>
            <a:cxnSpLocks/>
            <a:stCxn id="39" idx="2"/>
            <a:endCxn id="31" idx="3"/>
          </p:cNvCxnSpPr>
          <p:nvPr/>
        </p:nvCxnSpPr>
        <p:spPr>
          <a:xfrm>
            <a:off x="6334051" y="2731317"/>
            <a:ext cx="0" cy="33064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24DDC3-405E-FFB9-1435-3539AF794D25}"/>
              </a:ext>
            </a:extLst>
          </p:cNvPr>
          <p:cNvSpPr txBox="1"/>
          <p:nvPr/>
        </p:nvSpPr>
        <p:spPr>
          <a:xfrm>
            <a:off x="7706885" y="48504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DD2F3-58EF-7D6B-1549-51B36367B28C}"/>
              </a:ext>
            </a:extLst>
          </p:cNvPr>
          <p:cNvSpPr txBox="1"/>
          <p:nvPr/>
        </p:nvSpPr>
        <p:spPr>
          <a:xfrm>
            <a:off x="886322" y="50798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7026527-51C7-8BDC-9825-BD78B1B25892}"/>
              </a:ext>
            </a:extLst>
          </p:cNvPr>
          <p:cNvSpPr/>
          <p:nvPr/>
        </p:nvSpPr>
        <p:spPr>
          <a:xfrm>
            <a:off x="5811257" y="3061961"/>
            <a:ext cx="1045588" cy="521759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h=42</a:t>
            </a:r>
          </a:p>
        </p:txBody>
      </p:sp>
    </p:spTree>
    <p:extLst>
      <p:ext uri="{BB962C8B-B14F-4D97-AF65-F5344CB8AC3E}">
        <p14:creationId xmlns:p14="http://schemas.microsoft.com/office/powerpoint/2010/main" val="178883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put()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two data structures at the same time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69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B035-BD2D-1662-BE3A-DFD83422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DFCB-7FD7-58A7-99D7-31F4B0BB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703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likely impossible to write put() using pieces from Google searches or a long conversation with an AI bot</a:t>
            </a:r>
          </a:p>
          <a:p>
            <a:r>
              <a:rPr lang="en-US" dirty="0"/>
              <a:t>You need to understand it all before you write it</a:t>
            </a:r>
          </a:p>
          <a:p>
            <a:r>
              <a:rPr lang="en-US" dirty="0"/>
              <a:t>Once you understand it – the code should look clean and simple to you</a:t>
            </a:r>
          </a:p>
          <a:p>
            <a:r>
              <a:rPr lang="en-US" dirty="0"/>
              <a:t>My put() implementation was broken until it was perfect</a:t>
            </a:r>
          </a:p>
          <a:p>
            <a:r>
              <a:rPr lang="en-US" dirty="0"/>
              <a:t>I threw it away completely several times</a:t>
            </a:r>
          </a:p>
        </p:txBody>
      </p:sp>
      <p:pic>
        <p:nvPicPr>
          <p:cNvPr id="4" name="Picture 3" descr="Diagram of hash map and linked tree map.  The text &quot;&quot;lowest node greater than&quot; is crossed out.">
            <a:extLst>
              <a:ext uri="{FF2B5EF4-FFF2-40B4-BE49-F238E27FC236}">
                <a16:creationId xmlns:a16="http://schemas.microsoft.com/office/drawing/2014/main" id="{005D3749-EEEB-1C7B-130B-7B853F61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13" y="1395888"/>
            <a:ext cx="4076142" cy="39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336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1CDC3-B3DA-898D-A721-CEFACEBA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put()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34E94-81FB-CA2D-87F2-7F68B0F5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413"/>
            <a:ext cx="10515600" cy="2007384"/>
          </a:xfrm>
        </p:spPr>
        <p:txBody>
          <a:bodyPr>
            <a:normAutofit/>
          </a:bodyPr>
          <a:lstStyle/>
          <a:p>
            <a:r>
              <a:rPr lang="en-US" dirty="0"/>
              <a:t>A binary tree search is O(log N) while a sorted list search is O(N)</a:t>
            </a:r>
          </a:p>
          <a:p>
            <a:pPr lvl="1"/>
            <a:r>
              <a:rPr lang="en-US" dirty="0"/>
              <a:t>Million entry list search average:  500,000</a:t>
            </a:r>
          </a:p>
          <a:p>
            <a:pPr lvl="1"/>
            <a:r>
              <a:rPr lang="en-US" dirty="0"/>
              <a:t>Million entry tree search average: (log</a:t>
            </a:r>
            <a:r>
              <a:rPr lang="en-US" baseline="-25000" dirty="0"/>
              <a:t>2</a:t>
            </a:r>
            <a:r>
              <a:rPr lang="en-US" dirty="0"/>
              <a:t> 1000000) = 20</a:t>
            </a:r>
          </a:p>
          <a:p>
            <a:r>
              <a:rPr lang="en-US" dirty="0"/>
              <a:t>We use the Tree to find where to insert or update a key / value pair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493C31-7E89-607A-8689-E5AA0D038202}"/>
              </a:ext>
            </a:extLst>
          </p:cNvPr>
          <p:cNvGrpSpPr/>
          <p:nvPr/>
        </p:nvGrpSpPr>
        <p:grpSpPr>
          <a:xfrm>
            <a:off x="1999375" y="3887897"/>
            <a:ext cx="7761569" cy="2289066"/>
            <a:chOff x="3938344" y="3429000"/>
            <a:chExt cx="7761569" cy="228906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037378A-AFB2-A46B-897D-CCEED4200E2A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Same Side Corner Rectangle 6">
              <a:extLst>
                <a:ext uri="{FF2B5EF4-FFF2-40B4-BE49-F238E27FC236}">
                  <a16:creationId xmlns:a16="http://schemas.microsoft.com/office/drawing/2014/main" id="{99518112-531C-35E6-FAE6-21E8772C8B1D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754AA-8CDA-76BF-52A9-DA0F9F7D11F8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DD922AC-8531-3C94-FEC5-7AE720357A5F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Same Side Corner Rectangle 9">
              <a:extLst>
                <a:ext uri="{FF2B5EF4-FFF2-40B4-BE49-F238E27FC236}">
                  <a16:creationId xmlns:a16="http://schemas.microsoft.com/office/drawing/2014/main" id="{98A4BC95-6C70-F086-3C11-D74BD787DBB6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FCF5112B-44B4-D56B-3671-A82A30751750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03D39E-EB6D-B764-86BB-8A9E873A172B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53205B-26A1-E8C6-EA76-E583DB19C427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E4F56A63-8E2E-49CF-90D8-ED5B2224177D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4DA5FFF-8FDD-9D8F-1642-D23F5B013F48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359E34-7013-F9E6-C3C6-CFB567205358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CBED9F99-F0DF-3DEE-9142-A060F7C97245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D853EAE-B09F-6111-8B5A-2F61A9F131F3}"/>
                </a:ext>
              </a:extLst>
            </p:cNvPr>
            <p:cNvCxnSpPr>
              <a:cxnSpLocks/>
              <a:stCxn id="19" idx="3"/>
              <a:endCxn id="10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115337-3CBE-590B-CE15-0747A33A0922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F32E4954-0A6A-10A3-B342-3707F10F36C8}"/>
                </a:ext>
              </a:extLst>
            </p:cNvPr>
            <p:cNvCxnSpPr>
              <a:cxnSpLocks/>
              <a:stCxn id="10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92FC8FD2-5506-B686-0653-049FDDBA4128}"/>
                </a:ext>
              </a:extLst>
            </p:cNvPr>
            <p:cNvCxnSpPr>
              <a:cxnSpLocks/>
              <a:stCxn id="11" idx="0"/>
              <a:endCxn id="7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BE296A04-69C5-34FC-F2E8-C5963E6A2CE7}"/>
                </a:ext>
              </a:extLst>
            </p:cNvPr>
            <p:cNvCxnSpPr>
              <a:cxnSpLocks/>
              <a:stCxn id="7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EF281402-C368-1CB1-8F51-AED0001C20D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5A8CBF4-B0EE-4BE5-C781-55EC8CDE0558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FC86D1BD-049E-0D16-CADA-E8199D5C1F74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D4F9F8-5664-2809-E660-E2AF14ADBA8B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90A70FB3-C167-270D-AC5C-90BC57590171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A0CB0367-0DE4-DF6F-0305-021A8DAC3383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E2B761-FB68-FD5F-3F81-045A78AFA098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6E1057-F6D6-1B73-18F1-16F4B3268828}"/>
                </a:ext>
              </a:extLst>
            </p:cNvPr>
            <p:cNvCxnSpPr>
              <a:cxnSpLocks/>
              <a:stCxn id="29" idx="2"/>
              <a:endCxn id="7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725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35477" cy="1325563"/>
          </a:xfrm>
        </p:spPr>
        <p:txBody>
          <a:bodyPr/>
          <a:lstStyle/>
          <a:p>
            <a:r>
              <a:rPr lang="en-US" dirty="0"/>
              <a:t>Use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54976" cy="4351338"/>
          </a:xfrm>
        </p:spPr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D9661-10BF-929A-03A1-D267C3DCCEE1}"/>
              </a:ext>
            </a:extLst>
          </p:cNvPr>
          <p:cNvSpPr txBox="1"/>
          <p:nvPr/>
        </p:nvSpPr>
        <p:spPr>
          <a:xfrm>
            <a:off x="6555036" y="366693"/>
            <a:ext cx="42671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*__left;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*__right;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546DB-E3B5-D897-FB40-06A488094B70}"/>
              </a:ext>
            </a:extLst>
          </p:cNvPr>
          <p:cNvSpPr txBox="1"/>
          <p:nvPr/>
        </p:nvSpPr>
        <p:spPr>
          <a:xfrm>
            <a:off x="6555036" y="2644170"/>
            <a:ext cx="42188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*__root;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4C305-37D4-0165-98AD-FBC406F4C220}"/>
              </a:ext>
            </a:extLst>
          </p:cNvPr>
          <p:cNvSpPr txBox="1"/>
          <p:nvPr/>
        </p:nvSpPr>
        <p:spPr>
          <a:xfrm>
            <a:off x="6555036" y="4723334"/>
            <a:ext cx="55260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malloc(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p-&gt;__head = NULL;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p-&gt;__root = NULL;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584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51890" y="5607220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4471721" y="5452496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AA4A051-0032-107A-322F-1B64BED32A33}"/>
              </a:ext>
            </a:extLst>
          </p:cNvPr>
          <p:cNvSpPr/>
          <p:nvPr/>
        </p:nvSpPr>
        <p:spPr>
          <a:xfrm>
            <a:off x="7626417" y="3698960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436C88F9-41DD-FCBB-BE61-61DC47162D22}"/>
              </a:ext>
            </a:extLst>
          </p:cNvPr>
          <p:cNvSpPr/>
          <p:nvPr/>
        </p:nvSpPr>
        <p:spPr>
          <a:xfrm>
            <a:off x="5371356" y="396515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733E4B-38AF-3E96-77D0-ABE533F20289}"/>
              </a:ext>
            </a:extLst>
          </p:cNvPr>
          <p:cNvSpPr txBox="1"/>
          <p:nvPr/>
        </p:nvSpPr>
        <p:spPr>
          <a:xfrm>
            <a:off x="6276881" y="398648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B1602-C66E-A16D-9063-C4C5FE6C542D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</p:spTree>
    <p:extLst>
      <p:ext uri="{BB962C8B-B14F-4D97-AF65-F5344CB8AC3E}">
        <p14:creationId xmlns:p14="http://schemas.microsoft.com/office/powerpoint/2010/main" val="21027281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Empty list</a:t>
            </a:r>
          </a:p>
        </p:txBody>
      </p:sp>
      <p:sp>
        <p:nvSpPr>
          <p:cNvPr id="7" name="Snip Same Side Corner Rectangle 6">
            <a:extLst>
              <a:ext uri="{FF2B5EF4-FFF2-40B4-BE49-F238E27FC236}">
                <a16:creationId xmlns:a16="http://schemas.microsoft.com/office/drawing/2014/main" id="{D5CEE35E-8A42-B5E7-F816-5DC8E5992C24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h=22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06AC85B-755B-E4BA-A131-D176E534429B}"/>
              </a:ext>
            </a:extLst>
          </p:cNvPr>
          <p:cNvCxnSpPr>
            <a:cxnSpLocks/>
            <a:stCxn id="19" idx="3"/>
            <a:endCxn id="7" idx="2"/>
          </p:cNvCxnSpPr>
          <p:nvPr/>
        </p:nvCxnSpPr>
        <p:spPr>
          <a:xfrm flipV="1">
            <a:off x="4051890" y="3927360"/>
            <a:ext cx="3338925" cy="168025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49A5-2483-BEF8-076F-FD560D5575B5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B398965-C8C4-9F16-890B-9EDB5FF4984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8146551" y="38761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D218A-CE6F-C948-AA78-4D0601538A22}"/>
              </a:ext>
            </a:extLst>
          </p:cNvPr>
          <p:cNvSpPr/>
          <p:nvPr/>
        </p:nvSpPr>
        <p:spPr>
          <a:xfrm>
            <a:off x="8566382" y="37213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386B73-04AC-5682-85C2-44E9D9408A7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03A2A-4411-1036-D932-BDF2C34119EC}"/>
              </a:ext>
            </a:extLst>
          </p:cNvPr>
          <p:cNvCxnSpPr>
            <a:cxnSpLocks/>
            <a:stCxn id="29" idx="2"/>
            <a:endCxn id="7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272409-8A90-7989-A60B-C7126D6065DE}"/>
              </a:ext>
            </a:extLst>
          </p:cNvPr>
          <p:cNvSpPr txBox="1"/>
          <p:nvPr/>
        </p:nvSpPr>
        <p:spPr>
          <a:xfrm>
            <a:off x="556138" y="406835"/>
            <a:ext cx="52451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Scan to see if the entry is in the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the entry is found – update it 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Entry not found – create and fill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new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(*new));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list is empty – just connect it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self-&gt;__head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self-&gt;__root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map-&gt;put(map, "h", 22);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EF1353-20CA-CE0E-5A78-8CEB9941B6A8}"/>
              </a:ext>
            </a:extLst>
          </p:cNvPr>
          <p:cNvSpPr/>
          <p:nvPr/>
        </p:nvSpPr>
        <p:spPr>
          <a:xfrm>
            <a:off x="8506557" y="4239725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478C2-AC54-1D5F-7544-8A4202B0EA9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086726" y="4085001"/>
            <a:ext cx="419831" cy="30944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5C41AB-8985-F4AE-9AC3-BB2B0DC443B3}"/>
              </a:ext>
            </a:extLst>
          </p:cNvPr>
          <p:cNvSpPr/>
          <p:nvPr/>
        </p:nvSpPr>
        <p:spPr>
          <a:xfrm>
            <a:off x="6905175" y="431456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57686E-0714-A5AA-699A-A3BE1921DDEB}"/>
              </a:ext>
            </a:extLst>
          </p:cNvPr>
          <p:cNvCxnSpPr>
            <a:cxnSpLocks/>
          </p:cNvCxnSpPr>
          <p:nvPr/>
        </p:nvCxnSpPr>
        <p:spPr>
          <a:xfrm flipH="1">
            <a:off x="7123607" y="4085001"/>
            <a:ext cx="305023" cy="30712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064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73FDB-18B4-D6F7-3A4A-3A88505A2365}"/>
              </a:ext>
            </a:extLst>
          </p:cNvPr>
          <p:cNvSpPr txBox="1"/>
          <p:nvPr/>
        </p:nvSpPr>
        <p:spPr>
          <a:xfrm>
            <a:off x="8296341" y="214909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7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17A4-9921-BFD6-1CCB-14D89585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FD7B-8E9C-AB62-1059-7657F502C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to the most common programming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2334454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80286" y="415872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ent Arrow 38">
            <a:extLst>
              <a:ext uri="{FF2B5EF4-FFF2-40B4-BE49-F238E27FC236}">
                <a16:creationId xmlns:a16="http://schemas.microsoft.com/office/drawing/2014/main" id="{1E415A84-23C4-EEAA-A8A1-843B88DA33AD}"/>
              </a:ext>
            </a:extLst>
          </p:cNvPr>
          <p:cNvSpPr/>
          <p:nvPr/>
        </p:nvSpPr>
        <p:spPr>
          <a:xfrm flipH="1" flipV="1">
            <a:off x="7427327" y="416556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32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Finding an Item or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8890" y="4831473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8" idx="3"/>
          </p:cNvCxnSpPr>
          <p:nvPr/>
        </p:nvCxnSpPr>
        <p:spPr>
          <a:xfrm flipH="1">
            <a:off x="5784154" y="3460271"/>
            <a:ext cx="793550" cy="11488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5727859" y="502291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86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572" y="365125"/>
            <a:ext cx="439822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Found a gap to the right of a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6770039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23EDB19F-4EE1-4E88-0B39-C17615CE4A30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</p:spTree>
    <p:extLst>
      <p:ext uri="{BB962C8B-B14F-4D97-AF65-F5344CB8AC3E}">
        <p14:creationId xmlns:p14="http://schemas.microsoft.com/office/powerpoint/2010/main" val="2783805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2406123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>
            <a:off x="7154286" y="5641132"/>
            <a:ext cx="236529" cy="55786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5" y="599299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g=29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>
            <a:off x="6577704" y="3460271"/>
            <a:ext cx="198714" cy="1974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7614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 is between g and h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262455-D0ED-8B7D-E637-9E3033B945EC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7390815" y="3927360"/>
            <a:ext cx="755736" cy="2271636"/>
          </a:xfrm>
          <a:prstGeom prst="curvedConnector5">
            <a:avLst>
              <a:gd name="adj1" fmla="val -11298"/>
              <a:gd name="adj2" fmla="val 50000"/>
              <a:gd name="adj3" fmla="val 13024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E2DC8B-9E61-A5A0-4893-D26F7787556A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7061812" y="5761943"/>
            <a:ext cx="706871" cy="2310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18938835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52" y="365125"/>
            <a:ext cx="371794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Finding an Item or Left Gap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14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1D459F1A-A946-D456-FFBF-0F351690B779}"/>
              </a:ext>
            </a:extLst>
          </p:cNvPr>
          <p:cNvSpPr/>
          <p:nvPr/>
        </p:nvSpPr>
        <p:spPr>
          <a:xfrm flipV="1">
            <a:off x="7716093" y="41727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C5CB7-C132-0AE7-C5EC-BAA8FC324E31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605C2E2D-4C3D-D083-E4E6-7C682B3E058D}"/>
              </a:ext>
            </a:extLst>
          </p:cNvPr>
          <p:cNvSpPr/>
          <p:nvPr/>
        </p:nvSpPr>
        <p:spPr>
          <a:xfrm flipH="1" flipV="1">
            <a:off x="8421329" y="5847504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Same Side Corner Rectangle 35">
            <a:extLst>
              <a:ext uri="{FF2B5EF4-FFF2-40B4-BE49-F238E27FC236}">
                <a16:creationId xmlns:a16="http://schemas.microsoft.com/office/drawing/2014/main" id="{D740A6C4-3E53-8480-0677-5A8F9642AB32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D1EA3EA0-160C-2E1B-4778-991F3C35C1C2}"/>
              </a:ext>
            </a:extLst>
          </p:cNvPr>
          <p:cNvSpPr/>
          <p:nvPr/>
        </p:nvSpPr>
        <p:spPr>
          <a:xfrm flipH="1" flipV="1">
            <a:off x="9462528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643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Linked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B06019-4C05-B8B5-0143-7D74087836C8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9B7D7B13-99EF-9E7C-BCC8-125F175F2E5A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11AC71-91D2-0FB1-5C69-F4C36256B88E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F795D8-5CB5-A08A-FCC6-8C7E6013734D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4A9FC576-DB3B-6CBB-0CE9-79670B1C5F0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535D35E0-BFDE-2447-6EA3-1379E7FC42AB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6A260-2FB7-C6AF-6370-EFEA7F88F996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B2C580-7BF8-D261-28F5-F2F8773DC706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16606FCE-EDD3-444C-DAF5-4C40BD2435D0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024CD872-55E5-DE44-03D1-C37CDAD4B44D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C0CCFF-8754-A511-DE68-B1F283925D8F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737E851-18DB-01B5-4D5E-0C8DA1E94D25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151EE0A-175A-E051-19BA-46CD949106A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6A4B90-5550-EBB9-9E99-4BB5CB20F75C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B6EEF4D-D007-6A07-EF85-BD791AB3AB65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0A2D493-9C37-4DE3-0841-0581438C9673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FA2AFB0-FA6F-A3BB-F701-568ADBDBC25E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9D0C9A9-8CFF-0284-A835-4A5E9E9F1881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6D0A00D1-E220-152E-19A0-4CF78573CBDE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969000E8-EFCA-55FA-ED47-C87843AC07D8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69357-56F1-21BE-1B0E-F4D06A03D5C2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C462763F-3542-8390-36A0-ACCC4E3BD1A8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349AA09-A44B-9175-A8F2-4C4A7C496491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642F84-310C-4323-4E13-46E07A8D89C8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B7D908-FDA8-5C13-BD2F-F4A270424EA0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C285AB9B-99EE-1FD2-0019-23139E05C273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279175-F474-E9E5-DFF9-000CA06B3C28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82F6D1-AA06-CDD0-991E-CD18FB885F13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CB066D5-C54D-6A18-72AF-6FCAB7DDF3C6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833713-2496-54D0-C9EF-364C38C47D0A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3159D4-7D18-FB2F-8449-83E14477F7CE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B90EBA0-DC23-CD5A-94C2-AE8C4B5B5A43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53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 the Tree (left gap)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7" y="406835"/>
            <a:ext cx="69544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9D2ACE-2AE4-AB64-F220-76495FF9098F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1CDD2EF6-67E0-3674-4F27-332E77300446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B2F993-6B31-6752-808E-7EB6809E7C8B}"/>
              </a:ext>
            </a:extLst>
          </p:cNvPr>
          <p:cNvCxnSpPr>
            <a:cxnSpLocks/>
            <a:endCxn id="58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2B466F-2CD0-28D5-A248-08FDF7A9E234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nip Same Side Corner Rectangle 39">
            <a:extLst>
              <a:ext uri="{FF2B5EF4-FFF2-40B4-BE49-F238E27FC236}">
                <a16:creationId xmlns:a16="http://schemas.microsoft.com/office/drawing/2014/main" id="{A6CDB1A9-5A1B-9AD4-4FE4-F933FD96D7AA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42" name="Snip Same Side Corner Rectangle 41">
            <a:extLst>
              <a:ext uri="{FF2B5EF4-FFF2-40B4-BE49-F238E27FC236}">
                <a16:creationId xmlns:a16="http://schemas.microsoft.com/office/drawing/2014/main" id="{C99F97D2-6988-BDA2-D048-1B13B142459D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AF7E83-F403-30DB-52FA-578374273DBA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15A8C2-FC2F-A992-490C-8F3F933D0F7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717615F2-E02E-805A-F89B-07293F2E6376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46" name="Snip Same Side Corner Rectangle 45">
            <a:extLst>
              <a:ext uri="{FF2B5EF4-FFF2-40B4-BE49-F238E27FC236}">
                <a16:creationId xmlns:a16="http://schemas.microsoft.com/office/drawing/2014/main" id="{88752012-CAE4-3FFE-CCCC-B24178E42F0A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11E1CE-2EFE-FB24-2CB3-B951D7A3F3C3}"/>
              </a:ext>
            </a:extLst>
          </p:cNvPr>
          <p:cNvCxnSpPr>
            <a:cxnSpLocks/>
            <a:endCxn id="46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AB92FFF-6521-D4C4-2B82-412B47D26A80}"/>
              </a:ext>
            </a:extLst>
          </p:cNvPr>
          <p:cNvCxnSpPr>
            <a:cxnSpLocks/>
            <a:stCxn id="59" idx="0"/>
            <a:endCxn id="42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6CF0A1B-4AF4-5394-5BD6-FEF06398FCF9}"/>
              </a:ext>
            </a:extLst>
          </p:cNvPr>
          <p:cNvCxnSpPr>
            <a:cxnSpLocks/>
            <a:stCxn id="50" idx="3"/>
            <a:endCxn id="40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61C7DE4-C583-38B7-A728-318B05977859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DA4C1787-2DE9-19CA-1B38-ADD3732E6529}"/>
              </a:ext>
            </a:extLst>
          </p:cNvPr>
          <p:cNvCxnSpPr>
            <a:cxnSpLocks/>
            <a:stCxn id="40" idx="0"/>
            <a:endCxn id="59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E7C94B2-F3B7-EE66-4AD6-E3B5E848E395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1AA284CE-EB7F-F295-CFA5-468E5D60449A}"/>
              </a:ext>
            </a:extLst>
          </p:cNvPr>
          <p:cNvCxnSpPr>
            <a:cxnSpLocks/>
            <a:stCxn id="31" idx="0"/>
            <a:endCxn id="62" idx="2"/>
          </p:cNvCxnSpPr>
          <p:nvPr/>
        </p:nvCxnSpPr>
        <p:spPr>
          <a:xfrm flipH="1">
            <a:off x="7635851" y="3927360"/>
            <a:ext cx="510700" cy="2315620"/>
          </a:xfrm>
          <a:prstGeom prst="curvedConnector5">
            <a:avLst>
              <a:gd name="adj1" fmla="val -44762"/>
              <a:gd name="adj2" fmla="val 50000"/>
              <a:gd name="adj3" fmla="val 14476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4D8CD5C5-FF42-0B9F-D31C-70948942864F}"/>
              </a:ext>
            </a:extLst>
          </p:cNvPr>
          <p:cNvCxnSpPr>
            <a:cxnSpLocks/>
            <a:stCxn id="45" idx="0"/>
            <a:endCxn id="58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81D9AE14-1E85-B645-4595-85457B5C6500}"/>
              </a:ext>
            </a:extLst>
          </p:cNvPr>
          <p:cNvCxnSpPr>
            <a:cxnSpLocks/>
            <a:stCxn id="58" idx="0"/>
            <a:endCxn id="46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DC09E742-43AB-051B-BAD6-676253F7FE9F}"/>
              </a:ext>
            </a:extLst>
          </p:cNvPr>
          <p:cNvCxnSpPr>
            <a:cxnSpLocks/>
            <a:stCxn id="46" idx="0"/>
            <a:endCxn id="57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4EC04CA-53E1-FE36-42E6-D29E2976FBC5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58" name="Snip Same Side Corner Rectangle 57">
            <a:extLst>
              <a:ext uri="{FF2B5EF4-FFF2-40B4-BE49-F238E27FC236}">
                <a16:creationId xmlns:a16="http://schemas.microsoft.com/office/drawing/2014/main" id="{57438368-8FE2-C675-2E10-AD7137A47BA4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59" name="Snip Same Side Corner Rectangle 58">
            <a:extLst>
              <a:ext uri="{FF2B5EF4-FFF2-40B4-BE49-F238E27FC236}">
                <a16:creationId xmlns:a16="http://schemas.microsoft.com/office/drawing/2014/main" id="{1EC0D4DC-3668-C73F-44BF-DCC3BE32C297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0CB83C-A2CE-C95E-C461-D74B9F72494B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510381-70D2-DE5A-A040-B94A10F1825B}"/>
              </a:ext>
            </a:extLst>
          </p:cNvPr>
          <p:cNvCxnSpPr>
            <a:cxnSpLocks/>
            <a:stCxn id="60" idx="2"/>
            <a:endCxn id="31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nip Same Side Corner Rectangle 61">
            <a:extLst>
              <a:ext uri="{FF2B5EF4-FFF2-40B4-BE49-F238E27FC236}">
                <a16:creationId xmlns:a16="http://schemas.microsoft.com/office/drawing/2014/main" id="{85223FC2-FC48-DC3D-8166-7A3A6353B3DE}"/>
              </a:ext>
            </a:extLst>
          </p:cNvPr>
          <p:cNvSpPr/>
          <p:nvPr/>
        </p:nvSpPr>
        <p:spPr>
          <a:xfrm>
            <a:off x="7635851" y="60369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>
                <a:solidFill>
                  <a:schemeClr val="tx1"/>
                </a:solidFill>
              </a:rPr>
              <a:t>=77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BCDF23-9F43-0A98-4692-18B95AACAEB6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05C9DB-7ACD-283C-7433-7AFA00FED590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23D3CD5-1557-10ED-1351-539D6BB693B2}"/>
              </a:ext>
            </a:extLst>
          </p:cNvPr>
          <p:cNvCxnSpPr>
            <a:cxnSpLocks/>
            <a:stCxn id="63" idx="2"/>
            <a:endCxn id="45" idx="3"/>
          </p:cNvCxnSpPr>
          <p:nvPr/>
        </p:nvCxnSpPr>
        <p:spPr>
          <a:xfrm flipH="1">
            <a:off x="8760948" y="3427997"/>
            <a:ext cx="201656" cy="19956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A11A3-8714-B665-C2FA-D3E110EAEC64}"/>
              </a:ext>
            </a:extLst>
          </p:cNvPr>
          <p:cNvCxnSpPr>
            <a:cxnSpLocks/>
            <a:stCxn id="64" idx="2"/>
            <a:endCxn id="31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50432D-08CE-B674-C8C7-95E74783A768}"/>
              </a:ext>
            </a:extLst>
          </p:cNvPr>
          <p:cNvSpPr txBox="1"/>
          <p:nvPr/>
        </p:nvSpPr>
        <p:spPr>
          <a:xfrm>
            <a:off x="9618065" y="3574678"/>
            <a:ext cx="2004010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is between h and j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E0B11015-CF77-6EF1-BF5B-21E58BD36C89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H="1" flipV="1">
            <a:off x="8383080" y="5629672"/>
            <a:ext cx="8507" cy="613308"/>
          </a:xfrm>
          <a:prstGeom prst="curvedConnector5">
            <a:avLst>
              <a:gd name="adj1" fmla="val -2687199"/>
              <a:gd name="adj2" fmla="val 50000"/>
              <a:gd name="adj3" fmla="val 278719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89CC58-7FDB-DCFF-877F-5E766617EB97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013719" y="5761943"/>
            <a:ext cx="458451" cy="2750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699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start…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71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57211" y="41128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7519281" y="4145655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0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A6F65-A7F1-B6CC-3C13-D00B8D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9FB8E-85D6-321B-A462-F5ACC456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order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Fast insert and lookup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 err="1"/>
              <a:t>Iterable</a:t>
            </a:r>
            <a:r>
              <a:rPr lang="en-US" dirty="0"/>
              <a:t> (like Python 2 </a:t>
            </a:r>
            <a:r>
              <a:rPr lang="en-US" dirty="0" err="1"/>
              <a:t>dict</a:t>
            </a:r>
            <a:r>
              <a:rPr lang="en-US" dirty="0"/>
              <a:t> and Java HashMap)</a:t>
            </a:r>
          </a:p>
          <a:p>
            <a:r>
              <a:rPr lang="en-US" dirty="0"/>
              <a:t>Builds on Linked Lists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Surprisingly easy if you really get Linked Lists</a:t>
            </a:r>
          </a:p>
          <a:p>
            <a:r>
              <a:rPr lang="en-US" dirty="0"/>
              <a:t>Chapter 6.5.1 and 6.6 in K&amp;R (6.5.2 is harder than 6.6)</a:t>
            </a:r>
          </a:p>
          <a:p>
            <a:r>
              <a:rPr lang="en-US" dirty="0"/>
              <a:t>Most popular programming interview question ever!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04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  <a:br>
              <a:rPr lang="en-US" dirty="0"/>
            </a:br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4407577" y="481612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flipH="1">
            <a:off x="5784154" y="3427997"/>
            <a:ext cx="3178450" cy="11811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5458222" y="5021111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633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left…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ent Arrow 32">
            <a:extLst>
              <a:ext uri="{FF2B5EF4-FFF2-40B4-BE49-F238E27FC236}">
                <a16:creationId xmlns:a16="http://schemas.microsoft.com/office/drawing/2014/main" id="{76D6D19A-8A2B-B388-2A8E-44801BB17950}"/>
              </a:ext>
            </a:extLst>
          </p:cNvPr>
          <p:cNvSpPr/>
          <p:nvPr/>
        </p:nvSpPr>
        <p:spPr>
          <a:xfrm flipH="1" flipV="1">
            <a:off x="4421122" y="5848683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nip Same Side Corner Rectangle 30">
            <a:extLst>
              <a:ext uri="{FF2B5EF4-FFF2-40B4-BE49-F238E27FC236}">
                <a16:creationId xmlns:a16="http://schemas.microsoft.com/office/drawing/2014/main" id="{E592FD22-136D-BF63-C288-07A03E167741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</p:spTree>
    <p:extLst>
      <p:ext uri="{BB962C8B-B14F-4D97-AF65-F5344CB8AC3E}">
        <p14:creationId xmlns:p14="http://schemas.microsoft.com/office/powerpoint/2010/main" val="31352101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24F594-94E7-6E4C-FCC0-361CC831353B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334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Insert into the tree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32" idx="2"/>
          </p:cNvCxnSpPr>
          <p:nvPr/>
        </p:nvCxnSpPr>
        <p:spPr>
          <a:xfrm flipH="1">
            <a:off x="3430834" y="5607618"/>
            <a:ext cx="621056" cy="637547"/>
          </a:xfrm>
          <a:prstGeom prst="curvedConnector5">
            <a:avLst>
              <a:gd name="adj1" fmla="val -36808"/>
              <a:gd name="adj2" fmla="val 45947"/>
              <a:gd name="adj3" fmla="val 13680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11123347" y="5608016"/>
            <a:ext cx="419831" cy="1099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3430834" y="6039165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a=17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4791890" y="3427997"/>
            <a:ext cx="4170714" cy="19846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A58374C9-57D4-B45C-3258-49099398C0BB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4186570" y="5618680"/>
            <a:ext cx="227452" cy="62648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AD10E3-905C-D81E-A35D-AD2DA6658097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right != NULL &amp;&amp; right-&gt;__left ==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2E668-63F4-3181-77D6-CF6A2F498EC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808702" y="5761943"/>
            <a:ext cx="686180" cy="2772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</p:spTree>
    <p:extLst>
      <p:ext uri="{BB962C8B-B14F-4D97-AF65-F5344CB8AC3E}">
        <p14:creationId xmlns:p14="http://schemas.microsoft.com/office/powerpoint/2010/main" val="22534556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At the end…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8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8501345" y="411282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>
            <a:off x="6577704" y="3460271"/>
            <a:ext cx="1190979" cy="2610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7694905" y="4133360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595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0290466" y="484411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7" idx="3"/>
          </p:cNvCxnSpPr>
          <p:nvPr/>
        </p:nvCxnSpPr>
        <p:spPr>
          <a:xfrm>
            <a:off x="6577704" y="3460271"/>
            <a:ext cx="3175509" cy="11373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5F5D99F8-0C00-4BA6-67DC-35FB9231362E}"/>
              </a:ext>
            </a:extLst>
          </p:cNvPr>
          <p:cNvSpPr/>
          <p:nvPr/>
        </p:nvSpPr>
        <p:spPr>
          <a:xfrm flipV="1">
            <a:off x="9725206" y="5009650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39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To the right..</a:t>
            </a:r>
            <a:br>
              <a:rPr lang="en-US" dirty="0"/>
            </a:br>
            <a:r>
              <a:rPr lang="en-US" dirty="0"/>
              <a:t>To the right..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ent Arrow 30">
            <a:extLst>
              <a:ext uri="{FF2B5EF4-FFF2-40B4-BE49-F238E27FC236}">
                <a16:creationId xmlns:a16="http://schemas.microsoft.com/office/drawing/2014/main" id="{8496F20D-8CC7-FE18-6C8C-7C2FF58CE6C9}"/>
              </a:ext>
            </a:extLst>
          </p:cNvPr>
          <p:cNvSpPr/>
          <p:nvPr/>
        </p:nvSpPr>
        <p:spPr>
          <a:xfrm flipV="1">
            <a:off x="10735041" y="58471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482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Linked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21B147-E04B-7714-1072-28149341789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784154" y="3976845"/>
            <a:ext cx="1851697" cy="63226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C33DDA9B-DE13-04DB-46F0-98E8E144ECF1}"/>
              </a:ext>
            </a:extLst>
          </p:cNvPr>
          <p:cNvSpPr/>
          <p:nvPr/>
        </p:nvSpPr>
        <p:spPr>
          <a:xfrm>
            <a:off x="7390815" y="372136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h=42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C04B9-ECC2-9D41-CE2C-E69904CD8F71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087498" y="4053897"/>
            <a:ext cx="1665714" cy="54375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797185-4688-D7FA-769C-F38963A57A88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91889" y="4946364"/>
            <a:ext cx="648349" cy="4663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Same Side Corner Rectangle 8">
            <a:extLst>
              <a:ext uri="{FF2B5EF4-FFF2-40B4-BE49-F238E27FC236}">
                <a16:creationId xmlns:a16="http://schemas.microsoft.com/office/drawing/2014/main" id="{E1997218-D72D-0B55-8B9C-150A75D7BFED}"/>
              </a:ext>
            </a:extLst>
          </p:cNvPr>
          <p:cNvSpPr/>
          <p:nvPr/>
        </p:nvSpPr>
        <p:spPr>
          <a:xfrm>
            <a:off x="4414022" y="541268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b=123</a:t>
            </a:r>
          </a:p>
        </p:txBody>
      </p:sp>
      <p:sp>
        <p:nvSpPr>
          <p:cNvPr id="11" name="Snip Same Side Corner Rectangle 10">
            <a:extLst>
              <a:ext uri="{FF2B5EF4-FFF2-40B4-BE49-F238E27FC236}">
                <a16:creationId xmlns:a16="http://schemas.microsoft.com/office/drawing/2014/main" id="{D479322A-02E2-7BE6-0A77-DA68345410C8}"/>
              </a:ext>
            </a:extLst>
          </p:cNvPr>
          <p:cNvSpPr/>
          <p:nvPr/>
        </p:nvSpPr>
        <p:spPr>
          <a:xfrm>
            <a:off x="6398550" y="543513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F9DC6-1E8A-7F53-36B1-274CDE3FB49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112107" y="4946364"/>
            <a:ext cx="664311" cy="48876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EB8599-D557-57A6-49A8-92D2DE6B09E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760948" y="4930189"/>
            <a:ext cx="673900" cy="49348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nip Same Side Corner Rectangle 13">
            <a:extLst>
              <a:ext uri="{FF2B5EF4-FFF2-40B4-BE49-F238E27FC236}">
                <a16:creationId xmlns:a16="http://schemas.microsoft.com/office/drawing/2014/main" id="{72FC8C0B-7189-F6A3-8B1E-86920FA32492}"/>
              </a:ext>
            </a:extLst>
          </p:cNvPr>
          <p:cNvSpPr/>
          <p:nvPr/>
        </p:nvSpPr>
        <p:spPr>
          <a:xfrm>
            <a:off x="8383080" y="5423672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j=12</a:t>
            </a:r>
          </a:p>
        </p:txBody>
      </p:sp>
      <p:sp>
        <p:nvSpPr>
          <p:cNvPr id="15" name="Snip Same Side Corner Rectangle 14">
            <a:extLst>
              <a:ext uri="{FF2B5EF4-FFF2-40B4-BE49-F238E27FC236}">
                <a16:creationId xmlns:a16="http://schemas.microsoft.com/office/drawing/2014/main" id="{E0FAEB72-361C-3CF4-A019-3904D3217E20}"/>
              </a:ext>
            </a:extLst>
          </p:cNvPr>
          <p:cNvSpPr/>
          <p:nvPr/>
        </p:nvSpPr>
        <p:spPr>
          <a:xfrm>
            <a:off x="10367610" y="541300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m=67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156405-D07A-B99C-4ABE-93C880574A6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10025929" y="4930189"/>
            <a:ext cx="719550" cy="48281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6114473-4F34-4FF2-63BD-CD15C23CD712}"/>
              </a:ext>
            </a:extLst>
          </p:cNvPr>
          <p:cNvCxnSpPr>
            <a:cxnSpLocks/>
            <a:stCxn id="28" idx="0"/>
            <a:endCxn id="11" idx="2"/>
          </p:cNvCxnSpPr>
          <p:nvPr/>
        </p:nvCxnSpPr>
        <p:spPr>
          <a:xfrm>
            <a:off x="6162022" y="4815112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A7ADC3C-4746-3D7F-4D3D-240E26AA8F6C}"/>
              </a:ext>
            </a:extLst>
          </p:cNvPr>
          <p:cNvCxnSpPr>
            <a:cxnSpLocks/>
            <a:stCxn id="19" idx="3"/>
            <a:endCxn id="9" idx="2"/>
          </p:cNvCxnSpPr>
          <p:nvPr/>
        </p:nvCxnSpPr>
        <p:spPr>
          <a:xfrm>
            <a:off x="4051890" y="5607617"/>
            <a:ext cx="362131" cy="1106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C831B-FE5E-57A6-2E7F-619276F66643}"/>
              </a:ext>
            </a:extLst>
          </p:cNvPr>
          <p:cNvSpPr/>
          <p:nvPr/>
        </p:nvSpPr>
        <p:spPr>
          <a:xfrm>
            <a:off x="3393195" y="5453292"/>
            <a:ext cx="658695" cy="3086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64A3A4-EC95-8DBC-AEBA-C556CBC4AA2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V="1">
            <a:off x="5169758" y="4815112"/>
            <a:ext cx="236529" cy="803568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C2CB222-639E-A53F-53CE-0A781D7B618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7154286" y="3927360"/>
            <a:ext cx="236529" cy="1713773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E29711F-545D-885C-FB3C-F5C575D9FA0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>
            <a:off x="8146552" y="3927360"/>
            <a:ext cx="236529" cy="1702312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5D877F-35C0-CC57-3B85-C878064BBF9C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9138816" y="4803651"/>
            <a:ext cx="236529" cy="826021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F54C812-129A-FA63-7889-3737F6D2BF50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>
            <a:off x="10131081" y="4803651"/>
            <a:ext cx="236530" cy="815356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A71A2F0-3F81-EF71-1A30-5894091305F0}"/>
              </a:ext>
            </a:extLst>
          </p:cNvPr>
          <p:cNvCxnSpPr>
            <a:cxnSpLocks/>
            <a:stCxn id="15" idx="0"/>
            <a:endCxn id="32" idx="2"/>
          </p:cNvCxnSpPr>
          <p:nvPr/>
        </p:nvCxnSpPr>
        <p:spPr>
          <a:xfrm flipH="1">
            <a:off x="11106107" y="5619007"/>
            <a:ext cx="17239" cy="544741"/>
          </a:xfrm>
          <a:prstGeom prst="curvedConnector5">
            <a:avLst>
              <a:gd name="adj1" fmla="val -1326063"/>
              <a:gd name="adj2" fmla="val 50000"/>
              <a:gd name="adj3" fmla="val 142606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3C37-15DE-6042-B7E7-9D4C77626380}"/>
              </a:ext>
            </a:extLst>
          </p:cNvPr>
          <p:cNvSpPr/>
          <p:nvPr/>
        </p:nvSpPr>
        <p:spPr>
          <a:xfrm>
            <a:off x="11543178" y="5453292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27" name="Snip Same Side Corner Rectangle 26">
            <a:extLst>
              <a:ext uri="{FF2B5EF4-FFF2-40B4-BE49-F238E27FC236}">
                <a16:creationId xmlns:a16="http://schemas.microsoft.com/office/drawing/2014/main" id="{0EE0C3BC-1B6B-C561-FA36-8394FEC40513}"/>
              </a:ext>
            </a:extLst>
          </p:cNvPr>
          <p:cNvSpPr/>
          <p:nvPr/>
        </p:nvSpPr>
        <p:spPr>
          <a:xfrm>
            <a:off x="9375345" y="459765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k=9</a:t>
            </a:r>
          </a:p>
        </p:txBody>
      </p:sp>
      <p:sp>
        <p:nvSpPr>
          <p:cNvPr id="28" name="Snip Same Side Corner Rectangle 27">
            <a:extLst>
              <a:ext uri="{FF2B5EF4-FFF2-40B4-BE49-F238E27FC236}">
                <a16:creationId xmlns:a16="http://schemas.microsoft.com/office/drawing/2014/main" id="{67EBBE2E-FDAD-A1A3-9E66-7CA21AE3768A}"/>
              </a:ext>
            </a:extLst>
          </p:cNvPr>
          <p:cNvSpPr/>
          <p:nvPr/>
        </p:nvSpPr>
        <p:spPr>
          <a:xfrm>
            <a:off x="5406286" y="4609111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d=8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0AB1A-5B1F-AC88-0995-B3543C7A46B0}"/>
              </a:ext>
            </a:extLst>
          </p:cNvPr>
          <p:cNvSpPr/>
          <p:nvPr/>
        </p:nvSpPr>
        <p:spPr>
          <a:xfrm>
            <a:off x="7428630" y="3150824"/>
            <a:ext cx="658529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BA86AB-E27D-2A3A-EC1F-C6E07C151685}"/>
              </a:ext>
            </a:extLst>
          </p:cNvPr>
          <p:cNvCxnSpPr>
            <a:cxnSpLocks/>
            <a:stCxn id="29" idx="2"/>
            <a:endCxn id="6" idx="3"/>
          </p:cNvCxnSpPr>
          <p:nvPr/>
        </p:nvCxnSpPr>
        <p:spPr>
          <a:xfrm>
            <a:off x="7757895" y="3460271"/>
            <a:ext cx="10789" cy="26108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695FC2-706C-1FBC-3DA2-BEBEBBC6C793}"/>
              </a:ext>
            </a:extLst>
          </p:cNvPr>
          <p:cNvSpPr txBox="1"/>
          <p:nvPr/>
        </p:nvSpPr>
        <p:spPr>
          <a:xfrm>
            <a:off x="556138" y="406835"/>
            <a:ext cx="56436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sorted linked list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left != NULL ) {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right;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new-&gt;__next = self-&gt;__head;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self-&gt;__head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C4A20BD-5039-89FD-72FB-69DF43B90EAF}"/>
              </a:ext>
            </a:extLst>
          </p:cNvPr>
          <p:cNvCxnSpPr>
            <a:cxnSpLocks/>
            <a:stCxn id="32" idx="0"/>
            <a:endCxn id="26" idx="3"/>
          </p:cNvCxnSpPr>
          <p:nvPr/>
        </p:nvCxnSpPr>
        <p:spPr>
          <a:xfrm flipH="1" flipV="1">
            <a:off x="11761610" y="5608016"/>
            <a:ext cx="100233" cy="555732"/>
          </a:xfrm>
          <a:prstGeom prst="curvedConnector3">
            <a:avLst>
              <a:gd name="adj1" fmla="val -22806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706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Insert into</a:t>
            </a:r>
            <a:br>
              <a:rPr lang="en-US" dirty="0"/>
            </a:br>
            <a:r>
              <a:rPr lang="en-US" dirty="0"/>
              <a:t>the Tree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11106107" y="5957748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x=71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33B3244-5E59-65B8-31A5-E1DEE22986DF}"/>
              </a:ext>
            </a:extLst>
          </p:cNvPr>
          <p:cNvSpPr txBox="1"/>
          <p:nvPr/>
        </p:nvSpPr>
        <p:spPr>
          <a:xfrm>
            <a:off x="556137" y="406835"/>
            <a:ext cx="69544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Insert into the tree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right != NULL &amp;&amp; right-&gt;__left ==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right-&gt;__left = new;</a:t>
            </a:r>
          </a:p>
          <a:p>
            <a:r>
              <a:rPr lang="en-US" sz="1400" b="1" dirty="0">
                <a:solidFill>
                  <a:srgbClr val="C65A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else if ( left != NULL &amp;&amp; left-&gt;__right == NULL ) {</a:t>
            </a:r>
          </a:p>
          <a:p>
            <a:r>
              <a:rPr lang="en-US" sz="1400" b="1" dirty="0">
                <a:solidFill>
                  <a:srgbClr val="C65A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left-&gt;__right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("FAIL\n");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1BA26CD-3487-CD11-8575-BC02313522DF}"/>
              </a:ext>
            </a:extLst>
          </p:cNvPr>
          <p:cNvCxnSpPr>
            <a:cxnSpLocks/>
          </p:cNvCxnSpPr>
          <p:nvPr/>
        </p:nvCxnSpPr>
        <p:spPr>
          <a:xfrm flipH="1">
            <a:off x="11106107" y="5619007"/>
            <a:ext cx="17239" cy="544741"/>
          </a:xfrm>
          <a:prstGeom prst="curvedConnector5">
            <a:avLst>
              <a:gd name="adj1" fmla="val -1326063"/>
              <a:gd name="adj2" fmla="val 50000"/>
              <a:gd name="adj3" fmla="val 142606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D5E4602-C689-68CF-FFDC-9ED0FB71C8DA}"/>
              </a:ext>
            </a:extLst>
          </p:cNvPr>
          <p:cNvCxnSpPr>
            <a:cxnSpLocks/>
          </p:cNvCxnSpPr>
          <p:nvPr/>
        </p:nvCxnSpPr>
        <p:spPr>
          <a:xfrm flipH="1" flipV="1">
            <a:off x="11761610" y="5608016"/>
            <a:ext cx="100233" cy="555732"/>
          </a:xfrm>
          <a:prstGeom prst="curvedConnector3">
            <a:avLst>
              <a:gd name="adj1" fmla="val -228069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1FF79E-4F95-C210-971B-ADDAD984C102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11106107" y="5761943"/>
            <a:ext cx="377868" cy="19580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15" idx="3"/>
          </p:cNvCxnSpPr>
          <p:nvPr/>
        </p:nvCxnSpPr>
        <p:spPr>
          <a:xfrm>
            <a:off x="6577704" y="3460271"/>
            <a:ext cx="4167774" cy="195273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8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880B2-3FAF-4179-3EDE-F63E14DC2A93}"/>
              </a:ext>
            </a:extLst>
          </p:cNvPr>
          <p:cNvSpPr txBox="1"/>
          <p:nvPr/>
        </p:nvSpPr>
        <p:spPr>
          <a:xfrm>
            <a:off x="1095649" y="2242044"/>
            <a:ext cx="31918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DFA6-1752-6EE4-5631-CFE7456EA7CC}"/>
              </a:ext>
            </a:extLst>
          </p:cNvPr>
          <p:cNvSpPr txBox="1"/>
          <p:nvPr/>
        </p:nvSpPr>
        <p:spPr>
          <a:xfrm>
            <a:off x="6875126" y="2134322"/>
            <a:ext cx="405110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  /* public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HashMap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__buckets;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*__heads[8];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*__tails[8];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53505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7390816" y="2127756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2FC12F-D638-3D8E-64D0-E002B93858E0}"/>
              </a:ext>
            </a:extLst>
          </p:cNvPr>
          <p:cNvSpPr/>
          <p:nvPr/>
        </p:nvSpPr>
        <p:spPr>
          <a:xfrm>
            <a:off x="8856997" y="3686284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8962604" y="3427997"/>
            <a:ext cx="3609" cy="2582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250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Replace…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227684" y="4132987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567845" y="3460271"/>
            <a:ext cx="9859" cy="3033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H="1" flipV="1">
            <a:off x="7473476" y="4154637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440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We have a match!!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Same Side Corner Rectangle 31">
            <a:extLst>
              <a:ext uri="{FF2B5EF4-FFF2-40B4-BE49-F238E27FC236}">
                <a16:creationId xmlns:a16="http://schemas.microsoft.com/office/drawing/2014/main" id="{DC0B4DD4-71AA-53C5-4865-9169231518BA}"/>
              </a:ext>
            </a:extLst>
          </p:cNvPr>
          <p:cNvSpPr/>
          <p:nvPr/>
        </p:nvSpPr>
        <p:spPr>
          <a:xfrm>
            <a:off x="6368800" y="4824020"/>
            <a:ext cx="755736" cy="412000"/>
          </a:xfrm>
          <a:prstGeom prst="snip2SameRect">
            <a:avLst>
              <a:gd name="adj1" fmla="val 0"/>
              <a:gd name="adj2" fmla="val 285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f=16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784154" y="3460271"/>
            <a:ext cx="793550" cy="113737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ent Arrow 2">
            <a:extLst>
              <a:ext uri="{FF2B5EF4-FFF2-40B4-BE49-F238E27FC236}">
                <a16:creationId xmlns:a16="http://schemas.microsoft.com/office/drawing/2014/main" id="{C495AB06-077C-2557-1615-685BE5C53DB3}"/>
              </a:ext>
            </a:extLst>
          </p:cNvPr>
          <p:cNvSpPr/>
          <p:nvPr/>
        </p:nvSpPr>
        <p:spPr>
          <a:xfrm flipV="1">
            <a:off x="5731930" y="5025332"/>
            <a:ext cx="371066" cy="26115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161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0689F-D755-2301-1778-42EFDD5F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50" y="365125"/>
            <a:ext cx="3207249" cy="1325563"/>
          </a:xfrm>
        </p:spPr>
        <p:txBody>
          <a:bodyPr/>
          <a:lstStyle/>
          <a:p>
            <a:pPr algn="r"/>
            <a:r>
              <a:rPr lang="en-US" dirty="0"/>
              <a:t>Update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F78CA-D515-6E88-7650-6776DAB3734B}"/>
              </a:ext>
            </a:extLst>
          </p:cNvPr>
          <p:cNvSpPr txBox="1"/>
          <p:nvPr/>
        </p:nvSpPr>
        <p:spPr>
          <a:xfrm>
            <a:off x="556138" y="406835"/>
            <a:ext cx="56436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*key, int value)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self-&gt;__root;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 NULL;  /* Our nearest right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NULL;   /* Out nearest left neighbor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 != NULL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cur-&gt;key);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0 ) {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cur-&gt;value = value;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{ /* Turn left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cur-&gt;__left;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  /* Turn right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left = 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cur = cur-&gt;__right;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2692-B417-8104-C93D-04D39B6D066B}"/>
              </a:ext>
            </a:extLst>
          </p:cNvPr>
          <p:cNvGrpSpPr/>
          <p:nvPr/>
        </p:nvGrpSpPr>
        <p:grpSpPr>
          <a:xfrm>
            <a:off x="3393195" y="3150824"/>
            <a:ext cx="8368415" cy="2696308"/>
            <a:chOff x="3938344" y="3429000"/>
            <a:chExt cx="7761569" cy="228906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021B147-E04B-7714-1072-281493417893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6155920" y="4130261"/>
              <a:ext cx="1717419" cy="536771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nip Same Side Corner Rectangle 5">
              <a:extLst>
                <a:ext uri="{FF2B5EF4-FFF2-40B4-BE49-F238E27FC236}">
                  <a16:creationId xmlns:a16="http://schemas.microsoft.com/office/drawing/2014/main" id="{C33DDA9B-DE13-04DB-46F0-98E8E144ECF1}"/>
                </a:ext>
              </a:extLst>
            </p:cNvPr>
            <p:cNvSpPr/>
            <p:nvPr/>
          </p:nvSpPr>
          <p:spPr>
            <a:xfrm>
              <a:off x="7646072" y="39133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h=42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7C04B9-ECC2-9D41-CE2C-E69904CD8F71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>
              <a:off x="8292234" y="4195676"/>
              <a:ext cx="1544923" cy="46162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5797185-4688-D7FA-769C-F38963A57A88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235610" y="4953347"/>
              <a:ext cx="601333" cy="39588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nip Same Side Corner Rectangle 8">
              <a:extLst>
                <a:ext uri="{FF2B5EF4-FFF2-40B4-BE49-F238E27FC236}">
                  <a16:creationId xmlns:a16="http://schemas.microsoft.com/office/drawing/2014/main" id="{E1997218-D72D-0B55-8B9C-150A75D7BFED}"/>
                </a:ext>
              </a:extLst>
            </p:cNvPr>
            <p:cNvSpPr/>
            <p:nvPr/>
          </p:nvSpPr>
          <p:spPr>
            <a:xfrm>
              <a:off x="4885144" y="53492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b=123</a:t>
              </a:r>
            </a:p>
          </p:txBody>
        </p:sp>
        <p:sp>
          <p:nvSpPr>
            <p:cNvPr id="11" name="Snip Same Side Corner Rectangle 10">
              <a:extLst>
                <a:ext uri="{FF2B5EF4-FFF2-40B4-BE49-F238E27FC236}">
                  <a16:creationId xmlns:a16="http://schemas.microsoft.com/office/drawing/2014/main" id="{D479322A-02E2-7BE6-0A77-DA68345410C8}"/>
                </a:ext>
              </a:extLst>
            </p:cNvPr>
            <p:cNvSpPr/>
            <p:nvPr/>
          </p:nvSpPr>
          <p:spPr>
            <a:xfrm>
              <a:off x="6725762" y="5368293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f=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16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F9DC6-1E8A-7F53-36B1-274CDE3FB49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6460091" y="4953347"/>
              <a:ext cx="616138" cy="414946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EB8599-D557-57A6-49A8-92D2DE6B09E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8916848" y="4939615"/>
              <a:ext cx="625031" cy="418949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nip Same Side Corner Rectangle 13">
              <a:extLst>
                <a:ext uri="{FF2B5EF4-FFF2-40B4-BE49-F238E27FC236}">
                  <a16:creationId xmlns:a16="http://schemas.microsoft.com/office/drawing/2014/main" id="{72FC8C0B-7189-F6A3-8B1E-86920FA32492}"/>
                </a:ext>
              </a:extLst>
            </p:cNvPr>
            <p:cNvSpPr/>
            <p:nvPr/>
          </p:nvSpPr>
          <p:spPr>
            <a:xfrm>
              <a:off x="8566381" y="5358564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j=12</a:t>
              </a:r>
            </a:p>
          </p:txBody>
        </p:sp>
        <p:sp>
          <p:nvSpPr>
            <p:cNvPr id="15" name="Snip Same Side Corner Rectangle 14">
              <a:extLst>
                <a:ext uri="{FF2B5EF4-FFF2-40B4-BE49-F238E27FC236}">
                  <a16:creationId xmlns:a16="http://schemas.microsoft.com/office/drawing/2014/main" id="{E0FAEB72-361C-3CF4-A019-3904D3217E20}"/>
                </a:ext>
              </a:extLst>
            </p:cNvPr>
            <p:cNvSpPr/>
            <p:nvPr/>
          </p:nvSpPr>
          <p:spPr>
            <a:xfrm>
              <a:off x="10407001" y="5349510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m=67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156405-D07A-B99C-4ABE-93C880574A6F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10090097" y="4939615"/>
              <a:ext cx="667371" cy="40989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66114473-4F34-4FF2-63BD-CD15C23CD712}"/>
                </a:ext>
              </a:extLst>
            </p:cNvPr>
            <p:cNvCxnSpPr>
              <a:cxnSpLocks/>
              <a:stCxn id="28" idx="0"/>
              <a:endCxn id="11" idx="2"/>
            </p:cNvCxnSpPr>
            <p:nvPr/>
          </p:nvCxnSpPr>
          <p:spPr>
            <a:xfrm>
              <a:off x="6506386" y="484191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3A7ADC3C-4746-3D7F-4D3D-240E26AA8F6C}"/>
                </a:ext>
              </a:extLst>
            </p:cNvPr>
            <p:cNvCxnSpPr>
              <a:cxnSpLocks/>
              <a:stCxn id="19" idx="3"/>
              <a:endCxn id="9" idx="2"/>
            </p:cNvCxnSpPr>
            <p:nvPr/>
          </p:nvCxnSpPr>
          <p:spPr>
            <a:xfrm>
              <a:off x="4549273" y="5514727"/>
              <a:ext cx="335871" cy="939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AC831B-FE5E-57A6-2E7F-619276F66643}"/>
                </a:ext>
              </a:extLst>
            </p:cNvPr>
            <p:cNvSpPr/>
            <p:nvPr/>
          </p:nvSpPr>
          <p:spPr>
            <a:xfrm>
              <a:off x="3938344" y="5383710"/>
              <a:ext cx="610929" cy="2620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  <a:r>
                <a:rPr lang="en-US" sz="14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4564A3A4-EC95-8DBC-AEBA-C556CBC4AA28}"/>
                </a:ext>
              </a:extLst>
            </p:cNvPr>
            <p:cNvCxnSpPr>
              <a:cxnSpLocks/>
              <a:stCxn id="9" idx="0"/>
              <a:endCxn id="28" idx="2"/>
            </p:cNvCxnSpPr>
            <p:nvPr/>
          </p:nvCxnSpPr>
          <p:spPr>
            <a:xfrm flipV="1">
              <a:off x="5586077" y="4841919"/>
              <a:ext cx="219377" cy="682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1C2CB222-639E-A53F-53CE-0A781D7B6182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7426695" y="4088250"/>
              <a:ext cx="219377" cy="145493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7E29711F-545D-885C-FB3C-F5C575D9FA09}"/>
                </a:ext>
              </a:extLst>
            </p:cNvPr>
            <p:cNvCxnSpPr>
              <a:cxnSpLocks/>
              <a:stCxn id="6" idx="0"/>
              <a:endCxn id="14" idx="2"/>
            </p:cNvCxnSpPr>
            <p:nvPr/>
          </p:nvCxnSpPr>
          <p:spPr>
            <a:xfrm>
              <a:off x="8347005" y="4088250"/>
              <a:ext cx="219377" cy="144520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415D877F-35C0-CC57-3B85-C878064BBF9C}"/>
                </a:ext>
              </a:extLst>
            </p:cNvPr>
            <p:cNvCxnSpPr>
              <a:cxnSpLocks/>
              <a:stCxn id="14" idx="0"/>
              <a:endCxn id="27" idx="2"/>
            </p:cNvCxnSpPr>
            <p:nvPr/>
          </p:nvCxnSpPr>
          <p:spPr>
            <a:xfrm flipV="1">
              <a:off x="9267314" y="4832189"/>
              <a:ext cx="219377" cy="70126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7F54C812-129A-FA63-7889-3737F6D2BF50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>
              <a:off x="10187624" y="4832189"/>
              <a:ext cx="219378" cy="69220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0A71A2F0-3F81-EF71-1A30-5894091305F0}"/>
                </a:ext>
              </a:extLst>
            </p:cNvPr>
            <p:cNvCxnSpPr>
              <a:cxnSpLocks/>
              <a:stCxn id="15" idx="0"/>
              <a:endCxn id="26" idx="1"/>
            </p:cNvCxnSpPr>
            <p:nvPr/>
          </p:nvCxnSpPr>
          <p:spPr>
            <a:xfrm flipV="1">
              <a:off x="11107934" y="5515065"/>
              <a:ext cx="389386" cy="933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AC3C37-15DE-6042-B7E7-9D4C77626380}"/>
                </a:ext>
              </a:extLst>
            </p:cNvPr>
            <p:cNvSpPr/>
            <p:nvPr/>
          </p:nvSpPr>
          <p:spPr>
            <a:xfrm>
              <a:off x="11497321" y="5383710"/>
              <a:ext cx="202592" cy="26270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∅</a:t>
              </a:r>
            </a:p>
          </p:txBody>
        </p:sp>
        <p:sp>
          <p:nvSpPr>
            <p:cNvPr id="27" name="Snip Same Side Corner Rectangle 26">
              <a:extLst>
                <a:ext uri="{FF2B5EF4-FFF2-40B4-BE49-F238E27FC236}">
                  <a16:creationId xmlns:a16="http://schemas.microsoft.com/office/drawing/2014/main" id="{0EE0C3BC-1B6B-C561-FA36-8394FEC40513}"/>
                </a:ext>
              </a:extLst>
            </p:cNvPr>
            <p:cNvSpPr/>
            <p:nvPr/>
          </p:nvSpPr>
          <p:spPr>
            <a:xfrm>
              <a:off x="9486691" y="465730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k=9</a:t>
              </a:r>
            </a:p>
          </p:txBody>
        </p:sp>
        <p:sp>
          <p:nvSpPr>
            <p:cNvPr id="28" name="Snip Same Side Corner Rectangle 27">
              <a:extLst>
                <a:ext uri="{FF2B5EF4-FFF2-40B4-BE49-F238E27FC236}">
                  <a16:creationId xmlns:a16="http://schemas.microsoft.com/office/drawing/2014/main" id="{67EBBE2E-FDAD-A1A3-9E66-7CA21AE3768A}"/>
                </a:ext>
              </a:extLst>
            </p:cNvPr>
            <p:cNvSpPr/>
            <p:nvPr/>
          </p:nvSpPr>
          <p:spPr>
            <a:xfrm>
              <a:off x="5805453" y="4667032"/>
              <a:ext cx="700933" cy="349773"/>
            </a:xfrm>
            <a:prstGeom prst="snip2SameRect">
              <a:avLst>
                <a:gd name="adj1" fmla="val 0"/>
                <a:gd name="adj2" fmla="val 2857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d=8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B0AB1A-5B1F-AC88-0995-B3543C7A46B0}"/>
                </a:ext>
              </a:extLst>
            </p:cNvPr>
            <p:cNvSpPr/>
            <p:nvPr/>
          </p:nvSpPr>
          <p:spPr>
            <a:xfrm>
              <a:off x="7681144" y="3429000"/>
              <a:ext cx="610775" cy="2627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root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BA86AB-E27D-2A3A-EC1F-C6E07C151685}"/>
                </a:ext>
              </a:extLst>
            </p:cNvPr>
            <p:cNvCxnSpPr>
              <a:cxnSpLocks/>
              <a:stCxn id="29" idx="2"/>
              <a:endCxn id="6" idx="3"/>
            </p:cNvCxnSpPr>
            <p:nvPr/>
          </p:nvCxnSpPr>
          <p:spPr>
            <a:xfrm>
              <a:off x="7986532" y="3691709"/>
              <a:ext cx="10007" cy="221655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39CFEE8-769F-ED17-3946-6F428EB615BA}"/>
              </a:ext>
            </a:extLst>
          </p:cNvPr>
          <p:cNvSpPr/>
          <p:nvPr/>
        </p:nvSpPr>
        <p:spPr>
          <a:xfrm>
            <a:off x="8584736" y="3118550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92E6C-8523-A314-78DA-9F616248D338}"/>
              </a:ext>
            </a:extLst>
          </p:cNvPr>
          <p:cNvSpPr/>
          <p:nvPr/>
        </p:nvSpPr>
        <p:spPr>
          <a:xfrm>
            <a:off x="6199836" y="3150824"/>
            <a:ext cx="755736" cy="3094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01012-0005-899D-0E74-B295ABDA7BA0}"/>
              </a:ext>
            </a:extLst>
          </p:cNvPr>
          <p:cNvSpPr/>
          <p:nvPr/>
        </p:nvSpPr>
        <p:spPr>
          <a:xfrm>
            <a:off x="6458629" y="3763599"/>
            <a:ext cx="218432" cy="3094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6533D2-73C1-FFA5-E39C-CFB8C6EED53F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flipH="1">
            <a:off x="7768683" y="3427997"/>
            <a:ext cx="1193921" cy="2933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3EB65B-6492-9291-E4DE-05C8F026D856}"/>
              </a:ext>
            </a:extLst>
          </p:cNvPr>
          <p:cNvCxnSpPr>
            <a:cxnSpLocks/>
            <a:stCxn id="35" idx="2"/>
            <a:endCxn id="28" idx="3"/>
          </p:cNvCxnSpPr>
          <p:nvPr/>
        </p:nvCxnSpPr>
        <p:spPr>
          <a:xfrm flipH="1">
            <a:off x="5784154" y="3460271"/>
            <a:ext cx="793550" cy="11488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412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BD9A-4FA3-6AD5-21F3-D2D42627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for 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B133-96FB-5634-9F70-90D25BEF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into an empty (easy)</a:t>
            </a:r>
          </a:p>
          <a:p>
            <a:r>
              <a:rPr lang="en-US" dirty="0"/>
              <a:t>Inserting into a right gap</a:t>
            </a:r>
          </a:p>
          <a:p>
            <a:r>
              <a:rPr lang="en-US" dirty="0"/>
              <a:t>Inserting into a left gap</a:t>
            </a:r>
          </a:p>
          <a:p>
            <a:r>
              <a:rPr lang="en-US" dirty="0"/>
              <a:t>Inserting at the beginning</a:t>
            </a:r>
          </a:p>
          <a:p>
            <a:r>
              <a:rPr lang="en-US" dirty="0"/>
              <a:t>Inserting at the end</a:t>
            </a:r>
          </a:p>
          <a:p>
            <a:r>
              <a:rPr lang="en-US" dirty="0"/>
              <a:t>Replacing an entry (easy)</a:t>
            </a:r>
          </a:p>
        </p:txBody>
      </p:sp>
    </p:spTree>
    <p:extLst>
      <p:ext uri="{BB962C8B-B14F-4D97-AF65-F5344CB8AC3E}">
        <p14:creationId xmlns:p14="http://schemas.microsoft.com/office/powerpoint/2010/main" val="37163814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Program?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893087" y="5278020"/>
            <a:ext cx="6396299" cy="762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-US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algn="ctr">
              <a:buClr>
                <a:srgbClr val="FFFF00"/>
              </a:buClr>
              <a:buSzPct val="25000"/>
            </a:pPr>
            <a:r>
              <a:rPr lang="en-US" sz="24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2400" u="sng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31213" y="539885"/>
            <a:ext cx="7329374" cy="5646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lvl="0" algn="ctr"/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1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1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1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1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100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1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027194" y="1333500"/>
            <a:ext cx="3333824" cy="126675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8020050" y="3962400"/>
            <a:ext cx="3333750" cy="1266825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words.py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1" y="751344"/>
            <a:ext cx="88805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map_tree.c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main program to test and exercise the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classes.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word[100];  // Yes, this is dangerous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hape 338">
            <a:extLst>
              <a:ext uri="{FF2B5EF4-FFF2-40B4-BE49-F238E27FC236}">
                <a16:creationId xmlns:a16="http://schemas.microsoft.com/office/drawing/2014/main" id="{D9910603-99A8-45CB-C71E-F1987E1EFCF2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11" name="Shape 338">
            <a:extLst>
              <a:ext uri="{FF2B5EF4-FFF2-40B4-BE49-F238E27FC236}">
                <a16:creationId xmlns:a16="http://schemas.microsoft.com/office/drawing/2014/main" id="{C7C8DC91-0B02-CFA2-2B0A-3BA873091F76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9782594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1028343"/>
            <a:ext cx="75360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file name: 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name);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"r");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over each word in the file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"%s", word) != EOF)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j=0;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'\0';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!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word[j] = '\0';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= map-&gt;get(map, word, 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map-&gt;put(map, word, count+1);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</p:txBody>
      </p:sp>
      <p:sp>
        <p:nvSpPr>
          <p:cNvPr id="6" name="Shape 338">
            <a:extLst>
              <a:ext uri="{FF2B5EF4-FFF2-40B4-BE49-F238E27FC236}">
                <a16:creationId xmlns:a16="http://schemas.microsoft.com/office/drawing/2014/main" id="{9CFDFA4C-D4AF-7F71-8200-7489DB91FE8C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7" name="Shape 338">
            <a:extLst>
              <a:ext uri="{FF2B5EF4-FFF2-40B4-BE49-F238E27FC236}">
                <a16:creationId xmlns:a16="http://schemas.microsoft.com/office/drawing/2014/main" id="{8EF540B3-BAF3-8D48-2FCC-A7B7B251527E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453709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719CF-A41A-DC08-8172-F74084D35159}"/>
              </a:ext>
            </a:extLst>
          </p:cNvPr>
          <p:cNvSpPr txBox="1"/>
          <p:nvPr/>
        </p:nvSpPr>
        <p:spPr>
          <a:xfrm>
            <a:off x="805912" y="751344"/>
            <a:ext cx="82760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|| cur-&gt;value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cur-&gt;key;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cur-&gt;value;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%d\n",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hape 338">
            <a:extLst>
              <a:ext uri="{FF2B5EF4-FFF2-40B4-BE49-F238E27FC236}">
                <a16:creationId xmlns:a16="http://schemas.microsoft.com/office/drawing/2014/main" id="{192F3DA0-AF1D-BAB2-BDAC-06F74AFECE15}"/>
              </a:ext>
            </a:extLst>
          </p:cNvPr>
          <p:cNvSpPr txBox="1"/>
          <p:nvPr/>
        </p:nvSpPr>
        <p:spPr>
          <a:xfrm>
            <a:off x="8445648" y="1030636"/>
            <a:ext cx="3333824" cy="1266750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  <p:sp>
        <p:nvSpPr>
          <p:cNvPr id="5" name="Shape 338">
            <a:extLst>
              <a:ext uri="{FF2B5EF4-FFF2-40B4-BE49-F238E27FC236}">
                <a16:creationId xmlns:a16="http://schemas.microsoft.com/office/drawing/2014/main" id="{07D7F481-FABB-CE69-98C0-DF603A20A7B1}"/>
              </a:ext>
            </a:extLst>
          </p:cNvPr>
          <p:cNvSpPr txBox="1"/>
          <p:nvPr/>
        </p:nvSpPr>
        <p:spPr>
          <a:xfrm>
            <a:off x="8445648" y="3446112"/>
            <a:ext cx="3333824" cy="1637332"/>
          </a:xfrm>
          <a:prstGeom prst="rect">
            <a:avLst/>
          </a:prstGeom>
          <a:solidFill>
            <a:schemeClr val="tx1"/>
          </a:solidFill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gcc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a.out</a:t>
            </a:r>
            <a:endParaRPr lang="en-US" sz="27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Enter file: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27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7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16</a:t>
            </a:r>
          </a:p>
        </p:txBody>
      </p:sp>
    </p:spTree>
    <p:extLst>
      <p:ext uri="{BB962C8B-B14F-4D97-AF65-F5344CB8AC3E}">
        <p14:creationId xmlns:p14="http://schemas.microsoft.com/office/powerpoint/2010/main" val="348562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984F9-8425-3C13-BE9B-24EBF80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From </a:t>
            </a:r>
            <a:r>
              <a:rPr lang="en-US" dirty="0" err="1"/>
              <a:t>ListMap</a:t>
            </a:r>
            <a:r>
              <a:rPr lang="en-US" dirty="0"/>
              <a:t> to HashMap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E139EF-885F-D358-935B-60639CB9A374}"/>
              </a:ext>
            </a:extLst>
          </p:cNvPr>
          <p:cNvSpPr/>
          <p:nvPr/>
        </p:nvSpPr>
        <p:spPr>
          <a:xfrm>
            <a:off x="2577865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7A938-CE0B-9D66-55FE-4D469E99A307}"/>
              </a:ext>
            </a:extLst>
          </p:cNvPr>
          <p:cNvSpPr/>
          <p:nvPr/>
        </p:nvSpPr>
        <p:spPr>
          <a:xfrm>
            <a:off x="890871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61B9F-39A9-4616-9628-43EBBF9E1EF1}"/>
              </a:ext>
            </a:extLst>
          </p:cNvPr>
          <p:cNvSpPr/>
          <p:nvPr/>
        </p:nvSpPr>
        <p:spPr>
          <a:xfrm>
            <a:off x="1311696" y="2341235"/>
            <a:ext cx="776610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 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8E8E2-A8B3-B180-4B7C-9E13B57774D4}"/>
              </a:ext>
            </a:extLst>
          </p:cNvPr>
          <p:cNvCxnSpPr>
            <a:cxnSpLocks/>
          </p:cNvCxnSpPr>
          <p:nvPr/>
        </p:nvCxnSpPr>
        <p:spPr>
          <a:xfrm>
            <a:off x="2088306" y="2535021"/>
            <a:ext cx="4798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58F3D0-81E2-4D12-3420-98BD0B3D00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419151" y="2537178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30349-BE36-E9B4-1D6A-846630C653C8}"/>
              </a:ext>
            </a:extLst>
          </p:cNvPr>
          <p:cNvSpPr/>
          <p:nvPr/>
        </p:nvSpPr>
        <p:spPr>
          <a:xfrm>
            <a:off x="10165189" y="2341235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36335-E82F-C2FE-4BBA-3F33D8644AB3}"/>
              </a:ext>
            </a:extLst>
          </p:cNvPr>
          <p:cNvCxnSpPr>
            <a:cxnSpLocks/>
          </p:cNvCxnSpPr>
          <p:nvPr/>
        </p:nvCxnSpPr>
        <p:spPr>
          <a:xfrm>
            <a:off x="9685322" y="2530990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C4BF2-490C-4B14-F18C-767FDDEB5DBC}"/>
              </a:ext>
            </a:extLst>
          </p:cNvPr>
          <p:cNvSpPr/>
          <p:nvPr/>
        </p:nvSpPr>
        <p:spPr>
          <a:xfrm>
            <a:off x="4198222" y="4014783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heads[0]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15E4-BB99-3C77-0095-4E60F20E4043}"/>
              </a:ext>
            </a:extLst>
          </p:cNvPr>
          <p:cNvSpPr/>
          <p:nvPr/>
        </p:nvSpPr>
        <p:spPr>
          <a:xfrm>
            <a:off x="4198222" y="4396770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heads[1]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5B630-DF14-B59C-05C5-D5FA711222C1}"/>
              </a:ext>
            </a:extLst>
          </p:cNvPr>
          <p:cNvSpPr/>
          <p:nvPr/>
        </p:nvSpPr>
        <p:spPr>
          <a:xfrm>
            <a:off x="4198222" y="477875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heads[2]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E6E4A-CE41-F346-0554-E3D25F5C664B}"/>
              </a:ext>
            </a:extLst>
          </p:cNvPr>
          <p:cNvSpPr/>
          <p:nvPr/>
        </p:nvSpPr>
        <p:spPr>
          <a:xfrm>
            <a:off x="4198222" y="5189127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heads[3]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0ABCA-209C-8F55-2531-8B76DDD6EB54}"/>
              </a:ext>
            </a:extLst>
          </p:cNvPr>
          <p:cNvSpPr/>
          <p:nvPr/>
        </p:nvSpPr>
        <p:spPr>
          <a:xfrm>
            <a:off x="4198222" y="3472462"/>
            <a:ext cx="1586528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buckets: 4 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E31A12-B194-640E-A9A5-C44D61B1AC87}"/>
              </a:ext>
            </a:extLst>
          </p:cNvPr>
          <p:cNvSpPr/>
          <p:nvPr/>
        </p:nvSpPr>
        <p:spPr>
          <a:xfrm>
            <a:off x="2434060" y="4325526"/>
            <a:ext cx="1162580" cy="826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 %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899FCE-A44E-7D38-AA5D-B222CB8DAD96}"/>
              </a:ext>
            </a:extLst>
          </p:cNvPr>
          <p:cNvSpPr/>
          <p:nvPr/>
        </p:nvSpPr>
        <p:spPr>
          <a:xfrm>
            <a:off x="1177584" y="4556364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EFEE7-88C3-D1A3-96DE-370DDF8157A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1954194" y="4738571"/>
            <a:ext cx="479866" cy="1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D0386E-03D1-2DF0-7EB7-B114ACE1067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596640" y="4210726"/>
            <a:ext cx="601582" cy="52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45F4C-1657-B304-06AE-6740386CD46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3596640" y="4592713"/>
            <a:ext cx="601582" cy="145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932C1-EB4D-1554-329E-97780DC4A7E1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96640" y="4738571"/>
            <a:ext cx="601582" cy="2361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121C8-BF5E-251D-2C4F-0F2C67195C67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3596640" y="4738571"/>
            <a:ext cx="601582" cy="646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18AE155-0C94-AE89-1A35-2D0EECB99F09}"/>
              </a:ext>
            </a:extLst>
          </p:cNvPr>
          <p:cNvSpPr/>
          <p:nvPr/>
        </p:nvSpPr>
        <p:spPr>
          <a:xfrm>
            <a:off x="3844034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BD5F9-2F01-E56F-712E-ABA15ECFD70B}"/>
              </a:ext>
            </a:extLst>
          </p:cNvPr>
          <p:cNvCxnSpPr>
            <a:cxnSpLocks/>
          </p:cNvCxnSpPr>
          <p:nvPr/>
        </p:nvCxnSpPr>
        <p:spPr>
          <a:xfrm flipV="1">
            <a:off x="3347677" y="2535021"/>
            <a:ext cx="479866" cy="21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847D500-B98F-9681-C818-F93F4754CFA8}"/>
              </a:ext>
            </a:extLst>
          </p:cNvPr>
          <p:cNvSpPr/>
          <p:nvPr/>
        </p:nvSpPr>
        <p:spPr>
          <a:xfrm>
            <a:off x="5110203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244CBD-ACAB-0F6A-7C46-A410F2393505}"/>
              </a:ext>
            </a:extLst>
          </p:cNvPr>
          <p:cNvSpPr/>
          <p:nvPr/>
        </p:nvSpPr>
        <p:spPr>
          <a:xfrm>
            <a:off x="6376372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6C90FD-8676-414F-AB34-35202F41B62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903969" y="2535021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00415-0BEF-FFB9-C6DC-30CD122008EC}"/>
              </a:ext>
            </a:extLst>
          </p:cNvPr>
          <p:cNvCxnSpPr>
            <a:cxnSpLocks/>
          </p:cNvCxnSpPr>
          <p:nvPr/>
        </p:nvCxnSpPr>
        <p:spPr>
          <a:xfrm>
            <a:off x="4604153" y="2509149"/>
            <a:ext cx="5203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313248F-E398-87BC-D5AA-71F8C8854B01}"/>
              </a:ext>
            </a:extLst>
          </p:cNvPr>
          <p:cNvSpPr/>
          <p:nvPr/>
        </p:nvSpPr>
        <p:spPr>
          <a:xfrm>
            <a:off x="7642541" y="235361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9622C1-9DC9-AFE9-E01E-074C55A1AE75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7152982" y="253717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798E3-101D-9011-543B-FC7A578C9609}"/>
              </a:ext>
            </a:extLst>
          </p:cNvPr>
          <p:cNvSpPr/>
          <p:nvPr/>
        </p:nvSpPr>
        <p:spPr>
          <a:xfrm>
            <a:off x="6261916" y="556953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0F29A-B091-075B-F09B-EF72BD6E0B68}"/>
              </a:ext>
            </a:extLst>
          </p:cNvPr>
          <p:cNvCxnSpPr>
            <a:cxnSpLocks/>
            <a:stCxn id="15" idx="3"/>
            <a:endCxn id="61" idx="1"/>
          </p:cNvCxnSpPr>
          <p:nvPr/>
        </p:nvCxnSpPr>
        <p:spPr>
          <a:xfrm>
            <a:off x="5784750" y="5385070"/>
            <a:ext cx="477166" cy="380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44D3C-E9A3-6A48-9F13-53FB4CF596BB}"/>
              </a:ext>
            </a:extLst>
          </p:cNvPr>
          <p:cNvSpPr/>
          <p:nvPr/>
        </p:nvSpPr>
        <p:spPr>
          <a:xfrm>
            <a:off x="878679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m=90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9499BC-88D7-479E-81E4-2EDB3381CC2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8297231" y="5174066"/>
            <a:ext cx="4895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FC1C7C5-02F1-127E-F72B-A9AB9CC2FE64}"/>
              </a:ext>
            </a:extLst>
          </p:cNvPr>
          <p:cNvSpPr/>
          <p:nvPr/>
        </p:nvSpPr>
        <p:spPr>
          <a:xfrm>
            <a:off x="6254452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F7EAE86-CCDE-2792-99CC-F349DE7D96BF}"/>
              </a:ext>
            </a:extLst>
          </p:cNvPr>
          <p:cNvCxnSpPr>
            <a:cxnSpLocks/>
            <a:stCxn id="14" idx="3"/>
            <a:endCxn id="65" idx="1"/>
          </p:cNvCxnSpPr>
          <p:nvPr/>
        </p:nvCxnSpPr>
        <p:spPr>
          <a:xfrm>
            <a:off x="5784750" y="4974700"/>
            <a:ext cx="469702" cy="199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44E4346-6B70-EAB0-823F-EE904182AE58}"/>
              </a:ext>
            </a:extLst>
          </p:cNvPr>
          <p:cNvSpPr/>
          <p:nvPr/>
        </p:nvSpPr>
        <p:spPr>
          <a:xfrm>
            <a:off x="7520621" y="4990499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j=18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1F20FA-C990-2FE1-02AC-3378ACFBCA43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7031062" y="5174066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872E838-3873-5097-8D56-E310CCA8B77A}"/>
              </a:ext>
            </a:extLst>
          </p:cNvPr>
          <p:cNvSpPr/>
          <p:nvPr/>
        </p:nvSpPr>
        <p:spPr>
          <a:xfrm>
            <a:off x="10052963" y="4967860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CC257C-5A60-D0AC-8D1A-D40A2C563629}"/>
              </a:ext>
            </a:extLst>
          </p:cNvPr>
          <p:cNvCxnSpPr>
            <a:cxnSpLocks/>
          </p:cNvCxnSpPr>
          <p:nvPr/>
        </p:nvCxnSpPr>
        <p:spPr>
          <a:xfrm>
            <a:off x="9573096" y="5157615"/>
            <a:ext cx="479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6D398EA-FB12-7CBD-5579-6C0860BD4B61}"/>
              </a:ext>
            </a:extLst>
          </p:cNvPr>
          <p:cNvSpPr/>
          <p:nvPr/>
        </p:nvSpPr>
        <p:spPr>
          <a:xfrm>
            <a:off x="6237296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f=19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F31F80-DE41-5842-2DBA-6D0A051C074D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 flipV="1">
            <a:off x="5784750" y="4048408"/>
            <a:ext cx="452546" cy="1623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9DCC9C1-F689-171E-79B3-DE9C61798B20}"/>
              </a:ext>
            </a:extLst>
          </p:cNvPr>
          <p:cNvSpPr/>
          <p:nvPr/>
        </p:nvSpPr>
        <p:spPr>
          <a:xfrm>
            <a:off x="7503465" y="3864841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h=17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2A89ED-E107-3CB4-32D5-9D9FEB1760F1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>
            <a:off x="7013906" y="4048408"/>
            <a:ext cx="4895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C04BB2E-2090-C383-9828-7FB7C9F50BB2}"/>
              </a:ext>
            </a:extLst>
          </p:cNvPr>
          <p:cNvSpPr/>
          <p:nvPr/>
        </p:nvSpPr>
        <p:spPr>
          <a:xfrm>
            <a:off x="8780031" y="3842202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C3C72D-7163-FC4A-4AA5-9A04E614A6E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8280075" y="4031957"/>
            <a:ext cx="499956" cy="164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12036-1A18-3A23-60B0-2AB5760407D6}"/>
              </a:ext>
            </a:extLst>
          </p:cNvPr>
          <p:cNvSpPr/>
          <p:nvPr/>
        </p:nvSpPr>
        <p:spPr>
          <a:xfrm>
            <a:off x="6244758" y="4395605"/>
            <a:ext cx="776610" cy="3671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d=21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DE20BAF-4B8D-4F82-080C-4A678B06CB95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772355" y="4577015"/>
            <a:ext cx="472403" cy="2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C58AA7F-A7AA-BD8A-6B0F-8FBDEFAA1BDB}"/>
              </a:ext>
            </a:extLst>
          </p:cNvPr>
          <p:cNvSpPr/>
          <p:nvPr/>
        </p:nvSpPr>
        <p:spPr>
          <a:xfrm>
            <a:off x="7519525" y="4372966"/>
            <a:ext cx="302209" cy="39188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∅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E04858-8DB4-1B7B-11A1-987B65361DA2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 flipV="1">
            <a:off x="7021368" y="4568909"/>
            <a:ext cx="498157" cy="1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36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/>
              <a:t>Stopping_by_Woods_on_a_Snowy_Evening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35642949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C25E-FCE4-0356-A3C6-DADF6877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 is really the beginning…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2A74C-23F7-C62B-4290-97E74649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en-US" dirty="0"/>
              <a:t>Data structures are cool</a:t>
            </a:r>
          </a:p>
          <a:p>
            <a:r>
              <a:rPr lang="en-US" dirty="0"/>
              <a:t>Like a recipe from a cookbook</a:t>
            </a:r>
          </a:p>
          <a:p>
            <a:r>
              <a:rPr lang="en-US" dirty="0"/>
              <a:t>You combine foundational ingredients to produce something amazing</a:t>
            </a:r>
          </a:p>
          <a:p>
            <a:r>
              <a:rPr lang="en-US" dirty="0"/>
              <a:t>Think of this course as learning how to cook your first </a:t>
            </a:r>
            <a:r>
              <a:rPr lang="en-US" dirty="0" err="1"/>
              <a:t>omelette</a:t>
            </a:r>
            <a:endParaRPr lang="en-US" dirty="0"/>
          </a:p>
          <a:p>
            <a:r>
              <a:rPr lang="en-US" dirty="0"/>
              <a:t>Your journey can continue with many great "cook" books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AD48B5F-FE30-90FB-A315-26B5BCF9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0" y="1825625"/>
            <a:ext cx="3759200" cy="42799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62372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11005</Words>
  <Application>Microsoft Macintosh PowerPoint</Application>
  <PresentationFormat>Widescreen</PresentationFormat>
  <Paragraphs>2234</Paragraphs>
  <Slides>92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ＭＳ Ｐゴシック</vt:lpstr>
      <vt:lpstr>Arial</vt:lpstr>
      <vt:lpstr>Calibri</vt:lpstr>
      <vt:lpstr>Calibri Light</vt:lpstr>
      <vt:lpstr>Courier</vt:lpstr>
      <vt:lpstr>Courier New</vt:lpstr>
      <vt:lpstr>Menlo</vt:lpstr>
      <vt:lpstr>Wingdings</vt:lpstr>
      <vt:lpstr>Office Theme</vt:lpstr>
      <vt:lpstr>Tree Maps and Hash Maps</vt:lpstr>
      <vt:lpstr>“Stopping by Woods on a Snowy Evening”</vt:lpstr>
      <vt:lpstr>PowerPoint Presentation</vt:lpstr>
      <vt:lpstr>Key/Value Implementation Alternatives</vt:lpstr>
      <vt:lpstr>Start with a good picture…</vt:lpstr>
      <vt:lpstr>Hash Map</vt:lpstr>
      <vt:lpstr>HashMap</vt:lpstr>
      <vt:lpstr>Changing From ListMap to HashMap</vt:lpstr>
      <vt:lpstr>Changing From ListMap to HashMap</vt:lpstr>
      <vt:lpstr>Hashes</vt:lpstr>
      <vt:lpstr>SHA-256 Compression Function</vt:lpstr>
      <vt:lpstr>PowerPoint Presentation</vt:lpstr>
      <vt:lpstr>Lets Build our HashMap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 MapIter (review)</vt:lpstr>
      <vt:lpstr>Using an iterator</vt:lpstr>
      <vt:lpstr>Hash Map Iterator Requirements</vt:lpstr>
      <vt:lpstr>PowerPoint Presentation</vt:lpstr>
      <vt:lpstr>PowerPoint Presentation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A HashMap Iterator In Action</vt:lpstr>
      <vt:lpstr>We have more to do in our HashMap</vt:lpstr>
      <vt:lpstr>HashMap Iterator</vt:lpstr>
      <vt:lpstr>LinkedTreeMap</vt:lpstr>
      <vt:lpstr>A LinkedTreeMap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Cannot easily build an Iterator for a pure Tree</vt:lpstr>
      <vt:lpstr>Tree</vt:lpstr>
      <vt:lpstr>Add a LinkedList</vt:lpstr>
      <vt:lpstr>LinkedTreeMap</vt:lpstr>
      <vt:lpstr>PowerPoint Presentation</vt:lpstr>
      <vt:lpstr>Making put() work</vt:lpstr>
      <vt:lpstr>Before we start</vt:lpstr>
      <vt:lpstr>Performance of put()</vt:lpstr>
      <vt:lpstr>Use cases for put()</vt:lpstr>
      <vt:lpstr>Empty list</vt:lpstr>
      <vt:lpstr>Empty list</vt:lpstr>
      <vt:lpstr>Finding an Item or Gap</vt:lpstr>
      <vt:lpstr>Finding an Item or Gap</vt:lpstr>
      <vt:lpstr>Finding an Item or Gap</vt:lpstr>
      <vt:lpstr>Found a gap to the right of a node</vt:lpstr>
      <vt:lpstr>Insert into the Linked List</vt:lpstr>
      <vt:lpstr>Insert into the Tree (right)</vt:lpstr>
      <vt:lpstr>Finding an Item or Left Gap</vt:lpstr>
      <vt:lpstr>Insert into the Linked List</vt:lpstr>
      <vt:lpstr>Insert into the Tree (left gap)</vt:lpstr>
      <vt:lpstr>At the start…</vt:lpstr>
      <vt:lpstr>To the left…</vt:lpstr>
      <vt:lpstr>To the left… to the left…</vt:lpstr>
      <vt:lpstr>To the left…</vt:lpstr>
      <vt:lpstr>Insert into the linked list</vt:lpstr>
      <vt:lpstr>Insert into the tree</vt:lpstr>
      <vt:lpstr>At the end…</vt:lpstr>
      <vt:lpstr>To the right..</vt:lpstr>
      <vt:lpstr>To the right.. To the right..</vt:lpstr>
      <vt:lpstr>To the right.. To the right..</vt:lpstr>
      <vt:lpstr>Insert into the Linked List</vt:lpstr>
      <vt:lpstr>Insert into the Tree</vt:lpstr>
      <vt:lpstr>Replace…</vt:lpstr>
      <vt:lpstr>Replace…</vt:lpstr>
      <vt:lpstr>We have a match!!</vt:lpstr>
      <vt:lpstr>Update Value</vt:lpstr>
      <vt:lpstr>Test cases for put()</vt:lpstr>
      <vt:lpstr>Why Program?</vt:lpstr>
      <vt:lpstr>PowerPoint Presentation</vt:lpstr>
      <vt:lpstr>PowerPoint Presentation</vt:lpstr>
      <vt:lpstr>PowerPoint Presentation</vt:lpstr>
      <vt:lpstr>PowerPoint Presentation</vt:lpstr>
      <vt:lpstr>“Stopping by Woods on a Snowy Evening”</vt:lpstr>
      <vt:lpstr>The end  is really the beginning…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111</cp:revision>
  <dcterms:created xsi:type="dcterms:W3CDTF">2023-02-25T13:30:24Z</dcterms:created>
  <dcterms:modified xsi:type="dcterms:W3CDTF">2024-03-27T21:23:36Z</dcterms:modified>
</cp:coreProperties>
</file>