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9" r:id="rId3"/>
    <p:sldId id="290" r:id="rId4"/>
    <p:sldId id="292" r:id="rId5"/>
    <p:sldId id="323" r:id="rId6"/>
    <p:sldId id="293" r:id="rId7"/>
    <p:sldId id="324" r:id="rId8"/>
    <p:sldId id="294" r:id="rId9"/>
    <p:sldId id="295" r:id="rId10"/>
    <p:sldId id="297" r:id="rId11"/>
    <p:sldId id="299" r:id="rId12"/>
    <p:sldId id="298" r:id="rId13"/>
    <p:sldId id="302" r:id="rId14"/>
    <p:sldId id="303" r:id="rId15"/>
    <p:sldId id="304" r:id="rId16"/>
    <p:sldId id="306" r:id="rId17"/>
    <p:sldId id="307" r:id="rId18"/>
    <p:sldId id="308" r:id="rId19"/>
    <p:sldId id="309" r:id="rId20"/>
    <p:sldId id="310" r:id="rId21"/>
    <p:sldId id="301" r:id="rId22"/>
    <p:sldId id="311" r:id="rId23"/>
    <p:sldId id="312" r:id="rId24"/>
    <p:sldId id="313" r:id="rId25"/>
    <p:sldId id="314" r:id="rId26"/>
    <p:sldId id="315" r:id="rId27"/>
    <p:sldId id="327" r:id="rId28"/>
    <p:sldId id="329" r:id="rId29"/>
    <p:sldId id="330" r:id="rId30"/>
    <p:sldId id="331" r:id="rId31"/>
    <p:sldId id="332" r:id="rId32"/>
    <p:sldId id="316" r:id="rId33"/>
    <p:sldId id="296" r:id="rId34"/>
    <p:sldId id="322" r:id="rId35"/>
    <p:sldId id="300" r:id="rId36"/>
    <p:sldId id="318" r:id="rId37"/>
    <p:sldId id="319" r:id="rId38"/>
    <p:sldId id="320" r:id="rId39"/>
    <p:sldId id="321" r:id="rId40"/>
    <p:sldId id="325" r:id="rId41"/>
    <p:sldId id="326" r:id="rId42"/>
    <p:sldId id="284" r:id="rId43"/>
    <p:sldId id="28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p:restoredTop sz="96327"/>
  </p:normalViewPr>
  <p:slideViewPr>
    <p:cSldViewPr snapToGrid="0" snapToObjects="1">
      <p:cViewPr varScale="1">
        <p:scale>
          <a:sx n="76" d="100"/>
          <a:sy n="76" d="100"/>
        </p:scale>
        <p:origin x="216" y="50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2460-1633-341C-3CC8-928405939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4C032-CA96-4ABF-ED9C-CCFBCF308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8DB96C-8F88-816C-D027-6E50EC3D5380}"/>
              </a:ext>
            </a:extLst>
          </p:cNvPr>
          <p:cNvSpPr>
            <a:spLocks noGrp="1"/>
          </p:cNvSpPr>
          <p:nvPr>
            <p:ph type="dt" sz="half" idx="10"/>
          </p:nvPr>
        </p:nvSpPr>
        <p:spPr/>
        <p:txBody>
          <a:bodyPr/>
          <a:lstStyle/>
          <a:p>
            <a:fld id="{C13A938A-C9BA-0346-A74F-83EB1631032C}" type="datetimeFigureOut">
              <a:rPr lang="en-US" smtClean="0"/>
              <a:t>4/17/23</a:t>
            </a:fld>
            <a:endParaRPr lang="en-US"/>
          </a:p>
        </p:txBody>
      </p:sp>
      <p:sp>
        <p:nvSpPr>
          <p:cNvPr id="5" name="Footer Placeholder 4">
            <a:extLst>
              <a:ext uri="{FF2B5EF4-FFF2-40B4-BE49-F238E27FC236}">
                <a16:creationId xmlns:a16="http://schemas.microsoft.com/office/drawing/2014/main" id="{651C6854-78F7-2111-4EEF-FE308E2CC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E04-F09E-DFC4-C070-26900C1DDA6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55787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10F8-49BD-9DF0-4BA1-329010292D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6BDBC-29CF-5ED3-453D-F7000E32C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1096A-1F1F-472A-02F3-A0AF019457F8}"/>
              </a:ext>
            </a:extLst>
          </p:cNvPr>
          <p:cNvSpPr>
            <a:spLocks noGrp="1"/>
          </p:cNvSpPr>
          <p:nvPr>
            <p:ph type="dt" sz="half" idx="10"/>
          </p:nvPr>
        </p:nvSpPr>
        <p:spPr/>
        <p:txBody>
          <a:bodyPr/>
          <a:lstStyle/>
          <a:p>
            <a:fld id="{C13A938A-C9BA-0346-A74F-83EB1631032C}" type="datetimeFigureOut">
              <a:rPr lang="en-US" smtClean="0"/>
              <a:t>4/17/23</a:t>
            </a:fld>
            <a:endParaRPr lang="en-US"/>
          </a:p>
        </p:txBody>
      </p:sp>
      <p:sp>
        <p:nvSpPr>
          <p:cNvPr id="5" name="Footer Placeholder 4">
            <a:extLst>
              <a:ext uri="{FF2B5EF4-FFF2-40B4-BE49-F238E27FC236}">
                <a16:creationId xmlns:a16="http://schemas.microsoft.com/office/drawing/2014/main" id="{BF47273A-C68C-081A-67B0-3122B85DE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0D66F-72BE-B98B-9218-B22A30E0471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11922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B9B9B4-EAB6-E378-1644-3785D3396C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96BF26-EDD4-4726-3A5E-18D995596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3B6C5-7BA5-C29A-3AA5-F702552ADD09}"/>
              </a:ext>
            </a:extLst>
          </p:cNvPr>
          <p:cNvSpPr>
            <a:spLocks noGrp="1"/>
          </p:cNvSpPr>
          <p:nvPr>
            <p:ph type="dt" sz="half" idx="10"/>
          </p:nvPr>
        </p:nvSpPr>
        <p:spPr/>
        <p:txBody>
          <a:bodyPr/>
          <a:lstStyle/>
          <a:p>
            <a:fld id="{C13A938A-C9BA-0346-A74F-83EB1631032C}" type="datetimeFigureOut">
              <a:rPr lang="en-US" smtClean="0"/>
              <a:t>4/17/23</a:t>
            </a:fld>
            <a:endParaRPr lang="en-US"/>
          </a:p>
        </p:txBody>
      </p:sp>
      <p:sp>
        <p:nvSpPr>
          <p:cNvPr id="5" name="Footer Placeholder 4">
            <a:extLst>
              <a:ext uri="{FF2B5EF4-FFF2-40B4-BE49-F238E27FC236}">
                <a16:creationId xmlns:a16="http://schemas.microsoft.com/office/drawing/2014/main" id="{ACF245CB-90B3-059F-6F84-804EAE59D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EA1EF-3972-7CE8-EEE7-7F48805ADF1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05149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E766-436C-7E66-C493-0E9F486D4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E2C3B2-8A01-4A71-0BEA-ED75632F75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F7C0B-F538-3B47-4A1D-405E90B47C41}"/>
              </a:ext>
            </a:extLst>
          </p:cNvPr>
          <p:cNvSpPr>
            <a:spLocks noGrp="1"/>
          </p:cNvSpPr>
          <p:nvPr>
            <p:ph type="dt" sz="half" idx="10"/>
          </p:nvPr>
        </p:nvSpPr>
        <p:spPr/>
        <p:txBody>
          <a:bodyPr/>
          <a:lstStyle/>
          <a:p>
            <a:fld id="{C13A938A-C9BA-0346-A74F-83EB1631032C}" type="datetimeFigureOut">
              <a:rPr lang="en-US" smtClean="0"/>
              <a:t>4/17/23</a:t>
            </a:fld>
            <a:endParaRPr lang="en-US"/>
          </a:p>
        </p:txBody>
      </p:sp>
      <p:sp>
        <p:nvSpPr>
          <p:cNvPr id="5" name="Footer Placeholder 4">
            <a:extLst>
              <a:ext uri="{FF2B5EF4-FFF2-40B4-BE49-F238E27FC236}">
                <a16:creationId xmlns:a16="http://schemas.microsoft.com/office/drawing/2014/main" id="{E682D7DC-A689-4810-BD56-A6D5B44F3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620AD-26BD-8D73-1F87-BF6DC3BA228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32348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B7FC-F1AE-06FD-FB11-8EC7DF652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171CB2-3C0E-C223-F118-EBF495E91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626BF7-B2D5-D401-3EF9-620C7E1A7788}"/>
              </a:ext>
            </a:extLst>
          </p:cNvPr>
          <p:cNvSpPr>
            <a:spLocks noGrp="1"/>
          </p:cNvSpPr>
          <p:nvPr>
            <p:ph type="dt" sz="half" idx="10"/>
          </p:nvPr>
        </p:nvSpPr>
        <p:spPr/>
        <p:txBody>
          <a:bodyPr/>
          <a:lstStyle/>
          <a:p>
            <a:fld id="{C13A938A-C9BA-0346-A74F-83EB1631032C}" type="datetimeFigureOut">
              <a:rPr lang="en-US" smtClean="0"/>
              <a:t>4/17/23</a:t>
            </a:fld>
            <a:endParaRPr lang="en-US"/>
          </a:p>
        </p:txBody>
      </p:sp>
      <p:sp>
        <p:nvSpPr>
          <p:cNvPr id="5" name="Footer Placeholder 4">
            <a:extLst>
              <a:ext uri="{FF2B5EF4-FFF2-40B4-BE49-F238E27FC236}">
                <a16:creationId xmlns:a16="http://schemas.microsoft.com/office/drawing/2014/main" id="{8A5E99F9-B023-378B-554E-846FA197C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B09B5-606E-C92D-CA52-4478BBEBD364}"/>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4568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5818-3F27-F2AC-11F8-5FD78E730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91E87-683B-7031-2CE5-AAAFA4E542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D51C0B-7923-56A4-588E-2EC70CB0F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F3C278-3302-DEE9-7BF9-A487E1819302}"/>
              </a:ext>
            </a:extLst>
          </p:cNvPr>
          <p:cNvSpPr>
            <a:spLocks noGrp="1"/>
          </p:cNvSpPr>
          <p:nvPr>
            <p:ph type="dt" sz="half" idx="10"/>
          </p:nvPr>
        </p:nvSpPr>
        <p:spPr/>
        <p:txBody>
          <a:bodyPr/>
          <a:lstStyle/>
          <a:p>
            <a:fld id="{C13A938A-C9BA-0346-A74F-83EB1631032C}" type="datetimeFigureOut">
              <a:rPr lang="en-US" smtClean="0"/>
              <a:t>4/17/23</a:t>
            </a:fld>
            <a:endParaRPr lang="en-US"/>
          </a:p>
        </p:txBody>
      </p:sp>
      <p:sp>
        <p:nvSpPr>
          <p:cNvPr id="6" name="Footer Placeholder 5">
            <a:extLst>
              <a:ext uri="{FF2B5EF4-FFF2-40B4-BE49-F238E27FC236}">
                <a16:creationId xmlns:a16="http://schemas.microsoft.com/office/drawing/2014/main" id="{CF0B8336-B700-A50E-1C9F-25661C163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E6CC7-3ECD-6AEC-010E-420316EB0015}"/>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6277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6403-EDD6-84C8-5DF8-F2095D0E88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92F63-453E-C708-C24F-2F432386A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61F98-A097-F466-F047-98D413BB9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327AD1-C706-BC6D-8001-411235498C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845390-893B-5C01-ADC8-CF5F7A66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422938-5AD8-CC20-E631-43DE84627546}"/>
              </a:ext>
            </a:extLst>
          </p:cNvPr>
          <p:cNvSpPr>
            <a:spLocks noGrp="1"/>
          </p:cNvSpPr>
          <p:nvPr>
            <p:ph type="dt" sz="half" idx="10"/>
          </p:nvPr>
        </p:nvSpPr>
        <p:spPr/>
        <p:txBody>
          <a:bodyPr/>
          <a:lstStyle/>
          <a:p>
            <a:fld id="{C13A938A-C9BA-0346-A74F-83EB1631032C}" type="datetimeFigureOut">
              <a:rPr lang="en-US" smtClean="0"/>
              <a:t>4/17/23</a:t>
            </a:fld>
            <a:endParaRPr lang="en-US"/>
          </a:p>
        </p:txBody>
      </p:sp>
      <p:sp>
        <p:nvSpPr>
          <p:cNvPr id="8" name="Footer Placeholder 7">
            <a:extLst>
              <a:ext uri="{FF2B5EF4-FFF2-40B4-BE49-F238E27FC236}">
                <a16:creationId xmlns:a16="http://schemas.microsoft.com/office/drawing/2014/main" id="{107BDCB7-F97C-A810-DEAD-D23601570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947164-991E-A5FC-C24A-98E68D0772A6}"/>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13816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207F-EB96-53FE-8D30-ED6E1A286A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BB4068-00D1-3E34-26CA-EC5EE9FFBDA3}"/>
              </a:ext>
            </a:extLst>
          </p:cNvPr>
          <p:cNvSpPr>
            <a:spLocks noGrp="1"/>
          </p:cNvSpPr>
          <p:nvPr>
            <p:ph type="dt" sz="half" idx="10"/>
          </p:nvPr>
        </p:nvSpPr>
        <p:spPr/>
        <p:txBody>
          <a:bodyPr/>
          <a:lstStyle/>
          <a:p>
            <a:fld id="{C13A938A-C9BA-0346-A74F-83EB1631032C}" type="datetimeFigureOut">
              <a:rPr lang="en-US" smtClean="0"/>
              <a:t>4/17/23</a:t>
            </a:fld>
            <a:endParaRPr lang="en-US"/>
          </a:p>
        </p:txBody>
      </p:sp>
      <p:sp>
        <p:nvSpPr>
          <p:cNvPr id="4" name="Footer Placeholder 3">
            <a:extLst>
              <a:ext uri="{FF2B5EF4-FFF2-40B4-BE49-F238E27FC236}">
                <a16:creationId xmlns:a16="http://schemas.microsoft.com/office/drawing/2014/main" id="{8CA8C7F9-D849-37BF-DAFF-339953E50E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BFC42-A63D-D449-2CFD-6F74C4B12C09}"/>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93503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9479F-F3F5-1F8F-57C4-9E9730C787DF}"/>
              </a:ext>
            </a:extLst>
          </p:cNvPr>
          <p:cNvSpPr>
            <a:spLocks noGrp="1"/>
          </p:cNvSpPr>
          <p:nvPr>
            <p:ph type="dt" sz="half" idx="10"/>
          </p:nvPr>
        </p:nvSpPr>
        <p:spPr/>
        <p:txBody>
          <a:bodyPr/>
          <a:lstStyle/>
          <a:p>
            <a:fld id="{C13A938A-C9BA-0346-A74F-83EB1631032C}" type="datetimeFigureOut">
              <a:rPr lang="en-US" smtClean="0"/>
              <a:t>4/17/23</a:t>
            </a:fld>
            <a:endParaRPr lang="en-US"/>
          </a:p>
        </p:txBody>
      </p:sp>
      <p:sp>
        <p:nvSpPr>
          <p:cNvPr id="3" name="Footer Placeholder 2">
            <a:extLst>
              <a:ext uri="{FF2B5EF4-FFF2-40B4-BE49-F238E27FC236}">
                <a16:creationId xmlns:a16="http://schemas.microsoft.com/office/drawing/2014/main" id="{29609891-CEC3-9507-1DB1-8A952D4667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EAFBE7-72D0-ACDC-B906-F9B739E15AB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79231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EA14-B3BC-DCE9-7139-C4E87D5E4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04F18E-1616-B225-64A9-E4FEC99BD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A7E186-2DD2-319F-88D8-CD44E7269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4E016-B993-48B2-3AB3-E3644DE785F3}"/>
              </a:ext>
            </a:extLst>
          </p:cNvPr>
          <p:cNvSpPr>
            <a:spLocks noGrp="1"/>
          </p:cNvSpPr>
          <p:nvPr>
            <p:ph type="dt" sz="half" idx="10"/>
          </p:nvPr>
        </p:nvSpPr>
        <p:spPr/>
        <p:txBody>
          <a:bodyPr/>
          <a:lstStyle/>
          <a:p>
            <a:fld id="{C13A938A-C9BA-0346-A74F-83EB1631032C}" type="datetimeFigureOut">
              <a:rPr lang="en-US" smtClean="0"/>
              <a:t>4/17/23</a:t>
            </a:fld>
            <a:endParaRPr lang="en-US"/>
          </a:p>
        </p:txBody>
      </p:sp>
      <p:sp>
        <p:nvSpPr>
          <p:cNvPr id="6" name="Footer Placeholder 5">
            <a:extLst>
              <a:ext uri="{FF2B5EF4-FFF2-40B4-BE49-F238E27FC236}">
                <a16:creationId xmlns:a16="http://schemas.microsoft.com/office/drawing/2014/main" id="{D2EBE3AE-4187-CD14-3407-947A6AB3D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C71A0-6FDD-802D-FB7B-ED49070F830A}"/>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33626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4AE2-C0F6-DA29-8D58-6AE991182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2F294-A82B-D670-A816-D85903594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D9858A-083C-9E99-B738-E7C520CFE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7CA85-7E18-7977-09AE-3A036FCB068F}"/>
              </a:ext>
            </a:extLst>
          </p:cNvPr>
          <p:cNvSpPr>
            <a:spLocks noGrp="1"/>
          </p:cNvSpPr>
          <p:nvPr>
            <p:ph type="dt" sz="half" idx="10"/>
          </p:nvPr>
        </p:nvSpPr>
        <p:spPr/>
        <p:txBody>
          <a:bodyPr/>
          <a:lstStyle/>
          <a:p>
            <a:fld id="{C13A938A-C9BA-0346-A74F-83EB1631032C}" type="datetimeFigureOut">
              <a:rPr lang="en-US" smtClean="0"/>
              <a:t>4/17/23</a:t>
            </a:fld>
            <a:endParaRPr lang="en-US"/>
          </a:p>
        </p:txBody>
      </p:sp>
      <p:sp>
        <p:nvSpPr>
          <p:cNvPr id="6" name="Footer Placeholder 5">
            <a:extLst>
              <a:ext uri="{FF2B5EF4-FFF2-40B4-BE49-F238E27FC236}">
                <a16:creationId xmlns:a16="http://schemas.microsoft.com/office/drawing/2014/main" id="{019421CD-6091-9164-5E5E-F636C761B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738C0-DF17-2CE9-8202-5453847F8C7E}"/>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05569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AA03A-8F7B-3EBB-CA86-B6FF69067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AB1F1-B30C-1EAF-D6FD-B68FB54CE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95429-C59F-1008-625C-51F265618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A938A-C9BA-0346-A74F-83EB1631032C}" type="datetimeFigureOut">
              <a:rPr lang="en-US" smtClean="0"/>
              <a:t>4/17/23</a:t>
            </a:fld>
            <a:endParaRPr lang="en-US"/>
          </a:p>
        </p:txBody>
      </p:sp>
      <p:sp>
        <p:nvSpPr>
          <p:cNvPr id="5" name="Footer Placeholder 4">
            <a:extLst>
              <a:ext uri="{FF2B5EF4-FFF2-40B4-BE49-F238E27FC236}">
                <a16:creationId xmlns:a16="http://schemas.microsoft.com/office/drawing/2014/main" id="{145D9D4A-1765-C901-53BC-4FE38FF51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190406-735C-D46E-82D9-A4090C508F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6BD33-8DED-144B-BB09-8D197E8DAC8A}" type="slidenum">
              <a:rPr lang="en-US" smtClean="0"/>
              <a:t>‹#›</a:t>
            </a:fld>
            <a:endParaRPr lang="en-US"/>
          </a:p>
        </p:txBody>
      </p:sp>
    </p:spTree>
    <p:extLst>
      <p:ext uri="{BB962C8B-B14F-4D97-AF65-F5344CB8AC3E}">
        <p14:creationId xmlns:p14="http://schemas.microsoft.com/office/powerpoint/2010/main" val="3440460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BD08-7DEA-A642-76EB-A25C2FB65EA6}"/>
              </a:ext>
            </a:extLst>
          </p:cNvPr>
          <p:cNvSpPr>
            <a:spLocks noGrp="1"/>
          </p:cNvSpPr>
          <p:nvPr>
            <p:ph type="ctrTitle"/>
          </p:nvPr>
        </p:nvSpPr>
        <p:spPr/>
        <p:txBody>
          <a:bodyPr>
            <a:normAutofit/>
          </a:bodyPr>
          <a:lstStyle/>
          <a:p>
            <a:r>
              <a:rPr lang="en-US" dirty="0"/>
              <a:t>K&amp;R Chapter 6</a:t>
            </a:r>
            <a:br>
              <a:rPr lang="en-US" dirty="0"/>
            </a:br>
            <a:r>
              <a:rPr lang="en-US" sz="4800" dirty="0"/>
              <a:t>Structures</a:t>
            </a:r>
            <a:endParaRPr lang="en-US" dirty="0"/>
          </a:p>
        </p:txBody>
      </p:sp>
      <p:sp>
        <p:nvSpPr>
          <p:cNvPr id="3" name="Subtitle 2">
            <a:extLst>
              <a:ext uri="{FF2B5EF4-FFF2-40B4-BE49-F238E27FC236}">
                <a16:creationId xmlns:a16="http://schemas.microsoft.com/office/drawing/2014/main" id="{1131E4BA-302F-088B-C8D3-AEA9EACCC251}"/>
              </a:ext>
            </a:extLst>
          </p:cNvPr>
          <p:cNvSpPr>
            <a:spLocks noGrp="1"/>
          </p:cNvSpPr>
          <p:nvPr>
            <p:ph type="subTitle" idx="1"/>
          </p:nvPr>
        </p:nvSpPr>
        <p:spPr/>
        <p:txBody>
          <a:bodyPr>
            <a:normAutofit lnSpcReduction="10000"/>
          </a:bodyPr>
          <a:lstStyle/>
          <a:p>
            <a:r>
              <a:rPr lang="en-US" dirty="0"/>
              <a:t>Dr. Charles R. Severance</a:t>
            </a:r>
          </a:p>
          <a:p>
            <a:r>
              <a:rPr lang="en-US" dirty="0"/>
              <a:t>www.cc4e.com</a:t>
            </a:r>
          </a:p>
          <a:p>
            <a:r>
              <a:rPr lang="en-US" dirty="0"/>
              <a:t>code.cc4e.com (sample code)</a:t>
            </a:r>
          </a:p>
          <a:p>
            <a:r>
              <a:rPr lang="en-US"/>
              <a:t>online.dr-chuck.com</a:t>
            </a:r>
            <a:endParaRPr lang="en-US" dirty="0"/>
          </a:p>
        </p:txBody>
      </p:sp>
      <p:pic>
        <p:nvPicPr>
          <p:cNvPr id="4" name="Picture 6" descr="CCby.png">
            <a:extLst>
              <a:ext uri="{FF2B5EF4-FFF2-40B4-BE49-F238E27FC236}">
                <a16:creationId xmlns:a16="http://schemas.microsoft.com/office/drawing/2014/main" id="{ED146FD6-BD02-6C6F-35C4-6BF8814D9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00772" y="6185766"/>
            <a:ext cx="11080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2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A list of strings</a:t>
            </a:r>
          </a:p>
        </p:txBody>
      </p:sp>
      <p:sp>
        <p:nvSpPr>
          <p:cNvPr id="4" name="TextBox 3">
            <a:extLst>
              <a:ext uri="{FF2B5EF4-FFF2-40B4-BE49-F238E27FC236}">
                <a16:creationId xmlns:a16="http://schemas.microsoft.com/office/drawing/2014/main" id="{F6F9B66A-1D44-FAE1-6AA5-057FB5821065}"/>
              </a:ext>
            </a:extLst>
          </p:cNvPr>
          <p:cNvSpPr txBox="1"/>
          <p:nvPr/>
        </p:nvSpPr>
        <p:spPr>
          <a:xfrm>
            <a:off x="6765470" y="1120676"/>
            <a:ext cx="4458272"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lines = list()</a:t>
            </a:r>
          </a:p>
          <a:p>
            <a:r>
              <a:rPr lang="en-US" b="1" dirty="0">
                <a:latin typeface="Courier New" panose="02070309020205020404" pitchFamily="49" charset="0"/>
                <a:cs typeface="Courier New" panose="02070309020205020404" pitchFamily="49" charset="0"/>
              </a:rPr>
              <a:t>hand = open('</a:t>
            </a:r>
            <a:r>
              <a:rPr lang="en-US" b="1" dirty="0" err="1">
                <a:latin typeface="Courier New" panose="02070309020205020404" pitchFamily="49" charset="0"/>
                <a:cs typeface="Courier New" panose="02070309020205020404" pitchFamily="49" charset="0"/>
              </a:rPr>
              <a:t>romeo.txt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for line in hand: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lines.append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line.rstrip</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
        <p:nvSpPr>
          <p:cNvPr id="7" name="TextBox 6">
            <a:extLst>
              <a:ext uri="{FF2B5EF4-FFF2-40B4-BE49-F238E27FC236}">
                <a16:creationId xmlns:a16="http://schemas.microsoft.com/office/drawing/2014/main" id="{20A87C7A-C86F-14DD-A5D7-835A6A5EB87D}"/>
              </a:ext>
            </a:extLst>
          </p:cNvPr>
          <p:cNvSpPr txBox="1"/>
          <p:nvPr/>
        </p:nvSpPr>
        <p:spPr>
          <a:xfrm>
            <a:off x="990599" y="4184551"/>
            <a:ext cx="6801862" cy="1200329"/>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Who is already sick and pale with grief</a:t>
            </a:r>
          </a:p>
          <a:p>
            <a:r>
              <a:rPr lang="en-US" b="1" dirty="0">
                <a:latin typeface="Courier New" panose="02070309020205020404" pitchFamily="49" charset="0"/>
                <a:cs typeface="Courier New" panose="02070309020205020404" pitchFamily="49" charset="0"/>
              </a:rPr>
              <a:t>Arise fair sun and kill the envious moon</a:t>
            </a:r>
          </a:p>
          <a:p>
            <a:r>
              <a:rPr lang="en-US" b="1" dirty="0">
                <a:latin typeface="Courier New" panose="02070309020205020404" pitchFamily="49" charset="0"/>
                <a:cs typeface="Courier New" panose="02070309020205020404" pitchFamily="49" charset="0"/>
              </a:rPr>
              <a:t>It is the east and Juliet is the sun</a:t>
            </a:r>
          </a:p>
          <a:p>
            <a:r>
              <a:rPr lang="en-US" b="1" dirty="0">
                <a:latin typeface="Courier New" panose="02070309020205020404" pitchFamily="49" charset="0"/>
                <a:cs typeface="Courier New" panose="02070309020205020404" pitchFamily="49" charset="0"/>
              </a:rPr>
              <a:t>But soft what light through yonder window breaks</a:t>
            </a:r>
          </a:p>
        </p:txBody>
      </p:sp>
      <p:sp>
        <p:nvSpPr>
          <p:cNvPr id="8" name="TextBox 7">
            <a:extLst>
              <a:ext uri="{FF2B5EF4-FFF2-40B4-BE49-F238E27FC236}">
                <a16:creationId xmlns:a16="http://schemas.microsoft.com/office/drawing/2014/main" id="{D8CEE615-6E88-59C7-B52C-69A36B4941C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kr_06_07.py</a:t>
            </a:r>
          </a:p>
        </p:txBody>
      </p:sp>
    </p:spTree>
    <p:extLst>
      <p:ext uri="{BB962C8B-B14F-4D97-AF65-F5344CB8AC3E}">
        <p14:creationId xmlns:p14="http://schemas.microsoft.com/office/powerpoint/2010/main" val="2878373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Self Referential Structures</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199" y="1825625"/>
            <a:ext cx="10515599" cy="2158546"/>
          </a:xfrm>
        </p:spPr>
        <p:txBody>
          <a:bodyPr/>
          <a:lstStyle/>
          <a:p>
            <a:r>
              <a:rPr lang="en-US" dirty="0"/>
              <a:t>In C we need to create build a list() structure before we can use it</a:t>
            </a:r>
          </a:p>
          <a:p>
            <a:r>
              <a:rPr lang="en-US" dirty="0"/>
              <a:t>The entries in the list will be stored in dynamically allocated memory</a:t>
            </a:r>
          </a:p>
          <a:p>
            <a:r>
              <a:rPr lang="en-US" dirty="0"/>
              <a:t>Each list entry contains some data and links to other members of the list using pointers</a:t>
            </a:r>
          </a:p>
        </p:txBody>
      </p:sp>
      <p:sp>
        <p:nvSpPr>
          <p:cNvPr id="4" name="TextBox 3">
            <a:extLst>
              <a:ext uri="{FF2B5EF4-FFF2-40B4-BE49-F238E27FC236}">
                <a16:creationId xmlns:a16="http://schemas.microsoft.com/office/drawing/2014/main" id="{F6F9B66A-1D44-FAE1-6AA5-057FB5821065}"/>
              </a:ext>
            </a:extLst>
          </p:cNvPr>
          <p:cNvSpPr txBox="1"/>
          <p:nvPr/>
        </p:nvSpPr>
        <p:spPr>
          <a:xfrm>
            <a:off x="2275114" y="4233408"/>
            <a:ext cx="3355406" cy="1200329"/>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BD4F6303-263B-8385-CE66-113E99FCF78C}"/>
              </a:ext>
            </a:extLst>
          </p:cNvPr>
          <p:cNvSpPr/>
          <p:nvPr/>
        </p:nvSpPr>
        <p:spPr>
          <a:xfrm>
            <a:off x="7772400" y="378822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7772400" y="418829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019977" y="3886202"/>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095015" y="398417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BDD812B-55BA-FD06-32C9-F4393A774684}"/>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Tree>
    <p:extLst>
      <p:ext uri="{BB962C8B-B14F-4D97-AF65-F5344CB8AC3E}">
        <p14:creationId xmlns:p14="http://schemas.microsoft.com/office/powerpoint/2010/main" val="2218402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931869" y="1775262"/>
            <a:ext cx="3355406"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*head;</a:t>
            </a: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*tail;</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88657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4082518"/>
            <a:ext cx="1859768" cy="56082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Title 63">
            <a:extLst>
              <a:ext uri="{FF2B5EF4-FFF2-40B4-BE49-F238E27FC236}">
                <a16:creationId xmlns:a16="http://schemas.microsoft.com/office/drawing/2014/main" id="{0D10120B-E0F0-A4B2-3F3D-DBB7234C32F4}"/>
              </a:ext>
            </a:extLst>
          </p:cNvPr>
          <p:cNvSpPr>
            <a:spLocks noGrp="1"/>
          </p:cNvSpPr>
          <p:nvPr>
            <p:ph type="title"/>
          </p:nvPr>
        </p:nvSpPr>
        <p:spPr>
          <a:xfrm>
            <a:off x="838200" y="365125"/>
            <a:ext cx="4011386" cy="1325563"/>
          </a:xfrm>
        </p:spPr>
        <p:txBody>
          <a:bodyPr/>
          <a:lstStyle/>
          <a:p>
            <a:r>
              <a:rPr lang="en-US" dirty="0"/>
              <a:t>Linked List</a:t>
            </a:r>
          </a:p>
        </p:txBody>
      </p:sp>
      <p:sp>
        <p:nvSpPr>
          <p:cNvPr id="69" name="TextBox 68">
            <a:extLst>
              <a:ext uri="{FF2B5EF4-FFF2-40B4-BE49-F238E27FC236}">
                <a16:creationId xmlns:a16="http://schemas.microsoft.com/office/drawing/2014/main" id="{E29505F8-2879-AA28-A51A-A8F3C1AEE682}"/>
              </a:ext>
            </a:extLst>
          </p:cNvPr>
          <p:cNvSpPr txBox="1"/>
          <p:nvPr/>
        </p:nvSpPr>
        <p:spPr>
          <a:xfrm>
            <a:off x="2934169" y="4915223"/>
            <a:ext cx="598241"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C</a:t>
            </a:r>
          </a:p>
          <a:p>
            <a:r>
              <a:rPr lang="en-US" b="1" dirty="0">
                <a:latin typeface="Courier New" panose="02070309020205020404" pitchFamily="49" charset="0"/>
                <a:cs typeface="Courier New" panose="02070309020205020404" pitchFamily="49" charset="0"/>
              </a:rPr>
              <a:t>is</a:t>
            </a:r>
          </a:p>
          <a:p>
            <a:r>
              <a:rPr lang="en-US" b="1" dirty="0">
                <a:latin typeface="Courier New" panose="02070309020205020404" pitchFamily="49" charset="0"/>
                <a:cs typeface="Courier New" panose="02070309020205020404" pitchFamily="49" charset="0"/>
              </a:rPr>
              <a:t>fun</a:t>
            </a:r>
          </a:p>
        </p:txBody>
      </p:sp>
      <p:sp>
        <p:nvSpPr>
          <p:cNvPr id="70" name="TextBox 69">
            <a:extLst>
              <a:ext uri="{FF2B5EF4-FFF2-40B4-BE49-F238E27FC236}">
                <a16:creationId xmlns:a16="http://schemas.microsoft.com/office/drawing/2014/main" id="{753DC1C2-37EB-C247-3C47-F8285798CF2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Tree>
    <p:extLst>
      <p:ext uri="{BB962C8B-B14F-4D97-AF65-F5344CB8AC3E}">
        <p14:creationId xmlns:p14="http://schemas.microsoft.com/office/powerpoint/2010/main" val="3667099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7"/>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B676422-5B44-64D9-1AB0-B96E304596C5}"/>
              </a:ext>
            </a:extLst>
          </p:cNvPr>
          <p:cNvSpPr txBox="1"/>
          <p:nvPr/>
        </p:nvSpPr>
        <p:spPr>
          <a:xfrm>
            <a:off x="800100" y="4653641"/>
            <a:ext cx="3575957" cy="646331"/>
          </a:xfrm>
          <a:prstGeom prst="rect">
            <a:avLst/>
          </a:prstGeom>
          <a:noFill/>
        </p:spPr>
        <p:txBody>
          <a:bodyPr wrap="square" rtlCol="0">
            <a:spAutoFit/>
          </a:bodyPr>
          <a:lstStyle/>
          <a:p>
            <a:r>
              <a:rPr lang="en-US" dirty="0">
                <a:solidFill>
                  <a:schemeClr val="accent1"/>
                </a:solidFill>
              </a:rPr>
              <a:t>Lets read a new line and append it to the end of the linked list.</a:t>
            </a:r>
          </a:p>
        </p:txBody>
      </p:sp>
    </p:spTree>
    <p:extLst>
      <p:ext uri="{BB962C8B-B14F-4D97-AF65-F5344CB8AC3E}">
        <p14:creationId xmlns:p14="http://schemas.microsoft.com/office/powerpoint/2010/main" val="3963929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solidFill>
                  <a:schemeClr val="accent1"/>
                </a:solidFill>
                <a:latin typeface="Courier New" panose="02070309020205020404" pitchFamily="49" charset="0"/>
                <a:cs typeface="Courier New" panose="02070309020205020404" pitchFamily="49" charset="0"/>
              </a:rPr>
              <a:t> while(</a:t>
            </a:r>
            <a:r>
              <a:rPr lang="en-US" sz="1400" b="1" dirty="0" err="1">
                <a:solidFill>
                  <a:schemeClr val="accent1"/>
                </a:solidFill>
                <a:latin typeface="Courier New" panose="02070309020205020404" pitchFamily="49" charset="0"/>
                <a:cs typeface="Courier New" panose="02070309020205020404" pitchFamily="49" charset="0"/>
              </a:rPr>
              <a:t>fgets</a:t>
            </a:r>
            <a:r>
              <a:rPr lang="en-US" sz="1400" b="1" dirty="0">
                <a:solidFill>
                  <a:schemeClr val="accent1"/>
                </a:solidFill>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A83ED14-A336-B215-224B-9812289AA712}"/>
              </a:ext>
            </a:extLst>
          </p:cNvPr>
          <p:cNvSpPr/>
          <p:nvPr/>
        </p:nvSpPr>
        <p:spPr>
          <a:xfrm>
            <a:off x="7571805" y="506193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6" name="Rectangle 15">
            <a:extLst>
              <a:ext uri="{FF2B5EF4-FFF2-40B4-BE49-F238E27FC236}">
                <a16:creationId xmlns:a16="http://schemas.microsoft.com/office/drawing/2014/main" id="{197B56CC-4882-62D3-CA69-2DF143DE2E87}"/>
              </a:ext>
            </a:extLst>
          </p:cNvPr>
          <p:cNvSpPr/>
          <p:nvPr/>
        </p:nvSpPr>
        <p:spPr>
          <a:xfrm>
            <a:off x="5712280" y="50619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t>
            </a:r>
          </a:p>
        </p:txBody>
      </p:sp>
      <p:cxnSp>
        <p:nvCxnSpPr>
          <p:cNvPr id="17" name="Curved Connector 16">
            <a:extLst>
              <a:ext uri="{FF2B5EF4-FFF2-40B4-BE49-F238E27FC236}">
                <a16:creationId xmlns:a16="http://schemas.microsoft.com/office/drawing/2014/main" id="{F2CB9648-0B80-4192-6786-38A8DB56EB0D}"/>
              </a:ext>
            </a:extLst>
          </p:cNvPr>
          <p:cNvCxnSpPr>
            <a:cxnSpLocks/>
            <a:stCxn id="16" idx="3"/>
          </p:cNvCxnSpPr>
          <p:nvPr/>
        </p:nvCxnSpPr>
        <p:spPr>
          <a:xfrm>
            <a:off x="7034895" y="5257882"/>
            <a:ext cx="524116" cy="1270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73BCB66-2BC9-6BD6-53A1-E2D6C93B276F}"/>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Read the line into an automatic character array variable (max 1000 characters).</a:t>
            </a:r>
          </a:p>
        </p:txBody>
      </p:sp>
    </p:spTree>
    <p:extLst>
      <p:ext uri="{BB962C8B-B14F-4D97-AF65-F5344CB8AC3E}">
        <p14:creationId xmlns:p14="http://schemas.microsoft.com/office/powerpoint/2010/main" val="2204659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solidFill>
                  <a:schemeClr val="accent1"/>
                </a:solidFill>
                <a:latin typeface="Courier New" panose="02070309020205020404" pitchFamily="49" charset="0"/>
                <a:cs typeface="Courier New" panose="02070309020205020404" pitchFamily="49" charset="0"/>
              </a:rPr>
              <a:t>      char *save = (char *) malloc(</a:t>
            </a:r>
            <a:r>
              <a:rPr lang="en-US" sz="1400" b="1" dirty="0" err="1">
                <a:solidFill>
                  <a:schemeClr val="accent1"/>
                </a:solidFill>
                <a:latin typeface="Courier New" panose="02070309020205020404" pitchFamily="49" charset="0"/>
                <a:cs typeface="Courier New" panose="02070309020205020404" pitchFamily="49" charset="0"/>
              </a:rPr>
              <a:t>strlen</a:t>
            </a:r>
            <a:r>
              <a:rPr lang="en-US" sz="1400" b="1" dirty="0">
                <a:solidFill>
                  <a:schemeClr val="accent1"/>
                </a:solidFill>
                <a:latin typeface="Courier New" panose="02070309020205020404" pitchFamily="49" charset="0"/>
                <a:cs typeface="Courier New" panose="02070309020205020404" pitchFamily="49" charset="0"/>
              </a:rPr>
              <a:t>(line)+1);</a:t>
            </a:r>
          </a:p>
          <a:p>
            <a:r>
              <a:rPr lang="en-US" sz="1400" b="1" dirty="0">
                <a:solidFill>
                  <a:schemeClr val="accent1"/>
                </a:solidFill>
                <a:latin typeface="Courier New" panose="02070309020205020404" pitchFamily="49" charset="0"/>
                <a:cs typeface="Courier New" panose="02070309020205020404" pitchFamily="49" charset="0"/>
              </a:rPr>
              <a:t>      </a:t>
            </a:r>
            <a:r>
              <a:rPr lang="en-US" sz="1400" b="1" dirty="0" err="1">
                <a:solidFill>
                  <a:schemeClr val="accent1"/>
                </a:solidFill>
                <a:latin typeface="Courier New" panose="02070309020205020404" pitchFamily="49" charset="0"/>
                <a:cs typeface="Courier New" panose="02070309020205020404" pitchFamily="49" charset="0"/>
              </a:rPr>
              <a:t>strcpy</a:t>
            </a:r>
            <a:r>
              <a:rPr lang="en-US" sz="1400" b="1" dirty="0">
                <a:solidFill>
                  <a:schemeClr val="accent1"/>
                </a:solidFill>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A83ED14-A336-B215-224B-9812289AA712}"/>
              </a:ext>
            </a:extLst>
          </p:cNvPr>
          <p:cNvSpPr/>
          <p:nvPr/>
        </p:nvSpPr>
        <p:spPr>
          <a:xfrm>
            <a:off x="7571805" y="506193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6" name="Rectangle 15">
            <a:extLst>
              <a:ext uri="{FF2B5EF4-FFF2-40B4-BE49-F238E27FC236}">
                <a16:creationId xmlns:a16="http://schemas.microsoft.com/office/drawing/2014/main" id="{197B56CC-4882-62D3-CA69-2DF143DE2E87}"/>
              </a:ext>
            </a:extLst>
          </p:cNvPr>
          <p:cNvSpPr/>
          <p:nvPr/>
        </p:nvSpPr>
        <p:spPr>
          <a:xfrm>
            <a:off x="5712280" y="50619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t>
            </a:r>
          </a:p>
        </p:txBody>
      </p:sp>
      <p:cxnSp>
        <p:nvCxnSpPr>
          <p:cNvPr id="17" name="Curved Connector 16">
            <a:extLst>
              <a:ext uri="{FF2B5EF4-FFF2-40B4-BE49-F238E27FC236}">
                <a16:creationId xmlns:a16="http://schemas.microsoft.com/office/drawing/2014/main" id="{F2CB9648-0B80-4192-6786-38A8DB56EB0D}"/>
              </a:ext>
            </a:extLst>
          </p:cNvPr>
          <p:cNvCxnSpPr>
            <a:cxnSpLocks/>
            <a:stCxn id="16" idx="3"/>
          </p:cNvCxnSpPr>
          <p:nvPr/>
        </p:nvCxnSpPr>
        <p:spPr>
          <a:xfrm>
            <a:off x="7034895" y="5257882"/>
            <a:ext cx="524116" cy="1270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2F174D3-AAFD-A282-EBB7-1FC37359EA9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Allocate memory for the new line and copy the contents from line to save.</a:t>
            </a:r>
          </a:p>
        </p:txBody>
      </p:sp>
    </p:spTree>
    <p:extLst>
      <p:ext uri="{BB962C8B-B14F-4D97-AF65-F5344CB8AC3E}">
        <p14:creationId xmlns:p14="http://schemas.microsoft.com/office/powerpoint/2010/main" val="1262627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solidFill>
                  <a:schemeClr val="accent1"/>
                </a:solidFill>
                <a:latin typeface="Courier New" panose="02070309020205020404" pitchFamily="49" charset="0"/>
                <a:cs typeface="Courier New" panose="02070309020205020404" pitchFamily="49" charset="0"/>
              </a:rPr>
              <a:t>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*new =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 </a:t>
            </a:r>
          </a:p>
          <a:p>
            <a:r>
              <a:rPr lang="en-US" sz="1400" b="1" dirty="0">
                <a:solidFill>
                  <a:schemeClr val="accent1"/>
                </a:solidFill>
                <a:latin typeface="Courier New" panose="02070309020205020404" pitchFamily="49" charset="0"/>
                <a:cs typeface="Courier New" panose="02070309020205020404" pitchFamily="49" charset="0"/>
              </a:rPr>
              <a:t>          malloc(</a:t>
            </a:r>
            <a:r>
              <a:rPr lang="en-US" sz="1400" b="1" dirty="0" err="1">
                <a:solidFill>
                  <a:schemeClr val="accent1"/>
                </a:solidFill>
                <a:latin typeface="Courier New" panose="02070309020205020404" pitchFamily="49" charset="0"/>
                <a:cs typeface="Courier New" panose="02070309020205020404" pitchFamily="49" charset="0"/>
              </a:rPr>
              <a:t>sizeof</a:t>
            </a:r>
            <a:r>
              <a:rPr lang="en-US" sz="1400" b="1" dirty="0">
                <a:solidFill>
                  <a:schemeClr val="accent1"/>
                </a:solidFill>
                <a:latin typeface="Courier New" panose="02070309020205020404" pitchFamily="49" charset="0"/>
                <a:cs typeface="Courier New" panose="02070309020205020404" pitchFamily="49" charset="0"/>
              </a:rPr>
              <a:t>(struct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C1A7914-E652-61BF-F86F-5E67A408D5A6}"/>
              </a:ext>
            </a:extLst>
          </p:cNvPr>
          <p:cNvSpPr txBox="1"/>
          <p:nvPr/>
        </p:nvSpPr>
        <p:spPr>
          <a:xfrm>
            <a:off x="800100" y="4653641"/>
            <a:ext cx="4229100" cy="369332"/>
          </a:xfrm>
          <a:prstGeom prst="rect">
            <a:avLst/>
          </a:prstGeom>
          <a:noFill/>
        </p:spPr>
        <p:txBody>
          <a:bodyPr wrap="square" rtlCol="0">
            <a:spAutoFit/>
          </a:bodyPr>
          <a:lstStyle/>
          <a:p>
            <a:r>
              <a:rPr lang="en-US" dirty="0">
                <a:solidFill>
                  <a:schemeClr val="accent1"/>
                </a:solidFill>
              </a:rPr>
              <a:t>Allocate memory for a new struct </a:t>
            </a:r>
            <a:r>
              <a:rPr lang="en-US" dirty="0" err="1">
                <a:solidFill>
                  <a:schemeClr val="accent1"/>
                </a:solidFill>
              </a:rPr>
              <a:t>lnode</a:t>
            </a:r>
            <a:r>
              <a:rPr lang="en-US" dirty="0">
                <a:solidFill>
                  <a:schemeClr val="accent1"/>
                </a:solidFill>
              </a:rPr>
              <a:t>.</a:t>
            </a:r>
          </a:p>
        </p:txBody>
      </p:sp>
    </p:spTree>
    <p:extLst>
      <p:ext uri="{BB962C8B-B14F-4D97-AF65-F5344CB8AC3E}">
        <p14:creationId xmlns:p14="http://schemas.microsoft.com/office/powerpoint/2010/main" val="2127665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solidFill>
                  <a:schemeClr val="accent1"/>
                </a:solidFill>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766D3AD-3813-DB1C-A582-1BB0F96D6655}"/>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Append the new node to the end of the linked list.</a:t>
            </a:r>
          </a:p>
        </p:txBody>
      </p:sp>
    </p:spTree>
    <p:extLst>
      <p:ext uri="{BB962C8B-B14F-4D97-AF65-F5344CB8AC3E}">
        <p14:creationId xmlns:p14="http://schemas.microsoft.com/office/powerpoint/2010/main" val="3837511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solidFill>
                  <a:schemeClr val="accent1"/>
                </a:solidFill>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99D639A-5365-473E-CD0A-7BD54A1FE72F}"/>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Point the text pointer in the </a:t>
            </a:r>
            <a:r>
              <a:rPr lang="en-US" dirty="0" err="1">
                <a:solidFill>
                  <a:schemeClr val="accent1"/>
                </a:solidFill>
              </a:rPr>
              <a:t>lnode</a:t>
            </a:r>
            <a:r>
              <a:rPr lang="en-US" dirty="0">
                <a:solidFill>
                  <a:schemeClr val="accent1"/>
                </a:solidFill>
              </a:rPr>
              <a:t> to the recently allocated copy of line.</a:t>
            </a:r>
          </a:p>
        </p:txBody>
      </p:sp>
    </p:spTree>
    <p:extLst>
      <p:ext uri="{BB962C8B-B14F-4D97-AF65-F5344CB8AC3E}">
        <p14:creationId xmlns:p14="http://schemas.microsoft.com/office/powerpoint/2010/main" val="2227655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solidFill>
                  <a:schemeClr val="accent1"/>
                </a:solidFill>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quot;No&quot; Symbol 5">
            <a:extLst>
              <a:ext uri="{FF2B5EF4-FFF2-40B4-BE49-F238E27FC236}">
                <a16:creationId xmlns:a16="http://schemas.microsoft.com/office/drawing/2014/main" id="{2B3A5F25-3EF9-367F-D174-ED40FBCBE82A}"/>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Curved Connector 16">
            <a:extLst>
              <a:ext uri="{FF2B5EF4-FFF2-40B4-BE49-F238E27FC236}">
                <a16:creationId xmlns:a16="http://schemas.microsoft.com/office/drawing/2014/main" id="{82C54398-8CA2-B9BF-4C9F-19DFA75C9492}"/>
              </a:ext>
            </a:extLst>
          </p:cNvPr>
          <p:cNvCxnSpPr>
            <a:cxnSpLocks/>
            <a:endCxn id="6"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C06853-34E3-F942-E6B1-B7342292CB3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Mark the newly allocated struct </a:t>
            </a:r>
            <a:r>
              <a:rPr lang="en-US" dirty="0" err="1">
                <a:solidFill>
                  <a:schemeClr val="accent1"/>
                </a:solidFill>
              </a:rPr>
              <a:t>lnode</a:t>
            </a:r>
            <a:r>
              <a:rPr lang="en-US" dirty="0">
                <a:solidFill>
                  <a:schemeClr val="accent1"/>
                </a:solidFill>
              </a:rPr>
              <a:t> as the last item in the lost using NULL.</a:t>
            </a:r>
          </a:p>
        </p:txBody>
      </p:sp>
    </p:spTree>
    <p:extLst>
      <p:ext uri="{BB962C8B-B14F-4D97-AF65-F5344CB8AC3E}">
        <p14:creationId xmlns:p14="http://schemas.microsoft.com/office/powerpoint/2010/main" val="1684877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D539-40B6-0353-D2DC-CF3A5D495E49}"/>
              </a:ext>
            </a:extLst>
          </p:cNvPr>
          <p:cNvSpPr>
            <a:spLocks noGrp="1"/>
          </p:cNvSpPr>
          <p:nvPr>
            <p:ph type="title"/>
          </p:nvPr>
        </p:nvSpPr>
        <p:spPr/>
        <p:txBody>
          <a:bodyPr/>
          <a:lstStyle/>
          <a:p>
            <a:r>
              <a:rPr lang="en-US" dirty="0"/>
              <a:t>A Bit of Poetry – Robert Frost</a:t>
            </a:r>
          </a:p>
        </p:txBody>
      </p:sp>
      <p:sp>
        <p:nvSpPr>
          <p:cNvPr id="3" name="Content Placeholder 2">
            <a:extLst>
              <a:ext uri="{FF2B5EF4-FFF2-40B4-BE49-F238E27FC236}">
                <a16:creationId xmlns:a16="http://schemas.microsoft.com/office/drawing/2014/main" id="{201901B9-66AF-3228-61E8-D9BCC2A5C872}"/>
              </a:ext>
            </a:extLst>
          </p:cNvPr>
          <p:cNvSpPr>
            <a:spLocks noGrp="1"/>
          </p:cNvSpPr>
          <p:nvPr>
            <p:ph idx="1"/>
          </p:nvPr>
        </p:nvSpPr>
        <p:spPr>
          <a:xfrm>
            <a:off x="838200" y="1825625"/>
            <a:ext cx="7309757" cy="3056618"/>
          </a:xfrm>
        </p:spPr>
        <p:txBody>
          <a:bodyPr/>
          <a:lstStyle/>
          <a:p>
            <a:r>
              <a:rPr lang="en-US" dirty="0"/>
              <a:t>Taught at the University of Michigan 1921-1927</a:t>
            </a:r>
          </a:p>
          <a:p>
            <a:r>
              <a:rPr lang="en-US" dirty="0"/>
              <a:t>Consultant in Poetry to the US Library of Congress 1958-1959</a:t>
            </a:r>
          </a:p>
          <a:p>
            <a:r>
              <a:rPr lang="en-US" dirty="0"/>
              <a:t>His grandson Bob Frost was a colleague of mine at the University of Michigan for many years</a:t>
            </a:r>
          </a:p>
        </p:txBody>
      </p:sp>
      <p:sp>
        <p:nvSpPr>
          <p:cNvPr id="5" name="TextBox 4">
            <a:extLst>
              <a:ext uri="{FF2B5EF4-FFF2-40B4-BE49-F238E27FC236}">
                <a16:creationId xmlns:a16="http://schemas.microsoft.com/office/drawing/2014/main" id="{091570B3-BA99-897C-5C83-8D6AAB736867}"/>
              </a:ext>
            </a:extLst>
          </p:cNvPr>
          <p:cNvSpPr txBox="1"/>
          <p:nvPr/>
        </p:nvSpPr>
        <p:spPr>
          <a:xfrm>
            <a:off x="838200" y="5809683"/>
            <a:ext cx="6098720" cy="369332"/>
          </a:xfrm>
          <a:prstGeom prst="rect">
            <a:avLst/>
          </a:prstGeom>
          <a:noFill/>
        </p:spPr>
        <p:txBody>
          <a:bodyPr wrap="square">
            <a:spAutoFit/>
          </a:bodyPr>
          <a:lstStyle/>
          <a:p>
            <a:r>
              <a:rPr lang="en-US" dirty="0"/>
              <a:t>https://</a:t>
            </a:r>
            <a:r>
              <a:rPr lang="en-US" dirty="0" err="1"/>
              <a:t>en.wikipedia.org</a:t>
            </a:r>
            <a:r>
              <a:rPr lang="en-US" dirty="0"/>
              <a:t>/wiki/</a:t>
            </a:r>
            <a:r>
              <a:rPr lang="en-US" dirty="0" err="1"/>
              <a:t>Robert_Frost</a:t>
            </a:r>
            <a:endParaRPr lang="en-US" dirty="0"/>
          </a:p>
        </p:txBody>
      </p:sp>
      <p:pic>
        <p:nvPicPr>
          <p:cNvPr id="7" name="Picture 6" descr="A Picture of Robert Frost taken around 1910, from Wikipedia.">
            <a:extLst>
              <a:ext uri="{FF2B5EF4-FFF2-40B4-BE49-F238E27FC236}">
                <a16:creationId xmlns:a16="http://schemas.microsoft.com/office/drawing/2014/main" id="{248AF269-AB34-F3C9-3BBD-3B9E9803F110}"/>
              </a:ext>
            </a:extLst>
          </p:cNvPr>
          <p:cNvPicPr>
            <a:picLocks noChangeAspect="1"/>
          </p:cNvPicPr>
          <p:nvPr/>
        </p:nvPicPr>
        <p:blipFill>
          <a:blip r:embed="rId2"/>
          <a:stretch>
            <a:fillRect/>
          </a:stretch>
        </p:blipFill>
        <p:spPr>
          <a:xfrm>
            <a:off x="9366788" y="631552"/>
            <a:ext cx="1987012" cy="2810895"/>
          </a:xfrm>
          <a:prstGeom prst="rect">
            <a:avLst/>
          </a:prstGeom>
        </p:spPr>
      </p:pic>
      <p:pic>
        <p:nvPicPr>
          <p:cNvPr id="9" name="Picture 8" descr="A picture of Bob Frost (Robert Frost's grandson)">
            <a:extLst>
              <a:ext uri="{FF2B5EF4-FFF2-40B4-BE49-F238E27FC236}">
                <a16:creationId xmlns:a16="http://schemas.microsoft.com/office/drawing/2014/main" id="{DF3E40A9-F9D8-DA27-BF8E-65D48E665AE1}"/>
              </a:ext>
            </a:extLst>
          </p:cNvPr>
          <p:cNvPicPr>
            <a:picLocks noChangeAspect="1"/>
          </p:cNvPicPr>
          <p:nvPr/>
        </p:nvPicPr>
        <p:blipFill>
          <a:blip r:embed="rId3"/>
          <a:stretch>
            <a:fillRect/>
          </a:stretch>
        </p:blipFill>
        <p:spPr>
          <a:xfrm>
            <a:off x="8837492" y="4212851"/>
            <a:ext cx="2516308" cy="1672128"/>
          </a:xfrm>
          <a:prstGeom prst="rect">
            <a:avLst/>
          </a:prstGeom>
        </p:spPr>
      </p:pic>
    </p:spTree>
    <p:extLst>
      <p:ext uri="{BB962C8B-B14F-4D97-AF65-F5344CB8AC3E}">
        <p14:creationId xmlns:p14="http://schemas.microsoft.com/office/powerpoint/2010/main" val="1876833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solidFill>
                  <a:schemeClr val="accent1"/>
                </a:solidFill>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18" idx="0"/>
          </p:cNvCxnSpPr>
          <p:nvPr/>
        </p:nvCxnSpPr>
        <p:spPr>
          <a:xfrm>
            <a:off x="7058035" y="3494682"/>
            <a:ext cx="1859768" cy="1148656"/>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quot;No&quot; Symbol 5">
            <a:extLst>
              <a:ext uri="{FF2B5EF4-FFF2-40B4-BE49-F238E27FC236}">
                <a16:creationId xmlns:a16="http://schemas.microsoft.com/office/drawing/2014/main" id="{2B3A5F25-3EF9-367F-D174-ED40FBCBE82A}"/>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Curved Connector 16">
            <a:extLst>
              <a:ext uri="{FF2B5EF4-FFF2-40B4-BE49-F238E27FC236}">
                <a16:creationId xmlns:a16="http://schemas.microsoft.com/office/drawing/2014/main" id="{82C54398-8CA2-B9BF-4C9F-19DFA75C9492}"/>
              </a:ext>
            </a:extLst>
          </p:cNvPr>
          <p:cNvCxnSpPr>
            <a:cxnSpLocks/>
            <a:endCxn id="6"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9960E9C-847E-F042-17C0-90678267C6D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Update tail to point to the newly allocated the “last item” in the list.</a:t>
            </a:r>
          </a:p>
        </p:txBody>
      </p:sp>
    </p:spTree>
    <p:extLst>
      <p:ext uri="{BB962C8B-B14F-4D97-AF65-F5344CB8AC3E}">
        <p14:creationId xmlns:p14="http://schemas.microsoft.com/office/powerpoint/2010/main" val="1450331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17" name="TextBox 16">
            <a:extLst>
              <a:ext uri="{FF2B5EF4-FFF2-40B4-BE49-F238E27FC236}">
                <a16:creationId xmlns:a16="http://schemas.microsoft.com/office/drawing/2014/main" id="{63BF227C-7C91-D3B3-EB88-4EB06E7533D1}"/>
              </a:ext>
            </a:extLst>
          </p:cNvPr>
          <p:cNvSpPr txBox="1"/>
          <p:nvPr/>
        </p:nvSpPr>
        <p:spPr>
          <a:xfrm>
            <a:off x="800100" y="4653641"/>
            <a:ext cx="4229100" cy="923330"/>
          </a:xfrm>
          <a:prstGeom prst="rect">
            <a:avLst/>
          </a:prstGeom>
          <a:noFill/>
        </p:spPr>
        <p:txBody>
          <a:bodyPr wrap="square" rtlCol="0">
            <a:spAutoFit/>
          </a:bodyPr>
          <a:lstStyle/>
          <a:p>
            <a:r>
              <a:rPr lang="en-US" dirty="0">
                <a:solidFill>
                  <a:schemeClr val="accent1"/>
                </a:solidFill>
              </a:rPr>
              <a:t>Voila!  Our list now has three entries with everything properly linked and we can read the next line!</a:t>
            </a:r>
          </a:p>
        </p:txBody>
      </p:sp>
    </p:spTree>
    <p:extLst>
      <p:ext uri="{BB962C8B-B14F-4D97-AF65-F5344CB8AC3E}">
        <p14:creationId xmlns:p14="http://schemas.microsoft.com/office/powerpoint/2010/main" val="3449128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TextBox 10">
            <a:extLst>
              <a:ext uri="{FF2B5EF4-FFF2-40B4-BE49-F238E27FC236}">
                <a16:creationId xmlns:a16="http://schemas.microsoft.com/office/drawing/2014/main" id="{47052DAC-C71A-A69B-4CBE-397C1B0D60E6}"/>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6" name="Rectangle 15">
            <a:extLst>
              <a:ext uri="{FF2B5EF4-FFF2-40B4-BE49-F238E27FC236}">
                <a16:creationId xmlns:a16="http://schemas.microsoft.com/office/drawing/2014/main" id="{EAD2C032-F518-5211-5FBB-098A77D02D5A}"/>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sp>
        <p:nvSpPr>
          <p:cNvPr id="17" name="TextBox 16">
            <a:extLst>
              <a:ext uri="{FF2B5EF4-FFF2-40B4-BE49-F238E27FC236}">
                <a16:creationId xmlns:a16="http://schemas.microsoft.com/office/drawing/2014/main" id="{E1CF5F2A-0DD3-52EA-BAAE-41FC8818DBB1}"/>
              </a:ext>
            </a:extLst>
          </p:cNvPr>
          <p:cNvSpPr txBox="1"/>
          <p:nvPr/>
        </p:nvSpPr>
        <p:spPr>
          <a:xfrm>
            <a:off x="1500890" y="3514603"/>
            <a:ext cx="2666114" cy="646331"/>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Tree>
    <p:extLst>
      <p:ext uri="{BB962C8B-B14F-4D97-AF65-F5344CB8AC3E}">
        <p14:creationId xmlns:p14="http://schemas.microsoft.com/office/powerpoint/2010/main" val="86320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5" idx="0"/>
          </p:cNvCxnSpPr>
          <p:nvPr/>
        </p:nvCxnSpPr>
        <p:spPr>
          <a:xfrm flipV="1">
            <a:off x="7058034" y="1236629"/>
            <a:ext cx="1859769" cy="759877"/>
          </a:xfrm>
          <a:prstGeom prst="curvedConnector4">
            <a:avLst>
              <a:gd name="adj1" fmla="val 14661"/>
              <a:gd name="adj2" fmla="val 130084"/>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471490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9" idx="0"/>
          </p:cNvCxnSpPr>
          <p:nvPr/>
        </p:nvCxnSpPr>
        <p:spPr>
          <a:xfrm>
            <a:off x="7058034" y="1996506"/>
            <a:ext cx="1859769" cy="893647"/>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D1869FD-907D-A242-BF80-B0A70D17A547}"/>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14498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37" idx="0"/>
          </p:cNvCxnSpPr>
          <p:nvPr/>
        </p:nvCxnSpPr>
        <p:spPr>
          <a:xfrm>
            <a:off x="7058034" y="1996506"/>
            <a:ext cx="1859769" cy="2646832"/>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698E696-B555-7EA8-4F78-9BF044CBF0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24695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42" idx="0"/>
          </p:cNvCxnSpPr>
          <p:nvPr/>
        </p:nvCxnSpPr>
        <p:spPr>
          <a:xfrm>
            <a:off x="7058034" y="1996506"/>
            <a:ext cx="2993120" cy="3836906"/>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754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Delete item from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38200" y="1690688"/>
            <a:ext cx="4229100" cy="4401205"/>
          </a:xfrm>
          <a:prstGeom prst="rect">
            <a:avLst/>
          </a:prstGeom>
          <a:noFill/>
        </p:spPr>
        <p:txBody>
          <a:bodyPr wrap="square" rtlCol="0">
            <a:spAutoFit/>
          </a:bodyPr>
          <a:lstStyle/>
          <a:p>
            <a:r>
              <a:rPr lang="en-US" sz="2000" dirty="0">
                <a:solidFill>
                  <a:schemeClr val="accent1"/>
                </a:solidFill>
              </a:rPr>
              <a:t>To delete an item from the list, we must first scan the list to find the item we wish to delete and then "unlink" the item and readjust the rest of the list as necessary.</a:t>
            </a:r>
          </a:p>
          <a:p>
            <a:endParaRPr lang="en-US" sz="2000" dirty="0">
              <a:solidFill>
                <a:schemeClr val="accent1"/>
              </a:solidFill>
            </a:endParaRPr>
          </a:p>
          <a:p>
            <a:r>
              <a:rPr lang="en-US" sz="2000" dirty="0">
                <a:solidFill>
                  <a:schemeClr val="accent1"/>
                </a:solidFill>
              </a:rPr>
              <a:t>There are three cases</a:t>
            </a:r>
          </a:p>
          <a:p>
            <a:pPr marL="342900" indent="-342900">
              <a:buAutoNum type="arabicParenBoth"/>
            </a:pPr>
            <a:r>
              <a:rPr lang="en-US" sz="2000" dirty="0">
                <a:solidFill>
                  <a:schemeClr val="accent1"/>
                </a:solidFill>
              </a:rPr>
              <a:t>In the middle of the list</a:t>
            </a:r>
          </a:p>
          <a:p>
            <a:pPr marL="342900" indent="-342900">
              <a:buAutoNum type="arabicParenBoth"/>
            </a:pPr>
            <a:r>
              <a:rPr lang="en-US" sz="2000" dirty="0">
                <a:solidFill>
                  <a:schemeClr val="accent1"/>
                </a:solidFill>
              </a:rPr>
              <a:t>At the start of the list</a:t>
            </a:r>
          </a:p>
          <a:p>
            <a:pPr marL="342900" indent="-342900">
              <a:buAutoNum type="arabicParenBoth"/>
            </a:pPr>
            <a:r>
              <a:rPr lang="en-US" sz="2000" dirty="0">
                <a:solidFill>
                  <a:schemeClr val="accent1"/>
                </a:solidFill>
              </a:rPr>
              <a:t>At the end of the list</a:t>
            </a:r>
          </a:p>
          <a:p>
            <a:pPr marL="342900" indent="-342900">
              <a:buAutoNum type="arabicParenBoth"/>
            </a:pPr>
            <a:endParaRPr lang="en-US" sz="2000" dirty="0">
              <a:solidFill>
                <a:schemeClr val="accent1"/>
              </a:solidFill>
            </a:endParaRPr>
          </a:p>
          <a:p>
            <a:r>
              <a:rPr lang="en-US" sz="2000" dirty="0">
                <a:solidFill>
                  <a:schemeClr val="accent1"/>
                </a:solidFill>
              </a:rPr>
              <a:t>Working with linked lists often requires drawing pictures to make sure we do it right.</a:t>
            </a:r>
          </a:p>
        </p:txBody>
      </p:sp>
      <p:sp>
        <p:nvSpPr>
          <p:cNvPr id="17" name="Rectangle 16">
            <a:extLst>
              <a:ext uri="{FF2B5EF4-FFF2-40B4-BE49-F238E27FC236}">
                <a16:creationId xmlns:a16="http://schemas.microsoft.com/office/drawing/2014/main" id="{83FE1921-DC22-A4FF-DB01-DFF48F2CB388}"/>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8" name="Curved Connector 17">
            <a:extLst>
              <a:ext uri="{FF2B5EF4-FFF2-40B4-BE49-F238E27FC236}">
                <a16:creationId xmlns:a16="http://schemas.microsoft.com/office/drawing/2014/main" id="{66E6ECC3-9119-EC9F-8502-AD07BBA8E3D8}"/>
              </a:ext>
            </a:extLst>
          </p:cNvPr>
          <p:cNvCxnSpPr>
            <a:cxnSpLocks/>
            <a:stCxn id="17" idx="3"/>
            <a:endCxn id="9" idx="1"/>
          </p:cNvCxnSpPr>
          <p:nvPr/>
        </p:nvCxnSpPr>
        <p:spPr>
          <a:xfrm>
            <a:off x="7058034" y="1996506"/>
            <a:ext cx="1198461" cy="1089590"/>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166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DEECDA8D-17A3-12E7-6F05-4CE3C78F83D7}"/>
              </a:ext>
            </a:extLst>
          </p:cNvPr>
          <p:cNvCxnSpPr>
            <a:cxnSpLocks/>
            <a:stCxn id="4" idx="1"/>
            <a:endCxn id="23" idx="0"/>
          </p:cNvCxnSpPr>
          <p:nvPr/>
        </p:nvCxnSpPr>
        <p:spPr>
          <a:xfrm rot="10800000" flipH="1" flipV="1">
            <a:off x="8891229" y="1855339"/>
            <a:ext cx="661308" cy="2794375"/>
          </a:xfrm>
          <a:prstGeom prst="curvedConnector4">
            <a:avLst>
              <a:gd name="adj1" fmla="val -34568"/>
              <a:gd name="adj2" fmla="val 8725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2" idx="0"/>
          </p:cNvCxnSpPr>
          <p:nvPr/>
        </p:nvCxnSpPr>
        <p:spPr>
          <a:xfrm flipV="1">
            <a:off x="7669629" y="1243006"/>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23" idx="0"/>
          </p:cNvCxnSpPr>
          <p:nvPr/>
        </p:nvCxnSpPr>
        <p:spPr>
          <a:xfrm>
            <a:off x="7692769" y="3501063"/>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a node in the middle</a:t>
            </a:r>
          </a:p>
        </p:txBody>
      </p:sp>
      <p:sp>
        <p:nvSpPr>
          <p:cNvPr id="34" name="Multiply 33">
            <a:extLst>
              <a:ext uri="{FF2B5EF4-FFF2-40B4-BE49-F238E27FC236}">
                <a16:creationId xmlns:a16="http://schemas.microsoft.com/office/drawing/2014/main" id="{913FB79A-47F2-D36A-5478-3DA98C1A01CA}"/>
              </a:ext>
            </a:extLst>
          </p:cNvPr>
          <p:cNvSpPr/>
          <p:nvPr/>
        </p:nvSpPr>
        <p:spPr>
          <a:xfrm>
            <a:off x="8740451" y="2488315"/>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ultiply 34">
            <a:extLst>
              <a:ext uri="{FF2B5EF4-FFF2-40B4-BE49-F238E27FC236}">
                <a16:creationId xmlns:a16="http://schemas.microsoft.com/office/drawing/2014/main" id="{7157D799-68B3-94FB-932C-DEE07BDB5864}"/>
              </a:ext>
            </a:extLst>
          </p:cNvPr>
          <p:cNvSpPr/>
          <p:nvPr/>
        </p:nvSpPr>
        <p:spPr>
          <a:xfrm>
            <a:off x="10577079" y="2622783"/>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EEB5A29-DE23-E02A-4DE9-61DFC923363E}"/>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6" name="Curved Connector 5">
            <a:extLst>
              <a:ext uri="{FF2B5EF4-FFF2-40B4-BE49-F238E27FC236}">
                <a16:creationId xmlns:a16="http://schemas.microsoft.com/office/drawing/2014/main" id="{F6EEDBF7-5481-EA35-6BF6-2D65173EF259}"/>
              </a:ext>
            </a:extLst>
          </p:cNvPr>
          <p:cNvCxnSpPr>
            <a:cxnSpLocks/>
            <a:stCxn id="3" idx="3"/>
            <a:endCxn id="9" idx="1"/>
          </p:cNvCxnSpPr>
          <p:nvPr/>
        </p:nvCxnSpPr>
        <p:spPr>
          <a:xfrm>
            <a:off x="1891394" y="1770379"/>
            <a:ext cx="1221601" cy="1072829"/>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8FF7ABE-941B-0A0B-60C7-9F34B288F411}"/>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38" name="Curved Connector 37">
            <a:extLst>
              <a:ext uri="{FF2B5EF4-FFF2-40B4-BE49-F238E27FC236}">
                <a16:creationId xmlns:a16="http://schemas.microsoft.com/office/drawing/2014/main" id="{DD3270BC-12FA-FA2A-52ED-DCD52C8AA5A6}"/>
              </a:ext>
            </a:extLst>
          </p:cNvPr>
          <p:cNvCxnSpPr>
            <a:cxnSpLocks/>
            <a:stCxn id="36" idx="3"/>
            <a:endCxn id="5" idx="1"/>
          </p:cNvCxnSpPr>
          <p:nvPr/>
        </p:nvCxnSpPr>
        <p:spPr>
          <a:xfrm>
            <a:off x="1895930" y="1069427"/>
            <a:ext cx="1217065" cy="120257"/>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8396E991-A4E1-2984-B91D-8743B42824B0}"/>
              </a:ext>
            </a:extLst>
          </p:cNvPr>
          <p:cNvSpPr/>
          <p:nvPr/>
        </p:nvSpPr>
        <p:spPr>
          <a:xfrm>
            <a:off x="6290228" y="181706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46" name="Curved Connector 45">
            <a:extLst>
              <a:ext uri="{FF2B5EF4-FFF2-40B4-BE49-F238E27FC236}">
                <a16:creationId xmlns:a16="http://schemas.microsoft.com/office/drawing/2014/main" id="{DF98DEC7-F853-15BE-D827-DEAF385DE22A}"/>
              </a:ext>
            </a:extLst>
          </p:cNvPr>
          <p:cNvCxnSpPr>
            <a:cxnSpLocks/>
            <a:stCxn id="45" idx="3"/>
            <a:endCxn id="17" idx="1"/>
          </p:cNvCxnSpPr>
          <p:nvPr/>
        </p:nvCxnSpPr>
        <p:spPr>
          <a:xfrm>
            <a:off x="7612843" y="2013009"/>
            <a:ext cx="1278386" cy="107946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C660AF5C-BB70-593D-D071-45371C7180E7}"/>
              </a:ext>
            </a:extLst>
          </p:cNvPr>
          <p:cNvSpPr/>
          <p:nvPr/>
        </p:nvSpPr>
        <p:spPr>
          <a:xfrm>
            <a:off x="6294764" y="11161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49" name="Curved Connector 48">
            <a:extLst>
              <a:ext uri="{FF2B5EF4-FFF2-40B4-BE49-F238E27FC236}">
                <a16:creationId xmlns:a16="http://schemas.microsoft.com/office/drawing/2014/main" id="{965D2F3F-8929-5AAF-72F4-BC2708A17444}"/>
              </a:ext>
            </a:extLst>
          </p:cNvPr>
          <p:cNvCxnSpPr>
            <a:cxnSpLocks/>
            <a:stCxn id="48" idx="3"/>
            <a:endCxn id="2" idx="1"/>
          </p:cNvCxnSpPr>
          <p:nvPr/>
        </p:nvCxnSpPr>
        <p:spPr>
          <a:xfrm>
            <a:off x="7617379" y="1312057"/>
            <a:ext cx="1273850" cy="126892"/>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527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59472074-8D39-6F49-E375-7E08B6CEFBAC}"/>
              </a:ext>
            </a:extLst>
          </p:cNvPr>
          <p:cNvCxnSpPr>
            <a:cxnSpLocks/>
            <a:stCxn id="18" idx="3"/>
            <a:endCxn id="23" idx="0"/>
          </p:cNvCxnSpPr>
          <p:nvPr/>
        </p:nvCxnSpPr>
        <p:spPr>
          <a:xfrm flipH="1">
            <a:off x="9552537" y="3476206"/>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17" idx="1"/>
          </p:cNvCxnSpPr>
          <p:nvPr/>
        </p:nvCxnSpPr>
        <p:spPr>
          <a:xfrm>
            <a:off x="7669629" y="2781859"/>
            <a:ext cx="1221600" cy="310614"/>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23" idx="0"/>
          </p:cNvCxnSpPr>
          <p:nvPr/>
        </p:nvCxnSpPr>
        <p:spPr>
          <a:xfrm>
            <a:off x="7692769" y="3501063"/>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the first node</a:t>
            </a:r>
          </a:p>
        </p:txBody>
      </p:sp>
      <p:sp>
        <p:nvSpPr>
          <p:cNvPr id="3" name="Multiply 2">
            <a:extLst>
              <a:ext uri="{FF2B5EF4-FFF2-40B4-BE49-F238E27FC236}">
                <a16:creationId xmlns:a16="http://schemas.microsoft.com/office/drawing/2014/main" id="{F53D023A-5D9C-5FDB-9E5E-C512E548063C}"/>
              </a:ext>
            </a:extLst>
          </p:cNvPr>
          <p:cNvSpPr/>
          <p:nvPr/>
        </p:nvSpPr>
        <p:spPr>
          <a:xfrm>
            <a:off x="8789048" y="862486"/>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y 5">
            <a:extLst>
              <a:ext uri="{FF2B5EF4-FFF2-40B4-BE49-F238E27FC236}">
                <a16:creationId xmlns:a16="http://schemas.microsoft.com/office/drawing/2014/main" id="{3D7561A0-43A3-7B01-1EC2-F5890592577D}"/>
              </a:ext>
            </a:extLst>
          </p:cNvPr>
          <p:cNvSpPr/>
          <p:nvPr/>
        </p:nvSpPr>
        <p:spPr>
          <a:xfrm>
            <a:off x="10551174" y="834791"/>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A9CB4FC-AAC4-40EF-C633-7CFDCB2D607B}"/>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34" name="Curved Connector 33">
            <a:extLst>
              <a:ext uri="{FF2B5EF4-FFF2-40B4-BE49-F238E27FC236}">
                <a16:creationId xmlns:a16="http://schemas.microsoft.com/office/drawing/2014/main" id="{D73E8EE3-452B-81FD-FE2C-1BEABB40F596}"/>
              </a:ext>
            </a:extLst>
          </p:cNvPr>
          <p:cNvCxnSpPr>
            <a:cxnSpLocks/>
            <a:stCxn id="21" idx="3"/>
            <a:endCxn id="5" idx="1"/>
          </p:cNvCxnSpPr>
          <p:nvPr/>
        </p:nvCxnSpPr>
        <p:spPr>
          <a:xfrm flipV="1">
            <a:off x="1891394" y="1189684"/>
            <a:ext cx="1221601" cy="580695"/>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5B7DF79-F433-E01D-0860-60B2C523BE79}"/>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38" name="Curved Connector 37">
            <a:extLst>
              <a:ext uri="{FF2B5EF4-FFF2-40B4-BE49-F238E27FC236}">
                <a16:creationId xmlns:a16="http://schemas.microsoft.com/office/drawing/2014/main" id="{EA06CC12-9CC8-56A5-A9F0-31139215FC18}"/>
              </a:ext>
            </a:extLst>
          </p:cNvPr>
          <p:cNvCxnSpPr>
            <a:cxnSpLocks/>
            <a:stCxn id="36" idx="3"/>
            <a:endCxn id="44" idx="4"/>
          </p:cNvCxnSpPr>
          <p:nvPr/>
        </p:nvCxnSpPr>
        <p:spPr>
          <a:xfrm flipV="1">
            <a:off x="1895930" y="641844"/>
            <a:ext cx="478982" cy="427583"/>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C1628465-7138-9A8E-283A-C8D8CD2B8068}"/>
              </a:ext>
            </a:extLst>
          </p:cNvPr>
          <p:cNvSpPr/>
          <p:nvPr/>
        </p:nvSpPr>
        <p:spPr>
          <a:xfrm>
            <a:off x="2143671" y="20097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a:extLst>
              <a:ext uri="{FF2B5EF4-FFF2-40B4-BE49-F238E27FC236}">
                <a16:creationId xmlns:a16="http://schemas.microsoft.com/office/drawing/2014/main" id="{B76E6EC6-8AA1-FC96-6FBC-8A5F89788F50}"/>
              </a:ext>
            </a:extLst>
          </p:cNvPr>
          <p:cNvSpPr/>
          <p:nvPr/>
        </p:nvSpPr>
        <p:spPr>
          <a:xfrm>
            <a:off x="6336194" y="1784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48" name="Curved Connector 47">
            <a:extLst>
              <a:ext uri="{FF2B5EF4-FFF2-40B4-BE49-F238E27FC236}">
                <a16:creationId xmlns:a16="http://schemas.microsoft.com/office/drawing/2014/main" id="{EC409821-7073-491B-FCE0-FFB6A8B363D4}"/>
              </a:ext>
            </a:extLst>
          </p:cNvPr>
          <p:cNvCxnSpPr>
            <a:cxnSpLocks/>
            <a:stCxn id="46" idx="3"/>
            <a:endCxn id="2" idx="1"/>
          </p:cNvCxnSpPr>
          <p:nvPr/>
        </p:nvCxnSpPr>
        <p:spPr>
          <a:xfrm flipV="1">
            <a:off x="7658809" y="1438949"/>
            <a:ext cx="1232420" cy="541126"/>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858C2C03-6049-BF99-89F0-B3D168DC7D99}"/>
              </a:ext>
            </a:extLst>
          </p:cNvPr>
          <p:cNvSpPr/>
          <p:nvPr/>
        </p:nvSpPr>
        <p:spPr>
          <a:xfrm>
            <a:off x="6340730" y="108318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50" name="Curved Connector 49">
            <a:extLst>
              <a:ext uri="{FF2B5EF4-FFF2-40B4-BE49-F238E27FC236}">
                <a16:creationId xmlns:a16="http://schemas.microsoft.com/office/drawing/2014/main" id="{B4EC22BB-9F44-58B0-C3BE-785DAA3CF7B5}"/>
              </a:ext>
            </a:extLst>
          </p:cNvPr>
          <p:cNvCxnSpPr>
            <a:cxnSpLocks/>
            <a:stCxn id="49" idx="3"/>
            <a:endCxn id="51" idx="4"/>
          </p:cNvCxnSpPr>
          <p:nvPr/>
        </p:nvCxnSpPr>
        <p:spPr>
          <a:xfrm flipV="1">
            <a:off x="7663345" y="851540"/>
            <a:ext cx="478982" cy="427583"/>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quot;No&quot; Symbol 50">
            <a:extLst>
              <a:ext uri="{FF2B5EF4-FFF2-40B4-BE49-F238E27FC236}">
                <a16:creationId xmlns:a16="http://schemas.microsoft.com/office/drawing/2014/main" id="{95108833-0EFB-8A46-95FE-7674E5361B8F}"/>
              </a:ext>
            </a:extLst>
          </p:cNvPr>
          <p:cNvSpPr/>
          <p:nvPr/>
        </p:nvSpPr>
        <p:spPr>
          <a:xfrm>
            <a:off x="7911086" y="410668"/>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5177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D539-40B6-0353-D2DC-CF3A5D495E49}"/>
              </a:ext>
            </a:extLst>
          </p:cNvPr>
          <p:cNvSpPr>
            <a:spLocks noGrp="1"/>
          </p:cNvSpPr>
          <p:nvPr>
            <p:ph type="title"/>
          </p:nvPr>
        </p:nvSpPr>
        <p:spPr>
          <a:xfrm>
            <a:off x="838200" y="365125"/>
            <a:ext cx="5257800" cy="1325563"/>
          </a:xfrm>
        </p:spPr>
        <p:txBody>
          <a:bodyPr/>
          <a:lstStyle/>
          <a:p>
            <a:r>
              <a:rPr lang="en-US" dirty="0"/>
              <a:t>“Stopping by Woods on a Snowy Evening”</a:t>
            </a:r>
          </a:p>
        </p:txBody>
      </p:sp>
      <p:sp>
        <p:nvSpPr>
          <p:cNvPr id="5" name="TextBox 4">
            <a:extLst>
              <a:ext uri="{FF2B5EF4-FFF2-40B4-BE49-F238E27FC236}">
                <a16:creationId xmlns:a16="http://schemas.microsoft.com/office/drawing/2014/main" id="{091570B3-BA99-897C-5C83-8D6AAB736867}"/>
              </a:ext>
            </a:extLst>
          </p:cNvPr>
          <p:cNvSpPr txBox="1"/>
          <p:nvPr/>
        </p:nvSpPr>
        <p:spPr>
          <a:xfrm>
            <a:off x="962478" y="5809683"/>
            <a:ext cx="5974441" cy="307777"/>
          </a:xfrm>
          <a:prstGeom prst="rect">
            <a:avLst/>
          </a:prstGeom>
          <a:noFill/>
        </p:spPr>
        <p:txBody>
          <a:bodyPr wrap="square">
            <a:spAutoFit/>
          </a:bodyPr>
          <a:lstStyle/>
          <a:p>
            <a:r>
              <a:rPr lang="en-US" sz="1400" dirty="0"/>
              <a:t>https://</a:t>
            </a:r>
            <a:r>
              <a:rPr lang="en-US" sz="1400" dirty="0" err="1"/>
              <a:t>en.wikipedia.org</a:t>
            </a:r>
            <a:r>
              <a:rPr lang="en-US" sz="1400" dirty="0"/>
              <a:t>/wiki/</a:t>
            </a:r>
            <a:r>
              <a:rPr lang="en-US" sz="1400"/>
              <a:t>Stopping_by_Woods_on_a_Snowy_Evening</a:t>
            </a:r>
            <a:endParaRPr lang="en-US" sz="1400" dirty="0"/>
          </a:p>
        </p:txBody>
      </p:sp>
      <p:pic>
        <p:nvPicPr>
          <p:cNvPr id="7" name="Picture 6" descr="A Picture of Robert Frost taken around 1910, from Wikipedia.">
            <a:extLst>
              <a:ext uri="{FF2B5EF4-FFF2-40B4-BE49-F238E27FC236}">
                <a16:creationId xmlns:a16="http://schemas.microsoft.com/office/drawing/2014/main" id="{248AF269-AB34-F3C9-3BBD-3B9E9803F110}"/>
              </a:ext>
            </a:extLst>
          </p:cNvPr>
          <p:cNvPicPr>
            <a:picLocks noChangeAspect="1"/>
          </p:cNvPicPr>
          <p:nvPr/>
        </p:nvPicPr>
        <p:blipFill>
          <a:blip r:embed="rId2"/>
          <a:stretch>
            <a:fillRect/>
          </a:stretch>
        </p:blipFill>
        <p:spPr>
          <a:xfrm>
            <a:off x="2234108" y="2023552"/>
            <a:ext cx="1987012" cy="2810895"/>
          </a:xfrm>
          <a:prstGeom prst="rect">
            <a:avLst/>
          </a:prstGeom>
        </p:spPr>
      </p:pic>
      <p:sp>
        <p:nvSpPr>
          <p:cNvPr id="10" name="TextBox 9">
            <a:extLst>
              <a:ext uri="{FF2B5EF4-FFF2-40B4-BE49-F238E27FC236}">
                <a16:creationId xmlns:a16="http://schemas.microsoft.com/office/drawing/2014/main" id="{087F4740-D7B1-132B-BE51-8AE92023F4CD}"/>
              </a:ext>
            </a:extLst>
          </p:cNvPr>
          <p:cNvSpPr txBox="1"/>
          <p:nvPr/>
        </p:nvSpPr>
        <p:spPr>
          <a:xfrm>
            <a:off x="7272926" y="608259"/>
            <a:ext cx="3956596" cy="5355312"/>
          </a:xfrm>
          <a:prstGeom prst="rect">
            <a:avLst/>
          </a:prstGeom>
          <a:noFill/>
        </p:spPr>
        <p:txBody>
          <a:bodyPr wrap="none" rtlCol="0">
            <a:spAutoFit/>
          </a:bodyPr>
          <a:lstStyle/>
          <a:p>
            <a:r>
              <a:rPr lang="en-US" dirty="0"/>
              <a:t>Whose woods these are I think I know.   </a:t>
            </a:r>
          </a:p>
          <a:p>
            <a:r>
              <a:rPr lang="en-US" dirty="0"/>
              <a:t>His house is in the village though;   </a:t>
            </a:r>
          </a:p>
          <a:p>
            <a:r>
              <a:rPr lang="en-US" dirty="0"/>
              <a:t>He will not see me stopping here   </a:t>
            </a:r>
          </a:p>
          <a:p>
            <a:r>
              <a:rPr lang="en-US" dirty="0"/>
              <a:t>To watch his woods fill up with snow.   </a:t>
            </a:r>
          </a:p>
          <a:p>
            <a:endParaRPr lang="en-US" dirty="0"/>
          </a:p>
          <a:p>
            <a:r>
              <a:rPr lang="en-US" dirty="0"/>
              <a:t>My little horse must think it queer   </a:t>
            </a:r>
          </a:p>
          <a:p>
            <a:r>
              <a:rPr lang="en-US" dirty="0"/>
              <a:t>To stop without a farmhouse near   </a:t>
            </a:r>
          </a:p>
          <a:p>
            <a:r>
              <a:rPr lang="en-US" dirty="0"/>
              <a:t>Between the woods and frozen lake   </a:t>
            </a:r>
          </a:p>
          <a:p>
            <a:r>
              <a:rPr lang="en-US" dirty="0"/>
              <a:t>The darkest evening of the year.   </a:t>
            </a:r>
          </a:p>
          <a:p>
            <a:endParaRPr lang="en-US" dirty="0"/>
          </a:p>
          <a:p>
            <a:r>
              <a:rPr lang="en-US" dirty="0"/>
              <a:t>He gives his harness bells a shake   </a:t>
            </a:r>
          </a:p>
          <a:p>
            <a:r>
              <a:rPr lang="en-US" dirty="0"/>
              <a:t>To ask if there is some mistake.   </a:t>
            </a:r>
          </a:p>
          <a:p>
            <a:r>
              <a:rPr lang="en-US" dirty="0"/>
              <a:t>The only other sound’s the sweep   </a:t>
            </a:r>
          </a:p>
          <a:p>
            <a:r>
              <a:rPr lang="en-US" dirty="0"/>
              <a:t>Of easy wind and downy flake.   </a:t>
            </a:r>
          </a:p>
          <a:p>
            <a:endParaRPr lang="en-US" dirty="0"/>
          </a:p>
          <a:p>
            <a:r>
              <a:rPr lang="en-US" dirty="0"/>
              <a:t>The woods are lovely, dark and deep,   </a:t>
            </a:r>
          </a:p>
          <a:p>
            <a:r>
              <a:rPr lang="en-US" dirty="0"/>
              <a:t>But I have promises to keep,   </a:t>
            </a:r>
          </a:p>
          <a:p>
            <a:r>
              <a:rPr lang="en-US" dirty="0"/>
              <a:t>And miles to go before I sleep,   </a:t>
            </a:r>
          </a:p>
          <a:p>
            <a:r>
              <a:rPr lang="en-US" dirty="0"/>
              <a:t>And miles to go before I sleep.</a:t>
            </a:r>
          </a:p>
        </p:txBody>
      </p:sp>
    </p:spTree>
    <p:extLst>
      <p:ext uri="{BB962C8B-B14F-4D97-AF65-F5344CB8AC3E}">
        <p14:creationId xmlns:p14="http://schemas.microsoft.com/office/powerpoint/2010/main" val="2966333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DEECDA8D-17A3-12E7-6F05-4CE3C78F83D7}"/>
              </a:ext>
            </a:extLst>
          </p:cNvPr>
          <p:cNvCxnSpPr>
            <a:cxnSpLocks/>
            <a:stCxn id="4" idx="1"/>
            <a:endCxn id="17" idx="0"/>
          </p:cNvCxnSpPr>
          <p:nvPr/>
        </p:nvCxnSpPr>
        <p:spPr>
          <a:xfrm rot="10800000" flipH="1" flipV="1">
            <a:off x="8891229" y="1855340"/>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59472074-8D39-6F49-E375-7E08B6CEFBAC}"/>
              </a:ext>
            </a:extLst>
          </p:cNvPr>
          <p:cNvCxnSpPr>
            <a:cxnSpLocks/>
            <a:stCxn id="18" idx="3"/>
            <a:endCxn id="34" idx="0"/>
          </p:cNvCxnSpPr>
          <p:nvPr/>
        </p:nvCxnSpPr>
        <p:spPr>
          <a:xfrm>
            <a:off x="10213844" y="3476206"/>
            <a:ext cx="430067" cy="48337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2" idx="0"/>
          </p:cNvCxnSpPr>
          <p:nvPr/>
        </p:nvCxnSpPr>
        <p:spPr>
          <a:xfrm flipV="1">
            <a:off x="7669629" y="1243006"/>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17" idx="1"/>
          </p:cNvCxnSpPr>
          <p:nvPr/>
        </p:nvCxnSpPr>
        <p:spPr>
          <a:xfrm flipV="1">
            <a:off x="7692769" y="3092473"/>
            <a:ext cx="1198460" cy="40859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the last node</a:t>
            </a:r>
          </a:p>
        </p:txBody>
      </p:sp>
      <p:sp>
        <p:nvSpPr>
          <p:cNvPr id="3" name="Multiply 2">
            <a:extLst>
              <a:ext uri="{FF2B5EF4-FFF2-40B4-BE49-F238E27FC236}">
                <a16:creationId xmlns:a16="http://schemas.microsoft.com/office/drawing/2014/main" id="{D79076E1-C67B-1BD8-585B-D96E8618E621}"/>
              </a:ext>
            </a:extLst>
          </p:cNvPr>
          <p:cNvSpPr/>
          <p:nvPr/>
        </p:nvSpPr>
        <p:spPr>
          <a:xfrm>
            <a:off x="8784409" y="4313489"/>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y 5">
            <a:extLst>
              <a:ext uri="{FF2B5EF4-FFF2-40B4-BE49-F238E27FC236}">
                <a16:creationId xmlns:a16="http://schemas.microsoft.com/office/drawing/2014/main" id="{C0A8C9EB-94A1-F8D7-DBE2-12AEA71EB8BD}"/>
              </a:ext>
            </a:extLst>
          </p:cNvPr>
          <p:cNvSpPr/>
          <p:nvPr/>
        </p:nvSpPr>
        <p:spPr>
          <a:xfrm>
            <a:off x="10594719" y="4460023"/>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quot;No&quot; Symbol 33">
            <a:extLst>
              <a:ext uri="{FF2B5EF4-FFF2-40B4-BE49-F238E27FC236}">
                <a16:creationId xmlns:a16="http://schemas.microsoft.com/office/drawing/2014/main" id="{539CC2E6-7193-EDEE-69C0-8ACF290FF36B}"/>
              </a:ext>
            </a:extLst>
          </p:cNvPr>
          <p:cNvSpPr/>
          <p:nvPr/>
        </p:nvSpPr>
        <p:spPr>
          <a:xfrm>
            <a:off x="10412670" y="3959578"/>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2B270B6C-E48D-9183-1866-4DEADBEE7FAB}"/>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36" name="Curved Connector 35">
            <a:extLst>
              <a:ext uri="{FF2B5EF4-FFF2-40B4-BE49-F238E27FC236}">
                <a16:creationId xmlns:a16="http://schemas.microsoft.com/office/drawing/2014/main" id="{3B49B9C4-9EE2-5905-5C4D-73136B7D2A1C}"/>
              </a:ext>
            </a:extLst>
          </p:cNvPr>
          <p:cNvCxnSpPr>
            <a:cxnSpLocks/>
            <a:stCxn id="35" idx="3"/>
            <a:endCxn id="37" idx="1"/>
          </p:cNvCxnSpPr>
          <p:nvPr/>
        </p:nvCxnSpPr>
        <p:spPr>
          <a:xfrm>
            <a:off x="1891394" y="1770379"/>
            <a:ext cx="1221601" cy="282601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A818D44-8F38-9037-BB14-A7C6EA7005F6}"/>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49" name="Curved Connector 48">
            <a:extLst>
              <a:ext uri="{FF2B5EF4-FFF2-40B4-BE49-F238E27FC236}">
                <a16:creationId xmlns:a16="http://schemas.microsoft.com/office/drawing/2014/main" id="{DA7F0449-C210-7D53-7148-16F432ECFD20}"/>
              </a:ext>
            </a:extLst>
          </p:cNvPr>
          <p:cNvCxnSpPr>
            <a:cxnSpLocks/>
            <a:stCxn id="48" idx="3"/>
            <a:endCxn id="9" idx="1"/>
          </p:cNvCxnSpPr>
          <p:nvPr/>
        </p:nvCxnSpPr>
        <p:spPr>
          <a:xfrm>
            <a:off x="1895930" y="1069427"/>
            <a:ext cx="1217065" cy="1773781"/>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CEC7526-38F4-221E-CB1F-470D6E08DF37}"/>
              </a:ext>
            </a:extLst>
          </p:cNvPr>
          <p:cNvSpPr/>
          <p:nvPr/>
        </p:nvSpPr>
        <p:spPr>
          <a:xfrm>
            <a:off x="6326988" y="18431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6" name="Curved Connector 55">
            <a:extLst>
              <a:ext uri="{FF2B5EF4-FFF2-40B4-BE49-F238E27FC236}">
                <a16:creationId xmlns:a16="http://schemas.microsoft.com/office/drawing/2014/main" id="{D5B58C2E-0BDC-76ED-ED99-830D1CEE6E54}"/>
              </a:ext>
            </a:extLst>
          </p:cNvPr>
          <p:cNvCxnSpPr>
            <a:cxnSpLocks/>
            <a:stCxn id="55" idx="3"/>
            <a:endCxn id="23" idx="1"/>
          </p:cNvCxnSpPr>
          <p:nvPr/>
        </p:nvCxnSpPr>
        <p:spPr>
          <a:xfrm>
            <a:off x="7649603" y="2039114"/>
            <a:ext cx="1241626" cy="280654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96B67CD9-23E0-1E03-6DF0-3B812C23D679}"/>
              </a:ext>
            </a:extLst>
          </p:cNvPr>
          <p:cNvSpPr/>
          <p:nvPr/>
        </p:nvSpPr>
        <p:spPr>
          <a:xfrm>
            <a:off x="6331524" y="114221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59" name="Curved Connector 58">
            <a:extLst>
              <a:ext uri="{FF2B5EF4-FFF2-40B4-BE49-F238E27FC236}">
                <a16:creationId xmlns:a16="http://schemas.microsoft.com/office/drawing/2014/main" id="{10C98524-0648-996D-ADB2-52CF278858E2}"/>
              </a:ext>
            </a:extLst>
          </p:cNvPr>
          <p:cNvCxnSpPr>
            <a:cxnSpLocks/>
            <a:stCxn id="58" idx="3"/>
            <a:endCxn id="17" idx="1"/>
          </p:cNvCxnSpPr>
          <p:nvPr/>
        </p:nvCxnSpPr>
        <p:spPr>
          <a:xfrm>
            <a:off x="7654139" y="1338162"/>
            <a:ext cx="1237090" cy="1754311"/>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810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2B0D79-A2C0-2996-CCDF-3095AB2D5520}"/>
              </a:ext>
            </a:extLst>
          </p:cNvPr>
          <p:cNvSpPr>
            <a:spLocks noGrp="1"/>
          </p:cNvSpPr>
          <p:nvPr>
            <p:ph type="title"/>
          </p:nvPr>
        </p:nvSpPr>
        <p:spPr/>
        <p:txBody>
          <a:bodyPr/>
          <a:lstStyle/>
          <a:p>
            <a:r>
              <a:rPr lang="en-US" dirty="0"/>
              <a:t>Doubly Linked Lists</a:t>
            </a:r>
          </a:p>
        </p:txBody>
      </p:sp>
      <p:sp>
        <p:nvSpPr>
          <p:cNvPr id="4" name="Text Placeholder 3">
            <a:extLst>
              <a:ext uri="{FF2B5EF4-FFF2-40B4-BE49-F238E27FC236}">
                <a16:creationId xmlns:a16="http://schemas.microsoft.com/office/drawing/2014/main" id="{7E521ACE-EEEA-D8C3-F60B-9AB7CC67C0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9353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Reverse a List</a:t>
            </a:r>
          </a:p>
        </p:txBody>
      </p:sp>
      <p:sp>
        <p:nvSpPr>
          <p:cNvPr id="5" name="Content Placeholder 4">
            <a:extLst>
              <a:ext uri="{FF2B5EF4-FFF2-40B4-BE49-F238E27FC236}">
                <a16:creationId xmlns:a16="http://schemas.microsoft.com/office/drawing/2014/main" id="{20B0CDA9-285B-6666-E638-938A9819FF17}"/>
              </a:ext>
            </a:extLst>
          </p:cNvPr>
          <p:cNvSpPr>
            <a:spLocks noGrp="1"/>
          </p:cNvSpPr>
          <p:nvPr>
            <p:ph idx="1"/>
          </p:nvPr>
        </p:nvSpPr>
        <p:spPr>
          <a:xfrm>
            <a:off x="838200" y="1825625"/>
            <a:ext cx="5596467" cy="2052108"/>
          </a:xfrm>
        </p:spPr>
        <p:txBody>
          <a:bodyPr/>
          <a:lstStyle/>
          <a:p>
            <a:r>
              <a:rPr lang="en-US" dirty="0"/>
              <a:t>It is simple in Python</a:t>
            </a:r>
          </a:p>
        </p:txBody>
      </p:sp>
      <p:sp>
        <p:nvSpPr>
          <p:cNvPr id="4" name="TextBox 3">
            <a:extLst>
              <a:ext uri="{FF2B5EF4-FFF2-40B4-BE49-F238E27FC236}">
                <a16:creationId xmlns:a16="http://schemas.microsoft.com/office/drawing/2014/main" id="{F6F9B66A-1D44-FAE1-6AA5-057FB5821065}"/>
              </a:ext>
            </a:extLst>
          </p:cNvPr>
          <p:cNvSpPr txBox="1"/>
          <p:nvPr/>
        </p:nvSpPr>
        <p:spPr>
          <a:xfrm>
            <a:off x="6765470" y="1120676"/>
            <a:ext cx="4458272" cy="258532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lines = list()</a:t>
            </a:r>
          </a:p>
          <a:p>
            <a:r>
              <a:rPr lang="en-US" b="1" dirty="0">
                <a:latin typeface="Courier New" panose="02070309020205020404" pitchFamily="49" charset="0"/>
                <a:cs typeface="Courier New" panose="02070309020205020404" pitchFamily="49" charset="0"/>
              </a:rPr>
              <a:t>hand = open('</a:t>
            </a:r>
            <a:r>
              <a:rPr lang="en-US" b="1" dirty="0" err="1">
                <a:latin typeface="Courier New" panose="02070309020205020404" pitchFamily="49" charset="0"/>
                <a:cs typeface="Courier New" panose="02070309020205020404" pitchFamily="49" charset="0"/>
              </a:rPr>
              <a:t>romeo.txt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for line in hand: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lines.append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line.rstrip</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err="1">
                <a:solidFill>
                  <a:schemeClr val="accent1"/>
                </a:solidFill>
                <a:latin typeface="Courier New" panose="02070309020205020404" pitchFamily="49" charset="0"/>
                <a:cs typeface="Courier New" panose="02070309020205020404" pitchFamily="49" charset="0"/>
              </a:rPr>
              <a:t>lines.reverse</a:t>
            </a:r>
            <a:r>
              <a:rPr lang="en-US" b="1" dirty="0">
                <a:solidFill>
                  <a:schemeClr val="accent1"/>
                </a:solidFill>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
        <p:nvSpPr>
          <p:cNvPr id="7" name="TextBox 6">
            <a:extLst>
              <a:ext uri="{FF2B5EF4-FFF2-40B4-BE49-F238E27FC236}">
                <a16:creationId xmlns:a16="http://schemas.microsoft.com/office/drawing/2014/main" id="{20A87C7A-C86F-14DD-A5D7-835A6A5EB87D}"/>
              </a:ext>
            </a:extLst>
          </p:cNvPr>
          <p:cNvSpPr txBox="1"/>
          <p:nvPr/>
        </p:nvSpPr>
        <p:spPr>
          <a:xfrm>
            <a:off x="990599" y="4184551"/>
            <a:ext cx="6801862" cy="1200329"/>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Who is already sick and pale with grief</a:t>
            </a:r>
          </a:p>
          <a:p>
            <a:r>
              <a:rPr lang="en-US" b="1" dirty="0">
                <a:latin typeface="Courier New" panose="02070309020205020404" pitchFamily="49" charset="0"/>
                <a:cs typeface="Courier New" panose="02070309020205020404" pitchFamily="49" charset="0"/>
              </a:rPr>
              <a:t>Arise fair sun and kill the envious moon</a:t>
            </a:r>
          </a:p>
          <a:p>
            <a:r>
              <a:rPr lang="en-US" b="1" dirty="0">
                <a:latin typeface="Courier New" panose="02070309020205020404" pitchFamily="49" charset="0"/>
                <a:cs typeface="Courier New" panose="02070309020205020404" pitchFamily="49" charset="0"/>
              </a:rPr>
              <a:t>It is the east and Juliet is the sun</a:t>
            </a:r>
          </a:p>
          <a:p>
            <a:r>
              <a:rPr lang="en-US" b="1" dirty="0">
                <a:latin typeface="Courier New" panose="02070309020205020404" pitchFamily="49" charset="0"/>
                <a:cs typeface="Courier New" panose="02070309020205020404" pitchFamily="49" charset="0"/>
              </a:rPr>
              <a:t>But soft what light through yonder window breaks</a:t>
            </a:r>
          </a:p>
        </p:txBody>
      </p:sp>
      <p:sp>
        <p:nvSpPr>
          <p:cNvPr id="8" name="TextBox 7">
            <a:extLst>
              <a:ext uri="{FF2B5EF4-FFF2-40B4-BE49-F238E27FC236}">
                <a16:creationId xmlns:a16="http://schemas.microsoft.com/office/drawing/2014/main" id="{D8CEE615-6E88-59C7-B52C-69A36B4941C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kr_06_08.py</a:t>
            </a:r>
          </a:p>
        </p:txBody>
      </p:sp>
      <p:sp>
        <p:nvSpPr>
          <p:cNvPr id="2" name="Up Arrow 1">
            <a:extLst>
              <a:ext uri="{FF2B5EF4-FFF2-40B4-BE49-F238E27FC236}">
                <a16:creationId xmlns:a16="http://schemas.microsoft.com/office/drawing/2014/main" id="{2044A326-1CD9-705B-18D4-BA40E797A97E}"/>
              </a:ext>
            </a:extLst>
          </p:cNvPr>
          <p:cNvSpPr/>
          <p:nvPr/>
        </p:nvSpPr>
        <p:spPr>
          <a:xfrm>
            <a:off x="7874106" y="4168222"/>
            <a:ext cx="277586" cy="12003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064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Doubly Linked List</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199" y="1825625"/>
            <a:ext cx="10515599" cy="2158546"/>
          </a:xfrm>
        </p:spPr>
        <p:txBody>
          <a:bodyPr/>
          <a:lstStyle/>
          <a:p>
            <a:r>
              <a:rPr lang="en-US" dirty="0"/>
              <a:t>To scan a linked list in reverse, we need a “previous” entry in addition to the “next” entry</a:t>
            </a:r>
          </a:p>
          <a:p>
            <a:r>
              <a:rPr lang="en-US" dirty="0"/>
              <a:t>We call this a “doubly linked list” because it simultaneously maintains forward and backward chains of pointers</a:t>
            </a:r>
          </a:p>
        </p:txBody>
      </p:sp>
      <p:sp>
        <p:nvSpPr>
          <p:cNvPr id="4" name="TextBox 3">
            <a:extLst>
              <a:ext uri="{FF2B5EF4-FFF2-40B4-BE49-F238E27FC236}">
                <a16:creationId xmlns:a16="http://schemas.microsoft.com/office/drawing/2014/main" id="{F6F9B66A-1D44-FAE1-6AA5-057FB5821065}"/>
              </a:ext>
            </a:extLst>
          </p:cNvPr>
          <p:cNvSpPr txBox="1"/>
          <p:nvPr/>
        </p:nvSpPr>
        <p:spPr>
          <a:xfrm>
            <a:off x="1748291" y="4336995"/>
            <a:ext cx="3493264" cy="1477328"/>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solidFill>
                  <a:schemeClr val="accent1"/>
                </a:solidFill>
                <a:latin typeface="Courier New" panose="02070309020205020404" pitchFamily="49" charset="0"/>
                <a:cs typeface="Courier New" panose="02070309020205020404" pitchFamily="49" charset="0"/>
              </a:rPr>
              <a:t>    struct </a:t>
            </a:r>
            <a:r>
              <a:rPr lang="en-US" b="1" dirty="0" err="1">
                <a:solidFill>
                  <a:schemeClr val="accent1"/>
                </a:solidFill>
                <a:latin typeface="Courier New" panose="02070309020205020404" pitchFamily="49" charset="0"/>
                <a:cs typeface="Courier New" panose="02070309020205020404" pitchFamily="49" charset="0"/>
              </a:rPr>
              <a:t>lnode</a:t>
            </a:r>
            <a:r>
              <a:rPr lang="en-US" b="1" dirty="0">
                <a:solidFill>
                  <a:schemeClr val="accent1"/>
                </a:solidFill>
                <a:latin typeface="Courier New" panose="02070309020205020404" pitchFamily="49" charset="0"/>
                <a:cs typeface="Courier New" panose="02070309020205020404" pitchFamily="49" charset="0"/>
              </a:rPr>
              <a:t> *</a:t>
            </a:r>
            <a:r>
              <a:rPr lang="en-US" b="1" dirty="0" err="1">
                <a:solidFill>
                  <a:schemeClr val="accent1"/>
                </a:solidFill>
                <a:latin typeface="Courier New" panose="02070309020205020404" pitchFamily="49" charset="0"/>
                <a:cs typeface="Courier New" panose="02070309020205020404" pitchFamily="49" charset="0"/>
              </a:rPr>
              <a:t>prev</a:t>
            </a:r>
            <a:r>
              <a:rPr lang="en-US" b="1" dirty="0">
                <a:solidFill>
                  <a:schemeClr val="accent1"/>
                </a:solidFill>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BD4F6303-263B-8385-CE66-113E99FCF78C}"/>
              </a:ext>
            </a:extLst>
          </p:cNvPr>
          <p:cNvSpPr/>
          <p:nvPr/>
        </p:nvSpPr>
        <p:spPr>
          <a:xfrm>
            <a:off x="7450668" y="433699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6" name="Rectangle 5">
            <a:extLst>
              <a:ext uri="{FF2B5EF4-FFF2-40B4-BE49-F238E27FC236}">
                <a16:creationId xmlns:a16="http://schemas.microsoft.com/office/drawing/2014/main" id="{DD67948A-B7EE-A7AB-4BBD-202925FF7DA4}"/>
              </a:ext>
            </a:extLst>
          </p:cNvPr>
          <p:cNvSpPr/>
          <p:nvPr/>
        </p:nvSpPr>
        <p:spPr>
          <a:xfrm>
            <a:off x="7450668" y="473318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solidFill>
              </a:rPr>
              <a:t>prev</a:t>
            </a:r>
            <a:endParaRPr lang="en-US" dirty="0">
              <a:solidFill>
                <a:schemeClr val="accent1"/>
              </a:solidFill>
            </a:endParaRPr>
          </a:p>
        </p:txBody>
      </p:sp>
      <p:sp>
        <p:nvSpPr>
          <p:cNvPr id="7" name="Rectangle 6">
            <a:extLst>
              <a:ext uri="{FF2B5EF4-FFF2-40B4-BE49-F238E27FC236}">
                <a16:creationId xmlns:a16="http://schemas.microsoft.com/office/drawing/2014/main" id="{D93B7140-8FE7-148B-CF9E-713B6E965D9B}"/>
              </a:ext>
            </a:extLst>
          </p:cNvPr>
          <p:cNvSpPr/>
          <p:nvPr/>
        </p:nvSpPr>
        <p:spPr>
          <a:xfrm>
            <a:off x="7450668" y="51289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9698245" y="4434969"/>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0" name="Curved Connector 9">
            <a:extLst>
              <a:ext uri="{FF2B5EF4-FFF2-40B4-BE49-F238E27FC236}">
                <a16:creationId xmlns:a16="http://schemas.microsoft.com/office/drawing/2014/main" id="{2C177E8C-2009-FF96-06E8-0A54782BB68D}"/>
              </a:ext>
            </a:extLst>
          </p:cNvPr>
          <p:cNvCxnSpPr>
            <a:cxnSpLocks/>
          </p:cNvCxnSpPr>
          <p:nvPr/>
        </p:nvCxnSpPr>
        <p:spPr>
          <a:xfrm>
            <a:off x="8397725" y="452852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cxnSp>
        <p:nvCxnSpPr>
          <p:cNvPr id="13" name="Curved Connector 12">
            <a:extLst>
              <a:ext uri="{FF2B5EF4-FFF2-40B4-BE49-F238E27FC236}">
                <a16:creationId xmlns:a16="http://schemas.microsoft.com/office/drawing/2014/main" id="{08E82844-B183-40D5-F199-8B42EF7BD2B7}"/>
              </a:ext>
            </a:extLst>
          </p:cNvPr>
          <p:cNvCxnSpPr>
            <a:cxnSpLocks/>
            <a:stCxn id="6" idx="1"/>
            <a:endCxn id="19" idx="2"/>
          </p:cNvCxnSpPr>
          <p:nvPr/>
        </p:nvCxnSpPr>
        <p:spPr>
          <a:xfrm rot="10800000">
            <a:off x="6819268" y="4377730"/>
            <a:ext cx="631401" cy="55140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E8862841-29A7-BFF6-96D0-DDE90078D4E8}"/>
              </a:ext>
            </a:extLst>
          </p:cNvPr>
          <p:cNvCxnSpPr>
            <a:cxnSpLocks/>
            <a:stCxn id="7" idx="3"/>
            <a:endCxn id="20" idx="0"/>
          </p:cNvCxnSpPr>
          <p:nvPr/>
        </p:nvCxnSpPr>
        <p:spPr>
          <a:xfrm>
            <a:off x="8773283" y="5324896"/>
            <a:ext cx="535214" cy="67542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7CEE3D-F078-7DA6-B72C-3B49BB04EBC3}"/>
              </a:ext>
            </a:extLst>
          </p:cNvPr>
          <p:cNvSpPr/>
          <p:nvPr/>
        </p:nvSpPr>
        <p:spPr>
          <a:xfrm>
            <a:off x="6664145" y="4020066"/>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9888EBD0-08FD-D5E5-3A4E-02C29DEFE8E7}"/>
              </a:ext>
            </a:extLst>
          </p:cNvPr>
          <p:cNvSpPr/>
          <p:nvPr/>
        </p:nvSpPr>
        <p:spPr>
          <a:xfrm>
            <a:off x="9153375" y="6000320"/>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075544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pPr algn="r"/>
            <a:r>
              <a:rPr lang="en-US" dirty="0"/>
              <a:t>6.5.1 Doubly Linked List</a:t>
            </a:r>
          </a:p>
        </p:txBody>
      </p:sp>
      <p:sp>
        <p:nvSpPr>
          <p:cNvPr id="4" name="TextBox 3">
            <a:extLst>
              <a:ext uri="{FF2B5EF4-FFF2-40B4-BE49-F238E27FC236}">
                <a16:creationId xmlns:a16="http://schemas.microsoft.com/office/drawing/2014/main" id="{F6F9B66A-1D44-FAE1-6AA5-057FB5821065}"/>
              </a:ext>
            </a:extLst>
          </p:cNvPr>
          <p:cNvSpPr txBox="1"/>
          <p:nvPr/>
        </p:nvSpPr>
        <p:spPr>
          <a:xfrm>
            <a:off x="719666" y="49209"/>
            <a:ext cx="7917552" cy="677108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char *text;</a:t>
            </a:r>
          </a:p>
          <a:p>
            <a:r>
              <a:rPr lang="en-US" sz="1400" b="1" dirty="0">
                <a:solidFill>
                  <a:schemeClr val="accent1"/>
                </a:solidFill>
                <a:latin typeface="Courier New" panose="02070309020205020404" pitchFamily="49" charset="0"/>
                <a:cs typeface="Courier New" panose="02070309020205020404" pitchFamily="49" charset="0"/>
              </a:rPr>
              <a:t>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solidFill>
                  <a:schemeClr val="accent1"/>
                </a:solidFill>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*next;</a:t>
            </a:r>
          </a:p>
          <a:p>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int main()</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*head = NULL;</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*tail = NULL;</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*current;</a:t>
            </a:r>
          </a:p>
          <a:p>
            <a:r>
              <a:rPr lang="en-US" sz="1400" b="1" dirty="0">
                <a:latin typeface="Courier New" panose="02070309020205020404" pitchFamily="49" charset="0"/>
                <a:cs typeface="Courier New" panose="02070309020205020404" pitchFamily="49" charset="0"/>
              </a:rPr>
              <a:t>  char line[MAXLINE];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solidFill>
                  <a:schemeClr val="accent1"/>
                </a:solidFill>
                <a:latin typeface="Courier New" panose="02070309020205020404" pitchFamily="49" charset="0"/>
                <a:cs typeface="Courier New" panose="02070309020205020404" pitchFamily="49" charset="0"/>
              </a:rPr>
              <a:t>      new-&gt;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solidFill>
                  <a:schemeClr val="accent1"/>
                </a:solidFill>
                <a:latin typeface="Courier New" panose="02070309020205020404" pitchFamily="49" charset="0"/>
                <a:cs typeface="Courier New" panose="02070309020205020404" pitchFamily="49" charset="0"/>
              </a:rPr>
              <a:t> = tail;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9" name="Rectangle 8">
            <a:extLst>
              <a:ext uri="{FF2B5EF4-FFF2-40B4-BE49-F238E27FC236}">
                <a16:creationId xmlns:a16="http://schemas.microsoft.com/office/drawing/2014/main" id="{A0960A17-0B75-9F42-E42E-4A3C853F8BC8}"/>
              </a:ext>
            </a:extLst>
          </p:cNvPr>
          <p:cNvSpPr/>
          <p:nvPr/>
        </p:nvSpPr>
        <p:spPr>
          <a:xfrm>
            <a:off x="8826228" y="21711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1" name="Rectangle 10">
            <a:extLst>
              <a:ext uri="{FF2B5EF4-FFF2-40B4-BE49-F238E27FC236}">
                <a16:creationId xmlns:a16="http://schemas.microsoft.com/office/drawing/2014/main" id="{E991522A-2F5C-45AC-132C-C6C9E7B1D275}"/>
              </a:ext>
            </a:extLst>
          </p:cNvPr>
          <p:cNvSpPr/>
          <p:nvPr/>
        </p:nvSpPr>
        <p:spPr>
          <a:xfrm>
            <a:off x="8826228" y="25673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solidFill>
              </a:rPr>
              <a:t>prev</a:t>
            </a:r>
            <a:endParaRPr lang="en-US" dirty="0">
              <a:solidFill>
                <a:schemeClr val="accent1"/>
              </a:solidFill>
            </a:endParaRPr>
          </a:p>
        </p:txBody>
      </p:sp>
      <p:sp>
        <p:nvSpPr>
          <p:cNvPr id="14" name="Rectangle 13">
            <a:extLst>
              <a:ext uri="{FF2B5EF4-FFF2-40B4-BE49-F238E27FC236}">
                <a16:creationId xmlns:a16="http://schemas.microsoft.com/office/drawing/2014/main" id="{A58B029D-4765-294D-7D24-930332581B11}"/>
              </a:ext>
            </a:extLst>
          </p:cNvPr>
          <p:cNvSpPr/>
          <p:nvPr/>
        </p:nvSpPr>
        <p:spPr>
          <a:xfrm>
            <a:off x="8826228" y="296309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5" name="Rectangle 14">
            <a:extLst>
              <a:ext uri="{FF2B5EF4-FFF2-40B4-BE49-F238E27FC236}">
                <a16:creationId xmlns:a16="http://schemas.microsoft.com/office/drawing/2014/main" id="{6382D11D-ADD3-E53B-6180-33DB99FBCF74}"/>
              </a:ext>
            </a:extLst>
          </p:cNvPr>
          <p:cNvSpPr/>
          <p:nvPr/>
        </p:nvSpPr>
        <p:spPr>
          <a:xfrm>
            <a:off x="11073805" y="2269110"/>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7" name="Curved Connector 16">
            <a:extLst>
              <a:ext uri="{FF2B5EF4-FFF2-40B4-BE49-F238E27FC236}">
                <a16:creationId xmlns:a16="http://schemas.microsoft.com/office/drawing/2014/main" id="{B1916CE0-15D1-375D-90B5-8701EF49C539}"/>
              </a:ext>
            </a:extLst>
          </p:cNvPr>
          <p:cNvCxnSpPr>
            <a:cxnSpLocks/>
          </p:cNvCxnSpPr>
          <p:nvPr/>
        </p:nvCxnSpPr>
        <p:spPr>
          <a:xfrm>
            <a:off x="9773285" y="2362668"/>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3D8CB811-E275-6FA9-2EF3-56B73825059A}"/>
              </a:ext>
            </a:extLst>
          </p:cNvPr>
          <p:cNvCxnSpPr>
            <a:cxnSpLocks/>
            <a:stCxn id="11" idx="1"/>
            <a:endCxn id="22" idx="2"/>
          </p:cNvCxnSpPr>
          <p:nvPr/>
        </p:nvCxnSpPr>
        <p:spPr>
          <a:xfrm rot="10800000">
            <a:off x="8194828" y="2211871"/>
            <a:ext cx="631401" cy="55140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2B628680-5EF3-DAE9-A9B5-CB1C5E329396}"/>
              </a:ext>
            </a:extLst>
          </p:cNvPr>
          <p:cNvCxnSpPr>
            <a:cxnSpLocks/>
            <a:stCxn id="14" idx="3"/>
            <a:endCxn id="23" idx="0"/>
          </p:cNvCxnSpPr>
          <p:nvPr/>
        </p:nvCxnSpPr>
        <p:spPr>
          <a:xfrm>
            <a:off x="10148843" y="3159037"/>
            <a:ext cx="535214" cy="67542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DEF53A1-0BCC-78CD-DE00-1E2EB115ADCC}"/>
              </a:ext>
            </a:extLst>
          </p:cNvPr>
          <p:cNvSpPr/>
          <p:nvPr/>
        </p:nvSpPr>
        <p:spPr>
          <a:xfrm>
            <a:off x="8039705" y="1854207"/>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a:extLst>
              <a:ext uri="{FF2B5EF4-FFF2-40B4-BE49-F238E27FC236}">
                <a16:creationId xmlns:a16="http://schemas.microsoft.com/office/drawing/2014/main" id="{89F86EBB-9716-6BA3-E3DA-230C16A04A82}"/>
              </a:ext>
            </a:extLst>
          </p:cNvPr>
          <p:cNvSpPr/>
          <p:nvPr/>
        </p:nvSpPr>
        <p:spPr>
          <a:xfrm>
            <a:off x="10528935" y="3834461"/>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152297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931869" y="1775262"/>
            <a:ext cx="3493264" cy="2308324"/>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prev</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*head;</a:t>
            </a: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*tail;</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38754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6" name="Rectangle 5">
            <a:extLst>
              <a:ext uri="{FF2B5EF4-FFF2-40B4-BE49-F238E27FC236}">
                <a16:creationId xmlns:a16="http://schemas.microsoft.com/office/drawing/2014/main" id="{DD67948A-B7EE-A7AB-4BBD-202925FF7DA4}"/>
              </a:ext>
            </a:extLst>
          </p:cNvPr>
          <p:cNvSpPr/>
          <p:nvPr/>
        </p:nvSpPr>
        <p:spPr>
          <a:xfrm>
            <a:off x="8256495" y="783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7" name="Rectangle 6">
            <a:extLst>
              <a:ext uri="{FF2B5EF4-FFF2-40B4-BE49-F238E27FC236}">
                <a16:creationId xmlns:a16="http://schemas.microsoft.com/office/drawing/2014/main" id="{D93B7140-8FE7-148B-CF9E-713B6E965D9B}"/>
              </a:ext>
            </a:extLst>
          </p:cNvPr>
          <p:cNvSpPr/>
          <p:nvPr/>
        </p:nvSpPr>
        <p:spPr>
          <a:xfrm>
            <a:off x="8256495" y="117950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485520"/>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p:cNvCxnSpPr>
          <p:nvPr/>
        </p:nvCxnSpPr>
        <p:spPr>
          <a:xfrm>
            <a:off x="9203552" y="57907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1" name="Rectangle 10">
            <a:extLst>
              <a:ext uri="{FF2B5EF4-FFF2-40B4-BE49-F238E27FC236}">
                <a16:creationId xmlns:a16="http://schemas.microsoft.com/office/drawing/2014/main" id="{E7B1E55C-CE68-6D95-1F70-081EB40A3FC6}"/>
              </a:ext>
            </a:extLst>
          </p:cNvPr>
          <p:cNvSpPr/>
          <p:nvPr/>
        </p:nvSpPr>
        <p:spPr>
          <a:xfrm>
            <a:off x="8256495" y="328634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68211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p:cNvCxnSpPr>
          <p:nvPr/>
        </p:nvCxnSpPr>
        <p:spPr>
          <a:xfrm>
            <a:off x="9203552" y="3081685"/>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375445"/>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E5FB48BD-FA1D-8F05-510F-B39D83678613}"/>
              </a:ext>
            </a:extLst>
          </p:cNvPr>
          <p:cNvCxnSpPr>
            <a:cxnSpLocks/>
            <a:stCxn id="11" idx="1"/>
            <a:endCxn id="5" idx="0"/>
          </p:cNvCxnSpPr>
          <p:nvPr/>
        </p:nvCxnSpPr>
        <p:spPr>
          <a:xfrm rot="10800000" flipH="1">
            <a:off x="8256495" y="387546"/>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quot;No&quot; Symbol 27">
            <a:extLst>
              <a:ext uri="{FF2B5EF4-FFF2-40B4-BE49-F238E27FC236}">
                <a16:creationId xmlns:a16="http://schemas.microsoft.com/office/drawing/2014/main" id="{223C2B50-89D7-DB62-F3F6-75924029E2EB}"/>
              </a:ext>
            </a:extLst>
          </p:cNvPr>
          <p:cNvSpPr/>
          <p:nvPr/>
        </p:nvSpPr>
        <p:spPr>
          <a:xfrm>
            <a:off x="9836242" y="1511907"/>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878054"/>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ABB81811-25C7-4A4E-5CC3-689D45EB42FF}"/>
              </a:ext>
            </a:extLst>
          </p:cNvPr>
          <p:cNvCxnSpPr>
            <a:cxnSpLocks/>
            <a:stCxn id="6" idx="3"/>
            <a:endCxn id="28" idx="0"/>
          </p:cNvCxnSpPr>
          <p:nvPr/>
        </p:nvCxnSpPr>
        <p:spPr>
          <a:xfrm>
            <a:off x="9579110" y="979682"/>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8556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8" name="Rectangle 37">
            <a:extLst>
              <a:ext uri="{FF2B5EF4-FFF2-40B4-BE49-F238E27FC236}">
                <a16:creationId xmlns:a16="http://schemas.microsoft.com/office/drawing/2014/main" id="{3D38D1B6-CAE8-EB52-FA95-0E379A0796A4}"/>
              </a:ext>
            </a:extLst>
          </p:cNvPr>
          <p:cNvSpPr/>
          <p:nvPr/>
        </p:nvSpPr>
        <p:spPr>
          <a:xfrm>
            <a:off x="8256495" y="525180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64757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953589"/>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41" name="Curved Connector 40">
            <a:extLst>
              <a:ext uri="{FF2B5EF4-FFF2-40B4-BE49-F238E27FC236}">
                <a16:creationId xmlns:a16="http://schemas.microsoft.com/office/drawing/2014/main" id="{8DB0138E-F509-D49B-1B24-C258939B3366}"/>
              </a:ext>
            </a:extLst>
          </p:cNvPr>
          <p:cNvCxnSpPr>
            <a:cxnSpLocks/>
          </p:cNvCxnSpPr>
          <p:nvPr/>
        </p:nvCxnSpPr>
        <p:spPr>
          <a:xfrm>
            <a:off x="9203552" y="504714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36242" y="625796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843516"/>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D7F9B40B-3433-0796-7C65-A7FDD6B46CF6}"/>
              </a:ext>
            </a:extLst>
          </p:cNvPr>
          <p:cNvCxnSpPr>
            <a:cxnSpLocks/>
            <a:stCxn id="38" idx="1"/>
            <a:endCxn id="9" idx="0"/>
          </p:cNvCxnSpPr>
          <p:nvPr/>
        </p:nvCxnSpPr>
        <p:spPr>
          <a:xfrm rot="10800000" flipH="1">
            <a:off x="8256495" y="2890154"/>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88657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387545"/>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4082518"/>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Title 63">
            <a:extLst>
              <a:ext uri="{FF2B5EF4-FFF2-40B4-BE49-F238E27FC236}">
                <a16:creationId xmlns:a16="http://schemas.microsoft.com/office/drawing/2014/main" id="{0D10120B-E0F0-A4B2-3F3D-DBB7234C32F4}"/>
              </a:ext>
            </a:extLst>
          </p:cNvPr>
          <p:cNvSpPr>
            <a:spLocks noGrp="1"/>
          </p:cNvSpPr>
          <p:nvPr>
            <p:ph type="title"/>
          </p:nvPr>
        </p:nvSpPr>
        <p:spPr/>
        <p:txBody>
          <a:bodyPr/>
          <a:lstStyle/>
          <a:p>
            <a:r>
              <a:rPr lang="en-US" dirty="0"/>
              <a:t>Doubly Linked List</a:t>
            </a:r>
          </a:p>
        </p:txBody>
      </p:sp>
      <p:sp>
        <p:nvSpPr>
          <p:cNvPr id="2" name="TextBox 1">
            <a:extLst>
              <a:ext uri="{FF2B5EF4-FFF2-40B4-BE49-F238E27FC236}">
                <a16:creationId xmlns:a16="http://schemas.microsoft.com/office/drawing/2014/main" id="{B7FF9E0C-C906-A0E0-27FA-9921D7280EF8}"/>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3" name="TextBox 2">
            <a:extLst>
              <a:ext uri="{FF2B5EF4-FFF2-40B4-BE49-F238E27FC236}">
                <a16:creationId xmlns:a16="http://schemas.microsoft.com/office/drawing/2014/main" id="{2D67F84E-34AE-BF31-4726-96D867D1CF85}"/>
              </a:ext>
            </a:extLst>
          </p:cNvPr>
          <p:cNvSpPr txBox="1"/>
          <p:nvPr/>
        </p:nvSpPr>
        <p:spPr>
          <a:xfrm>
            <a:off x="838200" y="4741092"/>
            <a:ext cx="4229100" cy="646331"/>
          </a:xfrm>
          <a:prstGeom prst="rect">
            <a:avLst/>
          </a:prstGeom>
          <a:noFill/>
        </p:spPr>
        <p:txBody>
          <a:bodyPr wrap="square" rtlCol="0">
            <a:spAutoFit/>
          </a:bodyPr>
          <a:lstStyle/>
          <a:p>
            <a:r>
              <a:rPr lang="en-US" dirty="0">
                <a:solidFill>
                  <a:schemeClr val="accent1"/>
                </a:solidFill>
              </a:rPr>
              <a:t>Section 6.5.1 walks through the doubly linked list example in some detail.</a:t>
            </a:r>
          </a:p>
        </p:txBody>
      </p:sp>
    </p:spTree>
    <p:extLst>
      <p:ext uri="{BB962C8B-B14F-4D97-AF65-F5344CB8AC3E}">
        <p14:creationId xmlns:p14="http://schemas.microsoft.com/office/powerpoint/2010/main" val="4047531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33" idx="0"/>
          </p:cNvCxnSpPr>
          <p:nvPr/>
        </p:nvCxnSpPr>
        <p:spPr>
          <a:xfrm>
            <a:off x="7864627" y="3487117"/>
            <a:ext cx="1882908" cy="1419297"/>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393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22" idx="0"/>
          </p:cNvCxnSpPr>
          <p:nvPr/>
        </p:nvCxnSpPr>
        <p:spPr>
          <a:xfrm flipV="1">
            <a:off x="7864627" y="2940952"/>
            <a:ext cx="1882908" cy="546165"/>
          </a:xfrm>
          <a:prstGeom prst="curvedConnector4">
            <a:avLst>
              <a:gd name="adj1" fmla="val 32439"/>
              <a:gd name="adj2" fmla="val 141855"/>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923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2" idx="0"/>
          </p:cNvCxnSpPr>
          <p:nvPr/>
        </p:nvCxnSpPr>
        <p:spPr>
          <a:xfrm flipV="1">
            <a:off x="7864627" y="438344"/>
            <a:ext cx="1882908" cy="3048773"/>
          </a:xfrm>
          <a:prstGeom prst="curvedConnector4">
            <a:avLst>
              <a:gd name="adj1" fmla="val 32439"/>
              <a:gd name="adj2" fmla="val 107498"/>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7379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30" idx="2"/>
          </p:cNvCxnSpPr>
          <p:nvPr/>
        </p:nvCxnSpPr>
        <p:spPr>
          <a:xfrm flipV="1">
            <a:off x="7864627" y="1783142"/>
            <a:ext cx="2801347" cy="1703975"/>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111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r>
              <a:rPr lang="en-US" dirty="0"/>
              <a:t>6.1 Structures</a:t>
            </a:r>
          </a:p>
        </p:txBody>
      </p:sp>
      <p:sp>
        <p:nvSpPr>
          <p:cNvPr id="3" name="Content Placeholder 2">
            <a:extLst>
              <a:ext uri="{FF2B5EF4-FFF2-40B4-BE49-F238E27FC236}">
                <a16:creationId xmlns:a16="http://schemas.microsoft.com/office/drawing/2014/main" id="{922FDB0C-383A-018F-35EE-234C8E36500F}"/>
              </a:ext>
            </a:extLst>
          </p:cNvPr>
          <p:cNvSpPr>
            <a:spLocks noGrp="1"/>
          </p:cNvSpPr>
          <p:nvPr>
            <p:ph idx="1"/>
          </p:nvPr>
        </p:nvSpPr>
        <p:spPr>
          <a:xfrm>
            <a:off x="838200" y="1825625"/>
            <a:ext cx="5056414" cy="4351338"/>
          </a:xfrm>
        </p:spPr>
        <p:txBody>
          <a:bodyPr/>
          <a:lstStyle/>
          <a:p>
            <a:r>
              <a:rPr lang="en-US" dirty="0"/>
              <a:t>A struct is a user defined type that contains one or more types that can be treated as a unit.</a:t>
            </a:r>
          </a:p>
          <a:p>
            <a:r>
              <a:rPr lang="en-US" dirty="0"/>
              <a:t>The elements or variables mentioned in a structure are called </a:t>
            </a:r>
            <a:r>
              <a:rPr lang="en-US" i="1" dirty="0"/>
              <a:t>members</a:t>
            </a:r>
            <a:r>
              <a:rPr lang="en-US" dirty="0"/>
              <a:t>.</a:t>
            </a:r>
          </a:p>
          <a:p>
            <a:r>
              <a:rPr lang="en-US" dirty="0"/>
              <a:t>The dot operator allows us to access the members of the structure</a:t>
            </a:r>
          </a:p>
        </p:txBody>
      </p:sp>
      <p:sp>
        <p:nvSpPr>
          <p:cNvPr id="4" name="TextBox 3">
            <a:extLst>
              <a:ext uri="{FF2B5EF4-FFF2-40B4-BE49-F238E27FC236}">
                <a16:creationId xmlns:a16="http://schemas.microsoft.com/office/drawing/2014/main" id="{94015EDA-9B8C-EE59-2415-3FA4045D99D8}"/>
              </a:ext>
            </a:extLst>
          </p:cNvPr>
          <p:cNvSpPr txBox="1"/>
          <p:nvPr/>
        </p:nvSpPr>
        <p:spPr>
          <a:xfrm>
            <a:off x="6096000" y="500748"/>
            <a:ext cx="4871847" cy="452431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p1, p2;</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p1.x = 3.0;</a:t>
            </a:r>
          </a:p>
          <a:p>
            <a:r>
              <a:rPr lang="en-US" b="1" dirty="0">
                <a:latin typeface="Courier New" panose="02070309020205020404" pitchFamily="49" charset="0"/>
                <a:cs typeface="Courier New" panose="02070309020205020404" pitchFamily="49" charset="0"/>
              </a:rPr>
              <a:t>    p1.y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p2 = p1;</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("%f %f\n", p2.x, p2.y);</a:t>
            </a:r>
          </a:p>
          <a:p>
            <a:r>
              <a:rPr lang="en-US" b="1"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AF306DA0-8C37-4809-6BE7-F28971E49EA5}"/>
              </a:ext>
            </a:extLst>
          </p:cNvPr>
          <p:cNvSpPr txBox="1"/>
          <p:nvPr/>
        </p:nvSpPr>
        <p:spPr>
          <a:xfrm>
            <a:off x="7267795" y="5497358"/>
            <a:ext cx="2528256"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kr_06_01.c</a:t>
            </a:r>
          </a:p>
        </p:txBody>
      </p:sp>
    </p:spTree>
    <p:extLst>
      <p:ext uri="{BB962C8B-B14F-4D97-AF65-F5344CB8AC3E}">
        <p14:creationId xmlns:p14="http://schemas.microsoft.com/office/powerpoint/2010/main" val="22567898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501952" y="414281"/>
            <a:ext cx="4687502" cy="5509200"/>
          </a:xfrm>
          <a:prstGeom prst="rect">
            <a:avLst/>
          </a:prstGeom>
          <a:noFill/>
        </p:spPr>
        <p:txBody>
          <a:bodyPr wrap="none" rtlCol="0">
            <a:spAutoFit/>
          </a:bodyPr>
          <a:lstStyle/>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stdio.h</a:t>
            </a:r>
            <a:r>
              <a:rPr lang="en-US" sz="1100" b="1" dirty="0">
                <a:latin typeface="Courier New" panose="02070309020205020404" pitchFamily="49" charset="0"/>
                <a:cs typeface="Courier New" panose="02070309020205020404" pitchFamily="49" charset="0"/>
              </a:rPr>
              <a:t>&gt;</a:t>
            </a:r>
          </a:p>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stdlib.h</a:t>
            </a:r>
            <a:r>
              <a:rPr lang="en-US" sz="1100" b="1" dirty="0">
                <a:latin typeface="Courier New" panose="02070309020205020404" pitchFamily="49" charset="0"/>
                <a:cs typeface="Courier New" panose="02070309020205020404" pitchFamily="49" charset="0"/>
              </a:rPr>
              <a:t>&gt;</a:t>
            </a:r>
          </a:p>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string.h</a:t>
            </a:r>
            <a:r>
              <a:rPr lang="en-US" sz="1100" b="1" dirty="0">
                <a:latin typeface="Courier New" panose="02070309020205020404" pitchFamily="49" charset="0"/>
                <a:cs typeface="Courier New" panose="02070309020205020404" pitchFamily="49" charset="0"/>
              </a:rPr>
              <a:t>&gt;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#define MAXLINE 1000</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char *text;</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*next;</a:t>
            </a:r>
          </a:p>
          <a:p>
            <a:r>
              <a:rPr lang="en-US" sz="1100" b="1" dirty="0">
                <a:latin typeface="Courier New" panose="02070309020205020404" pitchFamily="49" charset="0"/>
                <a:cs typeface="Courier New" panose="02070309020205020404" pitchFamily="49" charset="0"/>
              </a:rPr>
              <a: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struct list {</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*head;</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*tail;</a:t>
            </a:r>
          </a:p>
          <a:p>
            <a:r>
              <a:rPr lang="en-US" sz="1100" b="1" dirty="0">
                <a:latin typeface="Courier New" panose="02070309020205020404" pitchFamily="49" charset="0"/>
                <a:cs typeface="Courier New" panose="02070309020205020404" pitchFamily="49" charset="0"/>
              </a:rPr>
              <a:t>};</a:t>
            </a:r>
          </a:p>
          <a:p>
            <a:endParaRPr lang="en-US" sz="1100" b="1" dirty="0">
              <a:latin typeface="Courier New" panose="02070309020205020404" pitchFamily="49" charset="0"/>
              <a:cs typeface="Courier New" panose="02070309020205020404" pitchFamily="49" charset="0"/>
            </a:endParaRPr>
          </a:p>
          <a:p>
            <a:r>
              <a:rPr lang="en-US" sz="1100" b="1" dirty="0">
                <a:solidFill>
                  <a:schemeClr val="accent1"/>
                </a:solidFill>
                <a:latin typeface="Courier New" panose="02070309020205020404" pitchFamily="49" charset="0"/>
                <a:cs typeface="Courier New" panose="02070309020205020404" pitchFamily="49" charset="0"/>
              </a:rPr>
              <a:t>void </a:t>
            </a:r>
            <a:r>
              <a:rPr lang="en-US" sz="1100" b="1" dirty="0" err="1">
                <a:solidFill>
                  <a:schemeClr val="accent1"/>
                </a:solidFill>
                <a:latin typeface="Courier New" panose="02070309020205020404" pitchFamily="49" charset="0"/>
                <a:cs typeface="Courier New" panose="02070309020205020404" pitchFamily="49" charset="0"/>
              </a:rPr>
              <a:t>list_add</a:t>
            </a:r>
            <a:r>
              <a:rPr lang="en-US" sz="1100" b="1" dirty="0">
                <a:solidFill>
                  <a:schemeClr val="accent1"/>
                </a:solidFill>
                <a:latin typeface="Courier New" panose="02070309020205020404" pitchFamily="49" charset="0"/>
                <a:cs typeface="Courier New" panose="02070309020205020404" pitchFamily="49" charset="0"/>
              </a:rPr>
              <a:t>(</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 line)</a:t>
            </a:r>
          </a:p>
          <a:p>
            <a:r>
              <a:rPr lang="en-US" sz="1100" b="1" dirty="0">
                <a:solidFill>
                  <a:schemeClr val="accent1"/>
                </a:solidFill>
                <a:latin typeface="Courier New" panose="02070309020205020404" pitchFamily="49" charset="0"/>
                <a:cs typeface="Courier New" panose="02070309020205020404" pitchFamily="49" charset="0"/>
              </a:rPr>
              <a:t>    struct list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char *line;</a:t>
            </a:r>
          </a:p>
          <a:p>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char *save = (char *) malloc(</a:t>
            </a:r>
            <a:r>
              <a:rPr lang="en-US" sz="1100" b="1" dirty="0" err="1">
                <a:solidFill>
                  <a:schemeClr val="accent1"/>
                </a:solidFill>
                <a:latin typeface="Courier New" panose="02070309020205020404" pitchFamily="49" charset="0"/>
                <a:cs typeface="Courier New" panose="02070309020205020404" pitchFamily="49" charset="0"/>
              </a:rPr>
              <a:t>strlen</a:t>
            </a:r>
            <a:r>
              <a:rPr lang="en-US" sz="1100" b="1" dirty="0">
                <a:solidFill>
                  <a:schemeClr val="accent1"/>
                </a:solidFill>
                <a:latin typeface="Courier New" panose="02070309020205020404" pitchFamily="49" charset="0"/>
                <a:cs typeface="Courier New" panose="02070309020205020404" pitchFamily="49" charset="0"/>
              </a:rPr>
              <a:t>(line)+1);</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strcpy</a:t>
            </a:r>
            <a:r>
              <a:rPr lang="en-US" sz="1100" b="1" dirty="0">
                <a:solidFill>
                  <a:schemeClr val="accent1"/>
                </a:solidFill>
                <a:latin typeface="Courier New" panose="02070309020205020404" pitchFamily="49" charset="0"/>
                <a:cs typeface="Courier New" panose="02070309020205020404" pitchFamily="49" charset="0"/>
              </a:rPr>
              <a:t>(save, line);</a:t>
            </a:r>
          </a:p>
          <a:p>
            <a:r>
              <a:rPr lang="en-US" sz="1100" b="1" dirty="0">
                <a:solidFill>
                  <a:schemeClr val="accent1"/>
                </a:solidFill>
                <a:latin typeface="Courier New" panose="02070309020205020404" pitchFamily="49" charset="0"/>
                <a:cs typeface="Courier New" panose="02070309020205020404" pitchFamily="49" charset="0"/>
              </a:rPr>
              <a:t>      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 *new = (struct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 *) </a:t>
            </a:r>
          </a:p>
          <a:p>
            <a:r>
              <a:rPr lang="en-US" sz="1100" b="1" dirty="0">
                <a:solidFill>
                  <a:schemeClr val="accent1"/>
                </a:solidFill>
                <a:latin typeface="Courier New" panose="02070309020205020404" pitchFamily="49" charset="0"/>
                <a:cs typeface="Courier New" panose="02070309020205020404" pitchFamily="49" charset="0"/>
              </a:rPr>
              <a:t>	malloc(</a:t>
            </a:r>
            <a:r>
              <a:rPr lang="en-US" sz="1100" b="1" dirty="0" err="1">
                <a:solidFill>
                  <a:schemeClr val="accent1"/>
                </a:solidFill>
                <a:latin typeface="Courier New" panose="02070309020205020404" pitchFamily="49" charset="0"/>
                <a:cs typeface="Courier New" panose="02070309020205020404" pitchFamily="49" charset="0"/>
              </a:rPr>
              <a:t>sizeof</a:t>
            </a:r>
            <a:r>
              <a:rPr lang="en-US" sz="1100" b="1" dirty="0">
                <a:solidFill>
                  <a:schemeClr val="accent1"/>
                </a:solidFill>
                <a:latin typeface="Courier New" panose="02070309020205020404" pitchFamily="49" charset="0"/>
                <a:cs typeface="Courier New" panose="02070309020205020404" pitchFamily="49" charset="0"/>
              </a:rPr>
              <a:t>(struct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if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 != NULL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-&gt;tail-&gt;next = new;</a:t>
            </a:r>
          </a:p>
          <a:p>
            <a:r>
              <a:rPr lang="en-US" sz="1100" b="1" dirty="0">
                <a:solidFill>
                  <a:schemeClr val="accent1"/>
                </a:solidFill>
                <a:latin typeface="Courier New" panose="02070309020205020404" pitchFamily="49" charset="0"/>
                <a:cs typeface="Courier New" panose="02070309020205020404" pitchFamily="49" charset="0"/>
              </a:rPr>
              <a:t>      new-&gt;text = save;</a:t>
            </a:r>
          </a:p>
          <a:p>
            <a:r>
              <a:rPr lang="en-US" sz="1100" b="1" dirty="0">
                <a:solidFill>
                  <a:schemeClr val="accent1"/>
                </a:solidFill>
                <a:latin typeface="Courier New" panose="02070309020205020404" pitchFamily="49" charset="0"/>
                <a:cs typeface="Courier New" panose="02070309020205020404" pitchFamily="49" charset="0"/>
              </a:rPr>
              <a:t>      new-&gt;next = NULL;</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 = new;</a:t>
            </a:r>
          </a:p>
          <a:p>
            <a:endParaRPr lang="en-US" sz="1100" b="1" dirty="0">
              <a:solidFill>
                <a:schemeClr val="accent1"/>
              </a:solidFill>
              <a:latin typeface="Courier New" panose="02070309020205020404" pitchFamily="49" charset="0"/>
              <a:cs typeface="Courier New" panose="02070309020205020404" pitchFamily="49" charset="0"/>
            </a:endParaRPr>
          </a:p>
          <a:p>
            <a:r>
              <a:rPr lang="en-US" sz="1100" b="1" dirty="0">
                <a:solidFill>
                  <a:schemeClr val="accent1"/>
                </a:solidFill>
                <a:latin typeface="Courier New" panose="02070309020205020404" pitchFamily="49" charset="0"/>
                <a:cs typeface="Courier New" panose="02070309020205020404" pitchFamily="49" charset="0"/>
              </a:rPr>
              <a:t>      if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-&gt;head == NULL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-&gt;head = new;</a:t>
            </a:r>
          </a:p>
          <a:p>
            <a:r>
              <a:rPr lang="en-US" sz="1100" b="1" dirty="0">
                <a:solidFill>
                  <a:schemeClr val="accent1"/>
                </a:solidFill>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kr_06_09.c</a:t>
            </a:r>
          </a:p>
        </p:txBody>
      </p:sp>
      <p:sp>
        <p:nvSpPr>
          <p:cNvPr id="2" name="TextBox 1">
            <a:extLst>
              <a:ext uri="{FF2B5EF4-FFF2-40B4-BE49-F238E27FC236}">
                <a16:creationId xmlns:a16="http://schemas.microsoft.com/office/drawing/2014/main" id="{08B45539-F7CE-4BC6-B08F-6F46C2BF3445}"/>
              </a:ext>
            </a:extLst>
          </p:cNvPr>
          <p:cNvSpPr txBox="1"/>
          <p:nvPr/>
        </p:nvSpPr>
        <p:spPr>
          <a:xfrm>
            <a:off x="5218405" y="297560"/>
            <a:ext cx="6471643" cy="3139321"/>
          </a:xfrm>
          <a:prstGeom prst="rect">
            <a:avLst/>
          </a:prstGeom>
          <a:noFill/>
        </p:spPr>
        <p:txBody>
          <a:bodyPr wrap="none" rtlCol="0">
            <a:spAutoFit/>
          </a:bodyPr>
          <a:lstStyle/>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int main()</a:t>
            </a:r>
          </a:p>
          <a:p>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char line[MAXLINE];</a:t>
            </a:r>
          </a:p>
          <a:p>
            <a:r>
              <a:rPr lang="en-US" sz="1100" b="1" dirty="0">
                <a:latin typeface="Courier New" panose="02070309020205020404" pitchFamily="49" charset="0"/>
                <a:cs typeface="Courier New" panose="02070309020205020404" pitchFamily="49" charset="0"/>
              </a:rPr>
              <a:t>  struct list </a:t>
            </a:r>
            <a:r>
              <a:rPr lang="en-US" sz="1100" b="1" dirty="0" err="1">
                <a:latin typeface="Courier New" panose="02070309020205020404" pitchFamily="49" charset="0"/>
                <a:cs typeface="Courier New" panose="02070309020205020404" pitchFamily="49" charset="0"/>
              </a:rPr>
              <a:t>mylist</a:t>
            </a:r>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*current;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mylist.head</a:t>
            </a:r>
            <a:r>
              <a:rPr lang="en-US" sz="1100" b="1" dirty="0">
                <a:latin typeface="Courier New" panose="02070309020205020404" pitchFamily="49" charset="0"/>
                <a:cs typeface="Courier New" panose="02070309020205020404" pitchFamily="49" charset="0"/>
              </a:rPr>
              <a:t> = NULL;</a:t>
            </a: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mylist.tail</a:t>
            </a:r>
            <a:r>
              <a:rPr lang="en-US" sz="1100" b="1" dirty="0">
                <a:latin typeface="Courier New" panose="02070309020205020404" pitchFamily="49" charset="0"/>
                <a:cs typeface="Courier New" panose="02070309020205020404" pitchFamily="49" charset="0"/>
              </a:rPr>
              <a:t> = NULL;</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while(</a:t>
            </a:r>
            <a:r>
              <a:rPr lang="en-US" sz="1100" b="1" dirty="0" err="1">
                <a:latin typeface="Courier New" panose="02070309020205020404" pitchFamily="49" charset="0"/>
                <a:cs typeface="Courier New" panose="02070309020205020404" pitchFamily="49" charset="0"/>
              </a:rPr>
              <a:t>fgets</a:t>
            </a:r>
            <a:r>
              <a:rPr lang="en-US" sz="1100" b="1" dirty="0">
                <a:latin typeface="Courier New" panose="02070309020205020404" pitchFamily="49" charset="0"/>
                <a:cs typeface="Courier New" panose="02070309020205020404" pitchFamily="49" charset="0"/>
              </a:rPr>
              <a:t>(line, MAXLINE, stdin) != NULL) {</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list_add</a:t>
            </a:r>
            <a:r>
              <a:rPr lang="en-US" sz="1100" b="1" dirty="0">
                <a:solidFill>
                  <a:schemeClr val="accent1"/>
                </a:solidFill>
                <a:latin typeface="Courier New" panose="02070309020205020404" pitchFamily="49" charset="0"/>
                <a:cs typeface="Courier New" panose="02070309020205020404" pitchFamily="49" charset="0"/>
              </a:rPr>
              <a:t>(&amp;</a:t>
            </a:r>
            <a:r>
              <a:rPr lang="en-US" sz="1100" b="1" dirty="0" err="1">
                <a:solidFill>
                  <a:schemeClr val="accent1"/>
                </a:solidFill>
                <a:latin typeface="Courier New" panose="02070309020205020404" pitchFamily="49" charset="0"/>
                <a:cs typeface="Courier New" panose="02070309020205020404" pitchFamily="49" charset="0"/>
              </a:rPr>
              <a:t>mylist</a:t>
            </a:r>
            <a:r>
              <a:rPr lang="en-US" sz="1100" b="1" dirty="0">
                <a:solidFill>
                  <a:schemeClr val="accent1"/>
                </a:solidFill>
                <a:latin typeface="Courier New" panose="02070309020205020404" pitchFamily="49" charset="0"/>
                <a:cs typeface="Courier New" panose="02070309020205020404" pitchFamily="49" charset="0"/>
              </a:rPr>
              <a:t>, line);</a:t>
            </a:r>
          </a:p>
          <a:p>
            <a:r>
              <a:rPr lang="en-US" sz="1100" b="1" dirty="0">
                <a:latin typeface="Courier New" panose="02070309020205020404" pitchFamily="49" charset="0"/>
                <a:cs typeface="Courier New" panose="02070309020205020404" pitchFamily="49" charset="0"/>
              </a:rPr>
              <a:t>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for (current = </a:t>
            </a:r>
            <a:r>
              <a:rPr lang="en-US" sz="1100" b="1" dirty="0" err="1">
                <a:latin typeface="Courier New" panose="02070309020205020404" pitchFamily="49" charset="0"/>
                <a:cs typeface="Courier New" panose="02070309020205020404" pitchFamily="49" charset="0"/>
              </a:rPr>
              <a:t>mylist.head</a:t>
            </a:r>
            <a:r>
              <a:rPr lang="en-US" sz="1100" b="1" dirty="0">
                <a:latin typeface="Courier New" panose="02070309020205020404" pitchFamily="49" charset="0"/>
                <a:cs typeface="Courier New" panose="02070309020205020404" pitchFamily="49" charset="0"/>
              </a:rPr>
              <a:t>; current != NULL; current = current-&gt;next ) {</a:t>
            </a: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printf</a:t>
            </a:r>
            <a:r>
              <a:rPr lang="en-US" sz="1100" b="1" dirty="0">
                <a:latin typeface="Courier New" panose="02070309020205020404" pitchFamily="49" charset="0"/>
                <a:cs typeface="Courier New" panose="02070309020205020404" pitchFamily="49" charset="0"/>
              </a:rPr>
              <a:t>("%s", current-&gt;text);</a:t>
            </a:r>
          </a:p>
          <a:p>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a:t>
            </a:r>
          </a:p>
        </p:txBody>
      </p:sp>
      <p:sp>
        <p:nvSpPr>
          <p:cNvPr id="5" name="Title 4">
            <a:extLst>
              <a:ext uri="{FF2B5EF4-FFF2-40B4-BE49-F238E27FC236}">
                <a16:creationId xmlns:a16="http://schemas.microsoft.com/office/drawing/2014/main" id="{E73FD288-1F75-7C5A-20CA-14A77040505D}"/>
              </a:ext>
            </a:extLst>
          </p:cNvPr>
          <p:cNvSpPr>
            <a:spLocks noGrp="1"/>
          </p:cNvSpPr>
          <p:nvPr>
            <p:ph type="title"/>
          </p:nvPr>
        </p:nvSpPr>
        <p:spPr>
          <a:xfrm>
            <a:off x="922202" y="4576164"/>
            <a:ext cx="10515600" cy="1325563"/>
          </a:xfrm>
        </p:spPr>
        <p:txBody>
          <a:bodyPr/>
          <a:lstStyle/>
          <a:p>
            <a:pPr algn="r"/>
            <a:r>
              <a:rPr lang="en-US" dirty="0"/>
              <a:t>Linked List in a Function</a:t>
            </a:r>
          </a:p>
        </p:txBody>
      </p:sp>
    </p:spTree>
    <p:extLst>
      <p:ext uri="{BB962C8B-B14F-4D97-AF65-F5344CB8AC3E}">
        <p14:creationId xmlns:p14="http://schemas.microsoft.com/office/powerpoint/2010/main" val="2786955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57AF02-490A-DB9B-0C7A-584D39114F06}"/>
              </a:ext>
            </a:extLst>
          </p:cNvPr>
          <p:cNvSpPr>
            <a:spLocks noGrp="1"/>
          </p:cNvSpPr>
          <p:nvPr>
            <p:ph type="title"/>
          </p:nvPr>
        </p:nvSpPr>
        <p:spPr/>
        <p:txBody>
          <a:bodyPr/>
          <a:lstStyle/>
          <a:p>
            <a:r>
              <a:rPr lang="en-US" dirty="0"/>
              <a:t>6.8 Unions</a:t>
            </a:r>
          </a:p>
        </p:txBody>
      </p:sp>
      <p:sp>
        <p:nvSpPr>
          <p:cNvPr id="4" name="Content Placeholder 3">
            <a:extLst>
              <a:ext uri="{FF2B5EF4-FFF2-40B4-BE49-F238E27FC236}">
                <a16:creationId xmlns:a16="http://schemas.microsoft.com/office/drawing/2014/main" id="{93098C4E-5D05-192A-63C6-AC652A817829}"/>
              </a:ext>
            </a:extLst>
          </p:cNvPr>
          <p:cNvSpPr>
            <a:spLocks noGrp="1"/>
          </p:cNvSpPr>
          <p:nvPr>
            <p:ph idx="1"/>
          </p:nvPr>
        </p:nvSpPr>
        <p:spPr>
          <a:xfrm>
            <a:off x="838200" y="1825625"/>
            <a:ext cx="5448300" cy="1831975"/>
          </a:xfrm>
        </p:spPr>
        <p:txBody>
          <a:bodyPr/>
          <a:lstStyle/>
          <a:p>
            <a:r>
              <a:rPr lang="en-US" dirty="0"/>
              <a:t>A union is like a structure but all of the elements of the union </a:t>
            </a:r>
            <a:r>
              <a:rPr lang="en-US" i="1" dirty="0"/>
              <a:t>overlap</a:t>
            </a:r>
            <a:r>
              <a:rPr lang="en-US" dirty="0"/>
              <a:t> and allow you to view the same area of memory as multiple types</a:t>
            </a:r>
          </a:p>
        </p:txBody>
      </p:sp>
      <p:sp>
        <p:nvSpPr>
          <p:cNvPr id="5" name="TextBox 4">
            <a:extLst>
              <a:ext uri="{FF2B5EF4-FFF2-40B4-BE49-F238E27FC236}">
                <a16:creationId xmlns:a16="http://schemas.microsoft.com/office/drawing/2014/main" id="{854C74D4-4DB7-1CC0-37A6-DD092451340C}"/>
              </a:ext>
            </a:extLst>
          </p:cNvPr>
          <p:cNvSpPr txBox="1"/>
          <p:nvPr/>
        </p:nvSpPr>
        <p:spPr>
          <a:xfrm>
            <a:off x="6622548" y="797510"/>
            <a:ext cx="5492209" cy="5262979"/>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string.h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union sample {</a:t>
            </a:r>
          </a:p>
          <a:p>
            <a:r>
              <a:rPr lang="en-US" sz="1600" b="1" dirty="0">
                <a:latin typeface="Courier New" panose="02070309020205020404" pitchFamily="49" charset="0"/>
                <a:cs typeface="Courier New" panose="02070309020205020404" pitchFamily="49" charset="0"/>
              </a:rPr>
              <a:t>        int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char ca[4];</a:t>
            </a:r>
          </a:p>
          <a:p>
            <a:r>
              <a:rPr lang="en-US" sz="1600" b="1" dirty="0">
                <a:latin typeface="Courier New" panose="02070309020205020404" pitchFamily="49" charset="0"/>
                <a:cs typeface="Courier New" panose="02070309020205020404" pitchFamily="49" charset="0"/>
              </a:rPr>
              <a:t>        float f;</a:t>
            </a:r>
          </a:p>
          <a:p>
            <a:r>
              <a:rPr lang="en-US" sz="1600" b="1" dirty="0">
                <a:latin typeface="Courier New" panose="02070309020205020404" pitchFamily="49" charset="0"/>
                <a:cs typeface="Courier New" panose="02070309020205020404" pitchFamily="49" charset="0"/>
              </a:rPr>
              <a:t>    } ;</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union sample u;</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 42;</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strcpy</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Abc</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 1.0/3.0;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161614A9-F8FA-A605-2AFC-E1D63A7E6239}"/>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kr_06_10.c</a:t>
            </a:r>
          </a:p>
        </p:txBody>
      </p:sp>
      <p:sp>
        <p:nvSpPr>
          <p:cNvPr id="8" name="TextBox 7">
            <a:extLst>
              <a:ext uri="{FF2B5EF4-FFF2-40B4-BE49-F238E27FC236}">
                <a16:creationId xmlns:a16="http://schemas.microsoft.com/office/drawing/2014/main" id="{8D31FF38-F875-2916-FEFB-BBFE0F28A448}"/>
              </a:ext>
            </a:extLst>
          </p:cNvPr>
          <p:cNvSpPr txBox="1"/>
          <p:nvPr/>
        </p:nvSpPr>
        <p:spPr>
          <a:xfrm>
            <a:off x="1678781" y="4041675"/>
            <a:ext cx="4417219" cy="923330"/>
          </a:xfrm>
          <a:prstGeom prst="rect">
            <a:avLst/>
          </a:prstGeom>
          <a:noFill/>
        </p:spPr>
        <p:txBody>
          <a:bodyPr wrap="square">
            <a:spAutoFit/>
          </a:bodyPr>
          <a:lstStyle/>
          <a:p>
            <a:r>
              <a:rPr lang="en-US" b="1" dirty="0">
                <a:latin typeface="Courier New" panose="02070309020205020404" pitchFamily="49" charset="0"/>
                <a:cs typeface="Courier New" panose="02070309020205020404" pitchFamily="49" charset="0"/>
              </a:rPr>
              <a:t>0000002a 0.000000 *</a:t>
            </a:r>
          </a:p>
          <a:p>
            <a:r>
              <a:rPr lang="en-US" b="1" dirty="0">
                <a:latin typeface="Courier New" panose="02070309020205020404" pitchFamily="49" charset="0"/>
                <a:cs typeface="Courier New" panose="02070309020205020404" pitchFamily="49" charset="0"/>
              </a:rPr>
              <a:t>00636241 0.000000 </a:t>
            </a:r>
            <a:r>
              <a:rPr lang="en-US" b="1" dirty="0" err="1">
                <a:latin typeface="Courier New" panose="02070309020205020404" pitchFamily="49" charset="0"/>
                <a:cs typeface="Courier New" panose="02070309020205020404" pitchFamily="49" charset="0"/>
              </a:rPr>
              <a:t>Abc</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3eaaaaab 0.333333 ???</a:t>
            </a:r>
            <a:r>
              <a:rPr lang="en-US" b="1" dirty="0">
                <a:solidFill>
                  <a:srgbClr val="FF0000"/>
                </a:solidFill>
                <a:latin typeface="Courier New" panose="02070309020205020404" pitchFamily="49" charset="0"/>
                <a:cs typeface="Courier New" panose="02070309020205020404" pitchFamily="49" charset="0"/>
              </a:rPr>
              <a:t>&gt;@?</a:t>
            </a:r>
            <a:r>
              <a:rPr lang="en-US" b="1" dirty="0" err="1">
                <a:solidFill>
                  <a:srgbClr val="FF0000"/>
                </a:solidFill>
                <a:latin typeface="Courier New" panose="02070309020205020404" pitchFamily="49" charset="0"/>
                <a:cs typeface="Courier New" panose="02070309020205020404" pitchFamily="49" charset="0"/>
              </a:rPr>
              <a:t>Hk</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3470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a:xfrm>
            <a:off x="838201" y="365125"/>
            <a:ext cx="5251316" cy="1807305"/>
          </a:xfrm>
        </p:spPr>
        <p:txBody>
          <a:bodyPr>
            <a:normAutofit/>
          </a:bodyPr>
          <a:lstStyle/>
          <a:p>
            <a:r>
              <a:rPr lang="en-US" dirty="0"/>
              <a:t>Summary</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200" y="2333297"/>
            <a:ext cx="4619621" cy="3843666"/>
          </a:xfrm>
        </p:spPr>
        <p:txBody>
          <a:bodyPr>
            <a:normAutofit/>
          </a:bodyPr>
          <a:lstStyle/>
          <a:p>
            <a:r>
              <a:rPr lang="en-US" sz="2000" dirty="0"/>
              <a:t>We have covered language aspects of Chapter 6</a:t>
            </a:r>
          </a:p>
          <a:p>
            <a:r>
              <a:rPr lang="en-US" sz="2000" dirty="0"/>
              <a:t>I won't talk about Chapter 7 or 8 they are useful but dense</a:t>
            </a:r>
          </a:p>
          <a:p>
            <a:r>
              <a:rPr lang="en-US" sz="2000" dirty="0"/>
              <a:t>With all you have learned, it is time to look at the technical details of Object Oriented Programming implemented in C (i.e. how C++, Python and Java do OO)</a:t>
            </a:r>
          </a:p>
          <a:p>
            <a:r>
              <a:rPr lang="en-US" sz="2000" dirty="0"/>
              <a:t>After we have a grounding in Object Orientation, we will implement hash maps (6.6) and tree maps (6.5.2) as objects</a:t>
            </a:r>
          </a:p>
        </p:txBody>
      </p:sp>
      <p:pic>
        <p:nvPicPr>
          <p:cNvPr id="4" name="Picture 3" descr="A Picture of Robert Frost taken around 1910, from Wikipedia.">
            <a:extLst>
              <a:ext uri="{FF2B5EF4-FFF2-40B4-BE49-F238E27FC236}">
                <a16:creationId xmlns:a16="http://schemas.microsoft.com/office/drawing/2014/main" id="{84D5F7B5-DB65-B1C5-A9F6-259E7B81149B}"/>
              </a:ext>
            </a:extLst>
          </p:cNvPr>
          <p:cNvPicPr>
            <a:picLocks noChangeAspect="1"/>
          </p:cNvPicPr>
          <p:nvPr/>
        </p:nvPicPr>
        <p:blipFill rotWithShape="1">
          <a:blip r:embed="rId2"/>
          <a:srcRect t="39" r="-3" b="1865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53165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AE3D-C70D-220E-82A8-C1D64A900A0F}"/>
              </a:ext>
            </a:extLst>
          </p:cNvPr>
          <p:cNvSpPr>
            <a:spLocks noGrp="1"/>
          </p:cNvSpPr>
          <p:nvPr>
            <p:ph type="title"/>
          </p:nvPr>
        </p:nvSpPr>
        <p:spPr/>
        <p:txBody>
          <a:bodyPr/>
          <a:lstStyle/>
          <a:p>
            <a:r>
              <a:rPr lang="en-US" dirty="0"/>
              <a:t>Acknowledgements / Contributions</a:t>
            </a:r>
          </a:p>
        </p:txBody>
      </p:sp>
      <p:sp>
        <p:nvSpPr>
          <p:cNvPr id="7" name="TextBox 6">
            <a:extLst>
              <a:ext uri="{FF2B5EF4-FFF2-40B4-BE49-F238E27FC236}">
                <a16:creationId xmlns:a16="http://schemas.microsoft.com/office/drawing/2014/main" id="{D1725F2C-A6DC-4096-AD36-A6A5AF1FFD40}"/>
              </a:ext>
            </a:extLst>
          </p:cNvPr>
          <p:cNvSpPr txBox="1"/>
          <p:nvPr/>
        </p:nvSpPr>
        <p:spPr>
          <a:xfrm>
            <a:off x="838201" y="1502688"/>
            <a:ext cx="5055704" cy="2492990"/>
          </a:xfrm>
          <a:prstGeom prst="rect">
            <a:avLst/>
          </a:prstGeom>
          <a:noFill/>
        </p:spPr>
        <p:txBody>
          <a:bodyPr wrap="square" rtlCol="0">
            <a:spAutoFit/>
          </a:bodyPr>
          <a:lstStyle/>
          <a:p>
            <a:r>
              <a:rPr lang="en-US" sz="1200" dirty="0"/>
              <a:t>These slides are Copyright 2023-  Charles R. Severance (</a:t>
            </a:r>
            <a:r>
              <a:rPr lang="en-US" sz="1200" dirty="0" err="1"/>
              <a:t>online.dr-chuck.com</a:t>
            </a:r>
            <a:r>
              <a:rPr lang="en-US" sz="1200" dirty="0"/>
              <a:t>) as part of www.cc4e.com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lang="en-US" sz="1200" dirty="0"/>
          </a:p>
          <a:p>
            <a:r>
              <a:rPr lang="en-US" sz="1200" dirty="0"/>
              <a:t>Initial Development: Charles Severance, University of Michigan School of Information</a:t>
            </a:r>
          </a:p>
          <a:p>
            <a:endParaRPr lang="en-US" sz="1200" dirty="0"/>
          </a:p>
          <a:p>
            <a:r>
              <a:rPr lang="en-US" sz="1200" b="1" dirty="0"/>
              <a:t>Insert new Contributors and Translators here including names and dates</a:t>
            </a:r>
          </a:p>
          <a:p>
            <a:endParaRPr lang="en-US" sz="1200" dirty="0"/>
          </a:p>
          <a:p>
            <a:endParaRPr lang="en-US" sz="1200" dirty="0"/>
          </a:p>
        </p:txBody>
      </p:sp>
      <p:sp>
        <p:nvSpPr>
          <p:cNvPr id="8" name="TextBox 7">
            <a:extLst>
              <a:ext uri="{FF2B5EF4-FFF2-40B4-BE49-F238E27FC236}">
                <a16:creationId xmlns:a16="http://schemas.microsoft.com/office/drawing/2014/main" id="{A5B0D5A1-502A-F6A1-76FD-6D954B37EE94}"/>
              </a:ext>
            </a:extLst>
          </p:cNvPr>
          <p:cNvSpPr txBox="1"/>
          <p:nvPr/>
        </p:nvSpPr>
        <p:spPr>
          <a:xfrm>
            <a:off x="6298097" y="1502688"/>
            <a:ext cx="5055704" cy="461665"/>
          </a:xfrm>
          <a:prstGeom prst="rect">
            <a:avLst/>
          </a:prstGeom>
          <a:noFill/>
        </p:spPr>
        <p:txBody>
          <a:bodyPr wrap="square" rtlCol="0">
            <a:spAutoFit/>
          </a:bodyPr>
          <a:lstStyle/>
          <a:p>
            <a:r>
              <a:rPr lang="en-US" sz="1200" b="1" dirty="0"/>
              <a:t>Continue new Contributors and Translators here</a:t>
            </a:r>
          </a:p>
          <a:p>
            <a:endParaRPr lang="en-US" sz="1200" dirty="0"/>
          </a:p>
        </p:txBody>
      </p:sp>
    </p:spTree>
    <p:extLst>
      <p:ext uri="{BB962C8B-B14F-4D97-AF65-F5344CB8AC3E}">
        <p14:creationId xmlns:p14="http://schemas.microsoft.com/office/powerpoint/2010/main" val="296388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BF881-8A32-5E96-DAC8-A625687304FE}"/>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kr_06_02.c</a:t>
            </a:r>
          </a:p>
        </p:txBody>
      </p:sp>
      <p:sp>
        <p:nvSpPr>
          <p:cNvPr id="6" name="TextBox 5">
            <a:extLst>
              <a:ext uri="{FF2B5EF4-FFF2-40B4-BE49-F238E27FC236}">
                <a16:creationId xmlns:a16="http://schemas.microsoft.com/office/drawing/2014/main" id="{08DE0A5A-CD99-2254-7093-349BD53524C0}"/>
              </a:ext>
            </a:extLst>
          </p:cNvPr>
          <p:cNvSpPr txBox="1"/>
          <p:nvPr/>
        </p:nvSpPr>
        <p:spPr>
          <a:xfrm>
            <a:off x="626938" y="289679"/>
            <a:ext cx="4998484" cy="6278642"/>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struct point {</a:t>
            </a:r>
          </a:p>
          <a:p>
            <a:r>
              <a:rPr lang="en-US" sz="1600" b="1" dirty="0">
                <a:latin typeface="Courier New" panose="02070309020205020404" pitchFamily="49" charset="0"/>
                <a:cs typeface="Courier New" panose="02070309020205020404" pitchFamily="49" charset="0"/>
              </a:rPr>
              <a:t>    double x;</a:t>
            </a:r>
          </a:p>
          <a:p>
            <a:r>
              <a:rPr lang="en-US" sz="1600" b="1" dirty="0">
                <a:latin typeface="Courier New" panose="02070309020205020404" pitchFamily="49" charset="0"/>
                <a:cs typeface="Courier New" panose="02070309020205020404" pitchFamily="49" charset="0"/>
              </a:rPr>
              <a:t>    double 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(pf)</a:t>
            </a:r>
          </a:p>
          <a:p>
            <a:r>
              <a:rPr lang="en-US" sz="1600" b="1" dirty="0">
                <a:latin typeface="Courier New" panose="02070309020205020404" pitchFamily="49" charset="0"/>
                <a:cs typeface="Courier New" panose="02070309020205020404" pitchFamily="49" charset="0"/>
              </a:rPr>
              <a:t>    struct point pf;</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pf.x</a:t>
            </a:r>
            <a:r>
              <a:rPr lang="en-US" sz="1600" b="1" dirty="0">
                <a:latin typeface="Courier New" panose="02070309020205020404" pitchFamily="49" charset="0"/>
                <a:cs typeface="Courier New" panose="02070309020205020404" pitchFamily="49" charset="0"/>
              </a:rPr>
              <a:t> = 9.0;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pf.y</a:t>
            </a:r>
            <a:r>
              <a:rPr lang="en-US" sz="1600" b="1" dirty="0">
                <a:latin typeface="Courier New" panose="02070309020205020404" pitchFamily="49" charset="0"/>
                <a:cs typeface="Courier New" panose="02070309020205020404" pitchFamily="49" charset="0"/>
              </a:rPr>
              <a:t> = 8.0;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 %f %f\n", </a:t>
            </a:r>
            <a:r>
              <a:rPr lang="en-US" sz="1600" b="1" dirty="0" err="1">
                <a:latin typeface="Courier New" panose="02070309020205020404" pitchFamily="49" charset="0"/>
                <a:cs typeface="Courier New" panose="02070309020205020404" pitchFamily="49" charset="0"/>
              </a:rPr>
              <a:t>pf.x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struct point pm;</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 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 = 4.0;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("main %f %f\n",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(pm);</a:t>
            </a:r>
          </a:p>
          <a:p>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printf</a:t>
            </a:r>
            <a:r>
              <a:rPr lang="en-US" sz="1600" b="1" dirty="0">
                <a:solidFill>
                  <a:schemeClr val="accent1"/>
                </a:solidFill>
                <a:latin typeface="Courier New" panose="02070309020205020404" pitchFamily="49" charset="0"/>
                <a:cs typeface="Courier New" panose="02070309020205020404" pitchFamily="49" charset="0"/>
              </a:rPr>
              <a:t>("back %f %f\n", </a:t>
            </a:r>
            <a:r>
              <a:rPr lang="en-US" sz="1600" b="1" dirty="0" err="1">
                <a:solidFill>
                  <a:schemeClr val="accent1"/>
                </a:solidFill>
                <a:latin typeface="Courier New" panose="02070309020205020404" pitchFamily="49" charset="0"/>
                <a:cs typeface="Courier New" panose="02070309020205020404" pitchFamily="49" charset="0"/>
              </a:rPr>
              <a:t>pm.x</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pm.y</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59FFE04B-0F17-B809-9B2B-2D5E9506F9B3}"/>
              </a:ext>
            </a:extLst>
          </p:cNvPr>
          <p:cNvSpPr txBox="1"/>
          <p:nvPr/>
        </p:nvSpPr>
        <p:spPr>
          <a:xfrm>
            <a:off x="7354540" y="5005001"/>
            <a:ext cx="3217547"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main 3.000000 4.000000</a:t>
            </a:r>
          </a:p>
          <a:p>
            <a:r>
              <a:rPr lang="en-US" b="1" dirty="0" err="1">
                <a:latin typeface="Courier New" panose="02070309020205020404" pitchFamily="49" charset="0"/>
                <a:cs typeface="Courier New" panose="02070309020205020404" pitchFamily="49" charset="0"/>
              </a:rPr>
              <a:t>func</a:t>
            </a:r>
            <a:r>
              <a:rPr lang="en-US" b="1" dirty="0">
                <a:latin typeface="Courier New" panose="02070309020205020404" pitchFamily="49" charset="0"/>
                <a:cs typeface="Courier New" panose="02070309020205020404" pitchFamily="49" charset="0"/>
              </a:rPr>
              <a:t> 9.000000 8.000000</a:t>
            </a:r>
          </a:p>
          <a:p>
            <a:r>
              <a:rPr lang="en-US" b="1" dirty="0">
                <a:solidFill>
                  <a:schemeClr val="accent1"/>
                </a:solidFill>
                <a:latin typeface="Courier New" panose="02070309020205020404" pitchFamily="49" charset="0"/>
                <a:cs typeface="Courier New" panose="02070309020205020404" pitchFamily="49" charset="0"/>
              </a:rPr>
              <a:t>back 3.000000 4.000000</a:t>
            </a:r>
          </a:p>
        </p:txBody>
      </p:sp>
      <p:sp>
        <p:nvSpPr>
          <p:cNvPr id="9" name="Rectangle 8">
            <a:extLst>
              <a:ext uri="{FF2B5EF4-FFF2-40B4-BE49-F238E27FC236}">
                <a16:creationId xmlns:a16="http://schemas.microsoft.com/office/drawing/2014/main" id="{9AB54C07-EB9F-666B-2B4C-5102457517D7}"/>
              </a:ext>
            </a:extLst>
          </p:cNvPr>
          <p:cNvSpPr/>
          <p:nvPr/>
        </p:nvSpPr>
        <p:spPr>
          <a:xfrm>
            <a:off x="6692281"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A1ABEB-F715-DF58-0301-362EA991E799}"/>
              </a:ext>
            </a:extLst>
          </p:cNvPr>
          <p:cNvSpPr/>
          <p:nvPr/>
        </p:nvSpPr>
        <p:spPr>
          <a:xfrm>
            <a:off x="6694997"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12" name="Rectangle 11">
            <a:extLst>
              <a:ext uri="{FF2B5EF4-FFF2-40B4-BE49-F238E27FC236}">
                <a16:creationId xmlns:a16="http://schemas.microsoft.com/office/drawing/2014/main" id="{0E0D95E4-1D7D-7323-8FDF-D66E2B38391B}"/>
              </a:ext>
            </a:extLst>
          </p:cNvPr>
          <p:cNvSpPr/>
          <p:nvPr/>
        </p:nvSpPr>
        <p:spPr>
          <a:xfrm>
            <a:off x="7158811"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3" name="Rectangle 12">
            <a:extLst>
              <a:ext uri="{FF2B5EF4-FFF2-40B4-BE49-F238E27FC236}">
                <a16:creationId xmlns:a16="http://schemas.microsoft.com/office/drawing/2014/main" id="{234DBDBF-C81D-1314-EC35-42FE24F1B8D2}"/>
              </a:ext>
            </a:extLst>
          </p:cNvPr>
          <p:cNvSpPr/>
          <p:nvPr/>
        </p:nvSpPr>
        <p:spPr>
          <a:xfrm>
            <a:off x="7596372"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4" name="Rectangle 13">
            <a:extLst>
              <a:ext uri="{FF2B5EF4-FFF2-40B4-BE49-F238E27FC236}">
                <a16:creationId xmlns:a16="http://schemas.microsoft.com/office/drawing/2014/main" id="{32F6E362-7A53-DD6E-49C5-8DB56FBBAA31}"/>
              </a:ext>
            </a:extLst>
          </p:cNvPr>
          <p:cNvSpPr/>
          <p:nvPr/>
        </p:nvSpPr>
        <p:spPr>
          <a:xfrm>
            <a:off x="7157642"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15" name="Rectangle 14">
            <a:extLst>
              <a:ext uri="{FF2B5EF4-FFF2-40B4-BE49-F238E27FC236}">
                <a16:creationId xmlns:a16="http://schemas.microsoft.com/office/drawing/2014/main" id="{8F8111A2-EE1B-D23C-0424-5650C78E876E}"/>
              </a:ext>
            </a:extLst>
          </p:cNvPr>
          <p:cNvSpPr/>
          <p:nvPr/>
        </p:nvSpPr>
        <p:spPr>
          <a:xfrm>
            <a:off x="7602840"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17" name="TextBox 16">
            <a:extLst>
              <a:ext uri="{FF2B5EF4-FFF2-40B4-BE49-F238E27FC236}">
                <a16:creationId xmlns:a16="http://schemas.microsoft.com/office/drawing/2014/main" id="{1445862D-3409-F2A0-650C-C5DE25933F49}"/>
              </a:ext>
            </a:extLst>
          </p:cNvPr>
          <p:cNvSpPr txBox="1"/>
          <p:nvPr/>
        </p:nvSpPr>
        <p:spPr>
          <a:xfrm>
            <a:off x="11287532" y="2468170"/>
            <a:ext cx="800116" cy="646331"/>
          </a:xfrm>
          <a:prstGeom prst="rect">
            <a:avLst/>
          </a:prstGeom>
          <a:noFill/>
        </p:spPr>
        <p:txBody>
          <a:bodyPr wrap="square" rtlCol="0">
            <a:spAutoFit/>
          </a:bodyPr>
          <a:lstStyle/>
          <a:p>
            <a:r>
              <a:rPr lang="en-US" dirty="0"/>
              <a:t>stack</a:t>
            </a:r>
          </a:p>
          <a:p>
            <a:r>
              <a:rPr lang="en-US" dirty="0"/>
              <a:t>frame</a:t>
            </a:r>
          </a:p>
        </p:txBody>
      </p:sp>
      <p:sp>
        <p:nvSpPr>
          <p:cNvPr id="18" name="Left Brace 17">
            <a:extLst>
              <a:ext uri="{FF2B5EF4-FFF2-40B4-BE49-F238E27FC236}">
                <a16:creationId xmlns:a16="http://schemas.microsoft.com/office/drawing/2014/main" id="{FD986A0F-243F-4DD0-84ED-3A07C48FD10D}"/>
              </a:ext>
            </a:extLst>
          </p:cNvPr>
          <p:cNvSpPr/>
          <p:nvPr/>
        </p:nvSpPr>
        <p:spPr>
          <a:xfrm flipH="1">
            <a:off x="10632403" y="2286001"/>
            <a:ext cx="760816" cy="1039078"/>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E8047766-2BCB-B2B5-761B-594EAEFB8A7C}"/>
              </a:ext>
            </a:extLst>
          </p:cNvPr>
          <p:cNvSpPr/>
          <p:nvPr/>
        </p:nvSpPr>
        <p:spPr>
          <a:xfrm>
            <a:off x="9230397"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E584F8-09EA-66E7-DD12-7670867150C5}"/>
              </a:ext>
            </a:extLst>
          </p:cNvPr>
          <p:cNvSpPr/>
          <p:nvPr/>
        </p:nvSpPr>
        <p:spPr>
          <a:xfrm>
            <a:off x="9233113"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22" name="Rectangle 21">
            <a:extLst>
              <a:ext uri="{FF2B5EF4-FFF2-40B4-BE49-F238E27FC236}">
                <a16:creationId xmlns:a16="http://schemas.microsoft.com/office/drawing/2014/main" id="{E830C41D-84D4-644D-C77C-876B416336A3}"/>
              </a:ext>
            </a:extLst>
          </p:cNvPr>
          <p:cNvSpPr/>
          <p:nvPr/>
        </p:nvSpPr>
        <p:spPr>
          <a:xfrm>
            <a:off x="9696927"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23" name="Rectangle 22">
            <a:extLst>
              <a:ext uri="{FF2B5EF4-FFF2-40B4-BE49-F238E27FC236}">
                <a16:creationId xmlns:a16="http://schemas.microsoft.com/office/drawing/2014/main" id="{F06C81E8-A404-FC4D-00A9-E8312896EFA2}"/>
              </a:ext>
            </a:extLst>
          </p:cNvPr>
          <p:cNvSpPr/>
          <p:nvPr/>
        </p:nvSpPr>
        <p:spPr>
          <a:xfrm>
            <a:off x="10134488"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24" name="Rectangle 23">
            <a:extLst>
              <a:ext uri="{FF2B5EF4-FFF2-40B4-BE49-F238E27FC236}">
                <a16:creationId xmlns:a16="http://schemas.microsoft.com/office/drawing/2014/main" id="{300C78B3-D54A-E3E4-CD60-19990681CBC8}"/>
              </a:ext>
            </a:extLst>
          </p:cNvPr>
          <p:cNvSpPr/>
          <p:nvPr/>
        </p:nvSpPr>
        <p:spPr>
          <a:xfrm>
            <a:off x="9695758"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25" name="Rectangle 24">
            <a:extLst>
              <a:ext uri="{FF2B5EF4-FFF2-40B4-BE49-F238E27FC236}">
                <a16:creationId xmlns:a16="http://schemas.microsoft.com/office/drawing/2014/main" id="{C6350206-186B-A064-4B2E-15010D858141}"/>
              </a:ext>
            </a:extLst>
          </p:cNvPr>
          <p:cNvSpPr/>
          <p:nvPr/>
        </p:nvSpPr>
        <p:spPr>
          <a:xfrm>
            <a:off x="10140956"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26" name="Rectangle 25">
            <a:extLst>
              <a:ext uri="{FF2B5EF4-FFF2-40B4-BE49-F238E27FC236}">
                <a16:creationId xmlns:a16="http://schemas.microsoft.com/office/drawing/2014/main" id="{37A06A69-4DEA-D8C1-92DD-337110D010F4}"/>
              </a:ext>
            </a:extLst>
          </p:cNvPr>
          <p:cNvSpPr/>
          <p:nvPr/>
        </p:nvSpPr>
        <p:spPr>
          <a:xfrm>
            <a:off x="9228345" y="239673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pf</a:t>
            </a:r>
          </a:p>
        </p:txBody>
      </p:sp>
      <p:sp>
        <p:nvSpPr>
          <p:cNvPr id="27" name="Rectangle 26">
            <a:extLst>
              <a:ext uri="{FF2B5EF4-FFF2-40B4-BE49-F238E27FC236}">
                <a16:creationId xmlns:a16="http://schemas.microsoft.com/office/drawing/2014/main" id="{872F209E-F385-06A6-7A13-AEFD7928CC28}"/>
              </a:ext>
            </a:extLst>
          </p:cNvPr>
          <p:cNvSpPr/>
          <p:nvPr/>
        </p:nvSpPr>
        <p:spPr>
          <a:xfrm>
            <a:off x="9692159" y="281583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28" name="Rectangle 27">
            <a:extLst>
              <a:ext uri="{FF2B5EF4-FFF2-40B4-BE49-F238E27FC236}">
                <a16:creationId xmlns:a16="http://schemas.microsoft.com/office/drawing/2014/main" id="{A2CD8FCB-E075-F304-BA06-825E1D43AC8F}"/>
              </a:ext>
            </a:extLst>
          </p:cNvPr>
          <p:cNvSpPr/>
          <p:nvPr/>
        </p:nvSpPr>
        <p:spPr>
          <a:xfrm>
            <a:off x="10129720" y="281583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8.0</a:t>
            </a:r>
          </a:p>
        </p:txBody>
      </p:sp>
      <p:sp>
        <p:nvSpPr>
          <p:cNvPr id="29" name="Rectangle 28">
            <a:extLst>
              <a:ext uri="{FF2B5EF4-FFF2-40B4-BE49-F238E27FC236}">
                <a16:creationId xmlns:a16="http://schemas.microsoft.com/office/drawing/2014/main" id="{317CEB38-5110-0027-11A6-CEF2066878E4}"/>
              </a:ext>
            </a:extLst>
          </p:cNvPr>
          <p:cNvSpPr/>
          <p:nvPr/>
        </p:nvSpPr>
        <p:spPr>
          <a:xfrm>
            <a:off x="9690990" y="239673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30" name="Rectangle 29">
            <a:extLst>
              <a:ext uri="{FF2B5EF4-FFF2-40B4-BE49-F238E27FC236}">
                <a16:creationId xmlns:a16="http://schemas.microsoft.com/office/drawing/2014/main" id="{CD201084-ED36-7047-C3A6-AD64EDA3F8F8}"/>
              </a:ext>
            </a:extLst>
          </p:cNvPr>
          <p:cNvSpPr/>
          <p:nvPr/>
        </p:nvSpPr>
        <p:spPr>
          <a:xfrm>
            <a:off x="10136188" y="239673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9.0</a:t>
            </a:r>
          </a:p>
        </p:txBody>
      </p:sp>
      <p:cxnSp>
        <p:nvCxnSpPr>
          <p:cNvPr id="31" name="Curved Connector 30">
            <a:extLst>
              <a:ext uri="{FF2B5EF4-FFF2-40B4-BE49-F238E27FC236}">
                <a16:creationId xmlns:a16="http://schemas.microsoft.com/office/drawing/2014/main" id="{13C24F97-2173-F097-FF2B-98C50D14BA2B}"/>
              </a:ext>
            </a:extLst>
          </p:cNvPr>
          <p:cNvCxnSpPr>
            <a:cxnSpLocks/>
            <a:stCxn id="21" idx="1"/>
            <a:endCxn id="26" idx="1"/>
          </p:cNvCxnSpPr>
          <p:nvPr/>
        </p:nvCxnSpPr>
        <p:spPr>
          <a:xfrm rot="10800000">
            <a:off x="9228345" y="2822636"/>
            <a:ext cx="4768" cy="1090620"/>
          </a:xfrm>
          <a:prstGeom prst="curvedConnector3">
            <a:avLst>
              <a:gd name="adj1" fmla="val 636967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D2BC728-BE49-2E1D-D32F-FCD85787E957}"/>
              </a:ext>
            </a:extLst>
          </p:cNvPr>
          <p:cNvSpPr txBox="1"/>
          <p:nvPr/>
        </p:nvSpPr>
        <p:spPr>
          <a:xfrm>
            <a:off x="8284277" y="3244334"/>
            <a:ext cx="627223" cy="369332"/>
          </a:xfrm>
          <a:prstGeom prst="rect">
            <a:avLst/>
          </a:prstGeom>
          <a:noFill/>
        </p:spPr>
        <p:txBody>
          <a:bodyPr wrap="none" rtlCol="0">
            <a:spAutoFit/>
          </a:bodyPr>
          <a:lstStyle/>
          <a:p>
            <a:r>
              <a:rPr lang="en-US" dirty="0"/>
              <a:t>copy</a:t>
            </a:r>
          </a:p>
        </p:txBody>
      </p:sp>
    </p:spTree>
    <p:extLst>
      <p:ext uri="{BB962C8B-B14F-4D97-AF65-F5344CB8AC3E}">
        <p14:creationId xmlns:p14="http://schemas.microsoft.com/office/powerpoint/2010/main" val="1436829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Structures and Pointers</a:t>
            </a:r>
          </a:p>
        </p:txBody>
      </p:sp>
      <p:sp>
        <p:nvSpPr>
          <p:cNvPr id="4" name="TextBox 3">
            <a:extLst>
              <a:ext uri="{FF2B5EF4-FFF2-40B4-BE49-F238E27FC236}">
                <a16:creationId xmlns:a16="http://schemas.microsoft.com/office/drawing/2014/main" id="{94015EDA-9B8C-EE59-2415-3FA4045D99D8}"/>
              </a:ext>
            </a:extLst>
          </p:cNvPr>
          <p:cNvSpPr txBox="1"/>
          <p:nvPr/>
        </p:nvSpPr>
        <p:spPr>
          <a:xfrm>
            <a:off x="545509" y="1113919"/>
            <a:ext cx="6388287" cy="4801314"/>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 = &amp;</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pt.x</a:t>
            </a:r>
            <a:r>
              <a:rPr lang="en-US" b="1" dirty="0">
                <a:latin typeface="Courier New" panose="02070309020205020404" pitchFamily="49" charset="0"/>
                <a:cs typeface="Courier New" panose="02070309020205020404" pitchFamily="49" charset="0"/>
              </a:rPr>
              <a:t> = 3.0;</a:t>
            </a:r>
          </a:p>
          <a:p>
            <a:r>
              <a:rPr lang="en-US" b="1" dirty="0">
                <a:latin typeface="Courier New" panose="02070309020205020404" pitchFamily="49" charset="0"/>
                <a:cs typeface="Courier New" panose="02070309020205020404" pitchFamily="49" charset="0"/>
              </a:rPr>
              <a:t>    (*pp).y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("%p %f %f\n", pp, (*pp).x, pp-&gt;y);</a:t>
            </a:r>
          </a:p>
          <a:p>
            <a:r>
              <a:rPr lang="en-US" b="1"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AF306DA0-8C37-4809-6BE7-F28971E49EA5}"/>
              </a:ext>
            </a:extLst>
          </p:cNvPr>
          <p:cNvSpPr txBox="1"/>
          <p:nvPr/>
        </p:nvSpPr>
        <p:spPr>
          <a:xfrm>
            <a:off x="6933796" y="2454039"/>
            <a:ext cx="4182555"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0x16d72f1e0 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kr_06_03.c</a:t>
            </a:r>
          </a:p>
        </p:txBody>
      </p:sp>
    </p:spTree>
    <p:extLst>
      <p:ext uri="{BB962C8B-B14F-4D97-AF65-F5344CB8AC3E}">
        <p14:creationId xmlns:p14="http://schemas.microsoft.com/office/powerpoint/2010/main" val="1532086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6B13F-C193-2AEF-7437-B94887C7F53E}"/>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kr_06_04.c</a:t>
            </a:r>
          </a:p>
        </p:txBody>
      </p:sp>
      <p:sp>
        <p:nvSpPr>
          <p:cNvPr id="5" name="TextBox 4">
            <a:extLst>
              <a:ext uri="{FF2B5EF4-FFF2-40B4-BE49-F238E27FC236}">
                <a16:creationId xmlns:a16="http://schemas.microsoft.com/office/drawing/2014/main" id="{363D056D-B3A2-0C0D-6A94-3D4B555F1826}"/>
              </a:ext>
            </a:extLst>
          </p:cNvPr>
          <p:cNvSpPr txBox="1"/>
          <p:nvPr/>
        </p:nvSpPr>
        <p:spPr>
          <a:xfrm>
            <a:off x="626938" y="289679"/>
            <a:ext cx="5245347" cy="624786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struct point {</a:t>
            </a:r>
          </a:p>
          <a:p>
            <a:r>
              <a:rPr lang="en-US" sz="1600" b="1" dirty="0">
                <a:latin typeface="Courier New" panose="02070309020205020404" pitchFamily="49" charset="0"/>
                <a:cs typeface="Courier New" panose="02070309020205020404" pitchFamily="49" charset="0"/>
              </a:rPr>
              <a:t>    double x;</a:t>
            </a:r>
          </a:p>
          <a:p>
            <a:r>
              <a:rPr lang="en-US" sz="1600" b="1" dirty="0">
                <a:latin typeface="Courier New" panose="02070309020205020404" pitchFamily="49" charset="0"/>
                <a:cs typeface="Courier New" panose="02070309020205020404" pitchFamily="49" charset="0"/>
              </a:rPr>
              <a:t>    double 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(pp)</a:t>
            </a:r>
          </a:p>
          <a:p>
            <a:r>
              <a:rPr lang="en-US" sz="1600" b="1" dirty="0">
                <a:latin typeface="Courier New" panose="02070309020205020404" pitchFamily="49" charset="0"/>
                <a:cs typeface="Courier New" panose="02070309020205020404" pitchFamily="49" charset="0"/>
              </a:rPr>
              <a:t>    struct point </a:t>
            </a:r>
            <a:r>
              <a:rPr lang="en-US" sz="1600" b="1" dirty="0">
                <a:solidFill>
                  <a:schemeClr val="accent1"/>
                </a:solidFill>
                <a:latin typeface="Courier New" panose="02070309020205020404" pitchFamily="49" charset="0"/>
                <a:cs typeface="Courier New" panose="02070309020205020404" pitchFamily="49" charset="0"/>
              </a:rPr>
              <a:t>*pp</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pp</a:t>
            </a:r>
            <a:r>
              <a:rPr lang="en-US" sz="1600" b="1" dirty="0">
                <a:solidFill>
                  <a:schemeClr val="accent1"/>
                </a:solidFill>
                <a:latin typeface="Courier New" panose="02070309020205020404" pitchFamily="49" charset="0"/>
                <a:cs typeface="Courier New" panose="02070309020205020404" pitchFamily="49" charset="0"/>
              </a:rPr>
              <a:t>-&gt;</a:t>
            </a:r>
            <a:r>
              <a:rPr lang="en-US" sz="1600" b="1" dirty="0">
                <a:latin typeface="Courier New" panose="02070309020205020404" pitchFamily="49" charset="0"/>
                <a:cs typeface="Courier New" panose="02070309020205020404" pitchFamily="49" charset="0"/>
              </a:rPr>
              <a:t>x = 9.0;</a:t>
            </a:r>
          </a:p>
          <a:p>
            <a:r>
              <a:rPr lang="en-US" sz="1600" b="1" dirty="0">
                <a:latin typeface="Courier New" panose="02070309020205020404" pitchFamily="49" charset="0"/>
                <a:cs typeface="Courier New" panose="02070309020205020404" pitchFamily="49" charset="0"/>
              </a:rPr>
              <a:t>    pp</a:t>
            </a:r>
            <a:r>
              <a:rPr lang="en-US" sz="1600" b="1" dirty="0">
                <a:solidFill>
                  <a:schemeClr val="accent1"/>
                </a:solidFill>
                <a:latin typeface="Courier New" panose="02070309020205020404" pitchFamily="49" charset="0"/>
                <a:cs typeface="Courier New" panose="02070309020205020404" pitchFamily="49" charset="0"/>
              </a:rPr>
              <a:t>-&gt;</a:t>
            </a:r>
            <a:r>
              <a:rPr lang="en-US" sz="1600" b="1" dirty="0">
                <a:latin typeface="Courier New" panose="02070309020205020404" pitchFamily="49" charset="0"/>
                <a:cs typeface="Courier New" panose="02070309020205020404" pitchFamily="49" charset="0"/>
              </a:rPr>
              <a:t>y = 8.0;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 %f %f\n", pp-&gt;x, pp-&gt;y);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struct point pm;</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 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 = 4.0;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("main %f %f\n",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a:t>
            </a:r>
            <a:r>
              <a:rPr lang="en-US" sz="1600" b="1" dirty="0">
                <a:solidFill>
                  <a:schemeClr val="accent1"/>
                </a:solidFill>
                <a:latin typeface="Courier New" panose="02070309020205020404" pitchFamily="49" charset="0"/>
                <a:cs typeface="Courier New" panose="02070309020205020404" pitchFamily="49" charset="0"/>
              </a:rPr>
              <a:t>&amp;pm</a:t>
            </a:r>
            <a:r>
              <a:rPr lang="en-US" sz="1600" b="1" dirty="0">
                <a:latin typeface="Courier New" panose="02070309020205020404" pitchFamily="49" charset="0"/>
                <a:cs typeface="Courier New" panose="02070309020205020404" pitchFamily="49" charset="0"/>
              </a:rPr>
              <a:t>);</a:t>
            </a:r>
          </a:p>
          <a:p>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printf</a:t>
            </a:r>
            <a:r>
              <a:rPr lang="en-US" sz="1600" b="1" dirty="0">
                <a:solidFill>
                  <a:schemeClr val="accent1"/>
                </a:solidFill>
                <a:latin typeface="Courier New" panose="02070309020205020404" pitchFamily="49" charset="0"/>
                <a:cs typeface="Courier New" panose="02070309020205020404" pitchFamily="49" charset="0"/>
              </a:rPr>
              <a:t>("back %f %f\n", </a:t>
            </a:r>
            <a:r>
              <a:rPr lang="en-US" sz="1600" b="1" dirty="0" err="1">
                <a:solidFill>
                  <a:schemeClr val="accent1"/>
                </a:solidFill>
                <a:latin typeface="Courier New" panose="02070309020205020404" pitchFamily="49" charset="0"/>
                <a:cs typeface="Courier New" panose="02070309020205020404" pitchFamily="49" charset="0"/>
              </a:rPr>
              <a:t>pm.x</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pm.y</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7DAF5775-2288-E7DB-CE42-71A0D518E544}"/>
              </a:ext>
            </a:extLst>
          </p:cNvPr>
          <p:cNvSpPr txBox="1"/>
          <p:nvPr/>
        </p:nvSpPr>
        <p:spPr>
          <a:xfrm>
            <a:off x="7354540" y="5005001"/>
            <a:ext cx="3217547"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main 3.000000 4.000000</a:t>
            </a:r>
          </a:p>
          <a:p>
            <a:r>
              <a:rPr lang="en-US" b="1" dirty="0" err="1">
                <a:latin typeface="Courier New" panose="02070309020205020404" pitchFamily="49" charset="0"/>
                <a:cs typeface="Courier New" panose="02070309020205020404" pitchFamily="49" charset="0"/>
              </a:rPr>
              <a:t>func</a:t>
            </a:r>
            <a:r>
              <a:rPr lang="en-US" b="1" dirty="0">
                <a:latin typeface="Courier New" panose="02070309020205020404" pitchFamily="49" charset="0"/>
                <a:cs typeface="Courier New" panose="02070309020205020404" pitchFamily="49" charset="0"/>
              </a:rPr>
              <a:t> 9.000000 8.000000</a:t>
            </a:r>
          </a:p>
          <a:p>
            <a:r>
              <a:rPr lang="en-US" b="1" dirty="0">
                <a:solidFill>
                  <a:schemeClr val="accent1"/>
                </a:solidFill>
                <a:latin typeface="Courier New" panose="02070309020205020404" pitchFamily="49" charset="0"/>
                <a:cs typeface="Courier New" panose="02070309020205020404" pitchFamily="49" charset="0"/>
              </a:rPr>
              <a:t>back 9.000000 8.000000</a:t>
            </a:r>
          </a:p>
        </p:txBody>
      </p:sp>
      <p:sp>
        <p:nvSpPr>
          <p:cNvPr id="7" name="Rectangle 6">
            <a:extLst>
              <a:ext uri="{FF2B5EF4-FFF2-40B4-BE49-F238E27FC236}">
                <a16:creationId xmlns:a16="http://schemas.microsoft.com/office/drawing/2014/main" id="{7C263285-8FCC-6E17-9187-C743A62D3857}"/>
              </a:ext>
            </a:extLst>
          </p:cNvPr>
          <p:cNvSpPr/>
          <p:nvPr/>
        </p:nvSpPr>
        <p:spPr>
          <a:xfrm>
            <a:off x="7157905"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39C649D-1AE8-21D3-BFBB-4D9D0B994667}"/>
              </a:ext>
            </a:extLst>
          </p:cNvPr>
          <p:cNvSpPr/>
          <p:nvPr/>
        </p:nvSpPr>
        <p:spPr>
          <a:xfrm>
            <a:off x="7160621"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9" name="Rectangle 8">
            <a:extLst>
              <a:ext uri="{FF2B5EF4-FFF2-40B4-BE49-F238E27FC236}">
                <a16:creationId xmlns:a16="http://schemas.microsoft.com/office/drawing/2014/main" id="{A16D830E-6C94-291D-7BE4-2CCB1F222FED}"/>
              </a:ext>
            </a:extLst>
          </p:cNvPr>
          <p:cNvSpPr/>
          <p:nvPr/>
        </p:nvSpPr>
        <p:spPr>
          <a:xfrm>
            <a:off x="7624435"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0" name="Rectangle 9">
            <a:extLst>
              <a:ext uri="{FF2B5EF4-FFF2-40B4-BE49-F238E27FC236}">
                <a16:creationId xmlns:a16="http://schemas.microsoft.com/office/drawing/2014/main" id="{CE43B0AF-410C-CE5D-608D-C5F5CA9AC26F}"/>
              </a:ext>
            </a:extLst>
          </p:cNvPr>
          <p:cNvSpPr/>
          <p:nvPr/>
        </p:nvSpPr>
        <p:spPr>
          <a:xfrm>
            <a:off x="8061996"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1" name="Rectangle 10">
            <a:extLst>
              <a:ext uri="{FF2B5EF4-FFF2-40B4-BE49-F238E27FC236}">
                <a16:creationId xmlns:a16="http://schemas.microsoft.com/office/drawing/2014/main" id="{C49EA6A6-7012-9565-B067-6C98E6AC1BAD}"/>
              </a:ext>
            </a:extLst>
          </p:cNvPr>
          <p:cNvSpPr/>
          <p:nvPr/>
        </p:nvSpPr>
        <p:spPr>
          <a:xfrm>
            <a:off x="7623266"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12" name="Rectangle 11">
            <a:extLst>
              <a:ext uri="{FF2B5EF4-FFF2-40B4-BE49-F238E27FC236}">
                <a16:creationId xmlns:a16="http://schemas.microsoft.com/office/drawing/2014/main" id="{2FE5864F-E203-8063-9F14-1F267529CA6D}"/>
              </a:ext>
            </a:extLst>
          </p:cNvPr>
          <p:cNvSpPr/>
          <p:nvPr/>
        </p:nvSpPr>
        <p:spPr>
          <a:xfrm>
            <a:off x="8068464"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13" name="TextBox 12">
            <a:extLst>
              <a:ext uri="{FF2B5EF4-FFF2-40B4-BE49-F238E27FC236}">
                <a16:creationId xmlns:a16="http://schemas.microsoft.com/office/drawing/2014/main" id="{5AA1C132-6435-F536-B246-2FCE0539330C}"/>
              </a:ext>
            </a:extLst>
          </p:cNvPr>
          <p:cNvSpPr txBox="1"/>
          <p:nvPr/>
        </p:nvSpPr>
        <p:spPr>
          <a:xfrm>
            <a:off x="11322416" y="2337717"/>
            <a:ext cx="800116" cy="646331"/>
          </a:xfrm>
          <a:prstGeom prst="rect">
            <a:avLst/>
          </a:prstGeom>
          <a:noFill/>
        </p:spPr>
        <p:txBody>
          <a:bodyPr wrap="square" rtlCol="0">
            <a:spAutoFit/>
          </a:bodyPr>
          <a:lstStyle/>
          <a:p>
            <a:r>
              <a:rPr lang="en-US" dirty="0"/>
              <a:t>stack</a:t>
            </a:r>
          </a:p>
          <a:p>
            <a:r>
              <a:rPr lang="en-US" dirty="0"/>
              <a:t>frame</a:t>
            </a:r>
          </a:p>
        </p:txBody>
      </p:sp>
      <p:sp>
        <p:nvSpPr>
          <p:cNvPr id="14" name="Left Brace 13">
            <a:extLst>
              <a:ext uri="{FF2B5EF4-FFF2-40B4-BE49-F238E27FC236}">
                <a16:creationId xmlns:a16="http://schemas.microsoft.com/office/drawing/2014/main" id="{9A18220D-B5F5-147C-E5A4-0EDCB7C4C4EB}"/>
              </a:ext>
            </a:extLst>
          </p:cNvPr>
          <p:cNvSpPr/>
          <p:nvPr/>
        </p:nvSpPr>
        <p:spPr>
          <a:xfrm flipH="1">
            <a:off x="10627987" y="2364417"/>
            <a:ext cx="765232" cy="646332"/>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a:extLst>
              <a:ext uri="{FF2B5EF4-FFF2-40B4-BE49-F238E27FC236}">
                <a16:creationId xmlns:a16="http://schemas.microsoft.com/office/drawing/2014/main" id="{E6340EA0-223A-6FF8-9EC1-B61D82C2DE9B}"/>
              </a:ext>
            </a:extLst>
          </p:cNvPr>
          <p:cNvSpPr/>
          <p:nvPr/>
        </p:nvSpPr>
        <p:spPr>
          <a:xfrm>
            <a:off x="9230397"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596C39-4A4E-0567-1754-5018B5FFF3B0}"/>
              </a:ext>
            </a:extLst>
          </p:cNvPr>
          <p:cNvSpPr/>
          <p:nvPr/>
        </p:nvSpPr>
        <p:spPr>
          <a:xfrm>
            <a:off x="9233113"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17" name="Rectangle 16">
            <a:extLst>
              <a:ext uri="{FF2B5EF4-FFF2-40B4-BE49-F238E27FC236}">
                <a16:creationId xmlns:a16="http://schemas.microsoft.com/office/drawing/2014/main" id="{F6F14CAB-65B6-D55C-BDE9-AD757687B2D0}"/>
              </a:ext>
            </a:extLst>
          </p:cNvPr>
          <p:cNvSpPr/>
          <p:nvPr/>
        </p:nvSpPr>
        <p:spPr>
          <a:xfrm>
            <a:off x="9696927"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8" name="Rectangle 17">
            <a:extLst>
              <a:ext uri="{FF2B5EF4-FFF2-40B4-BE49-F238E27FC236}">
                <a16:creationId xmlns:a16="http://schemas.microsoft.com/office/drawing/2014/main" id="{B32DF54C-5887-749F-7A6F-E5DEC04395C4}"/>
              </a:ext>
            </a:extLst>
          </p:cNvPr>
          <p:cNvSpPr/>
          <p:nvPr/>
        </p:nvSpPr>
        <p:spPr>
          <a:xfrm>
            <a:off x="10134488"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9" name="Rectangle 18">
            <a:extLst>
              <a:ext uri="{FF2B5EF4-FFF2-40B4-BE49-F238E27FC236}">
                <a16:creationId xmlns:a16="http://schemas.microsoft.com/office/drawing/2014/main" id="{D10849DE-4DA1-7525-06E0-B5F06B47AEAE}"/>
              </a:ext>
            </a:extLst>
          </p:cNvPr>
          <p:cNvSpPr/>
          <p:nvPr/>
        </p:nvSpPr>
        <p:spPr>
          <a:xfrm>
            <a:off x="9695758"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20" name="Rectangle 19">
            <a:extLst>
              <a:ext uri="{FF2B5EF4-FFF2-40B4-BE49-F238E27FC236}">
                <a16:creationId xmlns:a16="http://schemas.microsoft.com/office/drawing/2014/main" id="{55A5F7D1-D37C-5895-228D-EBDA5D4984EB}"/>
              </a:ext>
            </a:extLst>
          </p:cNvPr>
          <p:cNvSpPr/>
          <p:nvPr/>
        </p:nvSpPr>
        <p:spPr>
          <a:xfrm>
            <a:off x="10140956"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21" name="Rectangle 20">
            <a:extLst>
              <a:ext uri="{FF2B5EF4-FFF2-40B4-BE49-F238E27FC236}">
                <a16:creationId xmlns:a16="http://schemas.microsoft.com/office/drawing/2014/main" id="{8988F82F-08C9-BB06-40BE-B529810EA5C8}"/>
              </a:ext>
            </a:extLst>
          </p:cNvPr>
          <p:cNvSpPr/>
          <p:nvPr/>
        </p:nvSpPr>
        <p:spPr>
          <a:xfrm>
            <a:off x="9228345" y="2468171"/>
            <a:ext cx="139282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pp</a:t>
            </a:r>
          </a:p>
        </p:txBody>
      </p:sp>
      <p:sp>
        <p:nvSpPr>
          <p:cNvPr id="25" name="Rectangle 24">
            <a:extLst>
              <a:ext uri="{FF2B5EF4-FFF2-40B4-BE49-F238E27FC236}">
                <a16:creationId xmlns:a16="http://schemas.microsoft.com/office/drawing/2014/main" id="{FB0D13D1-2FCA-FF31-E703-06CE2D5D3256}"/>
              </a:ext>
            </a:extLst>
          </p:cNvPr>
          <p:cNvSpPr/>
          <p:nvPr/>
        </p:nvSpPr>
        <p:spPr>
          <a:xfrm>
            <a:off x="9695758" y="2468172"/>
            <a:ext cx="92540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Curved Connector 25">
            <a:extLst>
              <a:ext uri="{FF2B5EF4-FFF2-40B4-BE49-F238E27FC236}">
                <a16:creationId xmlns:a16="http://schemas.microsoft.com/office/drawing/2014/main" id="{48FC94EE-9515-7FBB-0FB1-2AD40733374D}"/>
              </a:ext>
            </a:extLst>
          </p:cNvPr>
          <p:cNvCxnSpPr>
            <a:cxnSpLocks/>
            <a:endCxn id="16" idx="1"/>
          </p:cNvCxnSpPr>
          <p:nvPr/>
        </p:nvCxnSpPr>
        <p:spPr>
          <a:xfrm rot="5400000">
            <a:off x="9066283" y="2838583"/>
            <a:ext cx="1241504" cy="907843"/>
          </a:xfrm>
          <a:prstGeom prst="curvedConnector4">
            <a:avLst>
              <a:gd name="adj1" fmla="val 32847"/>
              <a:gd name="adj2" fmla="val 12518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7D2236E-CD95-1CB1-029F-C63B651E7327}"/>
              </a:ext>
            </a:extLst>
          </p:cNvPr>
          <p:cNvSpPr txBox="1"/>
          <p:nvPr/>
        </p:nvSpPr>
        <p:spPr>
          <a:xfrm>
            <a:off x="9844850" y="3016723"/>
            <a:ext cx="677878" cy="369332"/>
          </a:xfrm>
          <a:prstGeom prst="rect">
            <a:avLst/>
          </a:prstGeom>
          <a:noFill/>
        </p:spPr>
        <p:txBody>
          <a:bodyPr wrap="none" rtlCol="0">
            <a:spAutoFit/>
          </a:bodyPr>
          <a:lstStyle/>
          <a:p>
            <a:r>
              <a:rPr lang="en-US" dirty="0"/>
              <a:t>point</a:t>
            </a:r>
          </a:p>
        </p:txBody>
      </p:sp>
    </p:spTree>
    <p:extLst>
      <p:ext uri="{BB962C8B-B14F-4D97-AF65-F5344CB8AC3E}">
        <p14:creationId xmlns:p14="http://schemas.microsoft.com/office/powerpoint/2010/main" val="166167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Storage Allocation</a:t>
            </a:r>
          </a:p>
        </p:txBody>
      </p:sp>
      <p:sp>
        <p:nvSpPr>
          <p:cNvPr id="4" name="TextBox 3">
            <a:extLst>
              <a:ext uri="{FF2B5EF4-FFF2-40B4-BE49-F238E27FC236}">
                <a16:creationId xmlns:a16="http://schemas.microsoft.com/office/drawing/2014/main" id="{94015EDA-9B8C-EE59-2415-3FA4045D99D8}"/>
              </a:ext>
            </a:extLst>
          </p:cNvPr>
          <p:cNvSpPr txBox="1"/>
          <p:nvPr/>
        </p:nvSpPr>
        <p:spPr>
          <a:xfrm>
            <a:off x="610005" y="2049471"/>
            <a:ext cx="7629012" cy="3970318"/>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pp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(pp));</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point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(struct point));</a:t>
            </a:r>
          </a:p>
          <a:p>
            <a:r>
              <a:rPr lang="en-US"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AF306DA0-8C37-4809-6BE7-F28971E49EA5}"/>
              </a:ext>
            </a:extLst>
          </p:cNvPr>
          <p:cNvSpPr txBox="1"/>
          <p:nvPr/>
        </p:nvSpPr>
        <p:spPr>
          <a:xfrm>
            <a:off x="7978824" y="3858296"/>
            <a:ext cx="2252540" cy="923330"/>
          </a:xfrm>
          <a:prstGeom prst="rect">
            <a:avLst/>
          </a:prstGeom>
          <a:noFill/>
          <a:ln w="28575">
            <a:solidFill>
              <a:schemeClr val="accent1"/>
            </a:solidFill>
          </a:ln>
        </p:spPr>
        <p:txBody>
          <a:bodyPr wrap="none" rtlCol="0">
            <a:spAutoFit/>
          </a:bodyPr>
          <a:lstStyle/>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16</a:t>
            </a:r>
          </a:p>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pp 8</a:t>
            </a:r>
          </a:p>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point 16</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kr_06_05.c</a:t>
            </a:r>
          </a:p>
        </p:txBody>
      </p:sp>
    </p:spTree>
    <p:extLst>
      <p:ext uri="{BB962C8B-B14F-4D97-AF65-F5344CB8AC3E}">
        <p14:creationId xmlns:p14="http://schemas.microsoft.com/office/powerpoint/2010/main" val="288064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Dynamic Memory</a:t>
            </a:r>
          </a:p>
        </p:txBody>
      </p:sp>
      <p:sp>
        <p:nvSpPr>
          <p:cNvPr id="4" name="TextBox 3">
            <a:extLst>
              <a:ext uri="{FF2B5EF4-FFF2-40B4-BE49-F238E27FC236}">
                <a16:creationId xmlns:a16="http://schemas.microsoft.com/office/drawing/2014/main" id="{94015EDA-9B8C-EE59-2415-3FA4045D99D8}"/>
              </a:ext>
            </a:extLst>
          </p:cNvPr>
          <p:cNvSpPr txBox="1"/>
          <p:nvPr/>
        </p:nvSpPr>
        <p:spPr>
          <a:xfrm>
            <a:off x="570205" y="1350011"/>
            <a:ext cx="7766870" cy="507831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stdlib.h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 = (struct point *) malloc(</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(struct point));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pp-&gt;x = 3.0;</a:t>
            </a:r>
          </a:p>
          <a:p>
            <a:r>
              <a:rPr lang="en-US" b="1" dirty="0">
                <a:latin typeface="Courier New" panose="02070309020205020404" pitchFamily="49" charset="0"/>
                <a:cs typeface="Courier New" panose="02070309020205020404" pitchFamily="49" charset="0"/>
              </a:rPr>
              <a:t>    (*pp).y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("%p %f %f\n", pp, (*pp).x, pp-&gt;y);</a:t>
            </a:r>
          </a:p>
          <a:p>
            <a:r>
              <a:rPr lang="en-US"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AF306DA0-8C37-4809-6BE7-F28971E49EA5}"/>
              </a:ext>
            </a:extLst>
          </p:cNvPr>
          <p:cNvSpPr txBox="1"/>
          <p:nvPr/>
        </p:nvSpPr>
        <p:spPr>
          <a:xfrm>
            <a:off x="5888767" y="3059668"/>
            <a:ext cx="4596130"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0x600002a0c030 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kr_06_06.c</a:t>
            </a:r>
          </a:p>
        </p:txBody>
      </p:sp>
    </p:spTree>
    <p:extLst>
      <p:ext uri="{BB962C8B-B14F-4D97-AF65-F5344CB8AC3E}">
        <p14:creationId xmlns:p14="http://schemas.microsoft.com/office/powerpoint/2010/main" val="616043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1984</TotalTime>
  <Words>4370</Words>
  <Application>Microsoft Macintosh PowerPoint</Application>
  <PresentationFormat>Widescreen</PresentationFormat>
  <Paragraphs>1057</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Courier New</vt:lpstr>
      <vt:lpstr>Menlo</vt:lpstr>
      <vt:lpstr>Office Theme</vt:lpstr>
      <vt:lpstr>K&amp;R Chapter 6 Structures</vt:lpstr>
      <vt:lpstr>A Bit of Poetry – Robert Frost</vt:lpstr>
      <vt:lpstr>“Stopping by Woods on a Snowy Evening”</vt:lpstr>
      <vt:lpstr>6.1 Structures</vt:lpstr>
      <vt:lpstr>PowerPoint Presentation</vt:lpstr>
      <vt:lpstr>6.2 Structures and Pointers</vt:lpstr>
      <vt:lpstr>PowerPoint Presentation</vt:lpstr>
      <vt:lpstr>6.2 Storage Allocation</vt:lpstr>
      <vt:lpstr>6.2 Dynamic Memory</vt:lpstr>
      <vt:lpstr>6.5.1 A list of strings</vt:lpstr>
      <vt:lpstr>6.5.1 Self Referential Structures</vt:lpstr>
      <vt:lpstr>Linked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Walking a linked list</vt:lpstr>
      <vt:lpstr>Walking a linked list</vt:lpstr>
      <vt:lpstr>Walking a linked list</vt:lpstr>
      <vt:lpstr>Walking a linked list</vt:lpstr>
      <vt:lpstr>Walking a linked list</vt:lpstr>
      <vt:lpstr>Delete item from linked list</vt:lpstr>
      <vt:lpstr>Delete a node in the middle</vt:lpstr>
      <vt:lpstr>Delete the first node</vt:lpstr>
      <vt:lpstr>Delete the last node</vt:lpstr>
      <vt:lpstr>Doubly Linked Lists</vt:lpstr>
      <vt:lpstr>6.5.1 Reverse a List</vt:lpstr>
      <vt:lpstr>6.5.1 Doubly Linked List</vt:lpstr>
      <vt:lpstr>6.5.1 Doubly Linked List</vt:lpstr>
      <vt:lpstr>Doubly Linked List</vt:lpstr>
      <vt:lpstr>Walking a list backwards</vt:lpstr>
      <vt:lpstr>Walking a list backwards</vt:lpstr>
      <vt:lpstr>Walking a list backwards</vt:lpstr>
      <vt:lpstr>Walking a list backwards</vt:lpstr>
      <vt:lpstr>Linked List in a Function</vt:lpstr>
      <vt:lpstr>6.8 Unions</vt:lpstr>
      <vt:lpstr>Summary</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Python and C</dc:title>
  <dc:creator>Microsoft Office User</dc:creator>
  <cp:lastModifiedBy>Severance, Charles</cp:lastModifiedBy>
  <cp:revision>127</cp:revision>
  <dcterms:created xsi:type="dcterms:W3CDTF">2022-07-26T07:32:28Z</dcterms:created>
  <dcterms:modified xsi:type="dcterms:W3CDTF">2023-04-17T18:07:38Z</dcterms:modified>
</cp:coreProperties>
</file>