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7" r:id="rId3"/>
    <p:sldId id="294" r:id="rId4"/>
    <p:sldId id="295" r:id="rId5"/>
    <p:sldId id="296" r:id="rId6"/>
    <p:sldId id="341" r:id="rId7"/>
    <p:sldId id="288" r:id="rId8"/>
    <p:sldId id="293" r:id="rId9"/>
    <p:sldId id="298" r:id="rId10"/>
    <p:sldId id="297" r:id="rId11"/>
    <p:sldId id="342" r:id="rId12"/>
    <p:sldId id="343" r:id="rId13"/>
    <p:sldId id="344" r:id="rId14"/>
    <p:sldId id="340"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256"/>
    <p:restoredTop sz="96327"/>
  </p:normalViewPr>
  <p:slideViewPr>
    <p:cSldViewPr snapToGrid="0" snapToObjects="1">
      <p:cViewPr varScale="1">
        <p:scale>
          <a:sx n="79" d="100"/>
          <a:sy n="79" d="100"/>
        </p:scale>
        <p:origin x="240"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2/11/23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2/11/23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5</a:t>
            </a:r>
            <a:br>
              <a:rPr lang="en-US" dirty="0"/>
            </a:br>
            <a:r>
              <a:rPr lang="en-US" sz="4800" dirty="0"/>
              <a:t>Functions and Program Structure</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lstStyle/>
          <a:p>
            <a:r>
              <a:rPr lang="en-US" dirty="0"/>
              <a:t>Dr. Charles R. Severance</a:t>
            </a:r>
          </a:p>
          <a:p>
            <a:r>
              <a:rPr lang="en-US" dirty="0"/>
              <a:t>www.cc4e.com</a:t>
            </a:r>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BDACE-7C31-71EC-959E-1FBC550D9700}"/>
              </a:ext>
            </a:extLst>
          </p:cNvPr>
          <p:cNvSpPr>
            <a:spLocks noGrp="1"/>
          </p:cNvSpPr>
          <p:nvPr>
            <p:ph type="title"/>
          </p:nvPr>
        </p:nvSpPr>
        <p:spPr/>
        <p:txBody>
          <a:bodyPr/>
          <a:lstStyle/>
          <a:p>
            <a:r>
              <a:rPr lang="en-US" dirty="0"/>
              <a:t>Standardizing C</a:t>
            </a:r>
          </a:p>
        </p:txBody>
      </p:sp>
      <p:sp>
        <p:nvSpPr>
          <p:cNvPr id="3" name="Content Placeholder 2">
            <a:extLst>
              <a:ext uri="{FF2B5EF4-FFF2-40B4-BE49-F238E27FC236}">
                <a16:creationId xmlns:a16="http://schemas.microsoft.com/office/drawing/2014/main" id="{36134E98-BE7B-CC9B-992E-ACF91BB230B2}"/>
              </a:ext>
            </a:extLst>
          </p:cNvPr>
          <p:cNvSpPr>
            <a:spLocks noGrp="1"/>
          </p:cNvSpPr>
          <p:nvPr>
            <p:ph idx="1"/>
          </p:nvPr>
        </p:nvSpPr>
        <p:spPr>
          <a:xfrm>
            <a:off x="838200" y="1825625"/>
            <a:ext cx="6261847" cy="1603375"/>
          </a:xfrm>
        </p:spPr>
        <p:txBody>
          <a:bodyPr>
            <a:normAutofit fontScale="77500" lnSpcReduction="20000"/>
          </a:bodyPr>
          <a:lstStyle/>
          <a:p>
            <a:r>
              <a:rPr lang="en-US" dirty="0"/>
              <a:t>Standardization of C started in 1983 in ANSI</a:t>
            </a:r>
          </a:p>
          <a:p>
            <a:r>
              <a:rPr lang="en-US" dirty="0"/>
              <a:t>C++ was in development from 1979-1983</a:t>
            </a:r>
          </a:p>
          <a:p>
            <a:r>
              <a:rPr lang="en-US" dirty="0"/>
              <a:t>The Second Edition of K&amp;R C was published in 1988</a:t>
            </a:r>
          </a:p>
          <a:p>
            <a:r>
              <a:rPr lang="en-US" dirty="0"/>
              <a:t>The “C89” standard was released in 1989</a:t>
            </a:r>
          </a:p>
        </p:txBody>
      </p:sp>
      <p:pic>
        <p:nvPicPr>
          <p:cNvPr id="5" name="Picture 4" descr="Text&#10;&#10;Description automatically generated">
            <a:extLst>
              <a:ext uri="{FF2B5EF4-FFF2-40B4-BE49-F238E27FC236}">
                <a16:creationId xmlns:a16="http://schemas.microsoft.com/office/drawing/2014/main" id="{4862342F-C237-FEA9-5D7D-17A0157FD522}"/>
              </a:ext>
            </a:extLst>
          </p:cNvPr>
          <p:cNvPicPr>
            <a:picLocks noChangeAspect="1"/>
          </p:cNvPicPr>
          <p:nvPr/>
        </p:nvPicPr>
        <p:blipFill>
          <a:blip r:embed="rId2"/>
          <a:stretch>
            <a:fillRect/>
          </a:stretch>
        </p:blipFill>
        <p:spPr>
          <a:xfrm>
            <a:off x="7753350" y="673100"/>
            <a:ext cx="4000500" cy="5511800"/>
          </a:xfrm>
          <a:prstGeom prst="rect">
            <a:avLst/>
          </a:prstGeom>
          <a:ln>
            <a:solidFill>
              <a:schemeClr val="tx1"/>
            </a:solidFill>
          </a:ln>
        </p:spPr>
      </p:pic>
      <p:sp>
        <p:nvSpPr>
          <p:cNvPr id="6" name="TextBox 5">
            <a:extLst>
              <a:ext uri="{FF2B5EF4-FFF2-40B4-BE49-F238E27FC236}">
                <a16:creationId xmlns:a16="http://schemas.microsoft.com/office/drawing/2014/main" id="{933272C8-E9EE-CFEA-4262-D8ADCA645F23}"/>
              </a:ext>
            </a:extLst>
          </p:cNvPr>
          <p:cNvSpPr txBox="1"/>
          <p:nvPr/>
        </p:nvSpPr>
        <p:spPr>
          <a:xfrm>
            <a:off x="1474294" y="3599577"/>
            <a:ext cx="4989658" cy="2585323"/>
          </a:xfrm>
          <a:prstGeom prst="rect">
            <a:avLst/>
          </a:prstGeom>
          <a:noFill/>
        </p:spPr>
        <p:txBody>
          <a:bodyPr wrap="square" rtlCol="0">
            <a:spAutoFit/>
          </a:bodyPr>
          <a:lstStyle/>
          <a:p>
            <a:r>
              <a:rPr lang="en-US" dirty="0"/>
              <a:t>The second edition of </a:t>
            </a:r>
            <a:r>
              <a:rPr lang="en-US" i="1" dirty="0"/>
              <a:t>The C Programming Language</a:t>
            </a:r>
            <a:r>
              <a:rPr lang="en-US" dirty="0"/>
              <a:t> was published early in 1988.  At that time, the first C standard was almost complete, formalizing and codifying the precise definition of the language.</a:t>
            </a:r>
          </a:p>
          <a:p>
            <a:pPr algn="r"/>
            <a:r>
              <a:rPr lang="en-US" b="1" dirty="0"/>
              <a:t>Brian Kernighan</a:t>
            </a:r>
          </a:p>
          <a:p>
            <a:pPr algn="r"/>
            <a:r>
              <a:rPr lang="en-US" dirty="0"/>
              <a:t>Princeton, New Jersey</a:t>
            </a:r>
          </a:p>
          <a:p>
            <a:pPr algn="r"/>
            <a:r>
              <a:rPr lang="en-US" dirty="0"/>
              <a:t>November 2012</a:t>
            </a:r>
          </a:p>
          <a:p>
            <a:pPr algn="r"/>
            <a:r>
              <a:rPr lang="en-US" dirty="0"/>
              <a:t>Preface to the Digital Edition</a:t>
            </a:r>
          </a:p>
        </p:txBody>
      </p:sp>
    </p:spTree>
    <p:extLst>
      <p:ext uri="{BB962C8B-B14F-4D97-AF65-F5344CB8AC3E}">
        <p14:creationId xmlns:p14="http://schemas.microsoft.com/office/powerpoint/2010/main" val="3032651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2262B-436F-3FAB-706C-2797FE1587CC}"/>
              </a:ext>
            </a:extLst>
          </p:cNvPr>
          <p:cNvSpPr>
            <a:spLocks noGrp="1"/>
          </p:cNvSpPr>
          <p:nvPr>
            <p:ph type="title"/>
          </p:nvPr>
        </p:nvSpPr>
        <p:spPr/>
        <p:txBody>
          <a:bodyPr/>
          <a:lstStyle/>
          <a:p>
            <a:r>
              <a:rPr lang="en-US" dirty="0"/>
              <a:t>Endianness – What comes first?  (review)</a:t>
            </a:r>
          </a:p>
        </p:txBody>
      </p:sp>
      <p:sp>
        <p:nvSpPr>
          <p:cNvPr id="3" name="Content Placeholder 2">
            <a:extLst>
              <a:ext uri="{FF2B5EF4-FFF2-40B4-BE49-F238E27FC236}">
                <a16:creationId xmlns:a16="http://schemas.microsoft.com/office/drawing/2014/main" id="{2EAA6E54-2E2E-83E1-17B1-83B1800AAC95}"/>
              </a:ext>
            </a:extLst>
          </p:cNvPr>
          <p:cNvSpPr>
            <a:spLocks noGrp="1"/>
          </p:cNvSpPr>
          <p:nvPr>
            <p:ph idx="1"/>
          </p:nvPr>
        </p:nvSpPr>
        <p:spPr/>
        <p:txBody>
          <a:bodyPr/>
          <a:lstStyle/>
          <a:p>
            <a:r>
              <a:rPr lang="en-US" dirty="0"/>
              <a:t>In word oriented computers, when we would load a word and treated it as characters the first character would be in the top bits of the word</a:t>
            </a:r>
          </a:p>
          <a:p>
            <a:r>
              <a:rPr lang="en-US" dirty="0"/>
              <a:t>In byte oriented computers when we load a byte – the first character is the first character</a:t>
            </a:r>
          </a:p>
          <a:p>
            <a:r>
              <a:rPr lang="en-US" dirty="0"/>
              <a:t>In byte oriented computers when we load an area filled with bytes and loaded it as a word (i.e. like 4 bytes) – in a big-endian computer, the first character is in the top bits of the word</a:t>
            </a:r>
          </a:p>
          <a:p>
            <a:r>
              <a:rPr lang="en-US" dirty="0"/>
              <a:t>In byte oriented computer, when we load an area filled with bytes and loaded it as a word, in a little endian computer the bytes are backwards.</a:t>
            </a:r>
          </a:p>
        </p:txBody>
      </p:sp>
    </p:spTree>
    <p:extLst>
      <p:ext uri="{BB962C8B-B14F-4D97-AF65-F5344CB8AC3E}">
        <p14:creationId xmlns:p14="http://schemas.microsoft.com/office/powerpoint/2010/main" val="451152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F0D44EDF-F5F0-C1F4-0373-F9BC11DFDA8D}"/>
              </a:ext>
            </a:extLst>
          </p:cNvPr>
          <p:cNvGrpSpPr/>
          <p:nvPr/>
        </p:nvGrpSpPr>
        <p:grpSpPr>
          <a:xfrm>
            <a:off x="1458088" y="1677763"/>
            <a:ext cx="3478581" cy="400367"/>
            <a:chOff x="1038567" y="1614228"/>
            <a:chExt cx="3478581" cy="400367"/>
          </a:xfrm>
        </p:grpSpPr>
        <p:sp>
          <p:nvSpPr>
            <p:cNvPr id="5" name="Rectangle 4">
              <a:extLst>
                <a:ext uri="{FF2B5EF4-FFF2-40B4-BE49-F238E27FC236}">
                  <a16:creationId xmlns:a16="http://schemas.microsoft.com/office/drawing/2014/main" id="{2C3E6F26-E90B-360B-3621-9D78B3FB9280}"/>
                </a:ext>
              </a:extLst>
            </p:cNvPr>
            <p:cNvSpPr/>
            <p:nvPr/>
          </p:nvSpPr>
          <p:spPr>
            <a:xfrm>
              <a:off x="1038567"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6" name="Rectangle 5">
              <a:extLst>
                <a:ext uri="{FF2B5EF4-FFF2-40B4-BE49-F238E27FC236}">
                  <a16:creationId xmlns:a16="http://schemas.microsoft.com/office/drawing/2014/main" id="{950B843D-AA1F-DB00-27C7-79D535F69B10}"/>
                </a:ext>
              </a:extLst>
            </p:cNvPr>
            <p:cNvSpPr/>
            <p:nvPr/>
          </p:nvSpPr>
          <p:spPr>
            <a:xfrm>
              <a:off x="1386299"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7" name="Rectangle 6">
              <a:extLst>
                <a:ext uri="{FF2B5EF4-FFF2-40B4-BE49-F238E27FC236}">
                  <a16:creationId xmlns:a16="http://schemas.microsoft.com/office/drawing/2014/main" id="{0BEDE6FA-A18C-BE5C-BF2F-083BB449CBA1}"/>
                </a:ext>
              </a:extLst>
            </p:cNvPr>
            <p:cNvSpPr/>
            <p:nvPr/>
          </p:nvSpPr>
          <p:spPr>
            <a:xfrm>
              <a:off x="1734078"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8" name="Rectangle 7">
              <a:extLst>
                <a:ext uri="{FF2B5EF4-FFF2-40B4-BE49-F238E27FC236}">
                  <a16:creationId xmlns:a16="http://schemas.microsoft.com/office/drawing/2014/main" id="{10657F8D-8DFD-C28A-9926-AE6420E9FDAE}"/>
                </a:ext>
              </a:extLst>
            </p:cNvPr>
            <p:cNvSpPr/>
            <p:nvPr/>
          </p:nvSpPr>
          <p:spPr>
            <a:xfrm>
              <a:off x="2081811"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9" name="Rectangle 8">
              <a:extLst>
                <a:ext uri="{FF2B5EF4-FFF2-40B4-BE49-F238E27FC236}">
                  <a16:creationId xmlns:a16="http://schemas.microsoft.com/office/drawing/2014/main" id="{C92B1D96-F6C4-8E17-F92A-8B84C3BFE118}"/>
                </a:ext>
              </a:extLst>
            </p:cNvPr>
            <p:cNvSpPr/>
            <p:nvPr/>
          </p:nvSpPr>
          <p:spPr>
            <a:xfrm>
              <a:off x="2429632"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0" name="Rectangle 9">
              <a:extLst>
                <a:ext uri="{FF2B5EF4-FFF2-40B4-BE49-F238E27FC236}">
                  <a16:creationId xmlns:a16="http://schemas.microsoft.com/office/drawing/2014/main" id="{B7ACCFC4-4E59-365B-6BC3-A6899FF5F394}"/>
                </a:ext>
              </a:extLst>
            </p:cNvPr>
            <p:cNvSpPr/>
            <p:nvPr/>
          </p:nvSpPr>
          <p:spPr>
            <a:xfrm>
              <a:off x="2777364"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1" name="Rectangle 10">
              <a:extLst>
                <a:ext uri="{FF2B5EF4-FFF2-40B4-BE49-F238E27FC236}">
                  <a16:creationId xmlns:a16="http://schemas.microsoft.com/office/drawing/2014/main" id="{AFEDBC4A-A86B-35C0-A9DA-2C218B9B05E7}"/>
                </a:ext>
              </a:extLst>
            </p:cNvPr>
            <p:cNvSpPr/>
            <p:nvPr/>
          </p:nvSpPr>
          <p:spPr>
            <a:xfrm>
              <a:off x="3125143"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2" name="Rectangle 11">
              <a:extLst>
                <a:ext uri="{FF2B5EF4-FFF2-40B4-BE49-F238E27FC236}">
                  <a16:creationId xmlns:a16="http://schemas.microsoft.com/office/drawing/2014/main" id="{F06F1CE0-87DE-74A1-D110-BD84D60863CB}"/>
                </a:ext>
              </a:extLst>
            </p:cNvPr>
            <p:cNvSpPr/>
            <p:nvPr/>
          </p:nvSpPr>
          <p:spPr>
            <a:xfrm>
              <a:off x="3472876"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4" name="Rectangle 13">
              <a:extLst>
                <a:ext uri="{FF2B5EF4-FFF2-40B4-BE49-F238E27FC236}">
                  <a16:creationId xmlns:a16="http://schemas.microsoft.com/office/drawing/2014/main" id="{A8BE84FD-23F3-729A-5F66-3A5D2A2CB889}"/>
                </a:ext>
              </a:extLst>
            </p:cNvPr>
            <p:cNvSpPr/>
            <p:nvPr/>
          </p:nvSpPr>
          <p:spPr>
            <a:xfrm>
              <a:off x="3821637"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sp>
          <p:nvSpPr>
            <p:cNvPr id="15" name="Rectangle 14">
              <a:extLst>
                <a:ext uri="{FF2B5EF4-FFF2-40B4-BE49-F238E27FC236}">
                  <a16:creationId xmlns:a16="http://schemas.microsoft.com/office/drawing/2014/main" id="{95BBC824-BA0C-7331-7E2F-0588C8AE5BCA}"/>
                </a:ext>
              </a:extLst>
            </p:cNvPr>
            <p:cNvSpPr/>
            <p:nvPr/>
          </p:nvSpPr>
          <p:spPr>
            <a:xfrm>
              <a:off x="4169369" y="1614228"/>
              <a:ext cx="347779" cy="4003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0</a:t>
              </a:r>
            </a:p>
          </p:txBody>
        </p:sp>
      </p:grpSp>
      <p:sp>
        <p:nvSpPr>
          <p:cNvPr id="16" name="Rectangle 15">
            <a:extLst>
              <a:ext uri="{FF2B5EF4-FFF2-40B4-BE49-F238E27FC236}">
                <a16:creationId xmlns:a16="http://schemas.microsoft.com/office/drawing/2014/main" id="{04DA9DBC-B3BB-E7F7-F126-BF17292C170E}"/>
              </a:ext>
            </a:extLst>
          </p:cNvPr>
          <p:cNvSpPr/>
          <p:nvPr/>
        </p:nvSpPr>
        <p:spPr>
          <a:xfrm>
            <a:off x="4814323" y="2490880"/>
            <a:ext cx="434845" cy="406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17" name="Rectangle 16">
            <a:extLst>
              <a:ext uri="{FF2B5EF4-FFF2-40B4-BE49-F238E27FC236}">
                <a16:creationId xmlns:a16="http://schemas.microsoft.com/office/drawing/2014/main" id="{DB71B1E0-D7D9-C238-05F8-D048031C6A7D}"/>
              </a:ext>
            </a:extLst>
          </p:cNvPr>
          <p:cNvSpPr/>
          <p:nvPr/>
        </p:nvSpPr>
        <p:spPr>
          <a:xfrm>
            <a:off x="4814323" y="289035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18" name="Rectangle 17">
            <a:extLst>
              <a:ext uri="{FF2B5EF4-FFF2-40B4-BE49-F238E27FC236}">
                <a16:creationId xmlns:a16="http://schemas.microsoft.com/office/drawing/2014/main" id="{D00A183B-2DB3-60CD-BFF3-AF5F35AADF3E}"/>
              </a:ext>
            </a:extLst>
          </p:cNvPr>
          <p:cNvSpPr/>
          <p:nvPr/>
        </p:nvSpPr>
        <p:spPr>
          <a:xfrm>
            <a:off x="4814323" y="3263770"/>
            <a:ext cx="434845" cy="40626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19" name="Rectangle 18">
            <a:extLst>
              <a:ext uri="{FF2B5EF4-FFF2-40B4-BE49-F238E27FC236}">
                <a16:creationId xmlns:a16="http://schemas.microsoft.com/office/drawing/2014/main" id="{B304DB94-BB13-773E-EED6-A79331FBADD1}"/>
              </a:ext>
            </a:extLst>
          </p:cNvPr>
          <p:cNvSpPr/>
          <p:nvPr/>
        </p:nvSpPr>
        <p:spPr>
          <a:xfrm>
            <a:off x="4814323"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24" name="Rectangle 23">
            <a:extLst>
              <a:ext uri="{FF2B5EF4-FFF2-40B4-BE49-F238E27FC236}">
                <a16:creationId xmlns:a16="http://schemas.microsoft.com/office/drawing/2014/main" id="{239CAB64-19A7-50F8-9352-FD42EB2CFE6B}"/>
              </a:ext>
            </a:extLst>
          </p:cNvPr>
          <p:cNvSpPr/>
          <p:nvPr/>
        </p:nvSpPr>
        <p:spPr>
          <a:xfrm>
            <a:off x="928224"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sp>
        <p:nvSpPr>
          <p:cNvPr id="25" name="Rectangle 24">
            <a:extLst>
              <a:ext uri="{FF2B5EF4-FFF2-40B4-BE49-F238E27FC236}">
                <a16:creationId xmlns:a16="http://schemas.microsoft.com/office/drawing/2014/main" id="{5D718F84-FA36-F6B6-0519-8E885354704C}"/>
              </a:ext>
            </a:extLst>
          </p:cNvPr>
          <p:cNvSpPr/>
          <p:nvPr/>
        </p:nvSpPr>
        <p:spPr>
          <a:xfrm>
            <a:off x="1363011"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26" name="Rectangle 25">
            <a:extLst>
              <a:ext uri="{FF2B5EF4-FFF2-40B4-BE49-F238E27FC236}">
                <a16:creationId xmlns:a16="http://schemas.microsoft.com/office/drawing/2014/main" id="{6B21E518-6F57-34B7-9994-484677E5ED9E}"/>
              </a:ext>
            </a:extLst>
          </p:cNvPr>
          <p:cNvSpPr/>
          <p:nvPr/>
        </p:nvSpPr>
        <p:spPr>
          <a:xfrm>
            <a:off x="1797856"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27" name="Rectangle 26">
            <a:extLst>
              <a:ext uri="{FF2B5EF4-FFF2-40B4-BE49-F238E27FC236}">
                <a16:creationId xmlns:a16="http://schemas.microsoft.com/office/drawing/2014/main" id="{0C6CB8C9-9005-27B0-7036-A7AF90C756FD}"/>
              </a:ext>
            </a:extLst>
          </p:cNvPr>
          <p:cNvSpPr/>
          <p:nvPr/>
        </p:nvSpPr>
        <p:spPr>
          <a:xfrm>
            <a:off x="2232643" y="3534165"/>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39" name="Rectangle 38">
            <a:extLst>
              <a:ext uri="{FF2B5EF4-FFF2-40B4-BE49-F238E27FC236}">
                <a16:creationId xmlns:a16="http://schemas.microsoft.com/office/drawing/2014/main" id="{66DF1D35-3BB7-4A61-7DFE-1697E91779C3}"/>
              </a:ext>
            </a:extLst>
          </p:cNvPr>
          <p:cNvSpPr/>
          <p:nvPr/>
        </p:nvSpPr>
        <p:spPr>
          <a:xfrm>
            <a:off x="6526371"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40" name="Rectangle 39">
            <a:extLst>
              <a:ext uri="{FF2B5EF4-FFF2-40B4-BE49-F238E27FC236}">
                <a16:creationId xmlns:a16="http://schemas.microsoft.com/office/drawing/2014/main" id="{87CBFEE6-3CCF-1086-598E-CCDFE78AFBFD}"/>
              </a:ext>
            </a:extLst>
          </p:cNvPr>
          <p:cNvSpPr/>
          <p:nvPr/>
        </p:nvSpPr>
        <p:spPr>
          <a:xfrm>
            <a:off x="6961158"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p>
        </p:txBody>
      </p:sp>
      <p:sp>
        <p:nvSpPr>
          <p:cNvPr id="41" name="Rectangle 40">
            <a:extLst>
              <a:ext uri="{FF2B5EF4-FFF2-40B4-BE49-F238E27FC236}">
                <a16:creationId xmlns:a16="http://schemas.microsoft.com/office/drawing/2014/main" id="{F045B1BE-3A24-EC34-9264-F92CA68A7955}"/>
              </a:ext>
            </a:extLst>
          </p:cNvPr>
          <p:cNvSpPr/>
          <p:nvPr/>
        </p:nvSpPr>
        <p:spPr>
          <a:xfrm>
            <a:off x="7396003"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a:t>
            </a:r>
          </a:p>
        </p:txBody>
      </p:sp>
      <p:sp>
        <p:nvSpPr>
          <p:cNvPr id="42" name="Rectangle 41">
            <a:extLst>
              <a:ext uri="{FF2B5EF4-FFF2-40B4-BE49-F238E27FC236}">
                <a16:creationId xmlns:a16="http://schemas.microsoft.com/office/drawing/2014/main" id="{4415D64E-C796-3742-49B3-443DC8C1E582}"/>
              </a:ext>
            </a:extLst>
          </p:cNvPr>
          <p:cNvSpPr/>
          <p:nvPr/>
        </p:nvSpPr>
        <p:spPr>
          <a:xfrm>
            <a:off x="7830790" y="3663241"/>
            <a:ext cx="434845" cy="3693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a:t>
            </a:r>
          </a:p>
        </p:txBody>
      </p:sp>
      <p:cxnSp>
        <p:nvCxnSpPr>
          <p:cNvPr id="45" name="Elbow Connector 44">
            <a:extLst>
              <a:ext uri="{FF2B5EF4-FFF2-40B4-BE49-F238E27FC236}">
                <a16:creationId xmlns:a16="http://schemas.microsoft.com/office/drawing/2014/main" id="{E4A6C08B-B139-1345-49B7-EA8EDA5CB4FF}"/>
              </a:ext>
            </a:extLst>
          </p:cNvPr>
          <p:cNvCxnSpPr>
            <a:cxnSpLocks/>
            <a:stCxn id="16" idx="1"/>
            <a:endCxn id="5" idx="2"/>
          </p:cNvCxnSpPr>
          <p:nvPr/>
        </p:nvCxnSpPr>
        <p:spPr>
          <a:xfrm rot="10800000">
            <a:off x="1631979" y="2078131"/>
            <a:ext cx="3182345" cy="615883"/>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A4432F23-5370-3D0F-2DB1-DDF1BA87D7DF}"/>
              </a:ext>
            </a:extLst>
          </p:cNvPr>
          <p:cNvCxnSpPr>
            <a:cxnSpLocks/>
            <a:stCxn id="16" idx="1"/>
            <a:endCxn id="24" idx="0"/>
          </p:cNvCxnSpPr>
          <p:nvPr/>
        </p:nvCxnSpPr>
        <p:spPr>
          <a:xfrm rot="10800000" flipV="1">
            <a:off x="1145647" y="2694013"/>
            <a:ext cx="3668676" cy="84015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a:extLst>
              <a:ext uri="{FF2B5EF4-FFF2-40B4-BE49-F238E27FC236}">
                <a16:creationId xmlns:a16="http://schemas.microsoft.com/office/drawing/2014/main" id="{9C1F4904-DA19-3FE4-0A6B-08DFA658179D}"/>
              </a:ext>
            </a:extLst>
          </p:cNvPr>
          <p:cNvCxnSpPr>
            <a:cxnSpLocks/>
            <a:stCxn id="17" idx="1"/>
            <a:endCxn id="6" idx="2"/>
          </p:cNvCxnSpPr>
          <p:nvPr/>
        </p:nvCxnSpPr>
        <p:spPr>
          <a:xfrm rot="10800000">
            <a:off x="1979711" y="2078130"/>
            <a:ext cx="2834613" cy="99688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9648B0D0-AC05-8A86-EB78-A1C2CAE5C686}"/>
              </a:ext>
            </a:extLst>
          </p:cNvPr>
          <p:cNvCxnSpPr>
            <a:cxnSpLocks/>
            <a:stCxn id="17" idx="1"/>
            <a:endCxn id="25" idx="0"/>
          </p:cNvCxnSpPr>
          <p:nvPr/>
        </p:nvCxnSpPr>
        <p:spPr>
          <a:xfrm rot="10800000" flipV="1">
            <a:off x="1580435" y="3075017"/>
            <a:ext cx="3233889" cy="459147"/>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9712756E-6389-A95D-639D-DD90B31102FF}"/>
              </a:ext>
            </a:extLst>
          </p:cNvPr>
          <p:cNvCxnSpPr>
            <a:cxnSpLocks/>
            <a:stCxn id="16" idx="3"/>
            <a:endCxn id="42" idx="0"/>
          </p:cNvCxnSpPr>
          <p:nvPr/>
        </p:nvCxnSpPr>
        <p:spPr>
          <a:xfrm>
            <a:off x="5249168" y="2694013"/>
            <a:ext cx="2799045" cy="9692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9" name="Elbow Connector 58">
            <a:extLst>
              <a:ext uri="{FF2B5EF4-FFF2-40B4-BE49-F238E27FC236}">
                <a16:creationId xmlns:a16="http://schemas.microsoft.com/office/drawing/2014/main" id="{EC364408-68A4-DDD9-939F-E9ADCA169ED7}"/>
              </a:ext>
            </a:extLst>
          </p:cNvPr>
          <p:cNvCxnSpPr>
            <a:cxnSpLocks/>
            <a:stCxn id="17" idx="3"/>
            <a:endCxn id="41" idx="0"/>
          </p:cNvCxnSpPr>
          <p:nvPr/>
        </p:nvCxnSpPr>
        <p:spPr>
          <a:xfrm>
            <a:off x="5249168" y="3075018"/>
            <a:ext cx="2364258" cy="588223"/>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81444DD-A257-DA85-391B-2FE2F6853528}"/>
              </a:ext>
            </a:extLst>
          </p:cNvPr>
          <p:cNvSpPr txBox="1"/>
          <p:nvPr/>
        </p:nvSpPr>
        <p:spPr>
          <a:xfrm>
            <a:off x="5401537" y="2078130"/>
            <a:ext cx="988925" cy="369332"/>
          </a:xfrm>
          <a:prstGeom prst="rect">
            <a:avLst/>
          </a:prstGeom>
          <a:noFill/>
        </p:spPr>
        <p:txBody>
          <a:bodyPr wrap="none" rtlCol="0">
            <a:spAutoFit/>
          </a:bodyPr>
          <a:lstStyle/>
          <a:p>
            <a:r>
              <a:rPr lang="en-US" dirty="0"/>
              <a:t>Memory</a:t>
            </a:r>
          </a:p>
        </p:txBody>
      </p:sp>
      <p:sp>
        <p:nvSpPr>
          <p:cNvPr id="93" name="TextBox 92">
            <a:extLst>
              <a:ext uri="{FF2B5EF4-FFF2-40B4-BE49-F238E27FC236}">
                <a16:creationId xmlns:a16="http://schemas.microsoft.com/office/drawing/2014/main" id="{3F2DCF76-66E0-4979-59B9-AE2C880CFD02}"/>
              </a:ext>
            </a:extLst>
          </p:cNvPr>
          <p:cNvSpPr txBox="1"/>
          <p:nvPr/>
        </p:nvSpPr>
        <p:spPr>
          <a:xfrm>
            <a:off x="1348630" y="750664"/>
            <a:ext cx="3066417" cy="646331"/>
          </a:xfrm>
          <a:prstGeom prst="rect">
            <a:avLst/>
          </a:prstGeom>
          <a:noFill/>
        </p:spPr>
        <p:txBody>
          <a:bodyPr wrap="none" rtlCol="0">
            <a:spAutoFit/>
          </a:bodyPr>
          <a:lstStyle/>
          <a:p>
            <a:r>
              <a:rPr lang="en-US" dirty="0"/>
              <a:t>CDC 6500 – 60 bit words, 6 bit </a:t>
            </a:r>
          </a:p>
          <a:p>
            <a:r>
              <a:rPr lang="en-US" dirty="0"/>
              <a:t>characters, big-endian</a:t>
            </a:r>
          </a:p>
        </p:txBody>
      </p:sp>
      <p:sp>
        <p:nvSpPr>
          <p:cNvPr id="94" name="TextBox 93">
            <a:extLst>
              <a:ext uri="{FF2B5EF4-FFF2-40B4-BE49-F238E27FC236}">
                <a16:creationId xmlns:a16="http://schemas.microsoft.com/office/drawing/2014/main" id="{D0B8DE13-F248-2247-1B67-C19E25198693}"/>
              </a:ext>
            </a:extLst>
          </p:cNvPr>
          <p:cNvSpPr txBox="1"/>
          <p:nvPr/>
        </p:nvSpPr>
        <p:spPr>
          <a:xfrm>
            <a:off x="957768" y="4250105"/>
            <a:ext cx="3631122" cy="646331"/>
          </a:xfrm>
          <a:prstGeom prst="rect">
            <a:avLst/>
          </a:prstGeom>
          <a:noFill/>
        </p:spPr>
        <p:txBody>
          <a:bodyPr wrap="none" rtlCol="0">
            <a:spAutoFit/>
          </a:bodyPr>
          <a:lstStyle/>
          <a:p>
            <a:r>
              <a:rPr lang="en-US" dirty="0"/>
              <a:t>Motorola 68000 – 32 bit words 8-bit </a:t>
            </a:r>
          </a:p>
          <a:p>
            <a:r>
              <a:rPr lang="en-US" dirty="0"/>
              <a:t>characters big-endian</a:t>
            </a:r>
          </a:p>
        </p:txBody>
      </p:sp>
      <p:sp>
        <p:nvSpPr>
          <p:cNvPr id="95" name="TextBox 94">
            <a:extLst>
              <a:ext uri="{FF2B5EF4-FFF2-40B4-BE49-F238E27FC236}">
                <a16:creationId xmlns:a16="http://schemas.microsoft.com/office/drawing/2014/main" id="{D7819716-6B57-20EF-2A39-4E330CD51AA9}"/>
              </a:ext>
            </a:extLst>
          </p:cNvPr>
          <p:cNvSpPr txBox="1"/>
          <p:nvPr/>
        </p:nvSpPr>
        <p:spPr>
          <a:xfrm>
            <a:off x="5814148" y="4434771"/>
            <a:ext cx="4033284" cy="923330"/>
          </a:xfrm>
          <a:prstGeom prst="rect">
            <a:avLst/>
          </a:prstGeom>
          <a:noFill/>
        </p:spPr>
        <p:txBody>
          <a:bodyPr wrap="none" rtlCol="0">
            <a:spAutoFit/>
          </a:bodyPr>
          <a:lstStyle/>
          <a:p>
            <a:r>
              <a:rPr lang="en-US" dirty="0"/>
              <a:t>Intel x86 – 32 bit words, 8 bit</a:t>
            </a:r>
          </a:p>
          <a:p>
            <a:r>
              <a:rPr lang="en-US" dirty="0"/>
              <a:t>characters, little-endian, ARM processors</a:t>
            </a:r>
          </a:p>
          <a:p>
            <a:r>
              <a:rPr lang="en-US" dirty="0"/>
              <a:t>like the Apple M1 are often little endian.</a:t>
            </a:r>
          </a:p>
        </p:txBody>
      </p:sp>
      <p:sp>
        <p:nvSpPr>
          <p:cNvPr id="98" name="Title 97">
            <a:extLst>
              <a:ext uri="{FF2B5EF4-FFF2-40B4-BE49-F238E27FC236}">
                <a16:creationId xmlns:a16="http://schemas.microsoft.com/office/drawing/2014/main" id="{F345DC55-C888-CD3E-A9C6-DA7ADF9C1F75}"/>
              </a:ext>
            </a:extLst>
          </p:cNvPr>
          <p:cNvSpPr>
            <a:spLocks noGrp="1"/>
          </p:cNvSpPr>
          <p:nvPr>
            <p:ph type="title"/>
          </p:nvPr>
        </p:nvSpPr>
        <p:spPr>
          <a:xfrm>
            <a:off x="7320516" y="365125"/>
            <a:ext cx="4033284" cy="2030885"/>
          </a:xfrm>
        </p:spPr>
        <p:txBody>
          <a:bodyPr>
            <a:normAutofit/>
          </a:bodyPr>
          <a:lstStyle/>
          <a:p>
            <a:r>
              <a:rPr lang="en-US" dirty="0"/>
              <a:t>Moving data from memory to registers(*)</a:t>
            </a:r>
          </a:p>
        </p:txBody>
      </p:sp>
      <p:sp>
        <p:nvSpPr>
          <p:cNvPr id="99" name="TextBox 98">
            <a:extLst>
              <a:ext uri="{FF2B5EF4-FFF2-40B4-BE49-F238E27FC236}">
                <a16:creationId xmlns:a16="http://schemas.microsoft.com/office/drawing/2014/main" id="{D2CE1967-01FE-5739-4CCE-1C884E554160}"/>
              </a:ext>
            </a:extLst>
          </p:cNvPr>
          <p:cNvSpPr txBox="1"/>
          <p:nvPr/>
        </p:nvSpPr>
        <p:spPr>
          <a:xfrm>
            <a:off x="2232736" y="5760298"/>
            <a:ext cx="7730056" cy="830997"/>
          </a:xfrm>
          <a:prstGeom prst="rect">
            <a:avLst/>
          </a:prstGeom>
          <a:noFill/>
        </p:spPr>
        <p:txBody>
          <a:bodyPr wrap="square" rtlCol="0">
            <a:spAutoFit/>
          </a:bodyPr>
          <a:lstStyle/>
          <a:p>
            <a:r>
              <a:rPr lang="en-US" sz="2400" dirty="0"/>
              <a:t>* Before a CPU can perform a computation on some data, it must copy data from the memory into a register in the CPU.</a:t>
            </a:r>
          </a:p>
        </p:txBody>
      </p:sp>
    </p:spTree>
    <p:extLst>
      <p:ext uri="{BB962C8B-B14F-4D97-AF65-F5344CB8AC3E}">
        <p14:creationId xmlns:p14="http://schemas.microsoft.com/office/powerpoint/2010/main" val="647561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BFDBE0-991B-1889-9517-4AFB07C08492}"/>
              </a:ext>
            </a:extLst>
          </p:cNvPr>
          <p:cNvSpPr>
            <a:spLocks noGrp="1"/>
          </p:cNvSpPr>
          <p:nvPr>
            <p:ph type="title"/>
          </p:nvPr>
        </p:nvSpPr>
        <p:spPr/>
        <p:txBody>
          <a:bodyPr/>
          <a:lstStyle/>
          <a:p>
            <a:r>
              <a:rPr lang="en-US" dirty="0"/>
              <a:t>Thanks Ken, Brian, and Dennis! (again)</a:t>
            </a:r>
          </a:p>
        </p:txBody>
      </p:sp>
      <p:sp>
        <p:nvSpPr>
          <p:cNvPr id="4" name="Content Placeholder 3">
            <a:extLst>
              <a:ext uri="{FF2B5EF4-FFF2-40B4-BE49-F238E27FC236}">
                <a16:creationId xmlns:a16="http://schemas.microsoft.com/office/drawing/2014/main" id="{2B62B26A-22F6-25FB-B7CF-A77A3F4FBDD3}"/>
              </a:ext>
            </a:extLst>
          </p:cNvPr>
          <p:cNvSpPr>
            <a:spLocks noGrp="1"/>
          </p:cNvSpPr>
          <p:nvPr>
            <p:ph idx="1"/>
          </p:nvPr>
        </p:nvSpPr>
        <p:spPr>
          <a:xfrm>
            <a:off x="838200" y="1825625"/>
            <a:ext cx="5257800" cy="4351339"/>
          </a:xfrm>
        </p:spPr>
        <p:txBody>
          <a:bodyPr/>
          <a:lstStyle/>
          <a:p>
            <a:r>
              <a:rPr lang="en-US" dirty="0"/>
              <a:t>Endianness was just beginning as a problem in the 1970’s – but Intel and other small microprocessors were little-endian and the rest is history </a:t>
            </a:r>
            <a:r>
              <a:rPr lang="en-US" dirty="0">
                <a:sym typeface="Wingdings" pitchFamily="2" charset="2"/>
              </a:rPr>
              <a:t></a:t>
            </a:r>
            <a:endParaRPr lang="en-US" dirty="0"/>
          </a:p>
        </p:txBody>
      </p:sp>
      <p:sp>
        <p:nvSpPr>
          <p:cNvPr id="5" name="TextBox 4">
            <a:extLst>
              <a:ext uri="{FF2B5EF4-FFF2-40B4-BE49-F238E27FC236}">
                <a16:creationId xmlns:a16="http://schemas.microsoft.com/office/drawing/2014/main" id="{93B35C56-B7E2-9377-2E6D-505569A25566}"/>
              </a:ext>
            </a:extLst>
          </p:cNvPr>
          <p:cNvSpPr txBox="1"/>
          <p:nvPr/>
        </p:nvSpPr>
        <p:spPr>
          <a:xfrm>
            <a:off x="7024717" y="1825626"/>
            <a:ext cx="4777153" cy="2171107"/>
          </a:xfrm>
          <a:prstGeom prst="rect">
            <a:avLst/>
          </a:prstGeom>
          <a:noFill/>
          <a:ln>
            <a:solidFill>
              <a:schemeClr val="accent1"/>
            </a:solidFill>
          </a:ln>
        </p:spPr>
        <p:txBody>
          <a:bodyPr wrap="square" rtlCol="0">
            <a:spAutoFit/>
          </a:bodyPr>
          <a:lstStyle/>
          <a:p>
            <a:r>
              <a:rPr lang="en-US" sz="1351" i="1" dirty="0"/>
              <a:t>Dealing with data of different endianness is sometimes termed the NUXI problem. This terminology alludes to the byte order conflicts encountered while adapting UNIX, which ran on the mixed-endian PDP-11, to a big-endian IBM Series/1 computer. Unix was one of the first systems to allow the same code to be compiled for platforms with different internal representations. One of the first programs converted was supposed to print out Unix, but on the Series/1 it printed </a:t>
            </a:r>
            <a:r>
              <a:rPr lang="en-US" sz="1351" i="1" dirty="0" err="1"/>
              <a:t>nUxi</a:t>
            </a:r>
            <a:r>
              <a:rPr lang="en-US" sz="1351" i="1" dirty="0"/>
              <a:t> instead</a:t>
            </a:r>
            <a:r>
              <a:rPr lang="en-US" sz="1351" dirty="0"/>
              <a:t>.</a:t>
            </a:r>
          </a:p>
          <a:p>
            <a:endParaRPr lang="en-US" sz="1351" dirty="0"/>
          </a:p>
          <a:p>
            <a:r>
              <a:rPr lang="en-US" sz="1351" dirty="0"/>
              <a:t>     -- https://</a:t>
            </a:r>
            <a:r>
              <a:rPr lang="en-US" sz="1351" dirty="0" err="1"/>
              <a:t>en.wikipedia.org</a:t>
            </a:r>
            <a:r>
              <a:rPr lang="en-US" sz="1351" dirty="0"/>
              <a:t>/wiki/Endianness</a:t>
            </a:r>
          </a:p>
        </p:txBody>
      </p:sp>
    </p:spTree>
    <p:extLst>
      <p:ext uri="{BB962C8B-B14F-4D97-AF65-F5344CB8AC3E}">
        <p14:creationId xmlns:p14="http://schemas.microsoft.com/office/powerpoint/2010/main" val="2049614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1DB4-AD68-B4B3-D868-A34CA79FFDF9}"/>
              </a:ext>
            </a:extLst>
          </p:cNvPr>
          <p:cNvSpPr>
            <a:spLocks noGrp="1"/>
          </p:cNvSpPr>
          <p:nvPr>
            <p:ph type="title"/>
          </p:nvPr>
        </p:nvSpPr>
        <p:spPr/>
        <p:txBody>
          <a:bodyPr/>
          <a:lstStyle/>
          <a:p>
            <a:r>
              <a:rPr lang="en-US"/>
              <a:t>Endianness revisited….</a:t>
            </a:r>
            <a:endParaRPr lang="en-US" dirty="0"/>
          </a:p>
        </p:txBody>
      </p:sp>
      <p:sp>
        <p:nvSpPr>
          <p:cNvPr id="4" name="TextBox 3">
            <a:extLst>
              <a:ext uri="{FF2B5EF4-FFF2-40B4-BE49-F238E27FC236}">
                <a16:creationId xmlns:a16="http://schemas.microsoft.com/office/drawing/2014/main" id="{576602AD-D2C1-A962-787A-C8CAAC2A6411}"/>
              </a:ext>
            </a:extLst>
          </p:cNvPr>
          <p:cNvSpPr txBox="1"/>
          <p:nvPr/>
        </p:nvSpPr>
        <p:spPr>
          <a:xfrm>
            <a:off x="838201" y="1551789"/>
            <a:ext cx="6603090" cy="452431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stdio.h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#include &lt;</a:t>
            </a:r>
            <a:r>
              <a:rPr lang="en-US" sz="1600" dirty="0" err="1">
                <a:latin typeface="Courier New" panose="02070309020205020404" pitchFamily="49" charset="0"/>
                <a:cs typeface="Courier New" panose="02070309020205020404" pitchFamily="49" charset="0"/>
              </a:rPr>
              <a:t>string.h</a:t>
            </a:r>
            <a:r>
              <a:rPr lang="en-US" sz="1600" dirty="0">
                <a:latin typeface="Courier New" panose="02070309020205020404" pitchFamily="49" charset="0"/>
                <a:cs typeface="Courier New" panose="02070309020205020404" pitchFamily="49" charset="0"/>
              </a:rPr>
              <a:t>&gt;</a:t>
            </a:r>
          </a:p>
          <a:p>
            <a:r>
              <a:rPr lang="en-US" sz="1600" dirty="0">
                <a:latin typeface="Courier New" panose="02070309020205020404" pitchFamily="49" charset="0"/>
                <a:cs typeface="Courier New" panose="02070309020205020404" pitchFamily="49" charset="0"/>
              </a:rPr>
              <a:t>int main() {</a:t>
            </a:r>
          </a:p>
          <a:p>
            <a:r>
              <a:rPr lang="en-US" sz="1600" dirty="0">
                <a:latin typeface="Courier New" panose="02070309020205020404" pitchFamily="49" charset="0"/>
                <a:cs typeface="Courier New" panose="02070309020205020404" pitchFamily="49" charset="0"/>
              </a:rPr>
              <a:t>    char s[] = "Hello world";</a:t>
            </a:r>
          </a:p>
          <a:p>
            <a:r>
              <a:rPr lang="en-US" sz="1600" dirty="0">
                <a:solidFill>
                  <a:srgbClr val="002060"/>
                </a:solidFill>
                <a:latin typeface="Courier New" panose="02070309020205020404" pitchFamily="49" charset="0"/>
                <a:cs typeface="Courier New" panose="02070309020205020404" pitchFamily="49" charset="0"/>
              </a:rPr>
              <a:t>    int *</a:t>
            </a:r>
            <a:r>
              <a:rPr lang="en-US" sz="1600" dirty="0" err="1">
                <a:solidFill>
                  <a:srgbClr val="002060"/>
                </a:solidFill>
                <a:latin typeface="Courier New" panose="02070309020205020404" pitchFamily="49" charset="0"/>
                <a:cs typeface="Courier New" panose="02070309020205020404" pitchFamily="49" charset="0"/>
              </a:rPr>
              <a:t>si</a:t>
            </a:r>
            <a:r>
              <a:rPr lang="en-US" sz="1600" dirty="0">
                <a:solidFill>
                  <a:srgbClr val="002060"/>
                </a:solidFill>
                <a:latin typeface="Courier New" panose="02070309020205020404" pitchFamily="49" charset="0"/>
                <a:cs typeface="Courier New" panose="02070309020205020404" pitchFamily="49" charset="0"/>
              </a:rPr>
              <a:t> = (int *) &amp;s;</a:t>
            </a:r>
          </a:p>
          <a:p>
            <a:r>
              <a:rPr lang="en-US" sz="1600" dirty="0">
                <a:latin typeface="Courier New" panose="02070309020205020404" pitchFamily="49" charset="0"/>
                <a:cs typeface="Courier New" panose="02070309020205020404" pitchFamily="49" charset="0"/>
              </a:rPr>
              <a:t>    int mask, masked,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 l l e H  o W - o 00 d l r\n");</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%08x %08x\n",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[1],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[2]);</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mask = 0xff &lt;&lt; 8;</a:t>
            </a:r>
          </a:p>
          <a:p>
            <a:r>
              <a:rPr lang="en-US" sz="1600" dirty="0">
                <a:latin typeface="Courier New" panose="02070309020205020404" pitchFamily="49" charset="0"/>
                <a:cs typeface="Courier New" panose="02070309020205020404" pitchFamily="49" charset="0"/>
              </a:rPr>
              <a:t>    masked = </a:t>
            </a:r>
            <a:r>
              <a:rPr lang="en-US" sz="1600" dirty="0" err="1">
                <a:latin typeface="Courier New" panose="02070309020205020404" pitchFamily="49" charset="0"/>
                <a:cs typeface="Courier New" panose="02070309020205020404" pitchFamily="49" charset="0"/>
              </a:rPr>
              <a:t>si</a:t>
            </a:r>
            <a:r>
              <a:rPr lang="en-US" sz="1600" dirty="0">
                <a:latin typeface="Courier New" panose="02070309020205020404" pitchFamily="49" charset="0"/>
                <a:cs typeface="Courier New" panose="02070309020205020404" pitchFamily="49" charset="0"/>
              </a:rPr>
              <a:t>[0] &amp;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 masked &gt;&gt; 8;</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("%08x\n", masked);</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printf</a:t>
            </a:r>
            <a:r>
              <a:rPr lang="en-US" sz="1600" dirty="0">
                <a:latin typeface="Courier New" panose="02070309020205020404" pitchFamily="49" charset="0"/>
                <a:cs typeface="Courier New" panose="02070309020205020404" pitchFamily="49" charset="0"/>
              </a:rPr>
              <a:t>("%08x %c\n",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ch</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9C7C180-97B3-82D0-4384-4FC6C6803BF3}"/>
              </a:ext>
            </a:extLst>
          </p:cNvPr>
          <p:cNvSpPr txBox="1"/>
          <p:nvPr/>
        </p:nvSpPr>
        <p:spPr>
          <a:xfrm>
            <a:off x="7959921" y="2767280"/>
            <a:ext cx="3393878"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a.out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l</a:t>
            </a:r>
            <a:r>
              <a:rPr lang="en-US" sz="1600" dirty="0">
                <a:latin typeface="Courier New" panose="02070309020205020404" pitchFamily="49" charset="0"/>
                <a:cs typeface="Courier New" panose="02070309020205020404" pitchFamily="49" charset="0"/>
              </a:rPr>
              <a:t> e </a:t>
            </a:r>
            <a:r>
              <a:rPr lang="en-US" sz="1600" b="1" dirty="0">
                <a:latin typeface="Courier New" panose="02070309020205020404" pitchFamily="49" charset="0"/>
                <a:cs typeface="Courier New" panose="02070309020205020404" pitchFamily="49" charset="0"/>
              </a:rPr>
              <a:t>H</a:t>
            </a:r>
            <a:r>
              <a:rPr lang="en-US" sz="1600" dirty="0">
                <a:latin typeface="Courier New" panose="02070309020205020404" pitchFamily="49" charset="0"/>
                <a:cs typeface="Courier New" panose="02070309020205020404" pitchFamily="49" charset="0"/>
              </a:rPr>
              <a:t>  o </a:t>
            </a:r>
            <a:r>
              <a:rPr lang="en-US" sz="1600" b="1" dirty="0">
                <a:latin typeface="Courier New" panose="02070309020205020404" pitchFamily="49" charset="0"/>
                <a:cs typeface="Courier New" panose="02070309020205020404" pitchFamily="49" charset="0"/>
              </a:rPr>
              <a:t>W</a:t>
            </a:r>
            <a:r>
              <a:rPr lang="en-US" sz="1600" dirty="0">
                <a:latin typeface="Courier New" panose="02070309020205020404" pitchFamily="49" charset="0"/>
                <a:cs typeface="Courier New" panose="02070309020205020404" pitchFamily="49" charset="0"/>
              </a:rPr>
              <a:t> - </a:t>
            </a:r>
            <a:r>
              <a:rPr lang="en-US" sz="1600" b="1" dirty="0">
                <a:latin typeface="Courier New" panose="02070309020205020404" pitchFamily="49" charset="0"/>
                <a:cs typeface="Courier New" panose="02070309020205020404" pitchFamily="49" charset="0"/>
              </a:rPr>
              <a:t>o</a:t>
            </a:r>
            <a:r>
              <a:rPr lang="en-US" sz="1600" dirty="0">
                <a:latin typeface="Courier New" panose="02070309020205020404" pitchFamily="49" charset="0"/>
                <a:cs typeface="Courier New" panose="02070309020205020404" pitchFamily="49" charset="0"/>
              </a:rPr>
              <a:t> 00 </a:t>
            </a:r>
            <a:r>
              <a:rPr lang="en-US" sz="1600" b="1" dirty="0">
                <a:latin typeface="Courier New" panose="02070309020205020404" pitchFamily="49" charset="0"/>
                <a:cs typeface="Courier New" panose="02070309020205020404" pitchFamily="49" charset="0"/>
              </a:rPr>
              <a:t>d</a:t>
            </a:r>
            <a:r>
              <a:rPr lang="en-US" sz="1600" dirty="0">
                <a:latin typeface="Courier New" panose="02070309020205020404" pitchFamily="49" charset="0"/>
                <a:cs typeface="Courier New" panose="02070309020205020404" pitchFamily="49" charset="0"/>
              </a:rPr>
              <a:t> l </a:t>
            </a:r>
            <a:r>
              <a:rPr lang="en-US" sz="1600" b="1" dirty="0">
                <a:latin typeface="Courier New" panose="02070309020205020404" pitchFamily="49" charset="0"/>
                <a:cs typeface="Courier New" panose="02070309020205020404" pitchFamily="49" charset="0"/>
              </a:rPr>
              <a:t>r</a:t>
            </a:r>
          </a:p>
          <a:p>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6c</a:t>
            </a:r>
            <a:r>
              <a:rPr lang="en-US" sz="1600" dirty="0">
                <a:latin typeface="Courier New" panose="02070309020205020404" pitchFamily="49" charset="0"/>
                <a:cs typeface="Courier New" panose="02070309020205020404" pitchFamily="49" charset="0"/>
              </a:rPr>
              <a:t>65</a:t>
            </a:r>
            <a:r>
              <a:rPr lang="en-US" sz="1600" b="1" dirty="0">
                <a:latin typeface="Courier New" panose="02070309020205020404" pitchFamily="49" charset="0"/>
                <a:cs typeface="Courier New" panose="02070309020205020404" pitchFamily="49" charset="0"/>
              </a:rPr>
              <a:t>48</a:t>
            </a:r>
            <a:r>
              <a:rPr lang="en-US" sz="1600" dirty="0">
                <a:latin typeface="Courier New" panose="02070309020205020404" pitchFamily="49" charset="0"/>
                <a:cs typeface="Courier New" panose="02070309020205020404" pitchFamily="49" charset="0"/>
              </a:rPr>
              <a:t> 6f</a:t>
            </a:r>
            <a:r>
              <a:rPr lang="en-US" sz="1600" b="1" dirty="0">
                <a:latin typeface="Courier New" panose="02070309020205020404" pitchFamily="49" charset="0"/>
                <a:cs typeface="Courier New" panose="02070309020205020404" pitchFamily="49" charset="0"/>
              </a:rPr>
              <a:t>77</a:t>
            </a:r>
            <a:r>
              <a:rPr lang="en-US" sz="1600" dirty="0">
                <a:latin typeface="Courier New" panose="02070309020205020404" pitchFamily="49" charset="0"/>
                <a:cs typeface="Courier New" panose="02070309020205020404" pitchFamily="49" charset="0"/>
              </a:rPr>
              <a:t>20</a:t>
            </a:r>
            <a:r>
              <a:rPr lang="en-US" sz="1600" b="1" dirty="0">
                <a:latin typeface="Courier New" panose="02070309020205020404" pitchFamily="49" charset="0"/>
                <a:cs typeface="Courier New" panose="02070309020205020404" pitchFamily="49" charset="0"/>
              </a:rPr>
              <a:t>6f</a:t>
            </a:r>
            <a:r>
              <a:rPr lang="en-US" sz="1600" dirty="0">
                <a:latin typeface="Courier New" panose="02070309020205020404" pitchFamily="49" charset="0"/>
                <a:cs typeface="Courier New" panose="02070309020205020404" pitchFamily="49" charset="0"/>
              </a:rPr>
              <a:t> 00</a:t>
            </a:r>
            <a:r>
              <a:rPr lang="en-US" sz="1600" b="1" dirty="0">
                <a:latin typeface="Courier New" panose="02070309020205020404" pitchFamily="49" charset="0"/>
                <a:cs typeface="Courier New" panose="02070309020205020404" pitchFamily="49" charset="0"/>
              </a:rPr>
              <a:t>64</a:t>
            </a:r>
            <a:r>
              <a:rPr lang="en-US" sz="1600" dirty="0">
                <a:latin typeface="Courier New" panose="02070309020205020404" pitchFamily="49" charset="0"/>
                <a:cs typeface="Courier New" panose="02070309020205020404" pitchFamily="49" charset="0"/>
              </a:rPr>
              <a:t>6c</a:t>
            </a:r>
            <a:r>
              <a:rPr lang="en-US" sz="1600" b="1" dirty="0">
                <a:latin typeface="Courier New" panose="02070309020205020404" pitchFamily="49" charset="0"/>
                <a:cs typeface="Courier New" panose="02070309020205020404" pitchFamily="49" charset="0"/>
              </a:rPr>
              <a:t>72</a:t>
            </a:r>
          </a:p>
          <a:p>
            <a:r>
              <a:rPr lang="en-US" sz="1600" dirty="0">
                <a:latin typeface="Courier New" panose="02070309020205020404" pitchFamily="49" charset="0"/>
                <a:cs typeface="Courier New" panose="02070309020205020404" pitchFamily="49" charset="0"/>
              </a:rPr>
              <a:t>0000ff00</a:t>
            </a:r>
          </a:p>
          <a:p>
            <a:r>
              <a:rPr lang="en-US" sz="1600" dirty="0">
                <a:latin typeface="Courier New" panose="02070309020205020404" pitchFamily="49" charset="0"/>
                <a:cs typeface="Courier New" panose="02070309020205020404" pitchFamily="49" charset="0"/>
              </a:rPr>
              <a:t>00006500</a:t>
            </a:r>
          </a:p>
          <a:p>
            <a:r>
              <a:rPr lang="en-US" sz="1600" dirty="0">
                <a:latin typeface="Courier New" panose="02070309020205020404" pitchFamily="49" charset="0"/>
                <a:cs typeface="Courier New" panose="02070309020205020404" pitchFamily="49" charset="0"/>
              </a:rPr>
              <a:t>00000065 e</a:t>
            </a:r>
            <a:endParaRPr lang="en-US" sz="1600" b="1"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EE1A160-FA5F-05BB-8C27-57A986C8E306}"/>
              </a:ext>
            </a:extLst>
          </p:cNvPr>
          <p:cNvSpPr txBox="1"/>
          <p:nvPr/>
        </p:nvSpPr>
        <p:spPr>
          <a:xfrm>
            <a:off x="7279159" y="5110432"/>
            <a:ext cx="3106556" cy="508088"/>
          </a:xfrm>
          <a:prstGeom prst="rect">
            <a:avLst/>
          </a:prstGeom>
          <a:noFill/>
        </p:spPr>
        <p:txBody>
          <a:bodyPr wrap="none" rtlCol="0">
            <a:spAutoFit/>
          </a:bodyPr>
          <a:lstStyle/>
          <a:p>
            <a:r>
              <a:rPr lang="en-US" sz="1351" dirty="0"/>
              <a:t>Please don’t try this at home </a:t>
            </a:r>
            <a:r>
              <a:rPr lang="en-US" sz="1351" dirty="0">
                <a:sym typeface="Wingdings" pitchFamily="2" charset="2"/>
              </a:rPr>
              <a:t> </a:t>
            </a:r>
          </a:p>
          <a:p>
            <a:r>
              <a:rPr lang="en-US" sz="1351" dirty="0"/>
              <a:t>https://</a:t>
            </a:r>
            <a:r>
              <a:rPr lang="en-US" sz="1351" dirty="0" err="1"/>
              <a:t>en.wikipedia.org</a:t>
            </a:r>
            <a:r>
              <a:rPr lang="en-US" sz="1351" dirty="0"/>
              <a:t>/wiki/Endianness</a:t>
            </a:r>
          </a:p>
        </p:txBody>
      </p:sp>
      <p:sp>
        <p:nvSpPr>
          <p:cNvPr id="7" name="TextBox 6">
            <a:extLst>
              <a:ext uri="{FF2B5EF4-FFF2-40B4-BE49-F238E27FC236}">
                <a16:creationId xmlns:a16="http://schemas.microsoft.com/office/drawing/2014/main" id="{A6E2F1D5-5AE5-F140-795E-8B3AAD97E87E}"/>
              </a:ext>
            </a:extLst>
          </p:cNvPr>
          <p:cNvSpPr txBox="1"/>
          <p:nvPr/>
        </p:nvSpPr>
        <p:spPr>
          <a:xfrm>
            <a:off x="10460183" y="6323599"/>
            <a:ext cx="1600199" cy="338554"/>
          </a:xfrm>
          <a:prstGeom prst="rect">
            <a:avLst/>
          </a:prstGeom>
          <a:noFill/>
        </p:spPr>
        <p:txBody>
          <a:bodyPr wrap="square">
            <a:spAutoFit/>
          </a:bodyPr>
          <a:lstStyle/>
          <a:p>
            <a:r>
              <a:rPr lang="en-US" sz="1600" dirty="0">
                <a:solidFill>
                  <a:srgbClr val="000000"/>
                </a:solidFill>
                <a:latin typeface="Menlo" panose="020B0609030804020204" pitchFamily="49" charset="0"/>
              </a:rPr>
              <a:t>kr_02_01.c</a:t>
            </a:r>
          </a:p>
        </p:txBody>
      </p:sp>
      <p:cxnSp>
        <p:nvCxnSpPr>
          <p:cNvPr id="8" name="Straight Arrow Connector 7">
            <a:extLst>
              <a:ext uri="{FF2B5EF4-FFF2-40B4-BE49-F238E27FC236}">
                <a16:creationId xmlns:a16="http://schemas.microsoft.com/office/drawing/2014/main" id="{3E5936FE-9B5E-3EC1-95BC-40B11226DC63}"/>
              </a:ext>
            </a:extLst>
          </p:cNvPr>
          <p:cNvCxnSpPr>
            <a:cxnSpLocks/>
          </p:cNvCxnSpPr>
          <p:nvPr/>
        </p:nvCxnSpPr>
        <p:spPr>
          <a:xfrm flipH="1">
            <a:off x="11070771" y="5372100"/>
            <a:ext cx="440872" cy="9514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109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p:txBody>
          <a:bodyPr/>
          <a:lstStyle/>
          <a:p>
            <a:r>
              <a:rPr lang="en-US" dirty="0"/>
              <a:t>Pointers are where we move “below the abstraction”</a:t>
            </a:r>
          </a:p>
          <a:p>
            <a:r>
              <a:rPr lang="en-US" dirty="0"/>
              <a:t>Pointers as first-class concepts in C are why C can replace assembly language</a:t>
            </a:r>
          </a:p>
          <a:p>
            <a:r>
              <a:rPr lang="en-US" dirty="0"/>
              <a:t>Understanding pointers well enables the path to assembly language, machine language and even hardware </a:t>
            </a:r>
          </a:p>
          <a:p>
            <a:r>
              <a:rPr lang="en-US" dirty="0"/>
              <a:t>Take your time and learn this well – from now on, everything depends on understanding pointers.</a:t>
            </a:r>
          </a:p>
          <a:p>
            <a:r>
              <a:rPr lang="en-US" dirty="0"/>
              <a:t>Skim sections 5.7, 5.10 - 5.12 </a:t>
            </a:r>
            <a:r>
              <a:rPr lang="en-US"/>
              <a:t>– Lets </a:t>
            </a:r>
            <a:r>
              <a:rPr lang="en-US" dirty="0"/>
              <a:t>get to Chapter 6 </a:t>
            </a:r>
            <a:r>
              <a:rPr lang="en-US" dirty="0">
                <a:sym typeface="Wingdings" pitchFamily="2" charset="2"/>
              </a:rPr>
              <a:t></a:t>
            </a:r>
            <a:endParaRPr lang="en-US" dirty="0"/>
          </a:p>
          <a:p>
            <a:endParaRPr lang="en-US" dirty="0"/>
          </a:p>
        </p:txBody>
      </p:sp>
    </p:spTree>
    <p:extLst>
      <p:ext uri="{BB962C8B-B14F-4D97-AF65-F5344CB8AC3E}">
        <p14:creationId xmlns:p14="http://schemas.microsoft.com/office/powerpoint/2010/main" val="395316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2022-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A7E7-D961-66E7-E7CF-CB277CD7224F}"/>
              </a:ext>
            </a:extLst>
          </p:cNvPr>
          <p:cNvSpPr>
            <a:spLocks noGrp="1"/>
          </p:cNvSpPr>
          <p:nvPr>
            <p:ph type="title"/>
          </p:nvPr>
        </p:nvSpPr>
        <p:spPr/>
        <p:txBody>
          <a:bodyPr/>
          <a:lstStyle/>
          <a:p>
            <a:r>
              <a:rPr lang="en-US" dirty="0"/>
              <a:t>Chapter 5 – Unique Areas</a:t>
            </a:r>
          </a:p>
        </p:txBody>
      </p:sp>
      <p:sp>
        <p:nvSpPr>
          <p:cNvPr id="3" name="Content Placeholder 2">
            <a:extLst>
              <a:ext uri="{FF2B5EF4-FFF2-40B4-BE49-F238E27FC236}">
                <a16:creationId xmlns:a16="http://schemas.microsoft.com/office/drawing/2014/main" id="{68463E63-AAEC-04B4-9809-5D8198075019}"/>
              </a:ext>
            </a:extLst>
          </p:cNvPr>
          <p:cNvSpPr>
            <a:spLocks noGrp="1"/>
          </p:cNvSpPr>
          <p:nvPr>
            <p:ph idx="1"/>
          </p:nvPr>
        </p:nvSpPr>
        <p:spPr/>
        <p:txBody>
          <a:bodyPr/>
          <a:lstStyle/>
          <a:p>
            <a:r>
              <a:rPr lang="en-US" dirty="0"/>
              <a:t>Section 5.1 is like poetry.  It is a love letter from the creators of C to future Computer Scientists.</a:t>
            </a:r>
          </a:p>
          <a:p>
            <a:r>
              <a:rPr lang="en-US" dirty="0"/>
              <a:t>Section 5.4 – Pointer </a:t>
            </a:r>
            <a:r>
              <a:rPr lang="en-US" dirty="0" err="1"/>
              <a:t>artithmetic</a:t>
            </a:r>
            <a:endParaRPr lang="en-US" dirty="0"/>
          </a:p>
          <a:p>
            <a:r>
              <a:rPr lang="en-US" dirty="0"/>
              <a:t>Section 5.6 Pointers are not Integers (see void *)</a:t>
            </a:r>
          </a:p>
          <a:p>
            <a:r>
              <a:rPr lang="en-US" dirty="0"/>
              <a:t>Review endian example from Chapter 2</a:t>
            </a:r>
          </a:p>
          <a:p>
            <a:r>
              <a:rPr lang="en-US" dirty="0"/>
              <a:t>Sections 5.7, 5.10 - 5.12 – Skim – come back to these later</a:t>
            </a:r>
          </a:p>
          <a:p>
            <a:endParaRPr lang="en-US" dirty="0"/>
          </a:p>
        </p:txBody>
      </p:sp>
    </p:spTree>
    <p:extLst>
      <p:ext uri="{BB962C8B-B14F-4D97-AF65-F5344CB8AC3E}">
        <p14:creationId xmlns:p14="http://schemas.microsoft.com/office/powerpoint/2010/main" val="1081645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Section 5.1</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Tree>
    <p:extLst>
      <p:ext uri="{BB962C8B-B14F-4D97-AF65-F5344CB8AC3E}">
        <p14:creationId xmlns:p14="http://schemas.microsoft.com/office/powerpoint/2010/main" val="2833068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Section 5.1 – Addresses in </a:t>
            </a:r>
            <a:r>
              <a:rPr lang="en-US" dirty="0" err="1"/>
              <a:t>CPython</a:t>
            </a:r>
            <a:r>
              <a:rPr lang="en-US" dirty="0"/>
              <a:t>?</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310E19C4-63E0-96FD-B081-9D713FA26B7A}"/>
              </a:ext>
            </a:extLst>
          </p:cNvPr>
          <p:cNvSpPr txBox="1"/>
          <p:nvPr/>
        </p:nvSpPr>
        <p:spPr>
          <a:xfrm>
            <a:off x="6428014" y="3526969"/>
            <a:ext cx="3768980"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x = 42</a:t>
            </a:r>
          </a:p>
          <a:p>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id(x)</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print("%d 0x%x" % (</a:t>
            </a:r>
            <a:r>
              <a:rPr lang="en-US" b="1" dirty="0" err="1">
                <a:latin typeface="Courier New" panose="02070309020205020404" pitchFamily="49" charset="0"/>
                <a:cs typeface="Courier New" panose="02070309020205020404" pitchFamily="49" charset="0"/>
              </a:rPr>
              <a:t>x,px</a:t>
            </a:r>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a:ln>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7" name="TextBox 6">
            <a:extLst>
              <a:ext uri="{FF2B5EF4-FFF2-40B4-BE49-F238E27FC236}">
                <a16:creationId xmlns:a16="http://schemas.microsoft.com/office/drawing/2014/main" id="{4CA7500A-184D-9754-40DA-6D85C8FDEBEB}"/>
              </a:ext>
            </a:extLst>
          </p:cNvPr>
          <p:cNvSpPr txBox="1"/>
          <p:nvPr/>
        </p:nvSpPr>
        <p:spPr>
          <a:xfrm>
            <a:off x="6428014" y="5292546"/>
            <a:ext cx="2114681" cy="369332"/>
          </a:xfrm>
          <a:prstGeom prst="rect">
            <a:avLst/>
          </a:prstGeom>
          <a:noFill/>
          <a:ln>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42 0x1043cae50</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
        <p:nvSpPr>
          <p:cNvPr id="9" name="TextBox 8">
            <a:extLst>
              <a:ext uri="{FF2B5EF4-FFF2-40B4-BE49-F238E27FC236}">
                <a16:creationId xmlns:a16="http://schemas.microsoft.com/office/drawing/2014/main" id="{070803BD-696E-A30F-DAB5-A1EDA7B6BFFE}"/>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kr_05_01.py</a:t>
            </a:r>
          </a:p>
        </p:txBody>
      </p:sp>
    </p:spTree>
    <p:extLst>
      <p:ext uri="{BB962C8B-B14F-4D97-AF65-F5344CB8AC3E}">
        <p14:creationId xmlns:p14="http://schemas.microsoft.com/office/powerpoint/2010/main" val="512537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4E45E-A607-7174-BEA6-CE84E942DEAE}"/>
              </a:ext>
            </a:extLst>
          </p:cNvPr>
          <p:cNvSpPr>
            <a:spLocks noGrp="1"/>
          </p:cNvSpPr>
          <p:nvPr>
            <p:ph type="title"/>
          </p:nvPr>
        </p:nvSpPr>
        <p:spPr/>
        <p:txBody>
          <a:bodyPr/>
          <a:lstStyle/>
          <a:p>
            <a:r>
              <a:rPr lang="en-US" dirty="0"/>
              <a:t>Living Dangerously!</a:t>
            </a:r>
          </a:p>
        </p:txBody>
      </p:sp>
      <p:sp>
        <p:nvSpPr>
          <p:cNvPr id="4" name="TextBox 3">
            <a:extLst>
              <a:ext uri="{FF2B5EF4-FFF2-40B4-BE49-F238E27FC236}">
                <a16:creationId xmlns:a16="http://schemas.microsoft.com/office/drawing/2014/main" id="{720EE503-44F9-2407-C97C-B2B07E796C38}"/>
              </a:ext>
            </a:extLst>
          </p:cNvPr>
          <p:cNvSpPr txBox="1"/>
          <p:nvPr/>
        </p:nvSpPr>
        <p:spPr>
          <a:xfrm>
            <a:off x="838200" y="1859339"/>
            <a:ext cx="4596130" cy="313932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int x, y;</a:t>
            </a:r>
          </a:p>
          <a:p>
            <a:r>
              <a:rPr lang="en-US" b="1" dirty="0">
                <a:latin typeface="Courier New" panose="02070309020205020404" pitchFamily="49" charset="0"/>
                <a:cs typeface="Courier New" panose="02070309020205020404" pitchFamily="49" charset="0"/>
              </a:rPr>
              <a:t>    int*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x = 42;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&amp;x;</a:t>
            </a:r>
          </a:p>
          <a:p>
            <a:r>
              <a:rPr lang="en-US" b="1" dirty="0">
                <a:latin typeface="Courier New" panose="02070309020205020404" pitchFamily="49" charset="0"/>
                <a:cs typeface="Courier New" panose="02070309020205020404" pitchFamily="49" charset="0"/>
              </a:rPr>
              <a:t>    y = *</a:t>
            </a:r>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("%d %p %d\n",</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310E19C4-63E0-96FD-B081-9D713FA26B7A}"/>
              </a:ext>
            </a:extLst>
          </p:cNvPr>
          <p:cNvSpPr txBox="1"/>
          <p:nvPr/>
        </p:nvSpPr>
        <p:spPr>
          <a:xfrm>
            <a:off x="6428014" y="3526969"/>
            <a:ext cx="4320413"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x = 42</a:t>
            </a:r>
          </a:p>
          <a:p>
            <a:r>
              <a:rPr lang="en-US" b="1" dirty="0" err="1">
                <a:latin typeface="Courier New" panose="02070309020205020404" pitchFamily="49" charset="0"/>
                <a:cs typeface="Courier New" panose="02070309020205020404" pitchFamily="49" charset="0"/>
              </a:rPr>
              <a:t>px</a:t>
            </a:r>
            <a:r>
              <a:rPr lang="en-US" b="1" dirty="0">
                <a:latin typeface="Courier New" panose="02070309020205020404" pitchFamily="49" charset="0"/>
                <a:cs typeface="Courier New" panose="02070309020205020404" pitchFamily="49" charset="0"/>
              </a:rPr>
              <a:t> = id(x)</a:t>
            </a:r>
          </a:p>
          <a:p>
            <a:r>
              <a:rPr lang="en-US" b="1" dirty="0">
                <a:solidFill>
                  <a:srgbClr val="FF0000"/>
                </a:solidFill>
                <a:latin typeface="Courier New" panose="02070309020205020404" pitchFamily="49" charset="0"/>
                <a:cs typeface="Courier New" panose="02070309020205020404" pitchFamily="49" charset="0"/>
              </a:rPr>
              <a:t>y = </a:t>
            </a:r>
            <a:r>
              <a:rPr lang="en-US" b="1" dirty="0" err="1">
                <a:solidFill>
                  <a:srgbClr val="FF0000"/>
                </a:solidFill>
                <a:latin typeface="Courier New" panose="02070309020205020404" pitchFamily="49" charset="0"/>
                <a:cs typeface="Courier New" panose="02070309020205020404" pitchFamily="49" charset="0"/>
              </a:rPr>
              <a:t>deref</a:t>
            </a:r>
            <a:r>
              <a:rPr lang="en-US" b="1" dirty="0">
                <a:solidFill>
                  <a:srgbClr val="FF0000"/>
                </a:solidFill>
                <a:latin typeface="Courier New" panose="02070309020205020404" pitchFamily="49" charset="0"/>
                <a:cs typeface="Courier New" panose="02070309020205020404" pitchFamily="49" charset="0"/>
              </a:rPr>
              <a:t>(</a:t>
            </a:r>
            <a:r>
              <a:rPr lang="en-US" b="1" dirty="0" err="1">
                <a:solidFill>
                  <a:srgbClr val="FF0000"/>
                </a:solidFill>
                <a:latin typeface="Courier New" panose="02070309020205020404" pitchFamily="49" charset="0"/>
                <a:cs typeface="Courier New" panose="02070309020205020404" pitchFamily="49" charset="0"/>
              </a:rPr>
              <a:t>px</a:t>
            </a:r>
            <a:r>
              <a:rPr lang="en-US" b="1" dirty="0">
                <a:solidFill>
                  <a:srgbClr val="FF00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print("%d 0x%x %d" % (</a:t>
            </a:r>
            <a:r>
              <a:rPr lang="en-US" b="1" dirty="0" err="1">
                <a:latin typeface="Courier New" panose="02070309020205020404" pitchFamily="49" charset="0"/>
                <a:cs typeface="Courier New" panose="02070309020205020404" pitchFamily="49" charset="0"/>
              </a:rPr>
              <a:t>x,px,y</a:t>
            </a:r>
            <a:r>
              <a:rPr lang="en-US"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CAF450AB-425A-F0E8-8074-870B638192D6}"/>
              </a:ext>
            </a:extLst>
          </p:cNvPr>
          <p:cNvSpPr txBox="1"/>
          <p:nvPr/>
        </p:nvSpPr>
        <p:spPr>
          <a:xfrm>
            <a:off x="838200"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0x16f5b31ec 42</a:t>
            </a:r>
          </a:p>
        </p:txBody>
      </p:sp>
      <p:sp>
        <p:nvSpPr>
          <p:cNvPr id="7" name="TextBox 6">
            <a:extLst>
              <a:ext uri="{FF2B5EF4-FFF2-40B4-BE49-F238E27FC236}">
                <a16:creationId xmlns:a16="http://schemas.microsoft.com/office/drawing/2014/main" id="{4CA7500A-184D-9754-40DA-6D85C8FDEBEB}"/>
              </a:ext>
            </a:extLst>
          </p:cNvPr>
          <p:cNvSpPr txBox="1"/>
          <p:nvPr/>
        </p:nvSpPr>
        <p:spPr>
          <a:xfrm>
            <a:off x="6428014" y="5292546"/>
            <a:ext cx="2528256" cy="369332"/>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42 0x1043cae50 42</a:t>
            </a:r>
          </a:p>
        </p:txBody>
      </p:sp>
      <p:sp>
        <p:nvSpPr>
          <p:cNvPr id="8" name="TextBox 7">
            <a:extLst>
              <a:ext uri="{FF2B5EF4-FFF2-40B4-BE49-F238E27FC236}">
                <a16:creationId xmlns:a16="http://schemas.microsoft.com/office/drawing/2014/main" id="{A1421078-B14B-AF0D-20EB-3D272613A7FE}"/>
              </a:ext>
            </a:extLst>
          </p:cNvPr>
          <p:cNvSpPr txBox="1"/>
          <p:nvPr/>
        </p:nvSpPr>
        <p:spPr>
          <a:xfrm>
            <a:off x="293915"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kr_05_01.c</a:t>
            </a:r>
          </a:p>
        </p:txBody>
      </p:sp>
      <p:sp>
        <p:nvSpPr>
          <p:cNvPr id="9" name="TextBox 8">
            <a:extLst>
              <a:ext uri="{FF2B5EF4-FFF2-40B4-BE49-F238E27FC236}">
                <a16:creationId xmlns:a16="http://schemas.microsoft.com/office/drawing/2014/main" id="{070803BD-696E-A30F-DAB5-A1EDA7B6BFFE}"/>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kr_05_01.py</a:t>
            </a:r>
          </a:p>
        </p:txBody>
      </p:sp>
      <p:sp>
        <p:nvSpPr>
          <p:cNvPr id="3" name="TextBox 2">
            <a:extLst>
              <a:ext uri="{FF2B5EF4-FFF2-40B4-BE49-F238E27FC236}">
                <a16:creationId xmlns:a16="http://schemas.microsoft.com/office/drawing/2014/main" id="{16A406B5-29E0-B798-23A7-CCB0C0D6E5EF}"/>
              </a:ext>
            </a:extLst>
          </p:cNvPr>
          <p:cNvSpPr txBox="1"/>
          <p:nvPr/>
        </p:nvSpPr>
        <p:spPr>
          <a:xfrm>
            <a:off x="6428014" y="778608"/>
            <a:ext cx="5470071" cy="2246769"/>
          </a:xfrm>
          <a:prstGeom prst="rect">
            <a:avLst/>
          </a:prstGeom>
          <a:noFill/>
        </p:spPr>
        <p:txBody>
          <a:bodyPr wrap="square" rtlCol="0">
            <a:spAutoFit/>
          </a:bodyPr>
          <a:lstStyle/>
          <a:p>
            <a:r>
              <a:rPr lang="en-US" sz="2000">
                <a:solidFill>
                  <a:srgbClr val="FF0000"/>
                </a:solidFill>
              </a:rPr>
              <a:t>The python id</a:t>
            </a:r>
            <a:r>
              <a:rPr lang="en-US" sz="2000" dirty="0">
                <a:solidFill>
                  <a:srgbClr val="FF0000"/>
                </a:solidFill>
              </a:rPr>
              <a:t>() function is not intended to be dereferenceable; the fact that it is based on the memory address is a </a:t>
            </a:r>
            <a:r>
              <a:rPr lang="en-US" sz="2000" dirty="0" err="1">
                <a:solidFill>
                  <a:srgbClr val="FF0000"/>
                </a:solidFill>
              </a:rPr>
              <a:t>CPython</a:t>
            </a:r>
            <a:r>
              <a:rPr lang="en-US" sz="2000" dirty="0">
                <a:solidFill>
                  <a:srgbClr val="FF0000"/>
                </a:solidFill>
              </a:rPr>
              <a:t> implementation detail, that other Python implementations do not follow.</a:t>
            </a:r>
          </a:p>
          <a:p>
            <a:endParaRPr lang="en-US" sz="2000" dirty="0">
              <a:solidFill>
                <a:srgbClr val="FF0000"/>
              </a:solidFill>
            </a:endParaRPr>
          </a:p>
          <a:p>
            <a:r>
              <a:rPr lang="en-US" sz="2000" dirty="0">
                <a:solidFill>
                  <a:srgbClr val="FF0000"/>
                </a:solidFill>
              </a:rPr>
              <a:t>https://</a:t>
            </a:r>
            <a:r>
              <a:rPr lang="en-US" sz="2000" dirty="0" err="1">
                <a:solidFill>
                  <a:srgbClr val="FF0000"/>
                </a:solidFill>
              </a:rPr>
              <a:t>stackoverflow.com</a:t>
            </a:r>
            <a:r>
              <a:rPr lang="en-US" sz="2000" dirty="0">
                <a:solidFill>
                  <a:srgbClr val="FF0000"/>
                </a:solidFill>
              </a:rPr>
              <a:t>/a/15012814/1994792</a:t>
            </a:r>
          </a:p>
        </p:txBody>
      </p:sp>
    </p:spTree>
    <p:extLst>
      <p:ext uri="{BB962C8B-B14F-4D97-AF65-F5344CB8AC3E}">
        <p14:creationId xmlns:p14="http://schemas.microsoft.com/office/powerpoint/2010/main" val="3125630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1F8E-FAF5-788D-9765-8FD64D4D42C9}"/>
              </a:ext>
            </a:extLst>
          </p:cNvPr>
          <p:cNvSpPr>
            <a:spLocks noGrp="1"/>
          </p:cNvSpPr>
          <p:nvPr>
            <p:ph type="title"/>
          </p:nvPr>
        </p:nvSpPr>
        <p:spPr/>
        <p:txBody>
          <a:bodyPr/>
          <a:lstStyle/>
          <a:p>
            <a:r>
              <a:rPr lang="en-US" dirty="0"/>
              <a:t>5.4 Pointer Arithmetic</a:t>
            </a:r>
          </a:p>
        </p:txBody>
      </p:sp>
      <p:sp>
        <p:nvSpPr>
          <p:cNvPr id="4" name="TextBox 3">
            <a:extLst>
              <a:ext uri="{FF2B5EF4-FFF2-40B4-BE49-F238E27FC236}">
                <a16:creationId xmlns:a16="http://schemas.microsoft.com/office/drawing/2014/main" id="{AB8DA6F4-D739-00A6-D152-CC13E5DCEB86}"/>
              </a:ext>
            </a:extLst>
          </p:cNvPr>
          <p:cNvSpPr txBox="1"/>
          <p:nvPr/>
        </p:nvSpPr>
        <p:spPr>
          <a:xfrm>
            <a:off x="948437" y="1859339"/>
            <a:ext cx="5724644" cy="3785652"/>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#include &lt;</a:t>
            </a:r>
            <a:r>
              <a:rPr lang="en-US" sz="2000" b="1" dirty="0" err="1">
                <a:latin typeface="Courier New" panose="02070309020205020404" pitchFamily="49" charset="0"/>
                <a:cs typeface="Courier New" panose="02070309020205020404" pitchFamily="49" charset="0"/>
              </a:rPr>
              <a:t>stdio.h</a:t>
            </a:r>
            <a:r>
              <a:rPr lang="en-US" sz="2000" b="1" dirty="0">
                <a:latin typeface="Courier New" panose="02070309020205020404" pitchFamily="49" charset="0"/>
                <a:cs typeface="Courier New" panose="02070309020205020404" pitchFamily="49" charset="0"/>
              </a:rPr>
              <a:t>&gt;</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int main() {</a:t>
            </a:r>
          </a:p>
          <a:p>
            <a:r>
              <a:rPr lang="en-US" sz="2000" b="1" dirty="0">
                <a:latin typeface="Courier New" panose="02070309020205020404" pitchFamily="49" charset="0"/>
                <a:cs typeface="Courier New" panose="02070309020205020404" pitchFamily="49" charset="0"/>
              </a:rPr>
              <a:t>    char ca[10], *cp;</a:t>
            </a:r>
          </a:p>
          <a:p>
            <a:r>
              <a:rPr lang="en-US" sz="2000" b="1" dirty="0">
                <a:latin typeface="Courier New" panose="02070309020205020404" pitchFamily="49" charset="0"/>
                <a:cs typeface="Courier New" panose="02070309020205020404" pitchFamily="49" charset="0"/>
              </a:rPr>
              <a:t>    int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[10],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cp = ca + 1;</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+ 1;</a:t>
            </a:r>
          </a:p>
          <a:p>
            <a:endParaRPr lang="en-US"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("ca %p cp %p\n", ca, cp);</a:t>
            </a:r>
          </a:p>
          <a:p>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printf</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%p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 %p\n", </a:t>
            </a:r>
            <a:r>
              <a:rPr lang="en-US" sz="2000" b="1" dirty="0" err="1">
                <a:latin typeface="Courier New" panose="02070309020205020404" pitchFamily="49" charset="0"/>
                <a:cs typeface="Courier New" panose="02070309020205020404" pitchFamily="49" charset="0"/>
              </a:rPr>
              <a:t>ia</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ip</a:t>
            </a:r>
            <a:r>
              <a:rPr lang="en-US"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8CF697DA-E06B-1892-C514-E926206AD1C4}"/>
              </a:ext>
            </a:extLst>
          </p:cNvPr>
          <p:cNvSpPr txBox="1"/>
          <p:nvPr/>
        </p:nvSpPr>
        <p:spPr>
          <a:xfrm>
            <a:off x="6096000" y="3038877"/>
            <a:ext cx="5530681" cy="830997"/>
          </a:xfrm>
          <a:prstGeom prst="rect">
            <a:avLst/>
          </a:prstGeom>
          <a:noFill/>
          <a:ln w="28575">
            <a:solidFill>
              <a:schemeClr val="accent1"/>
            </a:solidFill>
          </a:ln>
        </p:spPr>
        <p:txBody>
          <a:bodyPr wrap="none" rtlCol="0">
            <a:spAutoFit/>
          </a:bodyPr>
          <a:lstStyle/>
          <a:p>
            <a:r>
              <a:rPr lang="en-US" sz="2400" b="1" dirty="0">
                <a:latin typeface="Courier New" panose="02070309020205020404" pitchFamily="49" charset="0"/>
                <a:cs typeface="Courier New" panose="02070309020205020404" pitchFamily="49" charset="0"/>
              </a:rPr>
              <a:t>ca 0x16bc071de cp 0x16bc071df</a:t>
            </a:r>
          </a:p>
          <a:p>
            <a:r>
              <a:rPr lang="en-US" sz="2400" b="1" dirty="0" err="1">
                <a:latin typeface="Courier New" panose="02070309020205020404" pitchFamily="49" charset="0"/>
                <a:cs typeface="Courier New" panose="02070309020205020404" pitchFamily="49" charset="0"/>
              </a:rPr>
              <a:t>ia</a:t>
            </a:r>
            <a:r>
              <a:rPr lang="en-US" sz="2400" b="1" dirty="0">
                <a:latin typeface="Courier New" panose="02070309020205020404" pitchFamily="49" charset="0"/>
                <a:cs typeface="Courier New" panose="02070309020205020404" pitchFamily="49" charset="0"/>
              </a:rPr>
              <a:t> 0x16bc071b4 </a:t>
            </a:r>
            <a:r>
              <a:rPr lang="en-US" sz="2400" b="1" dirty="0" err="1">
                <a:latin typeface="Courier New" panose="02070309020205020404" pitchFamily="49" charset="0"/>
                <a:cs typeface="Courier New" panose="02070309020205020404" pitchFamily="49" charset="0"/>
              </a:rPr>
              <a:t>ip</a:t>
            </a:r>
            <a:r>
              <a:rPr lang="en-US" sz="2400" b="1" dirty="0">
                <a:latin typeface="Courier New" panose="02070309020205020404" pitchFamily="49" charset="0"/>
                <a:cs typeface="Courier New" panose="02070309020205020404" pitchFamily="49" charset="0"/>
              </a:rPr>
              <a:t> 0x16bc071b8</a:t>
            </a:r>
          </a:p>
        </p:txBody>
      </p:sp>
      <p:sp>
        <p:nvSpPr>
          <p:cNvPr id="6" name="TextBox 5">
            <a:extLst>
              <a:ext uri="{FF2B5EF4-FFF2-40B4-BE49-F238E27FC236}">
                <a16:creationId xmlns:a16="http://schemas.microsoft.com/office/drawing/2014/main" id="{D34FEEF7-B042-B117-23A8-38D0C4ED56C5}"/>
              </a:ext>
            </a:extLst>
          </p:cNvPr>
          <p:cNvSpPr txBox="1"/>
          <p:nvPr/>
        </p:nvSpPr>
        <p:spPr>
          <a:xfrm>
            <a:off x="10515600" y="6333089"/>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kr_05_02.c</a:t>
            </a:r>
          </a:p>
        </p:txBody>
      </p:sp>
      <p:sp>
        <p:nvSpPr>
          <p:cNvPr id="9" name="Up Arrow 8">
            <a:extLst>
              <a:ext uri="{FF2B5EF4-FFF2-40B4-BE49-F238E27FC236}">
                <a16:creationId xmlns:a16="http://schemas.microsoft.com/office/drawing/2014/main" id="{4CCA947B-97BF-28E9-ED26-983E7A3C0FB2}"/>
              </a:ext>
            </a:extLst>
          </p:cNvPr>
          <p:cNvSpPr/>
          <p:nvPr/>
        </p:nvSpPr>
        <p:spPr>
          <a:xfrm>
            <a:off x="8523516" y="3961385"/>
            <a:ext cx="256183" cy="6471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Up Arrow 9">
            <a:extLst>
              <a:ext uri="{FF2B5EF4-FFF2-40B4-BE49-F238E27FC236}">
                <a16:creationId xmlns:a16="http://schemas.microsoft.com/office/drawing/2014/main" id="{E070FE7F-BD85-4A9B-7B5E-FC04B48C42DC}"/>
              </a:ext>
            </a:extLst>
          </p:cNvPr>
          <p:cNvSpPr/>
          <p:nvPr/>
        </p:nvSpPr>
        <p:spPr>
          <a:xfrm>
            <a:off x="11276221" y="3961385"/>
            <a:ext cx="256183" cy="6471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94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C10CB-F825-A6A7-0F62-5C0BF4ADAD7F}"/>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dirty="0"/>
              <a:t>5.6 Pointers are not Integers</a:t>
            </a:r>
            <a:endParaRPr lang="en-US" sz="5400" kern="1200" dirty="0">
              <a:solidFill>
                <a:schemeClr val="tx1"/>
              </a:solidFill>
              <a:latin typeface="+mj-lt"/>
              <a:ea typeface="+mj-ea"/>
              <a:cs typeface="+mj-cs"/>
            </a:endParaRPr>
          </a:p>
        </p:txBody>
      </p:sp>
      <p:sp>
        <p:nvSpPr>
          <p:cNvPr id="7" name="Content Placeholder 6">
            <a:extLst>
              <a:ext uri="{FF2B5EF4-FFF2-40B4-BE49-F238E27FC236}">
                <a16:creationId xmlns:a16="http://schemas.microsoft.com/office/drawing/2014/main" id="{84AB411A-E5D9-7C62-BB35-7C27D28A3AB9}"/>
              </a:ext>
            </a:extLst>
          </p:cNvPr>
          <p:cNvSpPr>
            <a:spLocks noGrp="1"/>
          </p:cNvSpPr>
          <p:nvPr>
            <p:ph idx="1"/>
          </p:nvPr>
        </p:nvSpPr>
        <p:spPr>
          <a:xfrm>
            <a:off x="838199" y="1335726"/>
            <a:ext cx="10515599" cy="420624"/>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Recall the type length table from Chapter 2 – Lets add addresses</a:t>
            </a:r>
          </a:p>
        </p:txBody>
      </p:sp>
      <p:graphicFrame>
        <p:nvGraphicFramePr>
          <p:cNvPr id="4" name="Table 3">
            <a:extLst>
              <a:ext uri="{FF2B5EF4-FFF2-40B4-BE49-F238E27FC236}">
                <a16:creationId xmlns:a16="http://schemas.microsoft.com/office/drawing/2014/main" id="{C8A2F865-C5BE-1686-278A-DD7F4985CDF3}"/>
              </a:ext>
            </a:extLst>
          </p:cNvPr>
          <p:cNvGraphicFramePr>
            <a:graphicFrameLocks noGrp="1"/>
          </p:cNvGraphicFramePr>
          <p:nvPr>
            <p:extLst>
              <p:ext uri="{D42A27DB-BD31-4B8C-83A1-F6EECF244321}">
                <p14:modId xmlns:p14="http://schemas.microsoft.com/office/powerpoint/2010/main" val="251276257"/>
              </p:ext>
            </p:extLst>
          </p:nvPr>
        </p:nvGraphicFramePr>
        <p:xfrm>
          <a:off x="838200" y="2066468"/>
          <a:ext cx="10515600" cy="4035420"/>
        </p:xfrm>
        <a:graphic>
          <a:graphicData uri="http://schemas.openxmlformats.org/drawingml/2006/table">
            <a:tbl>
              <a:tblPr>
                <a:tableStyleId>{3B4B98B0-60AC-42C2-AFA5-B58CD77FA1E5}</a:tableStyleId>
              </a:tblPr>
              <a:tblGrid>
                <a:gridCol w="1658808">
                  <a:extLst>
                    <a:ext uri="{9D8B030D-6E8A-4147-A177-3AD203B41FA5}">
                      <a16:colId xmlns:a16="http://schemas.microsoft.com/office/drawing/2014/main" val="383269595"/>
                    </a:ext>
                  </a:extLst>
                </a:gridCol>
                <a:gridCol w="2214198">
                  <a:extLst>
                    <a:ext uri="{9D8B030D-6E8A-4147-A177-3AD203B41FA5}">
                      <a16:colId xmlns:a16="http://schemas.microsoft.com/office/drawing/2014/main" val="2845637907"/>
                    </a:ext>
                  </a:extLst>
                </a:gridCol>
                <a:gridCol w="2214198">
                  <a:extLst>
                    <a:ext uri="{9D8B030D-6E8A-4147-A177-3AD203B41FA5}">
                      <a16:colId xmlns:a16="http://schemas.microsoft.com/office/drawing/2014/main" val="2715547717"/>
                    </a:ext>
                  </a:extLst>
                </a:gridCol>
                <a:gridCol w="2214198">
                  <a:extLst>
                    <a:ext uri="{9D8B030D-6E8A-4147-A177-3AD203B41FA5}">
                      <a16:colId xmlns:a16="http://schemas.microsoft.com/office/drawing/2014/main" val="2036003969"/>
                    </a:ext>
                  </a:extLst>
                </a:gridCol>
                <a:gridCol w="2214198">
                  <a:extLst>
                    <a:ext uri="{9D8B030D-6E8A-4147-A177-3AD203B41FA5}">
                      <a16:colId xmlns:a16="http://schemas.microsoft.com/office/drawing/2014/main" val="2065258410"/>
                    </a:ext>
                  </a:extLst>
                </a:gridCol>
              </a:tblGrid>
              <a:tr h="448380">
                <a:tc>
                  <a:txBody>
                    <a:bodyPr/>
                    <a:lstStyle/>
                    <a:p>
                      <a:endParaRPr lang="en-US" sz="2000"/>
                    </a:p>
                  </a:txBody>
                  <a:tcPr marL="101904" marR="101904" marT="50952" marB="50952" anchor="ctr"/>
                </a:tc>
                <a:tc>
                  <a:txBody>
                    <a:bodyPr/>
                    <a:lstStyle/>
                    <a:p>
                      <a:pPr algn="ctr"/>
                      <a:r>
                        <a:rPr lang="en-US" sz="2000">
                          <a:effectLst/>
                        </a:rPr>
                        <a:t>DEC PDP-11</a:t>
                      </a:r>
                    </a:p>
                  </a:txBody>
                  <a:tcPr marL="101904" marR="101904" marT="50952" marB="50952" anchor="ctr"/>
                </a:tc>
                <a:tc>
                  <a:txBody>
                    <a:bodyPr/>
                    <a:lstStyle/>
                    <a:p>
                      <a:pPr algn="ctr"/>
                      <a:r>
                        <a:rPr lang="en-US" sz="2000">
                          <a:effectLst/>
                        </a:rPr>
                        <a:t>Honeywell 6000</a:t>
                      </a:r>
                    </a:p>
                  </a:txBody>
                  <a:tcPr marL="101904" marR="101904" marT="50952" marB="50952" anchor="ctr"/>
                </a:tc>
                <a:tc>
                  <a:txBody>
                    <a:bodyPr/>
                    <a:lstStyle/>
                    <a:p>
                      <a:pPr algn="ctr"/>
                      <a:r>
                        <a:rPr lang="en-US" sz="2000">
                          <a:effectLst/>
                        </a:rPr>
                        <a:t>IBM 370</a:t>
                      </a:r>
                    </a:p>
                  </a:txBody>
                  <a:tcPr marL="101904" marR="101904" marT="50952" marB="50952" anchor="ctr"/>
                </a:tc>
                <a:tc>
                  <a:txBody>
                    <a:bodyPr/>
                    <a:lstStyle/>
                    <a:p>
                      <a:pPr algn="ctr"/>
                      <a:r>
                        <a:rPr lang="en-US" sz="2000">
                          <a:effectLst/>
                        </a:rPr>
                        <a:t>Interdata 8/32</a:t>
                      </a:r>
                    </a:p>
                  </a:txBody>
                  <a:tcPr marL="101904" marR="101904" marT="50952" marB="50952" anchor="ctr"/>
                </a:tc>
                <a:extLst>
                  <a:ext uri="{0D108BD9-81ED-4DB2-BD59-A6C34878D82A}">
                    <a16:rowId xmlns:a16="http://schemas.microsoft.com/office/drawing/2014/main" val="1546120785"/>
                  </a:ext>
                </a:extLst>
              </a:tr>
              <a:tr h="448380">
                <a:tc>
                  <a:txBody>
                    <a:bodyPr/>
                    <a:lstStyle/>
                    <a:p>
                      <a:endParaRPr lang="en-US" sz="2000"/>
                    </a:p>
                  </a:txBody>
                  <a:tcPr marL="101904" marR="101904" marT="50952" marB="50952" anchor="ctr"/>
                </a:tc>
                <a:tc>
                  <a:txBody>
                    <a:bodyPr/>
                    <a:lstStyle/>
                    <a:p>
                      <a:pPr algn="ctr"/>
                      <a:r>
                        <a:rPr lang="en-US" sz="2000">
                          <a:effectLst/>
                        </a:rPr>
                        <a:t>ASCII</a:t>
                      </a:r>
                    </a:p>
                  </a:txBody>
                  <a:tcPr marL="101904" marR="101904" marT="50952" marB="50952" anchor="ctr"/>
                </a:tc>
                <a:tc>
                  <a:txBody>
                    <a:bodyPr/>
                    <a:lstStyle/>
                    <a:p>
                      <a:pPr algn="ctr"/>
                      <a:r>
                        <a:rPr lang="en-US" sz="2000">
                          <a:effectLst/>
                        </a:rPr>
                        <a:t>ASCII</a:t>
                      </a:r>
                    </a:p>
                  </a:txBody>
                  <a:tcPr marL="101904" marR="101904" marT="50952" marB="50952" anchor="ctr"/>
                </a:tc>
                <a:tc>
                  <a:txBody>
                    <a:bodyPr/>
                    <a:lstStyle/>
                    <a:p>
                      <a:pPr algn="ctr"/>
                      <a:r>
                        <a:rPr lang="en-US" sz="2000">
                          <a:effectLst/>
                        </a:rPr>
                        <a:t>EBCDIC</a:t>
                      </a:r>
                    </a:p>
                  </a:txBody>
                  <a:tcPr marL="101904" marR="101904" marT="50952" marB="50952" anchor="ctr"/>
                </a:tc>
                <a:tc>
                  <a:txBody>
                    <a:bodyPr/>
                    <a:lstStyle/>
                    <a:p>
                      <a:pPr algn="ctr"/>
                      <a:r>
                        <a:rPr lang="en-US" sz="2000">
                          <a:effectLst/>
                        </a:rPr>
                        <a:t>ASCII</a:t>
                      </a:r>
                    </a:p>
                  </a:txBody>
                  <a:tcPr marL="101904" marR="101904" marT="50952" marB="50952" anchor="ctr"/>
                </a:tc>
                <a:extLst>
                  <a:ext uri="{0D108BD9-81ED-4DB2-BD59-A6C34878D82A}">
                    <a16:rowId xmlns:a16="http://schemas.microsoft.com/office/drawing/2014/main" val="73253994"/>
                  </a:ext>
                </a:extLst>
              </a:tr>
              <a:tr h="448380">
                <a:tc>
                  <a:txBody>
                    <a:bodyPr/>
                    <a:lstStyle/>
                    <a:p>
                      <a:r>
                        <a:rPr lang="en-US" sz="2000"/>
                        <a:t>char</a:t>
                      </a:r>
                    </a:p>
                  </a:txBody>
                  <a:tcPr marL="101904" marR="101904" marT="50952" marB="50952" anchor="ctr"/>
                </a:tc>
                <a:tc>
                  <a:txBody>
                    <a:bodyPr/>
                    <a:lstStyle/>
                    <a:p>
                      <a:pPr algn="ctr"/>
                      <a:r>
                        <a:rPr lang="en-US" sz="2000">
                          <a:effectLst/>
                        </a:rPr>
                        <a:t>8 bits</a:t>
                      </a:r>
                    </a:p>
                  </a:txBody>
                  <a:tcPr marL="101904" marR="101904" marT="50952" marB="50952" anchor="ctr"/>
                </a:tc>
                <a:tc>
                  <a:txBody>
                    <a:bodyPr/>
                    <a:lstStyle/>
                    <a:p>
                      <a:pPr algn="ctr"/>
                      <a:r>
                        <a:rPr lang="en-US" sz="2000">
                          <a:effectLst/>
                        </a:rPr>
                        <a:t>9 bits</a:t>
                      </a:r>
                    </a:p>
                  </a:txBody>
                  <a:tcPr marL="101904" marR="101904" marT="50952" marB="50952" anchor="ctr"/>
                </a:tc>
                <a:tc>
                  <a:txBody>
                    <a:bodyPr/>
                    <a:lstStyle/>
                    <a:p>
                      <a:pPr algn="ctr"/>
                      <a:r>
                        <a:rPr lang="en-US" sz="2000">
                          <a:effectLst/>
                        </a:rPr>
                        <a:t>8 bits</a:t>
                      </a:r>
                    </a:p>
                  </a:txBody>
                  <a:tcPr marL="101904" marR="101904" marT="50952" marB="50952" anchor="ctr"/>
                </a:tc>
                <a:tc>
                  <a:txBody>
                    <a:bodyPr/>
                    <a:lstStyle/>
                    <a:p>
                      <a:pPr algn="ctr"/>
                      <a:r>
                        <a:rPr lang="en-US" sz="2000">
                          <a:effectLst/>
                        </a:rPr>
                        <a:t>8 bits</a:t>
                      </a:r>
                    </a:p>
                  </a:txBody>
                  <a:tcPr marL="101904" marR="101904" marT="50952" marB="50952" anchor="ctr"/>
                </a:tc>
                <a:extLst>
                  <a:ext uri="{0D108BD9-81ED-4DB2-BD59-A6C34878D82A}">
                    <a16:rowId xmlns:a16="http://schemas.microsoft.com/office/drawing/2014/main" val="2768319387"/>
                  </a:ext>
                </a:extLst>
              </a:tr>
              <a:tr h="448380">
                <a:tc>
                  <a:txBody>
                    <a:bodyPr/>
                    <a:lstStyle/>
                    <a:p>
                      <a:r>
                        <a:rPr lang="en-US" sz="2000"/>
                        <a:t>int</a:t>
                      </a:r>
                    </a:p>
                  </a:txBody>
                  <a:tcPr marL="101904" marR="101904" marT="50952" marB="50952" anchor="ctr"/>
                </a:tc>
                <a:tc>
                  <a:txBody>
                    <a:bodyPr/>
                    <a:lstStyle/>
                    <a:p>
                      <a:pPr algn="ctr"/>
                      <a:r>
                        <a:rPr lang="en-US" sz="2000" dirty="0">
                          <a:effectLst/>
                          <a:highlight>
                            <a:srgbClr val="FFFF00"/>
                          </a:highlight>
                        </a:rPr>
                        <a:t>16</a:t>
                      </a:r>
                    </a:p>
                  </a:txBody>
                  <a:tcPr marL="101904" marR="101904" marT="50952" marB="50952" anchor="ctr"/>
                </a:tc>
                <a:tc>
                  <a:txBody>
                    <a:bodyPr/>
                    <a:lstStyle/>
                    <a:p>
                      <a:pPr algn="ctr"/>
                      <a:r>
                        <a:rPr lang="en-US" sz="2000">
                          <a:effectLst/>
                          <a:highlight>
                            <a:srgbClr val="00FF00"/>
                          </a:highlight>
                        </a:rPr>
                        <a:t>36</a:t>
                      </a:r>
                    </a:p>
                  </a:txBody>
                  <a:tcPr marL="101904" marR="101904" marT="50952" marB="50952" anchor="ctr"/>
                </a:tc>
                <a:tc>
                  <a:txBody>
                    <a:bodyPr/>
                    <a:lstStyle/>
                    <a:p>
                      <a:pPr algn="ctr"/>
                      <a:r>
                        <a:rPr lang="en-US" sz="2000">
                          <a:effectLst/>
                          <a:highlight>
                            <a:srgbClr val="00FF00"/>
                          </a:highlight>
                        </a:rPr>
                        <a:t>32</a:t>
                      </a:r>
                    </a:p>
                  </a:txBody>
                  <a:tcPr marL="101904" marR="101904" marT="50952" marB="50952" anchor="ctr"/>
                </a:tc>
                <a:tc>
                  <a:txBody>
                    <a:bodyPr/>
                    <a:lstStyle/>
                    <a:p>
                      <a:pPr algn="ctr"/>
                      <a:r>
                        <a:rPr lang="en-US" sz="2000" dirty="0">
                          <a:effectLst/>
                          <a:highlight>
                            <a:srgbClr val="00FF00"/>
                          </a:highlight>
                        </a:rPr>
                        <a:t>32</a:t>
                      </a:r>
                    </a:p>
                  </a:txBody>
                  <a:tcPr marL="101904" marR="101904" marT="50952" marB="50952" anchor="ctr"/>
                </a:tc>
                <a:extLst>
                  <a:ext uri="{0D108BD9-81ED-4DB2-BD59-A6C34878D82A}">
                    <a16:rowId xmlns:a16="http://schemas.microsoft.com/office/drawing/2014/main" val="2354364131"/>
                  </a:ext>
                </a:extLst>
              </a:tr>
              <a:tr h="448380">
                <a:tc>
                  <a:txBody>
                    <a:bodyPr/>
                    <a:lstStyle/>
                    <a:p>
                      <a:r>
                        <a:rPr lang="en-US" sz="2000"/>
                        <a:t>short</a:t>
                      </a:r>
                    </a:p>
                  </a:txBody>
                  <a:tcPr marL="101904" marR="101904" marT="50952" marB="50952" anchor="ctr"/>
                </a:tc>
                <a:tc>
                  <a:txBody>
                    <a:bodyPr/>
                    <a:lstStyle/>
                    <a:p>
                      <a:pPr algn="ctr"/>
                      <a:r>
                        <a:rPr lang="en-US" sz="2000">
                          <a:effectLst/>
                        </a:rPr>
                        <a:t>16</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16</a:t>
                      </a:r>
                    </a:p>
                  </a:txBody>
                  <a:tcPr marL="101904" marR="101904" marT="50952" marB="50952" anchor="ctr"/>
                </a:tc>
                <a:tc>
                  <a:txBody>
                    <a:bodyPr/>
                    <a:lstStyle/>
                    <a:p>
                      <a:pPr algn="ctr"/>
                      <a:r>
                        <a:rPr lang="en-US" sz="2000">
                          <a:effectLst/>
                        </a:rPr>
                        <a:t>16</a:t>
                      </a:r>
                    </a:p>
                  </a:txBody>
                  <a:tcPr marL="101904" marR="101904" marT="50952" marB="50952" anchor="ctr"/>
                </a:tc>
                <a:extLst>
                  <a:ext uri="{0D108BD9-81ED-4DB2-BD59-A6C34878D82A}">
                    <a16:rowId xmlns:a16="http://schemas.microsoft.com/office/drawing/2014/main" val="3287626214"/>
                  </a:ext>
                </a:extLst>
              </a:tr>
              <a:tr h="448380">
                <a:tc>
                  <a:txBody>
                    <a:bodyPr/>
                    <a:lstStyle/>
                    <a:p>
                      <a:r>
                        <a:rPr lang="en-US" sz="2000"/>
                        <a:t>long</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32</a:t>
                      </a:r>
                    </a:p>
                  </a:txBody>
                  <a:tcPr marL="101904" marR="101904" marT="50952" marB="50952" anchor="ctr"/>
                </a:tc>
                <a:extLst>
                  <a:ext uri="{0D108BD9-81ED-4DB2-BD59-A6C34878D82A}">
                    <a16:rowId xmlns:a16="http://schemas.microsoft.com/office/drawing/2014/main" val="1423718317"/>
                  </a:ext>
                </a:extLst>
              </a:tr>
              <a:tr h="448380">
                <a:tc>
                  <a:txBody>
                    <a:bodyPr/>
                    <a:lstStyle/>
                    <a:p>
                      <a:r>
                        <a:rPr lang="en-US" sz="2000"/>
                        <a:t>float</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36</a:t>
                      </a:r>
                    </a:p>
                  </a:txBody>
                  <a:tcPr marL="101904" marR="101904" marT="50952" marB="50952" anchor="ctr"/>
                </a:tc>
                <a:tc>
                  <a:txBody>
                    <a:bodyPr/>
                    <a:lstStyle/>
                    <a:p>
                      <a:pPr algn="ctr"/>
                      <a:r>
                        <a:rPr lang="en-US" sz="2000">
                          <a:effectLst/>
                        </a:rPr>
                        <a:t>32</a:t>
                      </a:r>
                    </a:p>
                  </a:txBody>
                  <a:tcPr marL="101904" marR="101904" marT="50952" marB="50952" anchor="ctr"/>
                </a:tc>
                <a:tc>
                  <a:txBody>
                    <a:bodyPr/>
                    <a:lstStyle/>
                    <a:p>
                      <a:pPr algn="ctr"/>
                      <a:r>
                        <a:rPr lang="en-US" sz="2000">
                          <a:effectLst/>
                        </a:rPr>
                        <a:t>32</a:t>
                      </a:r>
                    </a:p>
                  </a:txBody>
                  <a:tcPr marL="101904" marR="101904" marT="50952" marB="50952" anchor="ctr"/>
                </a:tc>
                <a:extLst>
                  <a:ext uri="{0D108BD9-81ED-4DB2-BD59-A6C34878D82A}">
                    <a16:rowId xmlns:a16="http://schemas.microsoft.com/office/drawing/2014/main" val="3255631178"/>
                  </a:ext>
                </a:extLst>
              </a:tr>
              <a:tr h="448380">
                <a:tc>
                  <a:txBody>
                    <a:bodyPr/>
                    <a:lstStyle/>
                    <a:p>
                      <a:r>
                        <a:rPr lang="en-US" sz="2000"/>
                        <a:t>double</a:t>
                      </a:r>
                    </a:p>
                  </a:txBody>
                  <a:tcPr marL="101904" marR="101904" marT="50952" marB="50952" anchor="ctr"/>
                </a:tc>
                <a:tc>
                  <a:txBody>
                    <a:bodyPr/>
                    <a:lstStyle/>
                    <a:p>
                      <a:pPr algn="ctr"/>
                      <a:r>
                        <a:rPr lang="en-US" sz="2000">
                          <a:effectLst/>
                        </a:rPr>
                        <a:t>64</a:t>
                      </a:r>
                    </a:p>
                  </a:txBody>
                  <a:tcPr marL="101904" marR="101904" marT="50952" marB="50952" anchor="ctr"/>
                </a:tc>
                <a:tc>
                  <a:txBody>
                    <a:bodyPr/>
                    <a:lstStyle/>
                    <a:p>
                      <a:pPr algn="ctr"/>
                      <a:r>
                        <a:rPr lang="en-US" sz="2000">
                          <a:effectLst/>
                        </a:rPr>
                        <a:t>72</a:t>
                      </a:r>
                    </a:p>
                  </a:txBody>
                  <a:tcPr marL="101904" marR="101904" marT="50952" marB="50952" anchor="ctr"/>
                </a:tc>
                <a:tc>
                  <a:txBody>
                    <a:bodyPr/>
                    <a:lstStyle/>
                    <a:p>
                      <a:pPr algn="ctr"/>
                      <a:r>
                        <a:rPr lang="en-US" sz="2000">
                          <a:effectLst/>
                        </a:rPr>
                        <a:t>64</a:t>
                      </a:r>
                    </a:p>
                  </a:txBody>
                  <a:tcPr marL="101904" marR="101904" marT="50952" marB="50952" anchor="ctr"/>
                </a:tc>
                <a:tc>
                  <a:txBody>
                    <a:bodyPr/>
                    <a:lstStyle/>
                    <a:p>
                      <a:pPr algn="ctr"/>
                      <a:r>
                        <a:rPr lang="en-US" sz="2000">
                          <a:effectLst/>
                        </a:rPr>
                        <a:t>64</a:t>
                      </a:r>
                    </a:p>
                  </a:txBody>
                  <a:tcPr marL="101904" marR="101904" marT="50952" marB="50952" anchor="ctr"/>
                </a:tc>
                <a:extLst>
                  <a:ext uri="{0D108BD9-81ED-4DB2-BD59-A6C34878D82A}">
                    <a16:rowId xmlns:a16="http://schemas.microsoft.com/office/drawing/2014/main" val="3141606515"/>
                  </a:ext>
                </a:extLst>
              </a:tr>
              <a:tr h="448380">
                <a:tc>
                  <a:txBody>
                    <a:bodyPr/>
                    <a:lstStyle/>
                    <a:p>
                      <a:r>
                        <a:rPr lang="en-US" sz="2000">
                          <a:highlight>
                            <a:srgbClr val="00FFFF"/>
                          </a:highlight>
                        </a:rPr>
                        <a:t>address</a:t>
                      </a:r>
                    </a:p>
                  </a:txBody>
                  <a:tcPr marL="101904" marR="101904" marT="50952" marB="50952" anchor="ctr"/>
                </a:tc>
                <a:tc>
                  <a:txBody>
                    <a:bodyPr/>
                    <a:lstStyle/>
                    <a:p>
                      <a:pPr algn="ctr"/>
                      <a:r>
                        <a:rPr lang="en-US" sz="2000">
                          <a:effectLst/>
                          <a:highlight>
                            <a:srgbClr val="00FFFF"/>
                          </a:highlight>
                        </a:rPr>
                        <a:t>16-32</a:t>
                      </a:r>
                    </a:p>
                  </a:txBody>
                  <a:tcPr marL="101904" marR="101904" marT="50952" marB="50952" anchor="ctr"/>
                </a:tc>
                <a:tc>
                  <a:txBody>
                    <a:bodyPr/>
                    <a:lstStyle/>
                    <a:p>
                      <a:pPr algn="ctr"/>
                      <a:r>
                        <a:rPr lang="en-US" sz="2000">
                          <a:effectLst/>
                          <a:highlight>
                            <a:srgbClr val="00FFFF"/>
                          </a:highlight>
                        </a:rPr>
                        <a:t>19-32</a:t>
                      </a:r>
                    </a:p>
                  </a:txBody>
                  <a:tcPr marL="101904" marR="101904" marT="50952" marB="50952" anchor="ctr"/>
                </a:tc>
                <a:tc>
                  <a:txBody>
                    <a:bodyPr/>
                    <a:lstStyle/>
                    <a:p>
                      <a:pPr algn="ctr"/>
                      <a:r>
                        <a:rPr lang="en-US" sz="2000">
                          <a:effectLst/>
                          <a:highlight>
                            <a:srgbClr val="00FFFF"/>
                          </a:highlight>
                        </a:rPr>
                        <a:t>24</a:t>
                      </a:r>
                    </a:p>
                  </a:txBody>
                  <a:tcPr marL="101904" marR="101904" marT="50952" marB="50952" anchor="ctr"/>
                </a:tc>
                <a:tc>
                  <a:txBody>
                    <a:bodyPr/>
                    <a:lstStyle/>
                    <a:p>
                      <a:pPr algn="ctr"/>
                      <a:r>
                        <a:rPr lang="en-US" sz="2000" dirty="0">
                          <a:effectLst/>
                          <a:highlight>
                            <a:srgbClr val="00FFFF"/>
                          </a:highlight>
                        </a:rPr>
                        <a:t>20</a:t>
                      </a:r>
                    </a:p>
                  </a:txBody>
                  <a:tcPr marL="101904" marR="101904" marT="50952" marB="50952" anchor="ctr"/>
                </a:tc>
                <a:extLst>
                  <a:ext uri="{0D108BD9-81ED-4DB2-BD59-A6C34878D82A}">
                    <a16:rowId xmlns:a16="http://schemas.microsoft.com/office/drawing/2014/main" val="2615974671"/>
                  </a:ext>
                </a:extLst>
              </a:tr>
            </a:tbl>
          </a:graphicData>
        </a:graphic>
      </p:graphicFrame>
    </p:spTree>
    <p:extLst>
      <p:ext uri="{BB962C8B-B14F-4D97-AF65-F5344CB8AC3E}">
        <p14:creationId xmlns:p14="http://schemas.microsoft.com/office/powerpoint/2010/main" val="496964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92DC934D-0061-F829-55D1-AB339AC7BE38}"/>
              </a:ext>
            </a:extLst>
          </p:cNvPr>
          <p:cNvSpPr>
            <a:spLocks noChangeArrowheads="1"/>
          </p:cNvSpPr>
          <p:nvPr/>
        </p:nvSpPr>
        <p:spPr bwMode="auto">
          <a:xfrm>
            <a:off x="838200" y="25384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Title 2">
            <a:extLst>
              <a:ext uri="{FF2B5EF4-FFF2-40B4-BE49-F238E27FC236}">
                <a16:creationId xmlns:a16="http://schemas.microsoft.com/office/drawing/2014/main" id="{4C5548AA-08DE-7F95-7D3C-C2753F35B271}"/>
              </a:ext>
            </a:extLst>
          </p:cNvPr>
          <p:cNvSpPr>
            <a:spLocks noGrp="1"/>
          </p:cNvSpPr>
          <p:nvPr>
            <p:ph type="title"/>
          </p:nvPr>
        </p:nvSpPr>
        <p:spPr/>
        <p:txBody>
          <a:bodyPr/>
          <a:lstStyle/>
          <a:p>
            <a:r>
              <a:rPr lang="en-US" dirty="0"/>
              <a:t>Treating Pointers as Integers almost works </a:t>
            </a:r>
            <a:r>
              <a:rPr lang="en-US" dirty="0">
                <a:sym typeface="Wingdings" pitchFamily="2" charset="2"/>
              </a:rPr>
              <a:t></a:t>
            </a:r>
            <a:endParaRPr lang="en-US" dirty="0"/>
          </a:p>
        </p:txBody>
      </p:sp>
      <p:sp>
        <p:nvSpPr>
          <p:cNvPr id="6" name="Content Placeholder 5">
            <a:extLst>
              <a:ext uri="{FF2B5EF4-FFF2-40B4-BE49-F238E27FC236}">
                <a16:creationId xmlns:a16="http://schemas.microsoft.com/office/drawing/2014/main" id="{C7EE96BD-70F6-B13E-4C1A-2278E1E726DA}"/>
              </a:ext>
            </a:extLst>
          </p:cNvPr>
          <p:cNvSpPr>
            <a:spLocks noGrp="1"/>
          </p:cNvSpPr>
          <p:nvPr>
            <p:ph idx="1"/>
          </p:nvPr>
        </p:nvSpPr>
        <p:spPr/>
        <p:txBody>
          <a:bodyPr>
            <a:normAutofit lnSpcReduction="10000"/>
          </a:bodyPr>
          <a:lstStyle/>
          <a:p>
            <a:r>
              <a:rPr lang="en-US" dirty="0"/>
              <a:t>Addresses are positive numbers that start from zero</a:t>
            </a:r>
          </a:p>
          <a:p>
            <a:r>
              <a:rPr lang="en-US" dirty="0"/>
              <a:t>Most computers did not come with maximum memory installed</a:t>
            </a:r>
          </a:p>
          <a:p>
            <a:r>
              <a:rPr lang="en-US" dirty="0"/>
              <a:t>These multi-user computers only gave a fraction of the installed memory to any one running application</a:t>
            </a:r>
          </a:p>
          <a:p>
            <a:r>
              <a:rPr lang="en-US" dirty="0"/>
              <a:t>Early applications made judicious use of memory because it was in short supply</a:t>
            </a:r>
          </a:p>
          <a:p>
            <a:endParaRPr lang="en-US" dirty="0"/>
          </a:p>
          <a:p>
            <a:r>
              <a:rPr lang="en-US" dirty="0"/>
              <a:t>In the 1970’s C applications could “get away” with having a function that returned an address as an integer and then it would be copied into a pointer without conversion</a:t>
            </a:r>
          </a:p>
        </p:txBody>
      </p:sp>
    </p:spTree>
    <p:extLst>
      <p:ext uri="{BB962C8B-B14F-4D97-AF65-F5344CB8AC3E}">
        <p14:creationId xmlns:p14="http://schemas.microsoft.com/office/powerpoint/2010/main" val="51274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55DD2-F0C2-15A4-6495-86F028EDF28E}"/>
              </a:ext>
            </a:extLst>
          </p:cNvPr>
          <p:cNvSpPr>
            <a:spLocks noGrp="1"/>
          </p:cNvSpPr>
          <p:nvPr>
            <p:ph type="title"/>
          </p:nvPr>
        </p:nvSpPr>
        <p:spPr/>
        <p:txBody>
          <a:bodyPr/>
          <a:lstStyle/>
          <a:p>
            <a:r>
              <a:rPr lang="en-US" dirty="0"/>
              <a:t>5.6 Void pointers</a:t>
            </a:r>
          </a:p>
        </p:txBody>
      </p:sp>
      <p:sp>
        <p:nvSpPr>
          <p:cNvPr id="3" name="Content Placeholder 2">
            <a:extLst>
              <a:ext uri="{FF2B5EF4-FFF2-40B4-BE49-F238E27FC236}">
                <a16:creationId xmlns:a16="http://schemas.microsoft.com/office/drawing/2014/main" id="{BEEF32A2-0F87-CABC-2824-E3BA4CC5D829}"/>
              </a:ext>
            </a:extLst>
          </p:cNvPr>
          <p:cNvSpPr>
            <a:spLocks noGrp="1"/>
          </p:cNvSpPr>
          <p:nvPr>
            <p:ph idx="1"/>
          </p:nvPr>
        </p:nvSpPr>
        <p:spPr>
          <a:xfrm>
            <a:off x="838200" y="1825625"/>
            <a:ext cx="4729843" cy="4351338"/>
          </a:xfrm>
        </p:spPr>
        <p:txBody>
          <a:bodyPr>
            <a:normAutofit/>
          </a:bodyPr>
          <a:lstStyle/>
          <a:p>
            <a:r>
              <a:rPr lang="en-US" dirty="0"/>
              <a:t>Void pointers provided a way to return an address of memory without choosing the type of the data that would be stored in the memory</a:t>
            </a:r>
          </a:p>
        </p:txBody>
      </p:sp>
      <p:sp>
        <p:nvSpPr>
          <p:cNvPr id="4" name="TextBox 3">
            <a:extLst>
              <a:ext uri="{FF2B5EF4-FFF2-40B4-BE49-F238E27FC236}">
                <a16:creationId xmlns:a16="http://schemas.microsoft.com/office/drawing/2014/main" id="{1F5A1B53-997B-AA8C-0052-ACBB5D10A4DC}"/>
              </a:ext>
            </a:extLst>
          </p:cNvPr>
          <p:cNvSpPr txBox="1"/>
          <p:nvPr/>
        </p:nvSpPr>
        <p:spPr>
          <a:xfrm>
            <a:off x="6757670" y="1027906"/>
            <a:ext cx="4044697"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Early 1970’s:</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 the 1978 K&amp;R book:</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char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By 1979 and in modern C:</a:t>
            </a:r>
          </a:p>
          <a:p>
            <a:endParaRPr lang="en-US" b="1"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void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vals</a:t>
            </a:r>
            <a:r>
              <a:rPr lang="en-US" dirty="0">
                <a:latin typeface="Courier New" panose="02070309020205020404" pitchFamily="49" charset="0"/>
                <a:cs typeface="Courier New" panose="02070309020205020404" pitchFamily="49" charset="0"/>
              </a:rPr>
              <a:t> = (int *) </a:t>
            </a:r>
            <a:r>
              <a:rPr lang="en-US" dirty="0" err="1">
                <a:latin typeface="Courier New" panose="02070309020205020404" pitchFamily="49" charset="0"/>
                <a:cs typeface="Courier New" panose="02070309020205020404" pitchFamily="49" charset="0"/>
              </a:rPr>
              <a:t>alloc</a:t>
            </a:r>
            <a:r>
              <a:rPr lang="en-US"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86125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1445</TotalTime>
  <Words>1565</Words>
  <Application>Microsoft Macintosh PowerPoint</Application>
  <PresentationFormat>Widescreen</PresentationFormat>
  <Paragraphs>246</Paragraphs>
  <Slides>16</Slides>
  <Notes>0</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Courier New</vt:lpstr>
      <vt:lpstr>Menlo</vt:lpstr>
      <vt:lpstr>Office Theme</vt:lpstr>
      <vt:lpstr>K&amp;R Chapter 5 Functions and Program Structure</vt:lpstr>
      <vt:lpstr>Chapter 5 – Unique Areas</vt:lpstr>
      <vt:lpstr>Section 5.1</vt:lpstr>
      <vt:lpstr>Section 5.1 – Addresses in CPython?</vt:lpstr>
      <vt:lpstr>Living Dangerously!</vt:lpstr>
      <vt:lpstr>5.4 Pointer Arithmetic</vt:lpstr>
      <vt:lpstr>5.6 Pointers are not Integers</vt:lpstr>
      <vt:lpstr>Treating Pointers as Integers almost works </vt:lpstr>
      <vt:lpstr>5.6 Void pointers</vt:lpstr>
      <vt:lpstr>Standardizing C</vt:lpstr>
      <vt:lpstr>Endianness – What comes first?  (review)</vt:lpstr>
      <vt:lpstr>Moving data from memory to registers(*)</vt:lpstr>
      <vt:lpstr>Thanks Ken, Brian, and Dennis! (again)</vt:lpstr>
      <vt:lpstr>Endianness revisited….</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96</cp:revision>
  <dcterms:created xsi:type="dcterms:W3CDTF">2022-07-26T07:32:28Z</dcterms:created>
  <dcterms:modified xsi:type="dcterms:W3CDTF">2023-02-11T21:38:58Z</dcterms:modified>
</cp:coreProperties>
</file>