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367" r:id="rId5"/>
    <p:sldId id="361" r:id="rId6"/>
    <p:sldId id="342" r:id="rId7"/>
    <p:sldId id="368" r:id="rId8"/>
    <p:sldId id="369" r:id="rId9"/>
    <p:sldId id="352" r:id="rId10"/>
    <p:sldId id="316" r:id="rId11"/>
    <p:sldId id="370" r:id="rId12"/>
    <p:sldId id="371" r:id="rId13"/>
    <p:sldId id="372" r:id="rId14"/>
    <p:sldId id="373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1D2"/>
    <a:srgbClr val="7CA2D2"/>
    <a:srgbClr val="7C93D2"/>
    <a:srgbClr val="072652"/>
    <a:srgbClr val="4595ED"/>
    <a:srgbClr val="2064B5"/>
    <a:srgbClr val="10397A"/>
    <a:srgbClr val="7C9CD2"/>
    <a:srgbClr val="7C9AD2"/>
    <a:srgbClr val="7C9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3E84C-7613-4EF6-994D-44B0112589B2}" v="99" dt="2025-05-11T21:19:13.460"/>
    <p1510:client id="{8F7F3205-90F0-446F-924D-B45DD9868B97}" v="378" dt="2025-05-11T22:03:46.289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6747" autoAdjust="0"/>
  </p:normalViewPr>
  <p:slideViewPr>
    <p:cSldViewPr snapToGrid="0">
      <p:cViewPr varScale="1">
        <p:scale>
          <a:sx n="66" d="100"/>
          <a:sy n="66" d="100"/>
        </p:scale>
        <p:origin x="816" y="-5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B8788E2-050D-463F-A92F-4D0C04C1FF8B}" type="datetime1">
              <a:rPr lang="ru-RU" smtClean="0"/>
              <a:t>11.05.2025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397C78D2-97D1-4B37-BDD1-08A09BD4CA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3C1047A-B6E2-4574-B7D3-9927A8C89A45}" type="datetime1">
              <a:rPr lang="ru-RU" smtClean="0"/>
              <a:t>11.05.2025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5939589-3E79-4C82-AA4A-FE78234FAA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939589-3E79-4C82-AA4A-FE78234FAA5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939589-3E79-4C82-AA4A-FE78234FAA5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только с заголовком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ru-RU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263261" y="4399838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2683DDD-2280-4CF7-8707-DA26D56C4F44}"/>
              </a:ext>
            </a:extLst>
          </p:cNvPr>
          <p:cNvCxnSpPr/>
          <p:nvPr userDrawn="1"/>
        </p:nvCxnSpPr>
        <p:spPr>
          <a:xfrm>
            <a:off x="1280158" y="34963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CBDB9B38-C12D-4E13-9182-00A0F23A7296}"/>
              </a:ext>
            </a:extLst>
          </p:cNvPr>
          <p:cNvCxnSpPr>
            <a:cxnSpLocks/>
          </p:cNvCxnSpPr>
          <p:nvPr userDrawn="1"/>
        </p:nvCxnSpPr>
        <p:spPr>
          <a:xfrm>
            <a:off x="1280158" y="3496322"/>
            <a:ext cx="429768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>
            <a:extLst>
              <a:ext uri="{FF2B5EF4-FFF2-40B4-BE49-F238E27FC236}">
                <a16:creationId xmlns:a16="http://schemas.microsoft.com/office/drawing/2014/main" id="{8A040599-B48D-49A8-B448-7655732B2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4625" y="3835164"/>
            <a:ext cx="7818635" cy="2121499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изображ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rtlCol="0" anchor="ctr" anchorCtr="0"/>
          <a:lstStyle>
            <a:lvl1pPr algn="l">
              <a:defRPr lang="ru-RU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rtlCol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lang="ru-RU"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lang="ru-RU"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lang="ru-RU"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lang="ru-RU" sz="1200">
                <a:solidFill>
                  <a:schemeClr val="tx1"/>
                </a:solidFill>
              </a:defRPr>
            </a:lvl4pPr>
            <a:lvl5pPr>
              <a:defRPr lang="ru-RU" sz="14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rtlCol="0" anchor="b" anchorCtr="0"/>
          <a:lstStyle>
            <a:lvl1pPr algn="l">
              <a:defRPr lang="ru-RU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1200"/>
              </a:spcBef>
              <a:buNone/>
              <a:defRPr lang="ru-RU" sz="1800"/>
            </a:lvl1pPr>
            <a:lvl2pPr marL="457200">
              <a:spcBef>
                <a:spcPts val="1200"/>
              </a:spcBef>
              <a:defRPr lang="ru-RU" sz="1800"/>
            </a:lvl2pPr>
            <a:lvl3pPr marL="914400">
              <a:spcBef>
                <a:spcPts val="1200"/>
              </a:spcBef>
              <a:defRPr lang="ru-RU" sz="1800"/>
            </a:lvl3pPr>
            <a:lvl4pPr marL="1371600">
              <a:spcBef>
                <a:spcPts val="1200"/>
              </a:spcBef>
              <a:defRPr lang="ru-RU" sz="1800"/>
            </a:lvl4pPr>
            <a:lvl5pPr marL="1828800">
              <a:spcBef>
                <a:spcPts val="12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>
              <a:spcBef>
                <a:spcPts val="1200"/>
              </a:spcBef>
              <a:defRPr lang="ru-RU" sz="1800"/>
            </a:lvl1pPr>
            <a:lvl2pPr>
              <a:spcBef>
                <a:spcPts val="1200"/>
              </a:spcBef>
              <a:defRPr lang="ru-RU" sz="1800"/>
            </a:lvl2pPr>
            <a:lvl3pPr>
              <a:spcBef>
                <a:spcPts val="1200"/>
              </a:spcBef>
              <a:defRPr lang="ru-RU" sz="1800"/>
            </a:lvl3pPr>
            <a:lvl4pPr>
              <a:spcBef>
                <a:spcPts val="1200"/>
              </a:spcBef>
              <a:defRPr lang="ru-RU" sz="1800"/>
            </a:lvl4pPr>
            <a:lvl5pPr>
              <a:spcBef>
                <a:spcPts val="12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Графический объект 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" name="Графический объект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" name="Графический объект 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Графический объект 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6" name="Графический объект 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7" name="Графический объект 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rtlCol="0" anchor="b" anchorCtr="0"/>
          <a:lstStyle>
            <a:lvl1pPr>
              <a:defRPr lang="ru-RU" sz="4000" b="1" cap="all" baseline="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 rtlCol="0"/>
          <a:lstStyle>
            <a:defPPr>
              <a:defRPr lang="ru-RU"/>
            </a:def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, пузырьки и заголовок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rtlCol="0" anchor="b"/>
          <a:lstStyle>
            <a:lvl1pPr algn="r">
              <a:lnSpc>
                <a:spcPts val="4800"/>
              </a:lnSpc>
              <a:defRPr lang="ru-RU" sz="48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Рисунок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dirty="0"/>
              <a:t>Текст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Графический объект 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" name="Графический объект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" name="Графический объект 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рисун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ru-RU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13097" y="2532314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3" name="Рисунок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изображение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lang="ru-RU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416" y="24763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lang="ru-RU"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6" y="5136354"/>
            <a:ext cx="5918068" cy="365126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ru-RU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dirty="0"/>
              <a:t>Образец текста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Графический объект 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39050" y="279992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" name="Графический объект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00011" y="2406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Графический объект 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CC84B38B-DDA5-4747-AE06-ED9DE3DA55A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68948" y="3314153"/>
            <a:ext cx="5918068" cy="365126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ru-RU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dirty="0"/>
              <a:t>Образец текста</a:t>
            </a:r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C0CDDFE-A20A-4EF9-8E3C-9C35897426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27627" y="4114800"/>
            <a:ext cx="5918068" cy="365126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ru-RU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 + рисун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71282" y="865781"/>
            <a:ext cx="7008427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ru-RU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9340" y="3472438"/>
            <a:ext cx="7786348" cy="3043083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279709" y="575065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5" name="Рисунок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29921" y="453239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изображение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lang="ru-RU" sz="4000" b="1" cap="all" spc="0" baseline="0">
                <a:gradFill>
                  <a:gsLst>
                    <a:gs pos="100000">
                      <a:schemeClr val="accent4">
                        <a:lumMod val="99000"/>
                      </a:schemeClr>
                    </a:gs>
                    <a:gs pos="0">
                      <a:schemeClr val="accent2"/>
                    </a:gs>
                  </a:gsLst>
                  <a:lin ang="18900000" scaled="0"/>
                </a:gradFill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lang="ru-RU" sz="1800"/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ru-RU" sz="1800">
                <a:solidFill>
                  <a:srgbClr val="7C99D2"/>
                </a:solidFill>
              </a:defRPr>
            </a:lvl1pPr>
            <a:lvl2pPr marL="228600">
              <a:defRPr lang="ru-RU" sz="1600">
                <a:solidFill>
                  <a:srgbClr val="7C99D2"/>
                </a:solidFill>
              </a:defRPr>
            </a:lvl2pPr>
            <a:lvl3pPr marL="457200">
              <a:defRPr lang="ru-RU" sz="1400">
                <a:solidFill>
                  <a:srgbClr val="7C99D2"/>
                </a:solidFill>
              </a:defRPr>
            </a:lvl3pPr>
            <a:lvl4pPr marL="685800">
              <a:defRPr lang="ru-RU" sz="1200">
                <a:solidFill>
                  <a:srgbClr val="7C99D2"/>
                </a:solidFill>
              </a:defRPr>
            </a:lvl4pPr>
            <a:lvl5pPr>
              <a:defRPr lang="ru-RU" sz="14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Графический объект 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" name="Графический объект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" name="Нижний колонтитул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Слайд с заголовком + подзаголовком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ru-RU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rtlCol="0" anchor="b" anchorCtr="0">
            <a:normAutofit/>
          </a:bodyPr>
          <a:lstStyle>
            <a:lvl1pPr marL="0" indent="0" algn="l"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70709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lang="ru-RU" sz="4000" b="1" cap="all" spc="0" baseline="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ru-RU" sz="1800"/>
            </a:lvl1pPr>
            <a:lvl2pPr marL="228600">
              <a:spcBef>
                <a:spcPts val="1200"/>
              </a:spcBef>
              <a:defRPr lang="ru-RU" sz="1800"/>
            </a:lvl2pPr>
            <a:lvl3pPr marL="685800">
              <a:spcBef>
                <a:spcPts val="1200"/>
              </a:spcBef>
              <a:defRPr lang="ru-RU" sz="1800"/>
            </a:lvl3pPr>
            <a:lvl4pPr marL="1143000">
              <a:spcBef>
                <a:spcPts val="1200"/>
              </a:spcBef>
              <a:defRPr lang="ru-RU" sz="1800"/>
            </a:lvl4pPr>
            <a:lvl5pPr marL="1600200">
              <a:spcBef>
                <a:spcPts val="12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ru-RU" sz="1800"/>
            </a:lvl1pPr>
            <a:lvl2pPr marL="228600">
              <a:spcBef>
                <a:spcPts val="1200"/>
              </a:spcBef>
              <a:defRPr lang="ru-RU" sz="1800"/>
            </a:lvl2pPr>
            <a:lvl3pPr marL="685800">
              <a:spcBef>
                <a:spcPts val="1200"/>
              </a:spcBef>
              <a:defRPr lang="ru-RU" sz="1800"/>
            </a:lvl3pPr>
            <a:lvl4pPr marL="1143000">
              <a:spcBef>
                <a:spcPts val="1200"/>
              </a:spcBef>
              <a:defRPr lang="ru-RU" sz="1800"/>
            </a:lvl4pPr>
            <a:lvl5pPr marL="1600200">
              <a:spcBef>
                <a:spcPts val="12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Графический объект 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rtlCol="0" anchor="ctr" anchorCtr="0"/>
          <a:lstStyle>
            <a:lvl1pPr algn="l">
              <a:defRPr lang="ru-RU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rtlCol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lang="ru-RU"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lang="ru-RU"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lang="ru-RU"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rtlCol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lang="ru-RU" sz="1800"/>
            </a:lvl1pPr>
            <a:lvl2pPr marL="457200" indent="0">
              <a:spcBef>
                <a:spcPts val="1200"/>
              </a:spcBef>
              <a:buNone/>
              <a:defRPr lang="ru-RU" sz="1600"/>
            </a:lvl2pPr>
            <a:lvl3pPr marL="914400" indent="0">
              <a:spcBef>
                <a:spcPts val="1200"/>
              </a:spcBef>
              <a:buNone/>
              <a:defRPr lang="ru-RU" sz="1400"/>
            </a:lvl3pPr>
            <a:lvl4pPr marL="1371600" indent="0">
              <a:spcBef>
                <a:spcPts val="1200"/>
              </a:spcBef>
              <a:buNone/>
              <a:defRPr lang="ru-RU" sz="1200"/>
            </a:lvl4pPr>
            <a:lvl5pPr marL="1828800" indent="0">
              <a:spcBef>
                <a:spcPts val="1200"/>
              </a:spcBef>
              <a:buNone/>
              <a:defRPr lang="ru-RU" sz="1200"/>
            </a:lvl5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rtlCol="0" anchor="t" anchorCtr="0">
            <a:noAutofit/>
          </a:bodyPr>
          <a:lstStyle>
            <a:lvl1pPr>
              <a:spcBef>
                <a:spcPts val="1200"/>
              </a:spcBef>
              <a:defRPr lang="ru-RU" sz="1800"/>
            </a:lvl1pPr>
            <a:lvl2pPr>
              <a:spcBef>
                <a:spcPts val="1200"/>
              </a:spcBef>
              <a:defRPr lang="ru-RU" sz="1600"/>
            </a:lvl2pPr>
            <a:lvl3pPr>
              <a:spcBef>
                <a:spcPts val="1200"/>
              </a:spcBef>
              <a:defRPr lang="ru-RU" sz="1400"/>
            </a:lvl3pPr>
            <a:lvl4pPr>
              <a:spcBef>
                <a:spcPts val="1200"/>
              </a:spcBef>
              <a:defRPr lang="ru-RU" sz="1200"/>
            </a:lvl4pPr>
            <a:lvl5pPr>
              <a:spcBef>
                <a:spcPts val="1200"/>
              </a:spcBef>
              <a:defRPr lang="ru-RU" sz="12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77EAAAE-7FBB-496C-94DC-4084B526B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10114885" y="2555994"/>
            <a:ext cx="465456" cy="581432"/>
            <a:chOff x="7843462" y="2744546"/>
            <a:chExt cx="465456" cy="581432"/>
          </a:xfrm>
        </p:grpSpPr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B26C79DC-40B1-402A-BF7D-10068DA20C7A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 13">
              <a:extLst>
                <a:ext uri="{FF2B5EF4-FFF2-40B4-BE49-F238E27FC236}">
                  <a16:creationId xmlns:a16="http://schemas.microsoft.com/office/drawing/2014/main" id="{1B84BA44-1B69-426C-8F35-6994514B719F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Графический объект 15">
              <a:extLst>
                <a:ext uri="{FF2B5EF4-FFF2-40B4-BE49-F238E27FC236}">
                  <a16:creationId xmlns:a16="http://schemas.microsoft.com/office/drawing/2014/main" id="{D23D77F4-122A-4828-8C12-BC96DF1EAC8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rtlCol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lang="ru-RU" sz="4000" b="1" i="0" cap="all" spc="0" baseline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18000000" scaled="0"/>
                </a:gradFill>
              </a:defRPr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ru-RU" sz="1800"/>
            </a:lvl1pPr>
            <a:lvl2pPr marL="228600">
              <a:lnSpc>
                <a:spcPct val="110000"/>
              </a:lnSpc>
              <a:defRPr lang="ru-RU" sz="1600"/>
            </a:lvl2pPr>
            <a:lvl3pPr marL="457200">
              <a:lnSpc>
                <a:spcPct val="110000"/>
              </a:lnSpc>
              <a:defRPr lang="ru-RU" sz="1400"/>
            </a:lvl3pPr>
            <a:lvl4pPr marL="685800">
              <a:lnSpc>
                <a:spcPct val="110000"/>
              </a:lnSpc>
              <a:defRPr lang="ru-RU" sz="1200"/>
            </a:lvl4pPr>
            <a:lvl5pPr marL="914400">
              <a:lnSpc>
                <a:spcPct val="110000"/>
              </a:lnSpc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rtlCol="0" anchor="t" anchorCtr="0"/>
          <a:lstStyle>
            <a:lvl1pPr algn="ctr">
              <a:buNone/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  <p:sp>
        <p:nvSpPr>
          <p:cNvPr id="10" name="Нижний колонтитул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ru-RU" sz="18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28" r:id="rId2"/>
    <p:sldLayoutId id="2147483717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lang="ru-RU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7497A-8681-5C67-50DE-EDC13C007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1318591"/>
            <a:ext cx="9639631" cy="2108510"/>
          </a:xfrm>
        </p:spPr>
        <p:txBody>
          <a:bodyPr/>
          <a:lstStyle/>
          <a:p>
            <a:r>
              <a:rPr lang="ru-RU" sz="2400" dirty="0"/>
              <a:t>Создание документации для грантового проекта центра развития инновационных медицинских технологий и искусственного интеллекта</a:t>
            </a:r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900F31E-6448-49C2-742C-1D141821EA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Подготовила: А.Н. Архангельская</a:t>
            </a:r>
          </a:p>
        </p:txBody>
      </p:sp>
    </p:spTree>
    <p:extLst>
      <p:ext uri="{BB962C8B-B14F-4D97-AF65-F5344CB8AC3E}">
        <p14:creationId xmlns:p14="http://schemas.microsoft.com/office/powerpoint/2010/main" val="3864749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F96D4-E0D8-6F75-A525-7424FE300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152" y="854737"/>
            <a:ext cx="7008427" cy="747699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C54F45A-7743-642D-4815-70CA4205A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29091"/>
              </p:ext>
            </p:extLst>
          </p:nvPr>
        </p:nvGraphicFramePr>
        <p:xfrm>
          <a:off x="2142436" y="2197651"/>
          <a:ext cx="7904710" cy="4420815"/>
        </p:xfrm>
        <a:graphic>
          <a:graphicData uri="http://schemas.openxmlformats.org/drawingml/2006/table">
            <a:tbl>
              <a:tblPr bandRow="1">
                <a:tableStyleId>{9DCAF9ED-07DC-4A11-8D7F-57B35C25682E}</a:tableStyleId>
              </a:tblPr>
              <a:tblGrid>
                <a:gridCol w="484480">
                  <a:extLst>
                    <a:ext uri="{9D8B030D-6E8A-4147-A177-3AD203B41FA5}">
                      <a16:colId xmlns:a16="http://schemas.microsoft.com/office/drawing/2014/main" val="2640965137"/>
                    </a:ext>
                  </a:extLst>
                </a:gridCol>
                <a:gridCol w="3710115">
                  <a:extLst>
                    <a:ext uri="{9D8B030D-6E8A-4147-A177-3AD203B41FA5}">
                      <a16:colId xmlns:a16="http://schemas.microsoft.com/office/drawing/2014/main" val="1526030099"/>
                    </a:ext>
                  </a:extLst>
                </a:gridCol>
                <a:gridCol w="3710115">
                  <a:extLst>
                    <a:ext uri="{9D8B030D-6E8A-4147-A177-3AD203B41FA5}">
                      <a16:colId xmlns:a16="http://schemas.microsoft.com/office/drawing/2014/main" val="2355659534"/>
                    </a:ext>
                  </a:extLst>
                </a:gridCol>
              </a:tblGrid>
              <a:tr h="631545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№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Вопрос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Варианты ответа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48972"/>
                  </a:ext>
                </a:extLst>
              </a:tr>
              <a:tr h="631545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1 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Насколько понятна цель проекта “</a:t>
                      </a:r>
                      <a:r>
                        <a:rPr lang="ru-RU" sz="1600" err="1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НовАИМ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”?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Полностью понятна/ Частично понятна/ Непонятна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912752"/>
                  </a:ext>
                </a:extLst>
              </a:tr>
              <a:tr h="631545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2 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Насколько актуальны, по вашему мнению, тема внедрения ИИ в </a:t>
                      </a:r>
                      <a:r>
                        <a:rPr lang="ru-RU" sz="1600" err="1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медецину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?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Очень актуальна/ Скорее актуальна/ Неактуальна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664425"/>
                  </a:ext>
                </a:extLst>
              </a:tr>
              <a:tr h="631545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3 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Ведите ли вы практическую пользу от реализации проекта в регионе?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Да/ Скорее да/ Скорее нет/ Нет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277393"/>
                  </a:ext>
                </a:extLst>
              </a:tr>
              <a:tr h="631545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4 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Насколько хорошо представлены этапы реализации проекта в документации?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Подробно и чётко/ Есть общее понимание/ Недостаточно понятно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677966"/>
                  </a:ext>
                </a:extLst>
              </a:tr>
              <a:tr h="631545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5 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Удобен ли формат представления материалов (программа, план, презентация)?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Да/ В целом да/ Скорее нет/ Нет  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590788"/>
                  </a:ext>
                </a:extLst>
              </a:tr>
              <a:tr h="631545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6 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Какие аспекты вам хотелось бы улучшить или дополнить?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Открытый ответ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96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6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349D7-317F-155B-E799-6DF31F79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C93D2"/>
                </a:solidFill>
              </a:rPr>
              <a:t>Диаграмма IDEF0</a:t>
            </a:r>
            <a:endParaRPr lang="ru-RU" dirty="0">
              <a:gradFill>
                <a:gsLst>
                  <a:gs pos="0">
                    <a:srgbClr val="7C93D2"/>
                  </a:gs>
                  <a:gs pos="100000">
                    <a:srgbClr val="7CB5D2">
                      <a:lumMod val="99000"/>
                    </a:srgbClr>
                  </a:gs>
                </a:gsLst>
                <a:lin ang="18900000" scaled="0"/>
              </a:gradFill>
            </a:endParaRPr>
          </a:p>
        </p:txBody>
      </p:sp>
      <p:pic>
        <p:nvPicPr>
          <p:cNvPr id="11" name="Рисунок 10" descr="Изображение выглядит как текст, диаграмма, снимок экрана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11CC8F6-47EC-830A-17FF-9E1E31CF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516" y="2005082"/>
            <a:ext cx="5760967" cy="46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7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61917-344B-481F-9EAF-25E00F68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 err="1"/>
              <a:t>НовАИМ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74E207-973B-4F89-A1DB-D87E2210E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Центр Развития Инновационных Медицинских Технологий и </a:t>
            </a:r>
            <a:r>
              <a:rPr lang="ru-RU" sz="2000"/>
              <a:t>Искусственного Интеллекта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7037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62" y="0"/>
            <a:ext cx="7498080" cy="128016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055" y="1714500"/>
            <a:ext cx="9653665" cy="1962150"/>
          </a:xfrm>
        </p:spPr>
        <p:txBody>
          <a:bodyPr rtlCol="0"/>
          <a:lstStyle>
            <a:defPPr>
              <a:defRPr lang="ru-RU"/>
            </a:defPPr>
          </a:lstStyle>
          <a:p>
            <a:pPr algn="just" rtl="0"/>
            <a:r>
              <a:rPr lang="ru-RU" sz="2800" b="0" i="0" dirty="0">
                <a:solidFill>
                  <a:srgbClr val="7CA1D2"/>
                </a:solidFill>
                <a:effectLst/>
              </a:rPr>
              <a:t>Создание в Новгородской области центра компетенций по ИИ в медицине для разработки и внедрения</a:t>
            </a:r>
            <a:r>
              <a:rPr lang="ru-RU" sz="2800" dirty="0">
                <a:solidFill>
                  <a:srgbClr val="7CA1D2"/>
                </a:solidFill>
              </a:rPr>
              <a:t> решений в области искусственного интеллекта и их</a:t>
            </a:r>
            <a:r>
              <a:rPr lang="ru-RU" sz="2800" b="0" i="0" dirty="0">
                <a:solidFill>
                  <a:srgbClr val="7CA1D2"/>
                </a:solidFill>
                <a:effectLst/>
              </a:rPr>
              <a:t> адаптации под региональные нужды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D6B4CF-44D5-4167-93CB-C4287770093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439055" y="4620505"/>
            <a:ext cx="3043077" cy="3043083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E6B10EB-6178-4F4D-AA23-EAFD2A7A43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01625" y="3676650"/>
            <a:ext cx="2932991" cy="2932990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FE440-AFCB-14E0-8F19-C0A29D69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868532" cy="1280160"/>
          </a:xfrm>
        </p:spPr>
        <p:txBody>
          <a:bodyPr/>
          <a:lstStyle/>
          <a:p>
            <a:r>
              <a:rPr lang="ru-RU" dirty="0"/>
              <a:t>Составные части документации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6705440-8A69-34B1-5A7A-B706ECDF9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139292"/>
            <a:ext cx="4826000" cy="38297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ru-RU" sz="2000" dirty="0"/>
              <a:t>Программа центра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63F1E1-FC65-E6A6-311E-B40430644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1106" y="2139293"/>
            <a:ext cx="4846320" cy="38297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ru-RU" dirty="0"/>
              <a:t>План деятельности центра</a:t>
            </a:r>
          </a:p>
        </p:txBody>
      </p:sp>
      <p:pic>
        <p:nvPicPr>
          <p:cNvPr id="5" name="Рисунок 4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DA81787-7BB5-7125-F103-A5D2842B8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963" y="2712720"/>
            <a:ext cx="4200634" cy="3058160"/>
          </a:xfrm>
          <a:prstGeom prst="rect">
            <a:avLst/>
          </a:prstGeom>
          <a:ln w="28575">
            <a:solidFill>
              <a:srgbClr val="7CA1D2"/>
            </a:solidFill>
          </a:ln>
        </p:spPr>
      </p:pic>
      <p:pic>
        <p:nvPicPr>
          <p:cNvPr id="6" name="Рисунок 5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2BAE4CD-25B4-E8A3-E43D-42BA033A6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923" y="3753168"/>
            <a:ext cx="4054475" cy="2958465"/>
          </a:xfrm>
          <a:prstGeom prst="rect">
            <a:avLst/>
          </a:prstGeom>
          <a:ln w="28575">
            <a:solidFill>
              <a:srgbClr val="7CA1D2"/>
            </a:solidFill>
          </a:ln>
        </p:spPr>
      </p:pic>
      <p:pic>
        <p:nvPicPr>
          <p:cNvPr id="7" name="Рисунок 6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E7C05DE-91E0-1780-F914-0FCD36FB6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43" y="2711215"/>
            <a:ext cx="4208523" cy="3053646"/>
          </a:xfrm>
          <a:prstGeom prst="rect">
            <a:avLst/>
          </a:prstGeom>
          <a:ln w="28575">
            <a:solidFill>
              <a:srgbClr val="7CA1D2"/>
            </a:solidFill>
          </a:ln>
        </p:spPr>
      </p:pic>
      <p:pic>
        <p:nvPicPr>
          <p:cNvPr id="8" name="Рисунок 7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79DBF85-5A54-4897-F676-EB8E7FC2B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991" y="3750323"/>
            <a:ext cx="4052241" cy="2960394"/>
          </a:xfrm>
          <a:prstGeom prst="rect">
            <a:avLst/>
          </a:prstGeom>
          <a:ln w="28575">
            <a:solidFill>
              <a:srgbClr val="7CA1D2"/>
            </a:solidFill>
          </a:ln>
        </p:spPr>
      </p:pic>
    </p:spTree>
    <p:extLst>
      <p:ext uri="{BB962C8B-B14F-4D97-AF65-F5344CB8AC3E}">
        <p14:creationId xmlns:p14="http://schemas.microsoft.com/office/powerpoint/2010/main" val="321041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F61F4-8AC0-344B-A6AC-96C98BA1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713" y="529645"/>
            <a:ext cx="7498080" cy="1280160"/>
          </a:xfrm>
        </p:spPr>
        <p:txBody>
          <a:bodyPr/>
          <a:lstStyle/>
          <a:p>
            <a:r>
              <a:rPr lang="ru-RU" dirty="0">
                <a:gradFill>
                  <a:gsLst>
                    <a:gs pos="0">
                      <a:srgbClr val="7C93D2"/>
                    </a:gs>
                    <a:gs pos="100000">
                      <a:srgbClr val="7CB5D2"/>
                    </a:gs>
                  </a:gsLst>
                  <a:lin ang="18000000" scaled="0"/>
                </a:gradFill>
              </a:rPr>
              <a:t>Презентация</a:t>
            </a:r>
          </a:p>
        </p:txBody>
      </p:sp>
      <p:pic>
        <p:nvPicPr>
          <p:cNvPr id="5" name="Рисунок 4" descr="Изображение выглядит как текст, снимок экрана, Шрифт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1FD5FFE-4A4A-8B29-7E66-B28AA1EE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15" y="2045833"/>
            <a:ext cx="4121151" cy="2320098"/>
          </a:xfrm>
          <a:prstGeom prst="rect">
            <a:avLst/>
          </a:prstGeom>
          <a:ln w="28575">
            <a:solidFill>
              <a:srgbClr val="7CA1D2"/>
            </a:solidFill>
          </a:ln>
        </p:spPr>
      </p:pic>
      <p:pic>
        <p:nvPicPr>
          <p:cNvPr id="8" name="Рисунок 7" descr="Изображение выглядит как текст, снимок экрана, синий, Цвет электр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14F5623-B42C-6C69-BD7D-01EE80C67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515" y="3564196"/>
            <a:ext cx="4911311" cy="2769429"/>
          </a:xfrm>
          <a:prstGeom prst="rect">
            <a:avLst/>
          </a:prstGeom>
          <a:ln w="28575">
            <a:solidFill>
              <a:srgbClr val="7CA1D2"/>
            </a:solidFill>
          </a:ln>
        </p:spPr>
      </p:pic>
    </p:spTree>
    <p:extLst>
      <p:ext uri="{BB962C8B-B14F-4D97-AF65-F5344CB8AC3E}">
        <p14:creationId xmlns:p14="http://schemas.microsoft.com/office/powerpoint/2010/main" val="117405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B5C14-7BF0-4E3A-A984-5384107DD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545" y="1343452"/>
            <a:ext cx="7008427" cy="1852046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19C134-2FB9-4D8C-BBD0-16844F182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1226" y="3467100"/>
            <a:ext cx="6499066" cy="3429000"/>
          </a:xfrm>
        </p:spPr>
        <p:txBody>
          <a:bodyPr>
            <a:normAutofit/>
          </a:bodyPr>
          <a:lstStyle/>
          <a:p>
            <a:r>
              <a:rPr lang="ru-RU" dirty="0"/>
              <a:t>Внедрение ИИ-технологий в медицину Новгородской области для улучшения диагностики, исследований, лечения и оптимизации процессов и повышение эффективности здравоохранения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37136D-180C-4440-BCE1-F9819E78A8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1111" r="11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741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00" y="463788"/>
            <a:ext cx="5918072" cy="723279"/>
          </a:xfrm>
        </p:spPr>
        <p:txBody>
          <a:bodyPr rtlCol="0"/>
          <a:lstStyle>
            <a:defPPr>
              <a:defRPr lang="ru-RU"/>
            </a:defPPr>
          </a:lstStyle>
          <a:p>
            <a:pPr algn="l" rtl="0"/>
            <a:r>
              <a:rPr lang="ru-RU" dirty="0"/>
              <a:t>Задачи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5789" r="15789"/>
          <a:stretch/>
        </p:blipFill>
        <p:spPr>
          <a:xfrm>
            <a:off x="904490" y="2324601"/>
            <a:ext cx="3707972" cy="3707971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64573" y="2225284"/>
            <a:ext cx="4470043" cy="723279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algn="l" rtl="0"/>
            <a:r>
              <a:rPr lang="ru-RU" dirty="0"/>
              <a:t>Разработка образовательных программ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5" name="Графический объект 15">
            <a:extLst>
              <a:ext uri="{FF2B5EF4-FFF2-40B4-BE49-F238E27FC236}">
                <a16:creationId xmlns:a16="http://schemas.microsoft.com/office/drawing/2014/main" id="{13AD6E27-4528-4AD6-AD92-102A4D0CB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8292" y="2314821"/>
            <a:ext cx="555416" cy="544203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57877676-C331-49D3-B9A0-F8E2C4A7B35B}"/>
              </a:ext>
            </a:extLst>
          </p:cNvPr>
          <p:cNvSpPr txBox="1">
            <a:spLocks/>
          </p:cNvSpPr>
          <p:nvPr/>
        </p:nvSpPr>
        <p:spPr>
          <a:xfrm>
            <a:off x="6564573" y="3398338"/>
            <a:ext cx="4470043" cy="71874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Проведение курсов повышения квалификации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Графический объект 15">
            <a:extLst>
              <a:ext uri="{FF2B5EF4-FFF2-40B4-BE49-F238E27FC236}">
                <a16:creationId xmlns:a16="http://schemas.microsoft.com/office/drawing/2014/main" id="{5C4CAD6C-98E2-49D4-A346-AF5F563EC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8292" y="3485609"/>
            <a:ext cx="555416" cy="544203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C9992FE1-25EB-4698-8B6B-CCC2AECF9A26}"/>
              </a:ext>
            </a:extLst>
          </p:cNvPr>
          <p:cNvSpPr txBox="1">
            <a:spLocks/>
          </p:cNvSpPr>
          <p:nvPr/>
        </p:nvSpPr>
        <p:spPr>
          <a:xfrm>
            <a:off x="6564573" y="4566860"/>
            <a:ext cx="4470043" cy="718747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Создание учебных медицинских датасетов для задач машинного обучения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10" name="Графический объект 15">
            <a:extLst>
              <a:ext uri="{FF2B5EF4-FFF2-40B4-BE49-F238E27FC236}">
                <a16:creationId xmlns:a16="http://schemas.microsoft.com/office/drawing/2014/main" id="{B6EBC9C6-5047-48F9-AF49-B5E3E17E9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8292" y="5760470"/>
            <a:ext cx="555416" cy="544203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" name="Графический объект 15">
            <a:extLst>
              <a:ext uri="{FF2B5EF4-FFF2-40B4-BE49-F238E27FC236}">
                <a16:creationId xmlns:a16="http://schemas.microsoft.com/office/drawing/2014/main" id="{50B81AE5-A9F8-D1AE-0B8F-2E6E596CA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8292" y="4656397"/>
            <a:ext cx="555416" cy="544203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ACA6040F-D5E7-6822-C243-F5B2E6970484}"/>
              </a:ext>
            </a:extLst>
          </p:cNvPr>
          <p:cNvSpPr txBox="1">
            <a:spLocks/>
          </p:cNvSpPr>
          <p:nvPr/>
        </p:nvSpPr>
        <p:spPr>
          <a:xfrm>
            <a:off x="6564573" y="5673197"/>
            <a:ext cx="4470043" cy="718747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Развитие сотрудничества с организациями Новгородской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, снимок экрана, Шрифт, круг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3DC4FB0-16E8-F099-1514-90EBCF37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26" y="641971"/>
            <a:ext cx="4987097" cy="278005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круг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4C3512B-C280-C735-6962-2E6F6B988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870" y="3631510"/>
            <a:ext cx="4991654" cy="2919068"/>
          </a:xfrm>
          <a:prstGeom prst="rect">
            <a:avLst/>
          </a:prstGeom>
        </p:spPr>
      </p:pic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B79EE5D6-C07D-B746-7CC5-3411FF8DF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8072" y="2201230"/>
            <a:ext cx="3548047" cy="244144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План работ</a:t>
            </a:r>
          </a:p>
        </p:txBody>
      </p:sp>
    </p:spTree>
    <p:extLst>
      <p:ext uri="{BB962C8B-B14F-4D97-AF65-F5344CB8AC3E}">
        <p14:creationId xmlns:p14="http://schemas.microsoft.com/office/powerpoint/2010/main" val="153193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23E3D-7D4B-43CE-31F3-07700FF0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5" name="Рисунок 4" descr="Изображение выглядит как текст, снимок экрана, Шрифт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D6208A4-85B0-4903-0BCC-1A4E2843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53" y="1719263"/>
            <a:ext cx="4510295" cy="2613301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49AC66D-DA41-F95F-2E52-C68C0845B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832" y="1716225"/>
            <a:ext cx="4589117" cy="2597288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C17AA6C-B762-04BE-78CE-43859F144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234" y="3727864"/>
            <a:ext cx="4589533" cy="261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0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VTI">
  <a:themeElements>
    <a:clrScheme name="Другая 8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7C93D2"/>
      </a:accent2>
      <a:accent3>
        <a:srgbClr val="75BDA7"/>
      </a:accent3>
      <a:accent4>
        <a:srgbClr val="7CB5D2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2869_TF89338750_Win32" id="{38A0B81A-7E44-4B8E-AF89-09AD5D6B18B2}" vid="{49B9A1D1-237B-41E3-8B32-943C8567796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E87F72-70BF-43BC-A0D4-53665DC12672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230e9df3-be65-4c73-a93b-d1236ebd677e"/>
    <ds:schemaRef ds:uri="71af3243-3dd4-4a8d-8c0d-dd76da1f02a5"/>
    <ds:schemaRef ds:uri="16c05727-aa75-4e4a-9b5f-8a80a1165891"/>
    <ds:schemaRef ds:uri="http://schemas.microsoft.com/sharepoint/v3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{4BA0EDC1-9960-47F9-818B-96F43EF56F51}tf89338750_win32</Template>
  <TotalTime>355</TotalTime>
  <Words>617</Words>
  <Application>Microsoft Office PowerPoint</Application>
  <PresentationFormat>Широкоэкранный</PresentationFormat>
  <Paragraphs>138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GradientVTI</vt:lpstr>
      <vt:lpstr>Создание документации для грантового проекта центра развития инновационных медицинских технологий и искусственного интеллекта</vt:lpstr>
      <vt:lpstr>НовАИМ</vt:lpstr>
      <vt:lpstr>Описание</vt:lpstr>
      <vt:lpstr>Составные части документации</vt:lpstr>
      <vt:lpstr>Презентация</vt:lpstr>
      <vt:lpstr>Цель</vt:lpstr>
      <vt:lpstr>Задачи</vt:lpstr>
      <vt:lpstr>План работ</vt:lpstr>
      <vt:lpstr>Актуальность</vt:lpstr>
      <vt:lpstr>Тестирование</vt:lpstr>
      <vt:lpstr>Диаграмма IDEF0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AI-MedNov</dc:title>
  <dc:creator>Екатерина Ельнова</dc:creator>
  <cp:lastModifiedBy>Лариса Цымбалюк</cp:lastModifiedBy>
  <cp:revision>254</cp:revision>
  <dcterms:created xsi:type="dcterms:W3CDTF">2025-03-26T13:40:41Z</dcterms:created>
  <dcterms:modified xsi:type="dcterms:W3CDTF">2025-05-11T22:04:17Z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