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2"/>
  </p:notesMasterIdLst>
  <p:handoutMasterIdLst>
    <p:handoutMasterId r:id="rId23"/>
  </p:handoutMasterIdLst>
  <p:sldIdLst>
    <p:sldId id="361" r:id="rId5"/>
    <p:sldId id="352" r:id="rId6"/>
    <p:sldId id="316" r:id="rId7"/>
    <p:sldId id="342" r:id="rId8"/>
    <p:sldId id="336" r:id="rId9"/>
    <p:sldId id="356" r:id="rId10"/>
    <p:sldId id="357" r:id="rId11"/>
    <p:sldId id="358" r:id="rId12"/>
    <p:sldId id="360" r:id="rId13"/>
    <p:sldId id="359" r:id="rId14"/>
    <p:sldId id="346" r:id="rId15"/>
    <p:sldId id="353" r:id="rId16"/>
    <p:sldId id="354" r:id="rId17"/>
    <p:sldId id="328" r:id="rId18"/>
    <p:sldId id="362" r:id="rId19"/>
    <p:sldId id="363" r:id="rId20"/>
    <p:sldId id="364" r:id="rId21"/>
  </p:sldIdLst>
  <p:sldSz cx="12192000" cy="6858000"/>
  <p:notesSz cx="6858000" cy="9144000"/>
  <p:defaultTextStyle>
    <a:defPPr rtl="0">
      <a:defRPr lang="ru-RU"/>
    </a:defPPr>
    <a:lvl1pPr marL="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7CA1D2"/>
    <a:srgbClr val="7CA2D2"/>
    <a:srgbClr val="7C93D2"/>
    <a:srgbClr val="072652"/>
    <a:srgbClr val="4595ED"/>
    <a:srgbClr val="2064B5"/>
    <a:srgbClr val="10397A"/>
    <a:srgbClr val="7C9CD2"/>
    <a:srgbClr val="7C9AD2"/>
    <a:srgbClr val="7C99D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96747" autoAdjust="0"/>
  </p:normalViewPr>
  <p:slideViewPr>
    <p:cSldViewPr snapToGrid="0">
      <p:cViewPr varScale="1">
        <p:scale>
          <a:sx n="66" d="100"/>
          <a:sy n="66" d="100"/>
        </p:scale>
        <p:origin x="816" y="-54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7" d="100"/>
          <a:sy n="97" d="100"/>
        </p:scale>
        <p:origin x="2868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28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8B8788E2-050D-463F-A92F-4D0C04C1FF8B}" type="datetime1">
              <a:rPr lang="ru-RU" smtClean="0"/>
              <a:t>28.03.2025</a:t>
            </a:fld>
            <a:endParaRPr lang="ru-RU" dirty="0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397C78D2-97D1-4B37-BDD1-08A09BD4CA9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lang="ru-RU" sz="1200"/>
            </a:lvl1pPr>
          </a:lstStyle>
          <a:p>
            <a:pPr rtl="0"/>
            <a:fld id="{63C1047A-B6E2-4574-B7D3-9927A8C89A45}" type="datetime1">
              <a:rPr lang="ru-RU" smtClean="0"/>
              <a:t>28.03.2025</a:t>
            </a:fld>
            <a:endParaRPr lang="ru-RU" dirty="0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defPPr>
              <a:defRPr lang="ru-RU"/>
            </a:defPPr>
          </a:lstStyle>
          <a:p>
            <a:pPr lvl="0" rtl="0"/>
            <a:r>
              <a:rPr lang="ru-RU"/>
              <a:t>Щелкните, чтобы изменить стили текста образца слайда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lang="ru-RU" sz="1200"/>
            </a:lvl1pPr>
          </a:lstStyle>
          <a:p>
            <a:pPr rtl="0"/>
            <a:endParaRPr lang="ru-RU" dirty="0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lang="ru-RU" sz="1200"/>
            </a:lvl1pPr>
          </a:lstStyle>
          <a:p>
            <a:pPr rtl="0"/>
            <a:fld id="{D5939589-3E79-4C82-AA4A-FE78234FAA59}" type="slidenum">
              <a:rPr lang="ru-RU" smtClean="0"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lang="ru-RU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12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240071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13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3186740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14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3993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4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5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6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004171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7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516881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8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375593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9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4246398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10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90233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5939589-3E79-4C82-AA4A-FE78234FAA59}" type="slidenum">
              <a:rPr lang="ru-RU" smtClean="0"/>
              <a:t>11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3698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лайд только с 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263261" y="439983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32683DDD-2280-4CF7-8707-DA26D56C4F44}"/>
              </a:ext>
            </a:extLst>
          </p:cNvPr>
          <p:cNvCxnSpPr/>
          <p:nvPr userDrawn="1"/>
        </p:nvCxnSpPr>
        <p:spPr>
          <a:xfrm>
            <a:off x="1280158" y="3496322"/>
            <a:ext cx="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CBDB9B38-C12D-4E13-9182-00A0F23A7296}"/>
              </a:ext>
            </a:extLst>
          </p:cNvPr>
          <p:cNvCxnSpPr>
            <a:cxnSpLocks/>
          </p:cNvCxnSpPr>
          <p:nvPr userDrawn="1"/>
        </p:nvCxnSpPr>
        <p:spPr>
          <a:xfrm>
            <a:off x="1280158" y="3496322"/>
            <a:ext cx="4297682" cy="0"/>
          </a:xfrm>
          <a:prstGeom prst="line">
            <a:avLst/>
          </a:prstGeom>
          <a:ln w="254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Текст 4">
            <a:extLst>
              <a:ext uri="{FF2B5EF4-FFF2-40B4-BE49-F238E27FC236}">
                <a16:creationId xmlns:a16="http://schemas.microsoft.com/office/drawing/2014/main" id="{8A040599-B48D-49A8-B448-7655732B23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444625" y="3835164"/>
            <a:ext cx="7818635" cy="2121499"/>
          </a:xfrm>
        </p:spPr>
        <p:txBody>
          <a:bodyPr/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6" name="Номер слайда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Объект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rtlCol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lang="ru-RU"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lang="ru-RU"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lang="ru-RU" sz="1200">
                <a:solidFill>
                  <a:schemeClr val="tx1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cxnSp>
        <p:nvCxnSpPr>
          <p:cNvPr id="4" name="Прямая соединительная линия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Объект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14" name="Нижний колонтитул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rtlCol="0" anchor="b" anchorCtr="0"/>
          <a:lstStyle>
            <a:lvl1pPr algn="l">
              <a:defRPr lang="ru-RU" sz="4000" b="1" cap="all" spc="0" baseline="0">
                <a:solidFill>
                  <a:schemeClr val="tx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>
              <a:spcBef>
                <a:spcPts val="1200"/>
              </a:spcBef>
              <a:defRPr lang="ru-RU" sz="1800"/>
            </a:lvl2pPr>
            <a:lvl3pPr marL="914400">
              <a:spcBef>
                <a:spcPts val="1200"/>
              </a:spcBef>
              <a:defRPr lang="ru-RU" sz="1800"/>
            </a:lvl3pPr>
            <a:lvl4pPr marL="1371600">
              <a:spcBef>
                <a:spcPts val="1200"/>
              </a:spcBef>
              <a:defRPr lang="ru-RU" sz="1800"/>
            </a:lvl4pPr>
            <a:lvl5pPr marL="18288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 rtlCol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800"/>
            </a:lvl2pPr>
            <a:lvl3pPr>
              <a:spcBef>
                <a:spcPts val="1200"/>
              </a:spcBef>
              <a:defRPr lang="ru-RU" sz="1800"/>
            </a:lvl3pPr>
            <a:lvl4pPr>
              <a:spcBef>
                <a:spcPts val="1200"/>
              </a:spcBef>
              <a:defRPr lang="ru-RU" sz="1800"/>
            </a:lvl4pPr>
            <a:lvl5pPr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grpSp>
        <p:nvGrpSpPr>
          <p:cNvPr id="13" name="Группа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Графический объект 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7" name="Графический объект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8" name="Графический объект 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Группа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Графический объект 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6" name="Графический объект 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7" name="Графический объект 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rtlCol="0" anchor="b" anchorCtr="0"/>
          <a:lstStyle>
            <a:lvl1pPr>
              <a:defRPr lang="ru-RU" sz="4000" b="1" cap="all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 rtlCol="0"/>
          <a:lstStyle>
            <a:defPPr>
              <a:defRPr lang="ru-RU"/>
            </a:def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7" name="Прямая соединительная линия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Нижний колонтитул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Изображение, пузырьки и заголовок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rtlCol="0" anchor="b"/>
          <a:lstStyle>
            <a:lvl1pPr algn="r">
              <a:lnSpc>
                <a:spcPts val="4800"/>
              </a:lnSpc>
              <a:defRPr lang="ru-RU" sz="48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7" name="Рисунок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6" name="Текст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ru-RU" dirty="0"/>
              <a:t>Текст слайда</a:t>
            </a:r>
          </a:p>
        </p:txBody>
      </p:sp>
      <p:grpSp>
        <p:nvGrpSpPr>
          <p:cNvPr id="3" name="Группа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Графический объект 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5" name="Графический объект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6" name="Графический объект 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13" name="Прямая соединительная линия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t>‹#›</a:t>
            </a:fld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Прямая соединительная линия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13097" y="2532314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3" name="Рисунок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изображение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rtlCol="0" anchor="b"/>
          <a:lstStyle>
            <a:lvl1pPr algn="r">
              <a:lnSpc>
                <a:spcPts val="4000"/>
              </a:lnSpc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9" name="Рисунок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7416" y="24763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rtlCol="0" anchor="t">
            <a:noAutofit/>
          </a:bodyPr>
          <a:lstStyle>
            <a:lvl1pPr algn="ctr">
              <a:buNone/>
              <a:defRPr lang="ru-RU" sz="16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6" y="5136354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cxnSp>
        <p:nvCxnSpPr>
          <p:cNvPr id="14" name="Прямая соединительная линия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Графический объект 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239050" y="2799920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Графический объект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100011" y="2406838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7" name="Графический объект 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Нижний колонтитул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 rtlCol="0"/>
          <a:lstStyle>
            <a:lvl1pPr>
              <a:defRPr lang="ru-RU">
                <a:solidFill>
                  <a:schemeClr val="bg1"/>
                </a:solidFill>
              </a:defRPr>
            </a:lvl1pPr>
          </a:lstStyle>
          <a:p>
            <a:pPr rtl="0"/>
            <a:endParaRPr lang="ru-RU" dirty="0"/>
          </a:p>
        </p:txBody>
      </p:sp>
      <p:sp>
        <p:nvSpPr>
          <p:cNvPr id="12" name="Текст 3">
            <a:extLst>
              <a:ext uri="{FF2B5EF4-FFF2-40B4-BE49-F238E27FC236}">
                <a16:creationId xmlns:a16="http://schemas.microsoft.com/office/drawing/2014/main" id="{CC84B38B-DDA5-4747-AE06-ED9DE3DA55A6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268948" y="3314153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  <p:sp>
        <p:nvSpPr>
          <p:cNvPr id="15" name="Текст 3">
            <a:extLst>
              <a:ext uri="{FF2B5EF4-FFF2-40B4-BE49-F238E27FC236}">
                <a16:creationId xmlns:a16="http://schemas.microsoft.com/office/drawing/2014/main" id="{0C0CDDFE-A20A-4EF9-8E3C-9C3589742683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5527627" y="4114800"/>
            <a:ext cx="5918068" cy="365126"/>
          </a:xfrm>
        </p:spPr>
        <p:txBody>
          <a:bodyPr lIns="0" tIns="0" rIns="0" bIns="0" rtlCol="0">
            <a:normAutofit/>
          </a:bodyPr>
          <a:lstStyle>
            <a:lvl1pPr marL="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lang="ru-RU" sz="2400">
                <a:solidFill>
                  <a:schemeClr val="bg1"/>
                </a:solidFill>
              </a:defRPr>
            </a:lvl4pPr>
            <a:lvl5pPr marL="1828800" indent="0" algn="r">
              <a:buNone/>
              <a:defRPr lang="ru-RU" sz="1800">
                <a:solidFill>
                  <a:schemeClr val="bg1"/>
                </a:solidFill>
              </a:defRPr>
            </a:lvl5pPr>
          </a:lstStyle>
          <a:p>
            <a:pPr lvl="0" rtl="0"/>
            <a:r>
              <a:rPr lang="ru-RU" dirty="0"/>
              <a:t>Образец текста</a:t>
            </a:r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+ подзаголовок + рисунок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71282" y="865781"/>
            <a:ext cx="7008427" cy="1852046"/>
          </a:xfrm>
        </p:spPr>
        <p:txBody>
          <a:bodyPr lIns="0" tIns="0" rIns="0" bIns="0" rtlCol="0" anchor="b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389340" y="3472438"/>
            <a:ext cx="7786348" cy="3043083"/>
          </a:xfrm>
        </p:spPr>
        <p:txBody>
          <a:bodyPr lIns="0" tIns="0" rIns="0" bIns="0" rtlCol="0" anchor="t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 dirty="0"/>
              <a:t>Текст слайда</a:t>
            </a:r>
          </a:p>
        </p:txBody>
      </p:sp>
      <p:cxnSp>
        <p:nvCxnSpPr>
          <p:cNvPr id="9" name="Прямая соединительная линия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8279709" y="575065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5" name="Рисунок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729921" y="453239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rtlCol="0" anchor="t" anchorCtr="0">
            <a:noAutofit/>
          </a:bodyPr>
          <a:lstStyle>
            <a:lvl1pPr algn="ctr">
              <a:buNone/>
              <a:defRPr lang="ru-RU" sz="1800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, изображение и содержимо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rtlCol="0" anchor="b" anchorCtr="0"/>
          <a:lstStyle>
            <a:lvl1pPr>
              <a:defRPr lang="ru-RU" sz="4000" b="1" cap="all" spc="0" baseline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defRPr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rtlCol="0" anchor="t" anchorCtr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15" name="Рисунок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rtlCol="0" anchor="t" anchorCtr="0">
            <a:noAutofit/>
          </a:bodyPr>
          <a:lstStyle>
            <a:lvl1pPr algn="ctr">
              <a:buNone/>
              <a:defRPr lang="ru-RU" sz="1800"/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>
                <a:solidFill>
                  <a:srgbClr val="7C99D2"/>
                </a:solidFill>
              </a:defRPr>
            </a:lvl1pPr>
            <a:lvl2pPr marL="228600">
              <a:defRPr lang="ru-RU" sz="1600">
                <a:solidFill>
                  <a:srgbClr val="7C99D2"/>
                </a:solidFill>
              </a:defRPr>
            </a:lvl2pPr>
            <a:lvl3pPr marL="457200">
              <a:defRPr lang="ru-RU" sz="1400">
                <a:solidFill>
                  <a:srgbClr val="7C99D2"/>
                </a:solidFill>
              </a:defRPr>
            </a:lvl3pPr>
            <a:lvl4pPr marL="685800">
              <a:defRPr lang="ru-RU" sz="1200">
                <a:solidFill>
                  <a:srgbClr val="7C99D2"/>
                </a:solidFill>
              </a:defRPr>
            </a:lvl4pPr>
            <a:lvl5pPr>
              <a:defRPr lang="ru-RU" sz="14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</p:txBody>
      </p:sp>
      <p:grpSp>
        <p:nvGrpSpPr>
          <p:cNvPr id="7" name="Группа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Графический объект 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9" name="Графический объект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sp>
        <p:nvSpPr>
          <p:cNvPr id="4" name="Нижний колонтитул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Слайд с заголовком + подзаголовком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rtlCol="0" anchor="t" anchorCtr="0"/>
          <a:lstStyle>
            <a:lvl1pPr algn="l">
              <a:lnSpc>
                <a:spcPts val="5400"/>
              </a:lnSpc>
              <a:defRPr lang="ru-RU" sz="5400" b="1" i="0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Заголовок слайда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rtlCol="0" anchor="b" anchorCtr="0">
            <a:normAutofit/>
          </a:bodyPr>
          <a:lstStyle>
            <a:lvl1pPr marL="0" indent="0" algn="l">
              <a:buNone/>
              <a:defRPr lang="ru-RU" sz="2400">
                <a:solidFill>
                  <a:schemeClr val="bg1"/>
                </a:solidFill>
              </a:defRPr>
            </a:lvl1pPr>
            <a:lvl2pPr marL="457200" indent="0" algn="ctr">
              <a:buNone/>
              <a:defRPr lang="ru-RU" sz="2000"/>
            </a:lvl2pPr>
            <a:lvl3pPr marL="914400" indent="0" algn="ctr">
              <a:buNone/>
              <a:defRPr lang="ru-RU" sz="1800"/>
            </a:lvl3pPr>
            <a:lvl4pPr marL="1371600" indent="0" algn="ctr">
              <a:buNone/>
              <a:defRPr lang="ru-RU" sz="1600"/>
            </a:lvl4pPr>
            <a:lvl5pPr marL="1828800" indent="0" algn="ctr">
              <a:buNone/>
              <a:defRPr lang="ru-RU" sz="1600"/>
            </a:lvl5pPr>
            <a:lvl6pPr marL="2286000" indent="0" algn="ctr">
              <a:buNone/>
              <a:defRPr lang="ru-RU" sz="1600"/>
            </a:lvl6pPr>
            <a:lvl7pPr marL="2743200" indent="0" algn="ctr">
              <a:buNone/>
              <a:defRPr lang="ru-RU" sz="1600"/>
            </a:lvl7pPr>
            <a:lvl8pPr marL="3200400" indent="0" algn="ctr">
              <a:buNone/>
              <a:defRPr lang="ru-RU" sz="1600"/>
            </a:lvl8pPr>
            <a:lvl9pPr marL="3657600" indent="0" algn="ctr">
              <a:buNone/>
              <a:defRPr lang="ru-RU" sz="1600"/>
            </a:lvl9pPr>
          </a:lstStyle>
          <a:p>
            <a:pPr lvl="0" rtl="0"/>
            <a:r>
              <a:rPr lang="ru-RU"/>
              <a:t>Текст слайда</a:t>
            </a:r>
          </a:p>
        </p:txBody>
      </p:sp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Графический объект 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1" name="Графический объект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23" name="Графический объект 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70709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 rtlCol="0"/>
          <a:lstStyle>
            <a:lvl1pPr>
              <a:defRPr lang="ru-RU" sz="4000" b="1" cap="all" spc="0" baseline="0"/>
            </a:lvl1pPr>
          </a:lstStyle>
          <a:p>
            <a:pPr rtl="0"/>
            <a:r>
              <a:rPr lang="ru-RU" dirty="0"/>
              <a:t>Заголовок слайда</a:t>
            </a:r>
          </a:p>
        </p:txBody>
      </p:sp>
      <p:sp>
        <p:nvSpPr>
          <p:cNvPr id="15" name="Номер слайда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 rtlCol="0">
            <a:normAutofit/>
          </a:bodyPr>
          <a:lstStyle>
            <a:lvl1pPr marL="0" indent="0">
              <a:spcAft>
                <a:spcPts val="0"/>
              </a:spcAft>
              <a:buNone/>
              <a:defRPr lang="ru-RU" sz="1800"/>
            </a:lvl1pPr>
            <a:lvl2pPr marL="228600">
              <a:spcBef>
                <a:spcPts val="1200"/>
              </a:spcBef>
              <a:defRPr lang="ru-RU" sz="1800"/>
            </a:lvl2pPr>
            <a:lvl3pPr marL="685800">
              <a:spcBef>
                <a:spcPts val="1200"/>
              </a:spcBef>
              <a:defRPr lang="ru-RU" sz="1800"/>
            </a:lvl3pPr>
            <a:lvl4pPr marL="1143000">
              <a:spcBef>
                <a:spcPts val="1200"/>
              </a:spcBef>
              <a:defRPr lang="ru-RU" sz="1800"/>
            </a:lvl4pPr>
            <a:lvl5pPr marL="1600200">
              <a:spcBef>
                <a:spcPts val="1200"/>
              </a:spcBef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cxnSp>
        <p:nvCxnSpPr>
          <p:cNvPr id="10" name="Прямая соединительная линия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Графический объект 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4" name="Графический объект 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6" name="Графический объект 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3" name="Нижний колонтитул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Сравнение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rtlCol="0" anchor="ctr" anchorCtr="0"/>
          <a:lstStyle>
            <a:lvl1pPr algn="l">
              <a:defRPr lang="ru-RU" sz="4000" b="1" cap="all" spc="0" baseline="0">
                <a:solidFill>
                  <a:schemeClr val="bg1"/>
                </a:solidFill>
              </a:defRPr>
            </a:lvl1pPr>
          </a:lstStyle>
          <a:p>
            <a:pPr rtl="0"/>
            <a:r>
              <a:rPr lang="ru-RU"/>
              <a:t>Образец заголовка</a:t>
            </a:r>
            <a:endParaRPr lang="ru-RU" dirty="0"/>
          </a:p>
        </p:txBody>
      </p:sp>
      <p:sp>
        <p:nvSpPr>
          <p:cNvPr id="22" name="Номер слайда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Объект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rtlCol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lang="ru-RU"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lang="ru-RU"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lang="ru-RU"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lang="ru-RU"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lang="ru-RU" sz="18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7" name="Объект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rtlCol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lang="ru-RU" sz="1800"/>
            </a:lvl1pPr>
            <a:lvl2pPr marL="457200" indent="0">
              <a:spcBef>
                <a:spcPts val="1200"/>
              </a:spcBef>
              <a:buNone/>
              <a:defRPr lang="ru-RU" sz="1600"/>
            </a:lvl2pPr>
            <a:lvl3pPr marL="914400" indent="0">
              <a:spcBef>
                <a:spcPts val="1200"/>
              </a:spcBef>
              <a:buNone/>
              <a:defRPr lang="ru-RU" sz="1400"/>
            </a:lvl3pPr>
            <a:lvl4pPr marL="1371600" indent="0">
              <a:spcBef>
                <a:spcPts val="1200"/>
              </a:spcBef>
              <a:buNone/>
              <a:defRPr lang="ru-RU" sz="1200"/>
            </a:lvl4pPr>
            <a:lvl5pPr marL="1828800" indent="0">
              <a:spcBef>
                <a:spcPts val="1200"/>
              </a:spcBef>
              <a:buNone/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rtlCol="0" anchor="t" anchorCtr="0">
            <a:noAutofit/>
          </a:bodyPr>
          <a:lstStyle>
            <a:lvl1pPr>
              <a:spcBef>
                <a:spcPts val="1200"/>
              </a:spcBef>
              <a:defRPr lang="ru-RU" sz="1800"/>
            </a:lvl1pPr>
            <a:lvl2pPr>
              <a:spcBef>
                <a:spcPts val="1200"/>
              </a:spcBef>
              <a:defRPr lang="ru-RU" sz="1600"/>
            </a:lvl2pPr>
            <a:lvl3pPr>
              <a:spcBef>
                <a:spcPts val="1200"/>
              </a:spcBef>
              <a:defRPr lang="ru-RU" sz="1400"/>
            </a:lvl3pPr>
            <a:lvl4pPr>
              <a:spcBef>
                <a:spcPts val="1200"/>
              </a:spcBef>
              <a:defRPr lang="ru-RU" sz="1200"/>
            </a:lvl4pPr>
            <a:lvl5pPr>
              <a:spcBef>
                <a:spcPts val="1200"/>
              </a:spcBef>
              <a:defRPr lang="ru-RU" sz="1200"/>
            </a:lvl5pPr>
          </a:lstStyle>
          <a:p>
            <a:pPr lvl="0" rtl="0"/>
            <a:r>
              <a:rPr lang="ru-RU" dirty="0"/>
              <a:t>Текст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21" name="Нижний колонтитул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23" name="Прямая соединительная линия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Группа 9">
            <a:extLst>
              <a:ext uri="{FF2B5EF4-FFF2-40B4-BE49-F238E27FC236}">
                <a16:creationId xmlns:a16="http://schemas.microsoft.com/office/drawing/2014/main" id="{177EAAAE-7FBB-496C-94DC-4084B526B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10114885" y="2555994"/>
            <a:ext cx="465456" cy="581432"/>
            <a:chOff x="7843462" y="2744546"/>
            <a:chExt cx="465456" cy="581432"/>
          </a:xfrm>
        </p:grpSpPr>
        <p:sp>
          <p:nvSpPr>
            <p:cNvPr id="11" name="Графический объект 12">
              <a:extLst>
                <a:ext uri="{FF2B5EF4-FFF2-40B4-BE49-F238E27FC236}">
                  <a16:creationId xmlns:a16="http://schemas.microsoft.com/office/drawing/2014/main" id="{B26C79DC-40B1-402A-BF7D-10068DA20C7A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2" name="Графический объект 13">
              <a:extLst>
                <a:ext uri="{FF2B5EF4-FFF2-40B4-BE49-F238E27FC236}">
                  <a16:creationId xmlns:a16="http://schemas.microsoft.com/office/drawing/2014/main" id="{1B84BA44-1B69-426C-8F35-6994514B719F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  <p:sp>
          <p:nvSpPr>
            <p:cNvPr id="13" name="Графический объект 15">
              <a:extLst>
                <a:ext uri="{FF2B5EF4-FFF2-40B4-BE49-F238E27FC236}">
                  <a16:creationId xmlns:a16="http://schemas.microsoft.com/office/drawing/2014/main" id="{D23D77F4-122A-4828-8C12-BC96DF1EAC8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ru-RU"/>
              </a:defPPr>
            </a:lstStyle>
            <a:p>
              <a:pPr rtl="0"/>
              <a:endParaRPr lang="ru-RU" dirty="0"/>
            </a:p>
          </p:txBody>
        </p:sp>
      </p:grp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Заголовок и содержимое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rtlCol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lang="ru-RU" sz="4000" b="1" i="0" cap="all" spc="0" baseline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18000000" scaled="0"/>
                </a:gradFill>
              </a:defRPr>
            </a:lvl1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 rtlCol="0"/>
          <a:lstStyle>
            <a:lvl1pPr>
              <a:defRPr lang="ru-RU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8" name="Текст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 rtlCol="0">
            <a:noAutofit/>
          </a:bodyPr>
          <a:lstStyle>
            <a:lvl1pPr marL="0" indent="0">
              <a:lnSpc>
                <a:spcPct val="110000"/>
              </a:lnSpc>
              <a:buNone/>
              <a:defRPr lang="ru-RU" sz="1800"/>
            </a:lvl1pPr>
            <a:lvl2pPr marL="228600">
              <a:lnSpc>
                <a:spcPct val="110000"/>
              </a:lnSpc>
              <a:defRPr lang="ru-RU" sz="1600"/>
            </a:lvl2pPr>
            <a:lvl3pPr marL="457200">
              <a:lnSpc>
                <a:spcPct val="110000"/>
              </a:lnSpc>
              <a:defRPr lang="ru-RU" sz="1400"/>
            </a:lvl3pPr>
            <a:lvl4pPr marL="685800">
              <a:lnSpc>
                <a:spcPct val="110000"/>
              </a:lnSpc>
              <a:defRPr lang="ru-RU" sz="1200"/>
            </a:lvl4pPr>
            <a:lvl5pPr marL="914400">
              <a:lnSpc>
                <a:spcPct val="110000"/>
              </a:lnSpc>
              <a:defRPr lang="ru-RU" sz="1200"/>
            </a:lvl5pPr>
          </a:lstStyle>
          <a:p>
            <a:pPr lvl="0" rtl="0"/>
            <a:r>
              <a:rPr lang="ru-RU"/>
              <a:t>Образец текста</a:t>
            </a:r>
          </a:p>
          <a:p>
            <a:pPr lvl="1" rtl="0"/>
            <a:r>
              <a:rPr lang="ru-RU"/>
              <a:t>Второй уровень</a:t>
            </a:r>
          </a:p>
          <a:p>
            <a:pPr lvl="2" rtl="0"/>
            <a:r>
              <a:rPr lang="ru-RU"/>
              <a:t>Третий уровень</a:t>
            </a:r>
          </a:p>
          <a:p>
            <a:pPr lvl="3" rtl="0"/>
            <a:r>
              <a:rPr lang="ru-RU"/>
              <a:t>Четвертый уровень</a:t>
            </a:r>
          </a:p>
          <a:p>
            <a:pPr lvl="4" rtl="0"/>
            <a:r>
              <a:rPr lang="ru-RU"/>
              <a:t>Пятый уровень</a:t>
            </a:r>
            <a:endParaRPr lang="ru-RU" dirty="0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ru-RU"/>
            </a:defPPr>
          </a:lstStyle>
          <a:p>
            <a:pPr algn="ctr" rtl="0"/>
            <a:endParaRPr lang="ru-RU" dirty="0"/>
          </a:p>
        </p:txBody>
      </p:sp>
      <p:sp>
        <p:nvSpPr>
          <p:cNvPr id="13" name="Рисунок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rtlCol="0" anchor="t" anchorCtr="0"/>
          <a:lstStyle>
            <a:lvl1pPr algn="ctr">
              <a:buNone/>
              <a:defRPr lang="ru-RU">
                <a:solidFill>
                  <a:schemeClr val="bg1"/>
                </a:solidFill>
              </a:defRPr>
            </a:lvl1pPr>
          </a:lstStyle>
          <a:p>
            <a:pPr rtl="0"/>
            <a:r>
              <a:rPr lang="ru-RU" dirty="0"/>
              <a:t>Щелкните, чтобы добавить рисунок</a:t>
            </a:r>
          </a:p>
        </p:txBody>
      </p:sp>
      <p:sp>
        <p:nvSpPr>
          <p:cNvPr id="10" name="Нижний колонтитул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 rtlCol="0"/>
          <a:lstStyle>
            <a:lvl1pPr algn="l">
              <a:defRPr lang="ru-RU"/>
            </a:lvl1pPr>
          </a:lstStyle>
          <a:p>
            <a:pPr rtl="0"/>
            <a:endParaRPr lang="ru-RU" dirty="0"/>
          </a:p>
        </p:txBody>
      </p:sp>
      <p:cxnSp>
        <p:nvCxnSpPr>
          <p:cNvPr id="3" name="Прямая соединительная линия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>
            <a:defPPr>
              <a:defRPr lang="ru-RU"/>
            </a:defPPr>
          </a:lstStyle>
          <a:p>
            <a:pPr rtl="0"/>
            <a:r>
              <a:rPr lang="ru-RU" dirty="0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defPPr>
              <a:defRPr lang="ru-RU"/>
            </a:defPPr>
          </a:lstStyle>
          <a:p>
            <a:pPr lvl="0" rtl="0"/>
            <a:r>
              <a:rPr lang="ru-RU" dirty="0"/>
              <a:t>Щелкните, чтобы изменить стили текста образца слайда</a:t>
            </a:r>
          </a:p>
          <a:p>
            <a:pPr lvl="1" rtl="0"/>
            <a:r>
              <a:rPr lang="ru-RU" dirty="0"/>
              <a:t>Второй уровень</a:t>
            </a:r>
          </a:p>
          <a:p>
            <a:pPr lvl="2" rtl="0"/>
            <a:r>
              <a:rPr lang="ru-RU" dirty="0"/>
              <a:t>Третий уровень</a:t>
            </a:r>
          </a:p>
          <a:p>
            <a:pPr lvl="3" rtl="0"/>
            <a:r>
              <a:rPr lang="ru-RU" dirty="0"/>
              <a:t>Четвертый уровень</a:t>
            </a:r>
          </a:p>
          <a:p>
            <a:pPr lvl="4" rtl="0"/>
            <a:r>
              <a:rPr lang="ru-RU" dirty="0"/>
              <a:t>Пятый уровень</a:t>
            </a:r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lang="ru-RU" sz="1800" b="1" i="0" cap="all" spc="100" baseline="0">
                <a:solidFill>
                  <a:schemeClr val="accent2"/>
                </a:solidFill>
              </a:defRPr>
            </a:lvl1pPr>
          </a:lstStyle>
          <a:p>
            <a:pPr rtl="0"/>
            <a:fld id="{D8DA9DAA-006C-4F4B-980E-E3DF019B24E2}" type="slidenum">
              <a:rPr lang="ru-RU" smtClean="0"/>
              <a:pPr/>
              <a:t>‹#›</a:t>
            </a:fld>
            <a:endParaRPr lang="ru-RU" dirty="0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ru-RU" dirty="0"/>
              <a:t>20ГГ</a:t>
            </a:r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lang="ru-RU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28" r:id="rId2"/>
    <p:sldLayoutId id="2147483717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lang="ru-RU"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lang="ru-RU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lang="ru-RU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DB61917-344B-481F-9EAF-25E00F68FA1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sz="5400" dirty="0" err="1"/>
              <a:t>НовАИМ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B74E207-973B-4F89-A1DB-D87E2210EF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dirty="0"/>
              <a:t>Центр Развития Инновационных Медицинских Технологий и </a:t>
            </a:r>
            <a:r>
              <a:rPr lang="ru-RU" sz="2000"/>
              <a:t>Искусственного Интеллекта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25703775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30643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 работ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5FB91BC-4415-4DDE-ABA0-F0EDEC77BAF6}"/>
              </a:ext>
            </a:extLst>
          </p:cNvPr>
          <p:cNvSpPr/>
          <p:nvPr/>
        </p:nvSpPr>
        <p:spPr>
          <a:xfrm>
            <a:off x="592367" y="2603452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55984" y="4128978"/>
            <a:ext cx="3216300" cy="563544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25 августа – 15 сентября 2026 года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944880" y="1409087"/>
            <a:ext cx="10648114" cy="4303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>
                <a:latin typeface="+mj-lt"/>
              </a:rPr>
              <a:t>Лекции и открытые образовательные мероприятия</a:t>
            </a:r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50F6B490-F654-4F77-BBAC-392A5CADD7BE}"/>
              </a:ext>
            </a:extLst>
          </p:cNvPr>
          <p:cNvSpPr txBox="1">
            <a:spLocks/>
          </p:cNvSpPr>
          <p:nvPr/>
        </p:nvSpPr>
        <p:spPr>
          <a:xfrm>
            <a:off x="7648958" y="4705808"/>
            <a:ext cx="3110285" cy="888374"/>
          </a:xfrm>
          <a:prstGeom prst="rect">
            <a:avLst/>
          </a:prstGeom>
        </p:spPr>
        <p:txBody>
          <a:bodyPr vert="horz" lIns="0" tIns="0" rIns="0" bIns="0" rtlCol="0" anchor="b" anchorCtr="0">
            <a:normAutofit fontScale="77500" lnSpcReduction="20000"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>
              <a:lnSpc>
                <a:spcPct val="120000"/>
              </a:lnSpc>
            </a:pPr>
            <a:r>
              <a:rPr lang="ru-RU" dirty="0">
                <a:latin typeface="+mj-lt"/>
              </a:rPr>
              <a:t>25 октября — 4 ноября 2026 года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987A2C82-8D56-421D-8DD7-4A77225979D8}"/>
              </a:ext>
            </a:extLst>
          </p:cNvPr>
          <p:cNvSpPr txBox="1">
            <a:spLocks/>
          </p:cNvSpPr>
          <p:nvPr/>
        </p:nvSpPr>
        <p:spPr>
          <a:xfrm>
            <a:off x="828915" y="2962996"/>
            <a:ext cx="3388577" cy="11672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+mj-lt"/>
              </a:rPr>
              <a:t>	</a:t>
            </a:r>
          </a:p>
          <a:p>
            <a:pPr algn="ctr"/>
            <a:r>
              <a:rPr lang="ru-RU" sz="2000" b="1" dirty="0">
                <a:latin typeface="+mj-lt"/>
              </a:rPr>
              <a:t>Научно-популярные семинары в районах области</a:t>
            </a:r>
            <a:endParaRPr lang="ru-RU" sz="2000" dirty="0">
              <a:latin typeface="+mj-lt"/>
            </a:endParaRPr>
          </a:p>
        </p:txBody>
      </p:sp>
      <p:sp>
        <p:nvSpPr>
          <p:cNvPr id="9" name="Подзаголовок 6">
            <a:extLst>
              <a:ext uri="{FF2B5EF4-FFF2-40B4-BE49-F238E27FC236}">
                <a16:creationId xmlns:a16="http://schemas.microsoft.com/office/drawing/2014/main" id="{503081E4-D9FA-488B-9B3D-F28B9E560665}"/>
              </a:ext>
            </a:extLst>
          </p:cNvPr>
          <p:cNvSpPr txBox="1">
            <a:spLocks/>
          </p:cNvSpPr>
          <p:nvPr/>
        </p:nvSpPr>
        <p:spPr>
          <a:xfrm>
            <a:off x="7433614" y="4403389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+mj-lt"/>
              </a:rPr>
              <a:t>Цикл публичных лекций «ИИ в медицине»</a:t>
            </a:r>
            <a:endParaRPr lang="ru-RU" sz="20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227E83F-7B1E-45FA-88F4-30D37C02A5AD}"/>
              </a:ext>
            </a:extLst>
          </p:cNvPr>
          <p:cNvSpPr/>
          <p:nvPr/>
        </p:nvSpPr>
        <p:spPr>
          <a:xfrm>
            <a:off x="7273265" y="3607484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DD696A5-2C22-46E4-97C6-16BC83DD91A2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rot="10800000">
            <a:off x="4454041" y="3950796"/>
            <a:ext cx="2819225" cy="100403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66B7C70D-FB5E-46C4-B5F9-440497B1FA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7639" y="-59353"/>
            <a:ext cx="2942236" cy="292138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5375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Актуальность</a:t>
            </a:r>
          </a:p>
        </p:txBody>
      </p:sp>
      <p:sp>
        <p:nvSpPr>
          <p:cNvPr id="63" name="Текст 62">
            <a:extLst>
              <a:ext uri="{FF2B5EF4-FFF2-40B4-BE49-F238E27FC236}">
                <a16:creationId xmlns:a16="http://schemas.microsoft.com/office/drawing/2014/main" id="{9EFE5C42-059F-482E-C029-E8FA5107EEDA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857250" y="733931"/>
            <a:ext cx="5238750" cy="5574288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marL="0" indent="0">
              <a:buNone/>
            </a:pPr>
            <a:r>
              <a:rPr lang="ru-RU" sz="2800" b="1" dirty="0">
                <a:solidFill>
                  <a:srgbClr val="7CA1D2"/>
                </a:solidFill>
              </a:rPr>
              <a:t>Соответствие госполитике</a:t>
            </a:r>
          </a:p>
          <a:p>
            <a:pPr marL="0" indent="0">
              <a:buNone/>
            </a:pPr>
            <a:endParaRPr lang="ru-RU" sz="2800" b="1" dirty="0">
              <a:solidFill>
                <a:srgbClr val="7CA1D2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CA1D2"/>
                </a:solidFill>
              </a:rPr>
              <a:t>Нацпроект «Здравоохранение» и стратегия «Цифровая трансформация 2030»</a:t>
            </a:r>
          </a:p>
          <a:p>
            <a:pPr marL="457200" lvl="0" indent="-457200"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7CA1D2"/>
              </a:solidFill>
            </a:endParaRPr>
          </a:p>
          <a:p>
            <a:pPr marL="457200" lvl="0" indent="-457200"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CA1D2"/>
                </a:solidFill>
              </a:rPr>
              <a:t>Точность ИИ-диагностики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196648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Актуальность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8AF88E-CB41-4039-9E0A-D7A129E9F77A}"/>
              </a:ext>
            </a:extLst>
          </p:cNvPr>
          <p:cNvSpPr txBox="1"/>
          <p:nvPr/>
        </p:nvSpPr>
        <p:spPr>
          <a:xfrm>
            <a:off x="870501" y="518821"/>
            <a:ext cx="5225499" cy="65679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r>
              <a:rPr lang="ru-RU" sz="2800" b="1" dirty="0">
                <a:solidFill>
                  <a:srgbClr val="7CA1D2"/>
                </a:solidFill>
              </a:rPr>
              <a:t>Эффекты для региона</a:t>
            </a:r>
          </a:p>
          <a:p>
            <a:pPr marL="0" lvl="0" indent="0">
              <a:lnSpc>
                <a:spcPct val="90000"/>
              </a:lnSpc>
              <a:spcBef>
                <a:spcPts val="1000"/>
              </a:spcBef>
              <a:buNone/>
            </a:pPr>
            <a:endParaRPr lang="ru-RU" sz="2800" b="1" dirty="0">
              <a:solidFill>
                <a:srgbClr val="7CA1D2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CA1D2"/>
                </a:solidFill>
              </a:rPr>
              <a:t>Снижение нагрузки на врачей и ошибок диагностики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7CA1D2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CA1D2"/>
                </a:solidFill>
              </a:rPr>
              <a:t>Развитие </a:t>
            </a:r>
            <a:r>
              <a:rPr lang="ru-RU" sz="2800" dirty="0" err="1">
                <a:solidFill>
                  <a:srgbClr val="7CA1D2"/>
                </a:solidFill>
              </a:rPr>
              <a:t>HealthTech</a:t>
            </a:r>
            <a:r>
              <a:rPr lang="ru-RU" sz="2800" dirty="0">
                <a:solidFill>
                  <a:srgbClr val="7CA1D2"/>
                </a:solidFill>
              </a:rPr>
              <a:t>-кластера и новых рабочих мест </a:t>
            </a: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endParaRPr lang="ru-RU" sz="2800" dirty="0">
              <a:solidFill>
                <a:srgbClr val="7CA1D2"/>
              </a:solidFill>
            </a:endParaRPr>
          </a:p>
          <a:p>
            <a:pPr marL="342900" lvl="0" indent="-342900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</a:pPr>
            <a:r>
              <a:rPr lang="ru-RU" sz="2800" dirty="0">
                <a:solidFill>
                  <a:srgbClr val="7CA1D2"/>
                </a:solidFill>
              </a:rPr>
              <a:t>Сотрудничество НовГУ, клиник и бизнеса по модели «тройной спирали»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7450684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8E24D3-07BE-C483-3F42-95EEE83332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Актуальность</a:t>
            </a:r>
          </a:p>
        </p:txBody>
      </p:sp>
      <p:sp>
        <p:nvSpPr>
          <p:cNvPr id="12" name="Объект 3">
            <a:extLst>
              <a:ext uri="{FF2B5EF4-FFF2-40B4-BE49-F238E27FC236}">
                <a16:creationId xmlns:a16="http://schemas.microsoft.com/office/drawing/2014/main" id="{0585CED8-45F8-49B0-8FE3-73062F101276}"/>
              </a:ext>
            </a:extLst>
          </p:cNvPr>
          <p:cNvSpPr txBox="1">
            <a:spLocks/>
          </p:cNvSpPr>
          <p:nvPr/>
        </p:nvSpPr>
        <p:spPr>
          <a:xfrm>
            <a:off x="1085850" y="655983"/>
            <a:ext cx="5010150" cy="404057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defPPr>
              <a:defRPr lang="ru-RU"/>
            </a:defPPr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ru-RU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lang="ru-RU"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800" b="1" dirty="0">
                <a:solidFill>
                  <a:srgbClr val="7CA2D2"/>
                </a:solidFill>
              </a:rPr>
              <a:t>Статус «Города-Университета»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ru-RU" sz="2800" b="1" dirty="0">
              <a:solidFill>
                <a:srgbClr val="7CA2D2"/>
              </a:solidFill>
            </a:endParaRPr>
          </a:p>
          <a:p>
            <a:pPr marL="285750" indent="-285750"/>
            <a:r>
              <a:rPr lang="ru-RU" sz="2800" dirty="0">
                <a:solidFill>
                  <a:srgbClr val="7CA2D2"/>
                </a:solidFill>
              </a:rPr>
              <a:t>10% населения вовлечены в проекты НовГУ</a:t>
            </a:r>
          </a:p>
          <a:p>
            <a:pPr marL="285750" indent="-285750"/>
            <a:endParaRPr lang="ru-RU" sz="2800" dirty="0">
              <a:solidFill>
                <a:srgbClr val="7CA2D2"/>
              </a:solidFill>
            </a:endParaRPr>
          </a:p>
          <a:p>
            <a:pPr marL="285750" indent="-285750"/>
            <a:r>
              <a:rPr lang="ru-RU" sz="2800" dirty="0">
                <a:solidFill>
                  <a:srgbClr val="7CA2D2"/>
                </a:solidFill>
              </a:rPr>
              <a:t>Привлечение молодых кадров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384589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Заголовок 2">
            <a:extLst>
              <a:ext uri="{FF2B5EF4-FFF2-40B4-BE49-F238E27FC236}">
                <a16:creationId xmlns:a16="http://schemas.microsoft.com/office/drawing/2014/main" id="{3247ABD4-990A-BAC8-69FC-AF4C84F3AD6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94410" y="2713101"/>
            <a:ext cx="4663438" cy="1469898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dirty="0"/>
              <a:t>Ожидаемый результат</a:t>
            </a:r>
          </a:p>
        </p:txBody>
      </p:sp>
      <p:sp>
        <p:nvSpPr>
          <p:cNvPr id="9" name="Текст 8">
            <a:extLst>
              <a:ext uri="{FF2B5EF4-FFF2-40B4-BE49-F238E27FC236}">
                <a16:creationId xmlns:a16="http://schemas.microsoft.com/office/drawing/2014/main" id="{61E6A21B-7748-174B-D77E-8EE0B288C7D0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929383" y="753827"/>
            <a:ext cx="4663437" cy="4784598"/>
          </a:xfrm>
        </p:spPr>
        <p:txBody>
          <a:bodyPr rtlCol="0"/>
          <a:lstStyle>
            <a:defPPr>
              <a:defRPr lang="ru-RU"/>
            </a:defPPr>
          </a:lstStyle>
          <a:p>
            <a:pPr algn="ctr" rtl="0"/>
            <a:r>
              <a:rPr lang="ru-RU" sz="2800" b="1" dirty="0">
                <a:solidFill>
                  <a:schemeClr val="bg1"/>
                </a:solidFill>
              </a:rPr>
              <a:t>ЦРИМТИИ «НовАИМ»</a:t>
            </a:r>
          </a:p>
          <a:p>
            <a:pPr algn="ctr" rtl="0"/>
            <a:r>
              <a:rPr lang="ru-RU" sz="2800" dirty="0">
                <a:solidFill>
                  <a:schemeClr val="bg1"/>
                </a:solidFill>
              </a:rPr>
              <a:t>Будет способствовать модернизации здравоохранения области</a:t>
            </a:r>
            <a:r>
              <a:rPr lang="en-US" sz="2800" dirty="0">
                <a:solidFill>
                  <a:schemeClr val="bg1"/>
                </a:solidFill>
              </a:rPr>
              <a:t>;</a:t>
            </a:r>
            <a:r>
              <a:rPr lang="ru-RU" sz="2800" dirty="0">
                <a:solidFill>
                  <a:schemeClr val="bg1"/>
                </a:solidFill>
              </a:rPr>
              <a:t> создание центра разработки ИИ-решений и цифровой экосистемы будет содействовать объединению медучреждений и равному доступу к ИТ-технологиям</a:t>
            </a:r>
          </a:p>
        </p:txBody>
      </p:sp>
    </p:spTree>
    <p:extLst>
      <p:ext uri="{BB962C8B-B14F-4D97-AF65-F5344CB8AC3E}">
        <p14:creationId xmlns:p14="http://schemas.microsoft.com/office/powerpoint/2010/main" val="363811157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3EAB-95C4-4568-9190-2CF2788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402355"/>
            <a:ext cx="10087699" cy="751398"/>
          </a:xfrm>
        </p:spPr>
        <p:txBody>
          <a:bodyPr/>
          <a:lstStyle/>
          <a:p>
            <a:r>
              <a:rPr lang="ru-RU" dirty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rPr>
              <a:t>действующие контракты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F4288-C093-473C-99F7-F1DAE2AF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562" y="1643271"/>
            <a:ext cx="10326237" cy="121919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Соглашения о предоставлении субсидии № 075-15-2022-306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pPr marL="0" indent="0" algn="just">
              <a:buNone/>
            </a:pPr>
            <a:r>
              <a:rPr lang="ru-RU" dirty="0"/>
              <a:t>Год заключения: 2022 год</a:t>
            </a:r>
          </a:p>
          <a:p>
            <a:pPr marL="0" indent="0" algn="just">
              <a:buNone/>
            </a:pPr>
            <a:r>
              <a:rPr lang="ru-RU" dirty="0"/>
              <a:t>Объем средств: 15 426 103,00 руб.</a:t>
            </a:r>
          </a:p>
          <a:p>
            <a:endParaRPr lang="ru-RU" dirty="0"/>
          </a:p>
        </p:txBody>
      </p:sp>
      <p:cxnSp>
        <p:nvCxnSpPr>
          <p:cNvPr id="6" name="Прямая соединительная линия 5">
            <a:extLst>
              <a:ext uri="{FF2B5EF4-FFF2-40B4-BE49-F238E27FC236}">
                <a16:creationId xmlns:a16="http://schemas.microsoft.com/office/drawing/2014/main" id="{78845805-3DA1-45EF-ACAE-1FBDFE280C7B}"/>
              </a:ext>
            </a:extLst>
          </p:cNvPr>
          <p:cNvCxnSpPr>
            <a:cxnSpLocks/>
          </p:cNvCxnSpPr>
          <p:nvPr/>
        </p:nvCxnSpPr>
        <p:spPr>
          <a:xfrm flipH="1">
            <a:off x="728870" y="3087757"/>
            <a:ext cx="3723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единительная линия 7">
            <a:extLst>
              <a:ext uri="{FF2B5EF4-FFF2-40B4-BE49-F238E27FC236}">
                <a16:creationId xmlns:a16="http://schemas.microsoft.com/office/drawing/2014/main" id="{0E650BEB-147C-4699-8123-C0AC859DF644}"/>
              </a:ext>
            </a:extLst>
          </p:cNvPr>
          <p:cNvCxnSpPr>
            <a:cxnSpLocks/>
          </p:cNvCxnSpPr>
          <p:nvPr/>
        </p:nvCxnSpPr>
        <p:spPr>
          <a:xfrm flipH="1">
            <a:off x="728870" y="4925356"/>
            <a:ext cx="372386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5A63FD3-C5C4-4502-B89B-B9EEBC0B4C34}"/>
              </a:ext>
            </a:extLst>
          </p:cNvPr>
          <p:cNvSpPr txBox="1"/>
          <p:nvPr/>
        </p:nvSpPr>
        <p:spPr>
          <a:xfrm flipH="1">
            <a:off x="1041620" y="3255003"/>
            <a:ext cx="10326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Соглашения о предоставлении субсидии № 075-15-2022-306/4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r>
              <a:rPr lang="ru-RU" dirty="0"/>
              <a:t>Год заключения: 2023 год</a:t>
            </a:r>
          </a:p>
          <a:p>
            <a:r>
              <a:rPr lang="ru-RU" dirty="0"/>
              <a:t>Объем средств: 22 083 665,40 руб.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F49E6-2259-4564-81AF-1A02E0EB7A75}"/>
              </a:ext>
            </a:extLst>
          </p:cNvPr>
          <p:cNvSpPr txBox="1"/>
          <p:nvPr/>
        </p:nvSpPr>
        <p:spPr>
          <a:xfrm>
            <a:off x="1084751" y="5152996"/>
            <a:ext cx="1032623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Соглашения о предоставлении субсидии № 075-15-2022-306/8 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r>
              <a:rPr lang="ru-RU" dirty="0"/>
              <a:t>Год заключения: 2024 год</a:t>
            </a:r>
          </a:p>
          <a:p>
            <a:r>
              <a:rPr lang="ru-RU" dirty="0"/>
              <a:t>Объем средств: 19 471 110,00 руб.</a:t>
            </a:r>
          </a:p>
        </p:txBody>
      </p:sp>
    </p:spTree>
    <p:extLst>
      <p:ext uri="{BB962C8B-B14F-4D97-AF65-F5344CB8AC3E}">
        <p14:creationId xmlns:p14="http://schemas.microsoft.com/office/powerpoint/2010/main" val="309511534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C33EAB-95C4-4568-9190-2CF2788847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8870" y="402355"/>
            <a:ext cx="10087699" cy="751398"/>
          </a:xfrm>
        </p:spPr>
        <p:txBody>
          <a:bodyPr/>
          <a:lstStyle/>
          <a:p>
            <a:r>
              <a:rPr lang="ru-RU" dirty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rPr>
              <a:t>действующие контракты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FDF4288-C093-473C-99F7-F1DAE2AF23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31562" y="1643271"/>
            <a:ext cx="10326237" cy="1219199"/>
          </a:xfrm>
        </p:spPr>
        <p:txBody>
          <a:bodyPr>
            <a:normAutofit fontScale="62500" lnSpcReduction="20000"/>
          </a:bodyPr>
          <a:lstStyle/>
          <a:p>
            <a:pPr marL="0" indent="0" algn="just">
              <a:buNone/>
            </a:pPr>
            <a:r>
              <a:rPr lang="ru-RU" dirty="0"/>
              <a:t>Соглашения о предоставлении субсидии № 075-15-2022-306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pPr marL="0" indent="0" algn="just">
              <a:buNone/>
            </a:pPr>
            <a:r>
              <a:rPr lang="ru-RU" dirty="0"/>
              <a:t>Год заключения: 2022 год</a:t>
            </a:r>
          </a:p>
          <a:p>
            <a:pPr marL="0" indent="0" algn="just">
              <a:buNone/>
            </a:pPr>
            <a:r>
              <a:rPr lang="ru-RU" dirty="0"/>
              <a:t>Объем средств: 15 426 103,00 руб.</a:t>
            </a:r>
          </a:p>
          <a:p>
            <a:endParaRPr lang="ru-RU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A63FD3-C5C4-4502-B89B-B9EEBC0B4C34}"/>
              </a:ext>
            </a:extLst>
          </p:cNvPr>
          <p:cNvSpPr txBox="1"/>
          <p:nvPr/>
        </p:nvSpPr>
        <p:spPr>
          <a:xfrm flipH="1">
            <a:off x="1041620" y="3255003"/>
            <a:ext cx="1032623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Соглашения о предоставлении субсидии № 075-15-2022-306/4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r>
              <a:rPr lang="ru-RU" dirty="0"/>
              <a:t>Год заключения: 2023 год</a:t>
            </a:r>
          </a:p>
          <a:p>
            <a:r>
              <a:rPr lang="ru-RU" dirty="0"/>
              <a:t>Объем средств: 22 083 665,40 руб.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7BF49E6-2259-4564-81AF-1A02E0EB7A75}"/>
              </a:ext>
            </a:extLst>
          </p:cNvPr>
          <p:cNvSpPr txBox="1"/>
          <p:nvPr/>
        </p:nvSpPr>
        <p:spPr>
          <a:xfrm>
            <a:off x="1084751" y="5152996"/>
            <a:ext cx="10326237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Соглашения о предоставлении субсидии № 075-15-2022-306/8  Создание  и  развитие  научного  центра  мирового  уровня «Цифровой  </a:t>
            </a:r>
            <a:r>
              <a:rPr lang="ru-RU" dirty="0" err="1"/>
              <a:t>биодизайн</a:t>
            </a:r>
            <a:r>
              <a:rPr lang="ru-RU" dirty="0"/>
              <a:t>  и  персонализированное  здравоохранение»</a:t>
            </a:r>
          </a:p>
          <a:p>
            <a:r>
              <a:rPr lang="ru-RU" dirty="0"/>
              <a:t>Год заключения: 2024 год</a:t>
            </a:r>
          </a:p>
          <a:p>
            <a:r>
              <a:rPr lang="ru-RU" dirty="0"/>
              <a:t>Объем средств: 19 471 110,00 </a:t>
            </a:r>
            <a:r>
              <a:rPr lang="ru-RU" dirty="0" err="1"/>
              <a:t>руб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869499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BAB274-E798-4520-A342-C9D4395155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5504" y="-179882"/>
            <a:ext cx="9137012" cy="1280160"/>
          </a:xfrm>
        </p:spPr>
        <p:txBody>
          <a:bodyPr/>
          <a:lstStyle/>
          <a:p>
            <a:r>
              <a:rPr lang="ru-RU" dirty="0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rPr>
              <a:t>Действующие права на </a:t>
            </a:r>
            <a:r>
              <a:rPr lang="ru-RU" dirty="0" err="1">
                <a:gradFill>
                  <a:gsLst>
                    <a:gs pos="100000">
                      <a:schemeClr val="accent4">
                        <a:lumMod val="99000"/>
                      </a:schemeClr>
                    </a:gs>
                    <a:gs pos="0">
                      <a:schemeClr val="accent2"/>
                    </a:gs>
                  </a:gsLst>
                  <a:lin ang="18900000" scaled="0"/>
                </a:gradFill>
              </a:rPr>
              <a:t>рид</a:t>
            </a:r>
            <a:endParaRPr lang="ru-RU" dirty="0">
              <a:gradFill>
                <a:gsLst>
                  <a:gs pos="100000">
                    <a:schemeClr val="accent4"/>
                  </a:gs>
                  <a:gs pos="0">
                    <a:schemeClr val="accent2"/>
                  </a:gs>
                </a:gsLst>
                <a:lin ang="18000000" scaled="0"/>
              </a:gra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4EB20AE-1B00-4AE8-BC62-AAAD7D4EF5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322829" y="1630281"/>
            <a:ext cx="2577307" cy="4447557"/>
          </a:xfrm>
        </p:spPr>
        <p:txBody>
          <a:bodyPr>
            <a:noAutofit/>
          </a:bodyPr>
          <a:lstStyle/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2022663155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2022664200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2022664888 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2023621198  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2023665798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2023665976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2024617559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2024663138 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2024666984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№ 2024623344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B9062A8-A809-4670-BA96-07212DFF2C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900136" y="1613426"/>
            <a:ext cx="3992380" cy="4298212"/>
          </a:xfrm>
        </p:spPr>
        <p:txBody>
          <a:bodyPr>
            <a:noAutofit/>
          </a:bodyPr>
          <a:lstStyle/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12.07.2022г.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26.07.2022г.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05.08.2022г.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13.04.2023г.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20.07.2023г.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25.07.2023г.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03.04.2024г.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04.07.2024г.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18.07.2024г.</a:t>
            </a:r>
          </a:p>
          <a:p>
            <a:r>
              <a:rPr lang="ru-RU" sz="2400" dirty="0">
                <a:gradFill>
                  <a:gsLst>
                    <a:gs pos="100000">
                      <a:schemeClr val="accent4"/>
                    </a:gs>
                    <a:gs pos="0">
                      <a:schemeClr val="accent2"/>
                    </a:gs>
                  </a:gsLst>
                  <a:lin ang="2700000" scaled="1"/>
                </a:gradFill>
              </a:rPr>
              <a:t>заключен 26.07.2024г.</a:t>
            </a:r>
          </a:p>
        </p:txBody>
      </p:sp>
    </p:spTree>
    <p:extLst>
      <p:ext uri="{BB962C8B-B14F-4D97-AF65-F5344CB8AC3E}">
        <p14:creationId xmlns:p14="http://schemas.microsoft.com/office/powerpoint/2010/main" val="32502210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21B5C14-7BF0-4E3A-A984-5384107DD4D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16545" y="1343452"/>
            <a:ext cx="7008427" cy="1852046"/>
          </a:xfrm>
        </p:spPr>
        <p:txBody>
          <a:bodyPr/>
          <a:lstStyle/>
          <a:p>
            <a:r>
              <a:rPr lang="ru-RU" dirty="0"/>
              <a:t>Цель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219C134-2FB9-4D8C-BBD0-16844F18216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71226" y="3467100"/>
            <a:ext cx="6499066" cy="3429000"/>
          </a:xfrm>
        </p:spPr>
        <p:txBody>
          <a:bodyPr>
            <a:normAutofit/>
          </a:bodyPr>
          <a:lstStyle/>
          <a:p>
            <a:r>
              <a:rPr lang="ru-RU" dirty="0"/>
              <a:t>Внедрение ИИ-технологий в медицину Новгородской области для улучшения диагностики, исследований, лечения и оптимизации процессов и повышение эффективности здравоохранения</a:t>
            </a:r>
          </a:p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D37136D-180C-4440-BCE1-F9819E78A8B8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1111" r="11111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23574190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500" y="463788"/>
            <a:ext cx="5918072" cy="723279"/>
          </a:xfrm>
        </p:spPr>
        <p:txBody>
          <a:bodyPr rtlCol="0"/>
          <a:lstStyle>
            <a:defPPr>
              <a:defRPr lang="ru-RU"/>
            </a:defPPr>
          </a:lstStyle>
          <a:p>
            <a:pPr algn="l" rtl="0"/>
            <a:r>
              <a:rPr lang="ru-RU" dirty="0"/>
              <a:t>Задачи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>
          <a:blip r:embed="rId3"/>
          <a:srcRect l="15789" r="15789"/>
          <a:stretch/>
        </p:blipFill>
        <p:spPr>
          <a:xfrm>
            <a:off x="904490" y="2324601"/>
            <a:ext cx="3707972" cy="3707971"/>
          </a:xfrm>
        </p:spPr>
      </p:pic>
      <p:sp>
        <p:nvSpPr>
          <p:cNvPr id="4" name="Текст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564573" y="2225284"/>
            <a:ext cx="4470043" cy="723279"/>
          </a:xfrm>
        </p:spPr>
        <p:txBody>
          <a:bodyPr rtlCol="0">
            <a:normAutofit/>
          </a:bodyPr>
          <a:lstStyle>
            <a:defPPr>
              <a:defRPr lang="ru-RU"/>
            </a:defPPr>
          </a:lstStyle>
          <a:p>
            <a:pPr algn="l" rtl="0"/>
            <a:r>
              <a:rPr lang="ru-RU" dirty="0"/>
              <a:t>Разработка образовательных программ</a:t>
            </a:r>
          </a:p>
          <a:p>
            <a:pPr rtl="0"/>
            <a:endParaRPr lang="ru-RU" dirty="0"/>
          </a:p>
          <a:p>
            <a:pPr rtl="0"/>
            <a:endParaRPr lang="ru-RU" dirty="0"/>
          </a:p>
        </p:txBody>
      </p:sp>
      <p:sp>
        <p:nvSpPr>
          <p:cNvPr id="5" name="Графический объект 15">
            <a:extLst>
              <a:ext uri="{FF2B5EF4-FFF2-40B4-BE49-F238E27FC236}">
                <a16:creationId xmlns:a16="http://schemas.microsoft.com/office/drawing/2014/main" id="{13AD6E27-4528-4AD6-AD92-102A4D0CB0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2314821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7" name="Текст 3">
            <a:extLst>
              <a:ext uri="{FF2B5EF4-FFF2-40B4-BE49-F238E27FC236}">
                <a16:creationId xmlns:a16="http://schemas.microsoft.com/office/drawing/2014/main" id="{57877676-C331-49D3-B9A0-F8E2C4A7B35B}"/>
              </a:ext>
            </a:extLst>
          </p:cNvPr>
          <p:cNvSpPr txBox="1">
            <a:spLocks/>
          </p:cNvSpPr>
          <p:nvPr/>
        </p:nvSpPr>
        <p:spPr>
          <a:xfrm>
            <a:off x="6564573" y="3398338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Проведение курсов повышения квалификации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8" name="Графический объект 15">
            <a:extLst>
              <a:ext uri="{FF2B5EF4-FFF2-40B4-BE49-F238E27FC236}">
                <a16:creationId xmlns:a16="http://schemas.microsoft.com/office/drawing/2014/main" id="{5C4CAD6C-98E2-49D4-A346-AF5F563EC8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3485609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9" name="Текст 3">
            <a:extLst>
              <a:ext uri="{FF2B5EF4-FFF2-40B4-BE49-F238E27FC236}">
                <a16:creationId xmlns:a16="http://schemas.microsoft.com/office/drawing/2014/main" id="{C9992FE1-25EB-4698-8B6B-CCC2AECF9A26}"/>
              </a:ext>
            </a:extLst>
          </p:cNvPr>
          <p:cNvSpPr txBox="1">
            <a:spLocks/>
          </p:cNvSpPr>
          <p:nvPr/>
        </p:nvSpPr>
        <p:spPr>
          <a:xfrm>
            <a:off x="6564573" y="4566860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Создание учебных медицинских датасетов для задач машинного обучения</a:t>
            </a:r>
          </a:p>
          <a:p>
            <a:endParaRPr lang="ru-RU" dirty="0"/>
          </a:p>
          <a:p>
            <a:endParaRPr lang="ru-RU" dirty="0"/>
          </a:p>
        </p:txBody>
      </p:sp>
      <p:sp>
        <p:nvSpPr>
          <p:cNvPr id="10" name="Графический объект 15">
            <a:extLst>
              <a:ext uri="{FF2B5EF4-FFF2-40B4-BE49-F238E27FC236}">
                <a16:creationId xmlns:a16="http://schemas.microsoft.com/office/drawing/2014/main" id="{B6EBC9C6-5047-48F9-AF49-B5E3E17E92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5760470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3" name="Графический объект 15">
            <a:extLst>
              <a:ext uri="{FF2B5EF4-FFF2-40B4-BE49-F238E27FC236}">
                <a16:creationId xmlns:a16="http://schemas.microsoft.com/office/drawing/2014/main" id="{50B81AE5-A9F8-D1AE-0B8F-2E6E596CA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18292" y="4656397"/>
            <a:ext cx="555416" cy="544203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>
              <a:alpha val="72000"/>
            </a:schemeClr>
          </a:solidFill>
          <a:ln w="610" cap="flat">
            <a:noFill/>
            <a:prstDash val="solid"/>
            <a:miter/>
          </a:ln>
        </p:spPr>
        <p:txBody>
          <a:bodyPr rtlCol="0" anchor="ctr"/>
          <a:lstStyle>
            <a:defPPr>
              <a:defRPr lang="ru-RU"/>
            </a:defPPr>
          </a:lstStyle>
          <a:p>
            <a:pPr rtl="0"/>
            <a:endParaRPr lang="ru-RU" dirty="0"/>
          </a:p>
        </p:txBody>
      </p:sp>
      <p:sp>
        <p:nvSpPr>
          <p:cNvPr id="11" name="Текст 3">
            <a:extLst>
              <a:ext uri="{FF2B5EF4-FFF2-40B4-BE49-F238E27FC236}">
                <a16:creationId xmlns:a16="http://schemas.microsoft.com/office/drawing/2014/main" id="{ACA6040F-D5E7-6822-C243-F5B2E6970484}"/>
              </a:ext>
            </a:extLst>
          </p:cNvPr>
          <p:cNvSpPr txBox="1">
            <a:spLocks/>
          </p:cNvSpPr>
          <p:nvPr/>
        </p:nvSpPr>
        <p:spPr>
          <a:xfrm>
            <a:off x="6564573" y="5673197"/>
            <a:ext cx="4470043" cy="718747"/>
          </a:xfrm>
          <a:prstGeom prst="rect">
            <a:avLst/>
          </a:prstGeom>
        </p:spPr>
        <p:txBody>
          <a:bodyPr vert="horz" lIns="0" tIns="0" rIns="0" bIns="0" rtlCol="0">
            <a:normAutofit fontScale="92500" lnSpcReduction="20000"/>
          </a:bodyPr>
          <a:lstStyle>
            <a:defPPr>
              <a:defRPr lang="ru-RU"/>
            </a:defPPr>
            <a:lvl1pPr marL="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9144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371600" indent="0" algn="r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1828800" indent="0" algn="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ru-RU" dirty="0"/>
              <a:t>Развитие сотрудничества с организациями Новгородской области</a:t>
            </a:r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Заголовок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062" y="0"/>
            <a:ext cx="7498080" cy="1280161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Описание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39055" y="1714500"/>
            <a:ext cx="9653665" cy="1962150"/>
          </a:xfrm>
        </p:spPr>
        <p:txBody>
          <a:bodyPr rtlCol="0"/>
          <a:lstStyle>
            <a:defPPr>
              <a:defRPr lang="ru-RU"/>
            </a:defPPr>
          </a:lstStyle>
          <a:p>
            <a:pPr algn="just" rtl="0"/>
            <a:r>
              <a:rPr lang="ru-RU" sz="2800" b="0" i="0" dirty="0">
                <a:solidFill>
                  <a:srgbClr val="7CA1D2"/>
                </a:solidFill>
                <a:effectLst/>
              </a:rPr>
              <a:t>Создание в Новгородской области центра компетенций по ИИ в медицине для разработки и внедрения</a:t>
            </a:r>
            <a:r>
              <a:rPr lang="ru-RU" sz="2800" dirty="0">
                <a:solidFill>
                  <a:srgbClr val="7CA1D2"/>
                </a:solidFill>
              </a:rPr>
              <a:t> решений в области искусственного интеллекта и их</a:t>
            </a:r>
            <a:r>
              <a:rPr lang="ru-RU" sz="2800" b="0" i="0" dirty="0">
                <a:solidFill>
                  <a:srgbClr val="7CA1D2"/>
                </a:solidFill>
                <a:effectLst/>
              </a:rPr>
              <a:t> адаптации под региональные нужды 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04D6B4CF-44D5-4167-93CB-C4287770093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439055" y="4620505"/>
            <a:ext cx="3043077" cy="3043083"/>
          </a:xfr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9E6B10EB-6178-4F4D-AA23-EAFD2A7A435A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8001625" y="3676650"/>
            <a:ext cx="2932991" cy="2932990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27756" y="1960660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Реализация проекта</a:t>
            </a:r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27755" y="4150041"/>
            <a:ext cx="10302237" cy="430377"/>
          </a:xfrm>
        </p:spPr>
        <p:txBody>
          <a:bodyPr rtlCol="0"/>
          <a:lstStyle>
            <a:defPPr>
              <a:defRPr lang="ru-RU"/>
            </a:defPPr>
          </a:lstStyle>
          <a:p>
            <a:pPr algn="just" rtl="0"/>
            <a:r>
              <a:rPr lang="ru-RU" dirty="0">
                <a:latin typeface="+mj-lt"/>
              </a:rPr>
              <a:t>Дата окончания: 31 декабря 2026 г.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1127755" y="3429000"/>
            <a:ext cx="10302237" cy="430377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/>
              <a:t>Дата начала:       1 сентября 2025г.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30643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 работ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5FB91BC-4415-4DDE-ABA0-F0EDEC77BAF6}"/>
              </a:ext>
            </a:extLst>
          </p:cNvPr>
          <p:cNvSpPr/>
          <p:nvPr/>
        </p:nvSpPr>
        <p:spPr>
          <a:xfrm>
            <a:off x="1073784" y="3630708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18993" y="5200907"/>
            <a:ext cx="3216300" cy="43037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just" rtl="0"/>
            <a:r>
              <a:rPr lang="ru-RU" sz="2000" dirty="0">
                <a:latin typeface="+mj-lt"/>
              </a:rPr>
              <a:t>18–19 сентября 2025 года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944880" y="1409087"/>
            <a:ext cx="10648114" cy="4303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>
                <a:latin typeface="+mj-lt"/>
              </a:rPr>
              <a:t>Конференции и семинары</a:t>
            </a:r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50F6B490-F654-4F77-BBAC-392A5CADD7BE}"/>
              </a:ext>
            </a:extLst>
          </p:cNvPr>
          <p:cNvSpPr txBox="1">
            <a:spLocks/>
          </p:cNvSpPr>
          <p:nvPr/>
        </p:nvSpPr>
        <p:spPr>
          <a:xfrm>
            <a:off x="6957246" y="2917115"/>
            <a:ext cx="3110285" cy="77130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15 февраля 2026 года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987A2C82-8D56-421D-8DD7-4A77225979D8}"/>
              </a:ext>
            </a:extLst>
          </p:cNvPr>
          <p:cNvSpPr txBox="1">
            <a:spLocks/>
          </p:cNvSpPr>
          <p:nvPr/>
        </p:nvSpPr>
        <p:spPr>
          <a:xfrm>
            <a:off x="1246716" y="4033626"/>
            <a:ext cx="3560855" cy="11672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+mj-lt"/>
              </a:rPr>
              <a:t>	</a:t>
            </a:r>
          </a:p>
          <a:p>
            <a:pPr algn="ctr"/>
            <a:r>
              <a:rPr lang="ru-RU" sz="2000" b="1" dirty="0">
                <a:latin typeface="+mj-lt"/>
              </a:rPr>
              <a:t>Международная конференция «Искусственный интеллект в клинической практике»</a:t>
            </a:r>
            <a:endParaRPr lang="ru-RU" sz="2000" dirty="0">
              <a:latin typeface="+mj-lt"/>
            </a:endParaRPr>
          </a:p>
        </p:txBody>
      </p:sp>
      <p:sp>
        <p:nvSpPr>
          <p:cNvPr id="9" name="Подзаголовок 6">
            <a:extLst>
              <a:ext uri="{FF2B5EF4-FFF2-40B4-BE49-F238E27FC236}">
                <a16:creationId xmlns:a16="http://schemas.microsoft.com/office/drawing/2014/main" id="{503081E4-D9FA-488B-9B3D-F28B9E560665}"/>
              </a:ext>
            </a:extLst>
          </p:cNvPr>
          <p:cNvSpPr txBox="1">
            <a:spLocks/>
          </p:cNvSpPr>
          <p:nvPr/>
        </p:nvSpPr>
        <p:spPr>
          <a:xfrm>
            <a:off x="6741901" y="2697929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+mj-lt"/>
              </a:rPr>
              <a:t>Научно-практический семинар «ИИ в онкологии» </a:t>
            </a:r>
            <a:endParaRPr lang="ru-RU" sz="20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227E83F-7B1E-45FA-88F4-30D37C02A5AD}"/>
              </a:ext>
            </a:extLst>
          </p:cNvPr>
          <p:cNvSpPr/>
          <p:nvPr/>
        </p:nvSpPr>
        <p:spPr>
          <a:xfrm>
            <a:off x="6581551" y="1955422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DD696A5-2C22-46E4-97C6-16BC83DD91A2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rot="10800000" flipV="1">
            <a:off x="4935457" y="3302766"/>
            <a:ext cx="1646094" cy="167528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C6D50E24-B2AF-444A-A4C2-8C117E1E21E7}"/>
              </a:ext>
            </a:extLst>
          </p:cNvPr>
          <p:cNvCxnSpPr>
            <a:cxnSpLocks/>
          </p:cNvCxnSpPr>
          <p:nvPr/>
        </p:nvCxnSpPr>
        <p:spPr>
          <a:xfrm>
            <a:off x="4807570" y="5519222"/>
            <a:ext cx="2297407" cy="198795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4757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30643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 работ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5FB91BC-4415-4DDE-ABA0-F0EDEC77BAF6}"/>
              </a:ext>
            </a:extLst>
          </p:cNvPr>
          <p:cNvSpPr/>
          <p:nvPr/>
        </p:nvSpPr>
        <p:spPr>
          <a:xfrm>
            <a:off x="1403567" y="2467307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48776" y="4037506"/>
            <a:ext cx="3216300" cy="43037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4-14 марта 2026 года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944880" y="1409087"/>
            <a:ext cx="10648114" cy="4303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>
                <a:latin typeface="+mj-lt"/>
              </a:rPr>
              <a:t>Курсы повышения квалификации</a:t>
            </a:r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50F6B490-F654-4F77-BBAC-392A5CADD7BE}"/>
              </a:ext>
            </a:extLst>
          </p:cNvPr>
          <p:cNvSpPr txBox="1">
            <a:spLocks/>
          </p:cNvSpPr>
          <p:nvPr/>
        </p:nvSpPr>
        <p:spPr>
          <a:xfrm>
            <a:off x="7383922" y="4556215"/>
            <a:ext cx="3110285" cy="77130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10–20 октября 2025 года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987A2C82-8D56-421D-8DD7-4A77225979D8}"/>
              </a:ext>
            </a:extLst>
          </p:cNvPr>
          <p:cNvSpPr txBox="1">
            <a:spLocks/>
          </p:cNvSpPr>
          <p:nvPr/>
        </p:nvSpPr>
        <p:spPr>
          <a:xfrm>
            <a:off x="1576499" y="2870225"/>
            <a:ext cx="3560855" cy="11672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+mj-lt"/>
              </a:rPr>
              <a:t>	</a:t>
            </a:r>
          </a:p>
          <a:p>
            <a:pPr algn="ctr"/>
            <a:r>
              <a:rPr lang="ru-RU" sz="2000" b="1" dirty="0">
                <a:latin typeface="+mj-lt"/>
              </a:rPr>
              <a:t>Курсы повышения квалификации для IT-специалистов</a:t>
            </a:r>
            <a:endParaRPr lang="ru-RU" sz="2000" dirty="0">
              <a:latin typeface="+mj-lt"/>
            </a:endParaRPr>
          </a:p>
        </p:txBody>
      </p:sp>
      <p:sp>
        <p:nvSpPr>
          <p:cNvPr id="9" name="Подзаголовок 6">
            <a:extLst>
              <a:ext uri="{FF2B5EF4-FFF2-40B4-BE49-F238E27FC236}">
                <a16:creationId xmlns:a16="http://schemas.microsoft.com/office/drawing/2014/main" id="{503081E4-D9FA-488B-9B3D-F28B9E560665}"/>
              </a:ext>
            </a:extLst>
          </p:cNvPr>
          <p:cNvSpPr txBox="1">
            <a:spLocks/>
          </p:cNvSpPr>
          <p:nvPr/>
        </p:nvSpPr>
        <p:spPr>
          <a:xfrm>
            <a:off x="7168578" y="4337029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+mj-lt"/>
              </a:rPr>
              <a:t>Курсы повышения квалификации для медицинских работников</a:t>
            </a:r>
            <a:endParaRPr lang="ru-RU" sz="20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227E83F-7B1E-45FA-88F4-30D37C02A5AD}"/>
              </a:ext>
            </a:extLst>
          </p:cNvPr>
          <p:cNvSpPr/>
          <p:nvPr/>
        </p:nvSpPr>
        <p:spPr>
          <a:xfrm>
            <a:off x="7008229" y="3429000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DD696A5-2C22-46E4-97C6-16BC83DD91A2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rot="10800000">
            <a:off x="5265241" y="3814652"/>
            <a:ext cx="1742989" cy="96169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101493DF-8FD4-4809-8F65-081F3E9318D9}"/>
              </a:ext>
            </a:extLst>
          </p:cNvPr>
          <p:cNvCxnSpPr>
            <a:cxnSpLocks/>
          </p:cNvCxnSpPr>
          <p:nvPr/>
        </p:nvCxnSpPr>
        <p:spPr>
          <a:xfrm rot="5400000">
            <a:off x="3457206" y="128989"/>
            <a:ext cx="2497325" cy="223934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B342E62-3389-41CD-95AB-9EA6396C72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673899" y="5627040"/>
            <a:ext cx="2710025" cy="1239153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5727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30643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 работ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5FB91BC-4415-4DDE-ABA0-F0EDEC77BAF6}"/>
              </a:ext>
            </a:extLst>
          </p:cNvPr>
          <p:cNvSpPr/>
          <p:nvPr/>
        </p:nvSpPr>
        <p:spPr>
          <a:xfrm>
            <a:off x="592367" y="2603452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37576" y="4173651"/>
            <a:ext cx="3216300" cy="43037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1-12 декабря 2026 года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944880" y="1409087"/>
            <a:ext cx="10648114" cy="4303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>
                <a:latin typeface="+mj-lt"/>
              </a:rPr>
              <a:t>Выставочная деятельность</a:t>
            </a:r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50F6B490-F654-4F77-BBAC-392A5CADD7BE}"/>
              </a:ext>
            </a:extLst>
          </p:cNvPr>
          <p:cNvSpPr txBox="1">
            <a:spLocks/>
          </p:cNvSpPr>
          <p:nvPr/>
        </p:nvSpPr>
        <p:spPr>
          <a:xfrm>
            <a:off x="7648957" y="4770361"/>
            <a:ext cx="3110285" cy="77130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22–24 апреля 2026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987A2C82-8D56-421D-8DD7-4A77225979D8}"/>
              </a:ext>
            </a:extLst>
          </p:cNvPr>
          <p:cNvSpPr txBox="1">
            <a:spLocks/>
          </p:cNvSpPr>
          <p:nvPr/>
        </p:nvSpPr>
        <p:spPr>
          <a:xfrm>
            <a:off x="828914" y="3006370"/>
            <a:ext cx="3388577" cy="11672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+mj-lt"/>
              </a:rPr>
              <a:t>	</a:t>
            </a:r>
          </a:p>
          <a:p>
            <a:pPr algn="ctr"/>
            <a:r>
              <a:rPr lang="ru-RU" sz="2000" b="1" dirty="0">
                <a:latin typeface="+mj-lt"/>
              </a:rPr>
              <a:t>Передвижная выставка «ИИ в районных больницах»</a:t>
            </a:r>
            <a:endParaRPr lang="ru-RU" sz="2000" dirty="0">
              <a:latin typeface="+mj-lt"/>
            </a:endParaRPr>
          </a:p>
        </p:txBody>
      </p:sp>
      <p:sp>
        <p:nvSpPr>
          <p:cNvPr id="9" name="Подзаголовок 6">
            <a:extLst>
              <a:ext uri="{FF2B5EF4-FFF2-40B4-BE49-F238E27FC236}">
                <a16:creationId xmlns:a16="http://schemas.microsoft.com/office/drawing/2014/main" id="{503081E4-D9FA-488B-9B3D-F28B9E560665}"/>
              </a:ext>
            </a:extLst>
          </p:cNvPr>
          <p:cNvSpPr txBox="1">
            <a:spLocks/>
          </p:cNvSpPr>
          <p:nvPr/>
        </p:nvSpPr>
        <p:spPr>
          <a:xfrm>
            <a:off x="7433613" y="4551175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+mj-lt"/>
              </a:rPr>
              <a:t>Специализированная выставка «Технологии будущего в медицине»</a:t>
            </a:r>
            <a:endParaRPr lang="ru-RU" sz="20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227E83F-7B1E-45FA-88F4-30D37C02A5AD}"/>
              </a:ext>
            </a:extLst>
          </p:cNvPr>
          <p:cNvSpPr/>
          <p:nvPr/>
        </p:nvSpPr>
        <p:spPr>
          <a:xfrm>
            <a:off x="7273265" y="3607484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DD696A5-2C22-46E4-97C6-16BC83DD91A2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rot="10800000">
            <a:off x="4454041" y="3950796"/>
            <a:ext cx="2819225" cy="100403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Соединитель: изогнутый 12">
            <a:extLst>
              <a:ext uri="{FF2B5EF4-FFF2-40B4-BE49-F238E27FC236}">
                <a16:creationId xmlns:a16="http://schemas.microsoft.com/office/drawing/2014/main" id="{66B7C70D-FB5E-46C4-B5F9-440497B1FA15}"/>
              </a:ext>
            </a:extLst>
          </p:cNvPr>
          <p:cNvCxnSpPr>
            <a:cxnSpLocks/>
          </p:cNvCxnSpPr>
          <p:nvPr/>
        </p:nvCxnSpPr>
        <p:spPr>
          <a:xfrm rot="10800000" flipV="1">
            <a:off x="3597639" y="-59353"/>
            <a:ext cx="2942236" cy="2921382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Соединитель: изогнутый 20">
            <a:extLst>
              <a:ext uri="{FF2B5EF4-FFF2-40B4-BE49-F238E27FC236}">
                <a16:creationId xmlns:a16="http://schemas.microsoft.com/office/drawing/2014/main" id="{3B916DCB-0D3D-47CB-89E0-B94D39539F4B}"/>
              </a:ext>
            </a:extLst>
          </p:cNvPr>
          <p:cNvCxnSpPr>
            <a:cxnSpLocks/>
          </p:cNvCxnSpPr>
          <p:nvPr/>
        </p:nvCxnSpPr>
        <p:spPr>
          <a:xfrm rot="10800000" flipV="1">
            <a:off x="4153877" y="5658028"/>
            <a:ext cx="3419555" cy="1867034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46711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Заголовок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4880" y="330643"/>
            <a:ext cx="10302240" cy="962487"/>
          </a:xfrm>
        </p:spPr>
        <p:txBody>
          <a:bodyPr rtlCol="0"/>
          <a:lstStyle>
            <a:defPPr>
              <a:defRPr lang="ru-RU"/>
            </a:defPPr>
          </a:lstStyle>
          <a:p>
            <a:pPr rtl="0"/>
            <a:r>
              <a:rPr lang="ru-RU" dirty="0"/>
              <a:t>План работ</a:t>
            </a:r>
          </a:p>
        </p:txBody>
      </p:sp>
      <p:sp>
        <p:nvSpPr>
          <p:cNvPr id="11" name="Овал 10">
            <a:extLst>
              <a:ext uri="{FF2B5EF4-FFF2-40B4-BE49-F238E27FC236}">
                <a16:creationId xmlns:a16="http://schemas.microsoft.com/office/drawing/2014/main" id="{85FB91BC-4415-4DDE-ABA0-F0EDEC77BAF6}"/>
              </a:ext>
            </a:extLst>
          </p:cNvPr>
          <p:cNvSpPr/>
          <p:nvPr/>
        </p:nvSpPr>
        <p:spPr>
          <a:xfrm>
            <a:off x="944880" y="2000677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" name="Подзаголовок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78841" y="3403994"/>
            <a:ext cx="3216300" cy="430379"/>
          </a:xfrm>
        </p:spPr>
        <p:txBody>
          <a:bodyPr rtlCol="0">
            <a:noAutofit/>
          </a:bodyPr>
          <a:lstStyle>
            <a:defPPr>
              <a:defRPr lang="ru-RU"/>
            </a:def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22–24 января 2026 года</a:t>
            </a:r>
          </a:p>
        </p:txBody>
      </p:sp>
      <p:sp>
        <p:nvSpPr>
          <p:cNvPr id="5" name="Подзаголовок 6">
            <a:extLst>
              <a:ext uri="{FF2B5EF4-FFF2-40B4-BE49-F238E27FC236}">
                <a16:creationId xmlns:a16="http://schemas.microsoft.com/office/drawing/2014/main" id="{FCEE469F-95C9-463F-8BFE-7BB1BA036D98}"/>
              </a:ext>
            </a:extLst>
          </p:cNvPr>
          <p:cNvSpPr txBox="1">
            <a:spLocks/>
          </p:cNvSpPr>
          <p:nvPr/>
        </p:nvSpPr>
        <p:spPr>
          <a:xfrm>
            <a:off x="944880" y="1409087"/>
            <a:ext cx="10648114" cy="430378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dirty="0">
                <a:latin typeface="+mj-lt"/>
              </a:rPr>
              <a:t>Научные соревнования</a:t>
            </a:r>
          </a:p>
        </p:txBody>
      </p:sp>
      <p:sp>
        <p:nvSpPr>
          <p:cNvPr id="6" name="Подзаголовок 6">
            <a:extLst>
              <a:ext uri="{FF2B5EF4-FFF2-40B4-BE49-F238E27FC236}">
                <a16:creationId xmlns:a16="http://schemas.microsoft.com/office/drawing/2014/main" id="{50F6B490-F654-4F77-BBAC-392A5CADD7BE}"/>
              </a:ext>
            </a:extLst>
          </p:cNvPr>
          <p:cNvSpPr txBox="1">
            <a:spLocks/>
          </p:cNvSpPr>
          <p:nvPr/>
        </p:nvSpPr>
        <p:spPr>
          <a:xfrm>
            <a:off x="7802183" y="2503865"/>
            <a:ext cx="3110285" cy="77130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15 мая 2026 года</a:t>
            </a:r>
          </a:p>
        </p:txBody>
      </p:sp>
      <p:sp>
        <p:nvSpPr>
          <p:cNvPr id="8" name="Подзаголовок 6">
            <a:extLst>
              <a:ext uri="{FF2B5EF4-FFF2-40B4-BE49-F238E27FC236}">
                <a16:creationId xmlns:a16="http://schemas.microsoft.com/office/drawing/2014/main" id="{987A2C82-8D56-421D-8DD7-4A77225979D8}"/>
              </a:ext>
            </a:extLst>
          </p:cNvPr>
          <p:cNvSpPr txBox="1">
            <a:spLocks/>
          </p:cNvSpPr>
          <p:nvPr/>
        </p:nvSpPr>
        <p:spPr>
          <a:xfrm>
            <a:off x="1106564" y="2236713"/>
            <a:ext cx="3560855" cy="1167281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ru-RU" sz="2000" dirty="0">
                <a:latin typeface="+mj-lt"/>
              </a:rPr>
              <a:t>	</a:t>
            </a:r>
          </a:p>
          <a:p>
            <a:pPr algn="ctr"/>
            <a:r>
              <a:rPr lang="ru-RU" sz="2000" b="1" dirty="0">
                <a:latin typeface="+mj-lt"/>
              </a:rPr>
              <a:t>Олимпиада по медицинской информатике</a:t>
            </a:r>
            <a:endParaRPr lang="ru-RU" sz="2000" dirty="0">
              <a:latin typeface="+mj-lt"/>
            </a:endParaRPr>
          </a:p>
        </p:txBody>
      </p:sp>
      <p:sp>
        <p:nvSpPr>
          <p:cNvPr id="9" name="Подзаголовок 6">
            <a:extLst>
              <a:ext uri="{FF2B5EF4-FFF2-40B4-BE49-F238E27FC236}">
                <a16:creationId xmlns:a16="http://schemas.microsoft.com/office/drawing/2014/main" id="{503081E4-D9FA-488B-9B3D-F28B9E560665}"/>
              </a:ext>
            </a:extLst>
          </p:cNvPr>
          <p:cNvSpPr txBox="1">
            <a:spLocks/>
          </p:cNvSpPr>
          <p:nvPr/>
        </p:nvSpPr>
        <p:spPr>
          <a:xfrm>
            <a:off x="7586839" y="2284679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2000" b="1" dirty="0">
                <a:latin typeface="+mj-lt"/>
              </a:rPr>
              <a:t>Конкурс Молодых ученых «Разработка искусственного интеллекта для </a:t>
            </a:r>
            <a:r>
              <a:rPr lang="ru-RU" sz="2000" b="1" dirty="0" err="1">
                <a:latin typeface="+mj-lt"/>
              </a:rPr>
              <a:t>нейровизуализации</a:t>
            </a:r>
            <a:r>
              <a:rPr lang="ru-RU" sz="2000" b="1" dirty="0">
                <a:latin typeface="+mj-lt"/>
              </a:rPr>
              <a:t>»</a:t>
            </a:r>
            <a:endParaRPr lang="ru-RU" sz="2000" dirty="0">
              <a:latin typeface="+mj-lt"/>
            </a:endParaRPr>
          </a:p>
        </p:txBody>
      </p:sp>
      <p:sp>
        <p:nvSpPr>
          <p:cNvPr id="12" name="Овал 11">
            <a:extLst>
              <a:ext uri="{FF2B5EF4-FFF2-40B4-BE49-F238E27FC236}">
                <a16:creationId xmlns:a16="http://schemas.microsoft.com/office/drawing/2014/main" id="{B227E83F-7B1E-45FA-88F4-30D37C02A5AD}"/>
              </a:ext>
            </a:extLst>
          </p:cNvPr>
          <p:cNvSpPr/>
          <p:nvPr/>
        </p:nvSpPr>
        <p:spPr>
          <a:xfrm>
            <a:off x="7385449" y="1113849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Соединитель: изогнутый 13">
            <a:extLst>
              <a:ext uri="{FF2B5EF4-FFF2-40B4-BE49-F238E27FC236}">
                <a16:creationId xmlns:a16="http://schemas.microsoft.com/office/drawing/2014/main" id="{CDD696A5-2C22-46E4-97C6-16BC83DD91A2}"/>
              </a:ext>
            </a:extLst>
          </p:cNvPr>
          <p:cNvCxnSpPr>
            <a:cxnSpLocks/>
            <a:stCxn id="12" idx="2"/>
            <a:endCxn id="11" idx="6"/>
          </p:cNvCxnSpPr>
          <p:nvPr/>
        </p:nvCxnSpPr>
        <p:spPr>
          <a:xfrm rot="10800000" flipV="1">
            <a:off x="4806553" y="2461193"/>
            <a:ext cx="2578896" cy="886828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Соединитель: изогнутый 17">
            <a:extLst>
              <a:ext uri="{FF2B5EF4-FFF2-40B4-BE49-F238E27FC236}">
                <a16:creationId xmlns:a16="http://schemas.microsoft.com/office/drawing/2014/main" id="{101493DF-8FD4-4809-8F65-081F3E9318D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622936" y="-2"/>
            <a:ext cx="2202606" cy="2120757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Соединитель: изогнутый 19">
            <a:extLst>
              <a:ext uri="{FF2B5EF4-FFF2-40B4-BE49-F238E27FC236}">
                <a16:creationId xmlns:a16="http://schemas.microsoft.com/office/drawing/2014/main" id="{EB342E62-3389-41CD-95AB-9EA6396C726E}"/>
              </a:ext>
            </a:extLst>
          </p:cNvPr>
          <p:cNvCxnSpPr>
            <a:cxnSpLocks/>
          </p:cNvCxnSpPr>
          <p:nvPr/>
        </p:nvCxnSpPr>
        <p:spPr>
          <a:xfrm rot="10800000" flipV="1">
            <a:off x="2267925" y="5715870"/>
            <a:ext cx="2024681" cy="1214676"/>
          </a:xfrm>
          <a:prstGeom prst="curvedConnector3">
            <a:avLst>
              <a:gd name="adj1" fmla="val 50000"/>
            </a:avLst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Подзаголовок 6">
            <a:extLst>
              <a:ext uri="{FF2B5EF4-FFF2-40B4-BE49-F238E27FC236}">
                <a16:creationId xmlns:a16="http://schemas.microsoft.com/office/drawing/2014/main" id="{851B241C-A4A8-4901-83E4-0397AD164AF8}"/>
              </a:ext>
            </a:extLst>
          </p:cNvPr>
          <p:cNvSpPr txBox="1">
            <a:spLocks/>
          </p:cNvSpPr>
          <p:nvPr/>
        </p:nvSpPr>
        <p:spPr>
          <a:xfrm>
            <a:off x="4668301" y="5122385"/>
            <a:ext cx="3110285" cy="771302"/>
          </a:xfrm>
          <a:prstGeom prst="rect">
            <a:avLst/>
          </a:prstGeom>
        </p:spPr>
        <p:txBody>
          <a:bodyPr vert="horz" lIns="0" tIns="0" rIns="0" bIns="0" rtlCol="0" anchor="b" anchorCtr="0">
            <a:norm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 rtl="0"/>
            <a:r>
              <a:rPr lang="ru-RU" sz="2000" dirty="0">
                <a:latin typeface="+mj-lt"/>
              </a:rPr>
              <a:t>	</a:t>
            </a:r>
          </a:p>
          <a:p>
            <a:pPr algn="ctr" rtl="0"/>
            <a:r>
              <a:rPr lang="ru-RU" sz="2000" dirty="0">
                <a:latin typeface="+mj-lt"/>
              </a:rPr>
              <a:t>10–12 ноября 2026 года</a:t>
            </a:r>
          </a:p>
        </p:txBody>
      </p:sp>
      <p:sp>
        <p:nvSpPr>
          <p:cNvPr id="26" name="Подзаголовок 6">
            <a:extLst>
              <a:ext uri="{FF2B5EF4-FFF2-40B4-BE49-F238E27FC236}">
                <a16:creationId xmlns:a16="http://schemas.microsoft.com/office/drawing/2014/main" id="{25D1E443-14E1-442D-BA7F-326E9F0C8941}"/>
              </a:ext>
            </a:extLst>
          </p:cNvPr>
          <p:cNvSpPr txBox="1">
            <a:spLocks/>
          </p:cNvSpPr>
          <p:nvPr/>
        </p:nvSpPr>
        <p:spPr>
          <a:xfrm>
            <a:off x="4452957" y="4903199"/>
            <a:ext cx="3540976" cy="604837"/>
          </a:xfrm>
          <a:prstGeom prst="rect">
            <a:avLst/>
          </a:prstGeom>
        </p:spPr>
        <p:txBody>
          <a:bodyPr vert="horz" lIns="0" tIns="0" rIns="0" bIns="0" rtlCol="0" anchor="b" anchorCtr="0">
            <a:noAutofit/>
          </a:bodyPr>
          <a:lstStyle>
            <a:defPPr>
              <a:defRPr lang="ru-RU"/>
            </a:defPPr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lang="ru-RU"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lang="ru-RU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 err="1">
                <a:latin typeface="+mj-lt"/>
              </a:rPr>
              <a:t>Хакатон</a:t>
            </a:r>
            <a:r>
              <a:rPr lang="en-US" sz="2000" b="1" dirty="0">
                <a:latin typeface="+mj-lt"/>
              </a:rPr>
              <a:t> «AI for Health Challenge»</a:t>
            </a:r>
            <a:endParaRPr lang="ru-RU" sz="2000" dirty="0">
              <a:latin typeface="+mj-lt"/>
            </a:endParaRPr>
          </a:p>
        </p:txBody>
      </p:sp>
      <p:sp>
        <p:nvSpPr>
          <p:cNvPr id="27" name="Овал 26">
            <a:extLst>
              <a:ext uri="{FF2B5EF4-FFF2-40B4-BE49-F238E27FC236}">
                <a16:creationId xmlns:a16="http://schemas.microsoft.com/office/drawing/2014/main" id="{CF646478-2972-40D8-AE66-B10874CFE4A5}"/>
              </a:ext>
            </a:extLst>
          </p:cNvPr>
          <p:cNvSpPr/>
          <p:nvPr/>
        </p:nvSpPr>
        <p:spPr>
          <a:xfrm>
            <a:off x="4292609" y="4021693"/>
            <a:ext cx="3861673" cy="2694688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28" name="Соединитель: изогнутый 27">
            <a:extLst>
              <a:ext uri="{FF2B5EF4-FFF2-40B4-BE49-F238E27FC236}">
                <a16:creationId xmlns:a16="http://schemas.microsoft.com/office/drawing/2014/main" id="{B74A644D-1CD2-41AD-85DD-830DADA18EA9}"/>
              </a:ext>
            </a:extLst>
          </p:cNvPr>
          <p:cNvCxnSpPr>
            <a:cxnSpLocks/>
            <a:stCxn id="12" idx="5"/>
            <a:endCxn id="27" idx="6"/>
          </p:cNvCxnSpPr>
          <p:nvPr/>
        </p:nvCxnSpPr>
        <p:spPr>
          <a:xfrm rot="5400000">
            <a:off x="8440374" y="3127818"/>
            <a:ext cx="1955128" cy="2527311"/>
          </a:xfrm>
          <a:prstGeom prst="curvedConnector2">
            <a:avLst/>
          </a:prstGeom>
          <a:ln w="12700">
            <a:solidFill>
              <a:schemeClr val="bg1"/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89561331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Другая 8">
      <a:dk1>
        <a:sysClr val="windowText" lastClr="000000"/>
      </a:dk1>
      <a:lt1>
        <a:sysClr val="window" lastClr="FFFFFF"/>
      </a:lt1>
      <a:dk2>
        <a:srgbClr val="373545"/>
      </a:dk2>
      <a:lt2>
        <a:srgbClr val="CEDBE6"/>
      </a:lt2>
      <a:accent1>
        <a:srgbClr val="3494BA"/>
      </a:accent1>
      <a:accent2>
        <a:srgbClr val="7C93D2"/>
      </a:accent2>
      <a:accent3>
        <a:srgbClr val="75BDA7"/>
      </a:accent3>
      <a:accent4>
        <a:srgbClr val="7CB5D2"/>
      </a:accent4>
      <a:accent5>
        <a:srgbClr val="84ACB6"/>
      </a:accent5>
      <a:accent6>
        <a:srgbClr val="2683C6"/>
      </a:accent6>
      <a:hlink>
        <a:srgbClr val="6B9F25"/>
      </a:hlink>
      <a:folHlink>
        <a:srgbClr val="9F6715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72892869_TF89338750_Win32" id="{38A0B81A-7E44-4B8E-AF89-09AD5D6B18B2}" vid="{49B9A1D1-237B-41E3-8B32-943C85677969}"/>
    </a:ext>
  </a:extLst>
</a:theme>
</file>

<file path=ppt/theme/theme2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Тема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80E87F72-70BF-43BC-A0D4-53665DC12672}">
  <ds:schemaRefs>
    <ds:schemaRef ds:uri="http://purl.org/dc/terms/"/>
    <ds:schemaRef ds:uri="http://purl.org/dc/elements/1.1/"/>
    <ds:schemaRef ds:uri="http://purl.org/dc/dcmitype/"/>
    <ds:schemaRef ds:uri="http://schemas.microsoft.com/office/2006/documentManagement/types"/>
    <ds:schemaRef ds:uri="http://schemas.openxmlformats.org/package/2006/metadata/core-properties"/>
    <ds:schemaRef ds:uri="http://schemas.microsoft.com/office/infopath/2007/PartnerControls"/>
    <ds:schemaRef ds:uri="http://www.w3.org/XML/1998/namespace"/>
    <ds:schemaRef ds:uri="230e9df3-be65-4c73-a93b-d1236ebd677e"/>
    <ds:schemaRef ds:uri="71af3243-3dd4-4a8d-8c0d-dd76da1f02a5"/>
    <ds:schemaRef ds:uri="16c05727-aa75-4e4a-9b5f-8a80a1165891"/>
    <ds:schemaRef ds:uri="http://schemas.microsoft.com/sharepoint/v3"/>
    <ds:schemaRef ds:uri="http://schemas.microsoft.com/office/2006/metadata/properties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{4BA0EDC1-9960-47F9-818B-96F43EF56F51}tf89338750_win32</Template>
  <TotalTime>355</TotalTime>
  <Words>617</Words>
  <Application>Microsoft Office PowerPoint</Application>
  <PresentationFormat>Широкоэкранный</PresentationFormat>
  <Paragraphs>138</Paragraphs>
  <Slides>17</Slides>
  <Notes>12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17</vt:i4>
      </vt:variant>
    </vt:vector>
  </HeadingPairs>
  <TitlesOfParts>
    <vt:vector size="21" baseType="lpstr">
      <vt:lpstr>Arial</vt:lpstr>
      <vt:lpstr>Calibri</vt:lpstr>
      <vt:lpstr>Univers</vt:lpstr>
      <vt:lpstr>GradientVTI</vt:lpstr>
      <vt:lpstr>НовАИМ</vt:lpstr>
      <vt:lpstr>Цель</vt:lpstr>
      <vt:lpstr>Задачи</vt:lpstr>
      <vt:lpstr>Описание</vt:lpstr>
      <vt:lpstr>Реализация проекта</vt:lpstr>
      <vt:lpstr>План работ</vt:lpstr>
      <vt:lpstr>План работ</vt:lpstr>
      <vt:lpstr>План работ</vt:lpstr>
      <vt:lpstr>План работ</vt:lpstr>
      <vt:lpstr>План работ</vt:lpstr>
      <vt:lpstr>Актуальность</vt:lpstr>
      <vt:lpstr>Актуальность</vt:lpstr>
      <vt:lpstr>Актуальность</vt:lpstr>
      <vt:lpstr>Ожидаемый результат</vt:lpstr>
      <vt:lpstr>действующие контракты</vt:lpstr>
      <vt:lpstr>действующие контракты</vt:lpstr>
      <vt:lpstr>Действующие права на рид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AI-MedNov</dc:title>
  <dc:creator>Екатерина Ельнова</dc:creator>
  <cp:lastModifiedBy>Лариса Цымбалюк</cp:lastModifiedBy>
  <cp:revision>38</cp:revision>
  <dcterms:created xsi:type="dcterms:W3CDTF">2025-03-26T13:40:41Z</dcterms:created>
  <dcterms:modified xsi:type="dcterms:W3CDTF">2025-03-28T06:44:26Z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