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6879049e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6879049e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6879049e3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6879049e3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6879049e3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6879049e3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453575" y="737825"/>
            <a:ext cx="3973800" cy="13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100">
                <a:latin typeface="Comic Sans MS"/>
                <a:ea typeface="Comic Sans MS"/>
                <a:cs typeface="Comic Sans MS"/>
                <a:sym typeface="Comic Sans MS"/>
              </a:rPr>
              <a:t>Змейка</a:t>
            </a:r>
            <a:endParaRPr sz="6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309018" y="2079425"/>
            <a:ext cx="35724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нестареющая классика 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6297725" y="3548200"/>
            <a:ext cx="2127900" cy="13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Сделали: Архангельская Анна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93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Никита Потёмин</a:t>
            </a:r>
            <a:endParaRPr sz="14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3206400" cy="10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4700"/>
              <a:t>ЗАДАЧИ</a:t>
            </a:r>
            <a:endParaRPr b="1" sz="47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721275" y="3334950"/>
            <a:ext cx="35823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000000"/>
                </a:solidFill>
              </a:rPr>
              <a:t>Создать новое дизайнерское решение всем известной игре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3314950" y="902250"/>
            <a:ext cx="320700" cy="31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3314950" y="1737000"/>
            <a:ext cx="320700" cy="31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3314950" y="2571750"/>
            <a:ext cx="320700" cy="31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3314950" y="3484650"/>
            <a:ext cx="320700" cy="31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3646425" y="857250"/>
            <a:ext cx="37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 Написать принцип работы змейки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3721275" y="1692000"/>
            <a:ext cx="358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Написать принцип возникновения “фрукта”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3721275" y="2513475"/>
            <a:ext cx="32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Продумать способы проигрыша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265500" y="167325"/>
            <a:ext cx="4045200" cy="93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БИБЛИОТЕКИ</a:t>
            </a:r>
            <a:endParaRPr/>
          </a:p>
        </p:txBody>
      </p:sp>
      <p:sp>
        <p:nvSpPr>
          <p:cNvPr id="106" name="Google Shape;106;p15"/>
          <p:cNvSpPr txBox="1"/>
          <p:nvPr>
            <p:ph idx="2" type="body"/>
          </p:nvPr>
        </p:nvSpPr>
        <p:spPr>
          <a:xfrm>
            <a:off x="5076525" y="204975"/>
            <a:ext cx="3837000" cy="8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300"/>
              <a:t>РАБОТА ЗМЕЙКИ</a:t>
            </a:r>
            <a:endParaRPr sz="3300"/>
          </a:p>
        </p:txBody>
      </p:sp>
      <p:sp>
        <p:nvSpPr>
          <p:cNvPr id="107" name="Google Shape;107;p1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b="76912" l="18320" r="58432" t="0"/>
          <a:stretch/>
        </p:blipFill>
        <p:spPr>
          <a:xfrm>
            <a:off x="265500" y="1639625"/>
            <a:ext cx="3891974" cy="220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 rotWithShape="1">
          <a:blip r:embed="rId4">
            <a:alphaModFix/>
          </a:blip>
          <a:srcRect b="36662" l="19291" r="44802" t="16669"/>
          <a:stretch/>
        </p:blipFill>
        <p:spPr>
          <a:xfrm>
            <a:off x="5133475" y="1463500"/>
            <a:ext cx="3228475" cy="255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4628400" y="611950"/>
            <a:ext cx="4045200" cy="10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>
                <a:solidFill>
                  <a:schemeClr val="lt1"/>
                </a:solidFill>
              </a:rPr>
              <a:t>ВОЗНИКНОВЕНИЕ ФРУКТА</a:t>
            </a:r>
            <a:endParaRPr sz="3400">
              <a:solidFill>
                <a:schemeClr val="lt1"/>
              </a:solidFill>
            </a:endParaRPr>
          </a:p>
        </p:txBody>
      </p:sp>
      <p:sp>
        <p:nvSpPr>
          <p:cNvPr id="115" name="Google Shape;115;p16"/>
          <p:cNvSpPr txBox="1"/>
          <p:nvPr>
            <p:ph idx="2" type="body"/>
          </p:nvPr>
        </p:nvSpPr>
        <p:spPr>
          <a:xfrm>
            <a:off x="17600" y="693400"/>
            <a:ext cx="4724100" cy="9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300">
                <a:solidFill>
                  <a:schemeClr val="accent5"/>
                </a:solidFill>
              </a:rPr>
              <a:t>ЦВЕТОВОЕ РЕШЕНИЕ</a:t>
            </a:r>
            <a:endParaRPr sz="3300">
              <a:solidFill>
                <a:schemeClr val="accent5"/>
              </a:solidFill>
            </a:endParaRPr>
          </a:p>
        </p:txBody>
      </p:sp>
      <p:sp>
        <p:nvSpPr>
          <p:cNvPr id="116" name="Google Shape;116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 b="35675" l="18529" r="48136" t="49997"/>
          <a:stretch/>
        </p:blipFill>
        <p:spPr>
          <a:xfrm>
            <a:off x="4571988" y="1883175"/>
            <a:ext cx="4541026" cy="109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 rotWithShape="1">
          <a:blip r:embed="rId4">
            <a:alphaModFix/>
          </a:blip>
          <a:srcRect b="32359" l="19680" r="36574" t="52954"/>
          <a:stretch/>
        </p:blipFill>
        <p:spPr>
          <a:xfrm>
            <a:off x="4875875" y="3585175"/>
            <a:ext cx="3933274" cy="742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500" y="1628500"/>
            <a:ext cx="133007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 rotWithShape="1">
          <a:blip r:embed="rId6">
            <a:alphaModFix/>
          </a:blip>
          <a:srcRect b="26010" l="0" r="31431" t="32631"/>
          <a:stretch/>
        </p:blipFill>
        <p:spPr>
          <a:xfrm>
            <a:off x="2357113" y="1628500"/>
            <a:ext cx="145335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6174" y="3170450"/>
            <a:ext cx="133007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69425" y="3170450"/>
            <a:ext cx="142875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425413"/>
      </a:dk1>
      <a:lt1>
        <a:srgbClr val="FFFFFF"/>
      </a:lt1>
      <a:dk2>
        <a:srgbClr val="434343"/>
      </a:dk2>
      <a:lt2>
        <a:srgbClr val="999999"/>
      </a:lt2>
      <a:accent1>
        <a:srgbClr val="B3D361"/>
      </a:accent1>
      <a:accent2>
        <a:srgbClr val="A2D51D"/>
      </a:accent2>
      <a:accent3>
        <a:srgbClr val="869759"/>
      </a:accent3>
      <a:accent4>
        <a:srgbClr val="646F49"/>
      </a:accent4>
      <a:accent5>
        <a:srgbClr val="293802"/>
      </a:accent5>
      <a:accent6>
        <a:srgbClr val="AFE919"/>
      </a:accent6>
      <a:hlink>
        <a:srgbClr val="DBF39A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