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44EC0A-E79A-4451-846F-B7DB685BA039}">
  <a:tblStyle styleId="{8344EC0A-E79A-4451-846F-B7DB685BA0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726799" y="-817300"/>
            <a:ext cx="9035100" cy="28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Audio Amplifier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12100" y="3968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Arhant Jain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Animesh 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8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+ Power-Amp 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4393800" y="1983900"/>
            <a:ext cx="633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CH2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4393800" y="2711800"/>
            <a:ext cx="7311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(CH1)</a:t>
            </a:r>
            <a:endParaRPr/>
          </a:p>
        </p:txBody>
      </p:sp>
      <p:graphicFrame>
        <p:nvGraphicFramePr>
          <p:cNvPr id="158" name="Shape 158"/>
          <p:cNvGraphicFramePr/>
          <p:nvPr/>
        </p:nvGraphicFramePr>
        <p:xfrm>
          <a:off x="952500" y="112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{8344EC0A-E79A-4451-846F-B7DB685BA039}</a:tableStyleId>
              </a:tblPr>
              <a:tblGrid>
                <a:gridCol w="935100"/>
                <a:gridCol w="935100"/>
                <a:gridCol w="935100"/>
              </a:tblGrid>
              <a:tr h="31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Input Vpp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Output Vpp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Maintained/Amp-ed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 V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r>
                        <a:rPr lang="en" sz="800"/>
                        <a:t> V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maintained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r>
                        <a:rPr lang="en" sz="800"/>
                        <a:t> V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4.5</a:t>
                      </a:r>
                      <a:r>
                        <a:rPr lang="en" sz="800"/>
                        <a:t> V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Amp-ed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 </a:t>
                      </a:r>
                      <a:r>
                        <a:rPr lang="en" sz="800"/>
                        <a:t>V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3.6 </a:t>
                      </a:r>
                      <a:r>
                        <a:rPr lang="en" sz="800"/>
                        <a:t>V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Amp-ed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900" y="1559750"/>
            <a:ext cx="3038100" cy="227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Shape 160"/>
          <p:cNvCxnSpPr>
            <a:stCxn id="156" idx="3"/>
          </p:cNvCxnSpPr>
          <p:nvPr/>
        </p:nvCxnSpPr>
        <p:spPr>
          <a:xfrm>
            <a:off x="5026800" y="2242050"/>
            <a:ext cx="7311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Shape 161"/>
          <p:cNvCxnSpPr>
            <a:stCxn id="157" idx="3"/>
          </p:cNvCxnSpPr>
          <p:nvPr/>
        </p:nvCxnSpPr>
        <p:spPr>
          <a:xfrm flipH="1" rot="10800000">
            <a:off x="5124900" y="2763850"/>
            <a:ext cx="651600" cy="2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Practical Results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Scope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objective in this project is to make a basic audio amplifier which does the following:</a:t>
            </a:r>
            <a:br>
              <a:rPr lang="en"/>
            </a:br>
            <a:r>
              <a:rPr lang="en"/>
              <a:t>1) Taking sound as input and amplifying it.</a:t>
            </a:r>
            <a:br>
              <a:rPr lang="en"/>
            </a:br>
            <a:r>
              <a:rPr lang="en"/>
              <a:t>2) Ensuring there’s no distortion whilst the process.</a:t>
            </a:r>
            <a:br>
              <a:rPr lang="en"/>
            </a:br>
            <a:r>
              <a:rPr lang="en"/>
              <a:t>3) Amplifying the cheese (sound).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9325" y="158350"/>
            <a:ext cx="83529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91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   </a:t>
            </a:r>
            <a:r>
              <a:rPr lang="en"/>
              <a:t>The audio power amplifier, which is also known as the audio amplifier, is a kind of electronic amplifiers that amplify low-power audio signals ( the frequencies of the low-power signals are always between 20Hz to 20KHz,which is the range of human hearing) to a level that can be suitable for driving the loudspeakers.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00" y="3103825"/>
            <a:ext cx="8300499" cy="17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25" y="1403000"/>
            <a:ext cx="1792850" cy="24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050" y="835775"/>
            <a:ext cx="6539849" cy="272738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647850" y="4264550"/>
            <a:ext cx="1570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 coupler</a:t>
            </a:r>
            <a:endParaRPr/>
          </a:p>
        </p:txBody>
      </p:sp>
      <p:cxnSp>
        <p:nvCxnSpPr>
          <p:cNvPr id="113" name="Shape 113"/>
          <p:cNvCxnSpPr/>
          <p:nvPr/>
        </p:nvCxnSpPr>
        <p:spPr>
          <a:xfrm flipH="1" rot="10800000">
            <a:off x="1284125" y="3395750"/>
            <a:ext cx="300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x="4115975" y="4144250"/>
            <a:ext cx="3735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Pre-amp and gain stages with buffers, ‘coz why not?</a:t>
            </a:r>
            <a:endParaRPr/>
          </a:p>
        </p:txBody>
      </p:sp>
      <p:cxnSp>
        <p:nvCxnSpPr>
          <p:cNvPr id="115" name="Shape 115"/>
          <p:cNvCxnSpPr/>
          <p:nvPr/>
        </p:nvCxnSpPr>
        <p:spPr>
          <a:xfrm flipH="1" rot="10800000">
            <a:off x="5602925" y="2973950"/>
            <a:ext cx="1130400" cy="14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Shape 116"/>
          <p:cNvCxnSpPr/>
          <p:nvPr/>
        </p:nvCxnSpPr>
        <p:spPr>
          <a:xfrm rot="10800000">
            <a:off x="4684850" y="2827350"/>
            <a:ext cx="182100" cy="13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6090025" y="3272450"/>
            <a:ext cx="577500" cy="9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Shape 118"/>
          <p:cNvCxnSpPr/>
          <p:nvPr/>
        </p:nvCxnSpPr>
        <p:spPr>
          <a:xfrm flipH="1" rot="10800000">
            <a:off x="7337350" y="2909850"/>
            <a:ext cx="648900" cy="12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506500" y="4590050"/>
            <a:ext cx="8044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buffer to the filter was added when all stages were taken and joined to form the complete design.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1514350" y="173850"/>
            <a:ext cx="60285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IMPLEMENTATION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3530" l="0" r="0" t="0"/>
          <a:stretch/>
        </p:blipFill>
        <p:spPr>
          <a:xfrm>
            <a:off x="0" y="0"/>
            <a:ext cx="9144000" cy="45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0" y="4520900"/>
            <a:ext cx="91440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Both R21 and R22 were taken as 400-ohm resistors. The 220-ohm resistors are just placeholders here.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20544" l="0" r="0" t="14006"/>
          <a:stretch/>
        </p:blipFill>
        <p:spPr>
          <a:xfrm>
            <a:off x="0" y="721650"/>
            <a:ext cx="9144001" cy="267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402500" y="3640825"/>
            <a:ext cx="6339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12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Made: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728925"/>
            <a:ext cx="85206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pre-amp and gain cell showed some interesting patterns with certain resistors included in their design.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The resistor across the base and ground will handle clipping.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The resistor across emitter and ground will handle the rise and fall of the wave.</a:t>
            </a:r>
            <a:br>
              <a:rPr lang="en"/>
            </a:br>
            <a:r>
              <a:rPr lang="en"/>
              <a:t>While we did say “rise and fall”, we mean to refer to the equality between them.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The resistor between the collector and supply terminal handles the gain.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Now, over to the results...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8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Preamplifier</a:t>
            </a:r>
            <a:r>
              <a:rPr lang="en"/>
              <a:t> + Gain-Cell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475" y="1129250"/>
            <a:ext cx="3684598" cy="27634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Shape 145"/>
          <p:cNvCxnSpPr/>
          <p:nvPr/>
        </p:nvCxnSpPr>
        <p:spPr>
          <a:xfrm>
            <a:off x="4307775" y="2258325"/>
            <a:ext cx="1407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Shape 146"/>
          <p:cNvCxnSpPr/>
          <p:nvPr/>
        </p:nvCxnSpPr>
        <p:spPr>
          <a:xfrm>
            <a:off x="4307775" y="2482075"/>
            <a:ext cx="1407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Shape 147"/>
          <p:cNvSpPr txBox="1"/>
          <p:nvPr/>
        </p:nvSpPr>
        <p:spPr>
          <a:xfrm>
            <a:off x="4430675" y="1717450"/>
            <a:ext cx="9438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(CH2)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393800" y="2539900"/>
            <a:ext cx="7557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r>
              <a:rPr lang="en"/>
              <a:t>put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(CH1)</a:t>
            </a:r>
            <a:endParaRPr/>
          </a:p>
        </p:txBody>
      </p:sp>
      <p:graphicFrame>
        <p:nvGraphicFramePr>
          <p:cNvPr id="149" name="Shape 149"/>
          <p:cNvGraphicFramePr/>
          <p:nvPr/>
        </p:nvGraphicFramePr>
        <p:xfrm>
          <a:off x="952500" y="112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{8344EC0A-E79A-4451-846F-B7DB685BA039}</a:tableStyleId>
              </a:tblPr>
              <a:tblGrid>
                <a:gridCol w="935100"/>
                <a:gridCol w="935100"/>
                <a:gridCol w="935100"/>
              </a:tblGrid>
              <a:tr h="3185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Input Vpp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Output Vpp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Gain (Out/Inp 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3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 mV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 V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250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3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 mV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3.7 V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246.7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76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 mV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2.5 V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250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622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 mV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1.2 V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240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Shape 150"/>
          <p:cNvSpPr txBox="1"/>
          <p:nvPr/>
        </p:nvSpPr>
        <p:spPr>
          <a:xfrm>
            <a:off x="1887600" y="3372275"/>
            <a:ext cx="11922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 : ~250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