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ldStandardTT-regular.fntdata"/><Relationship Id="rId25" Type="http://schemas.openxmlformats.org/officeDocument/2006/relationships/slide" Target="slides/slide21.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0" y="-51850"/>
            <a:ext cx="9144000" cy="1829400"/>
          </a:xfrm>
          <a:prstGeom prst="rect">
            <a:avLst/>
          </a:prstGeom>
          <a:solidFill>
            <a:srgbClr val="000000"/>
          </a:solidFill>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457200" lvl="0" marL="914400" rtl="0">
              <a:spcBef>
                <a:spcPts val="0"/>
              </a:spcBef>
              <a:spcAft>
                <a:spcPts val="0"/>
              </a:spcAft>
              <a:buNone/>
            </a:pPr>
            <a:r>
              <a:rPr lang="en"/>
              <a:t>Temperature Monitoring </a:t>
            </a:r>
            <a:endParaRPr/>
          </a:p>
          <a:p>
            <a:pPr indent="0" lvl="0" marL="0" rtl="0">
              <a:spcBef>
                <a:spcPts val="0"/>
              </a:spcBef>
              <a:spcAft>
                <a:spcPts val="0"/>
              </a:spcAft>
              <a:buNone/>
            </a:pPr>
            <a:r>
              <a:rPr lang="en"/>
              <a:t>       				 and Control</a:t>
            </a:r>
            <a:endParaRPr/>
          </a:p>
        </p:txBody>
      </p:sp>
      <p:sp>
        <p:nvSpPr>
          <p:cNvPr id="60" name="Shape 60"/>
          <p:cNvSpPr txBox="1"/>
          <p:nvPr>
            <p:ph idx="1" type="subTitle"/>
          </p:nvPr>
        </p:nvSpPr>
        <p:spPr>
          <a:xfrm>
            <a:off x="5838775" y="3876200"/>
            <a:ext cx="7390800" cy="7875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None/>
            </a:pPr>
            <a:r>
              <a:rPr lang="en" sz="2200">
                <a:solidFill>
                  <a:srgbClr val="FFFFFF"/>
                </a:solidFill>
              </a:rPr>
              <a:t>Abhishek Prusty</a:t>
            </a:r>
            <a:endParaRPr sz="2200">
              <a:solidFill>
                <a:srgbClr val="FFFFFF"/>
              </a:solidFill>
            </a:endParaRPr>
          </a:p>
          <a:p>
            <a:pPr indent="457200" lvl="0" marL="457200">
              <a:spcBef>
                <a:spcPts val="0"/>
              </a:spcBef>
              <a:spcAft>
                <a:spcPts val="0"/>
              </a:spcAft>
              <a:buNone/>
            </a:pPr>
            <a:r>
              <a:rPr lang="en" sz="2200">
                <a:solidFill>
                  <a:srgbClr val="FFFFFF"/>
                </a:solidFill>
              </a:rPr>
              <a:t>Arhant Jain</a:t>
            </a:r>
            <a:endParaRPr sz="2200">
              <a:solidFill>
                <a:srgbClr val="FFFFFF"/>
              </a:solidFill>
            </a:endParaRPr>
          </a:p>
        </p:txBody>
      </p:sp>
      <p:sp>
        <p:nvSpPr>
          <p:cNvPr id="61" name="Shape 61"/>
          <p:cNvSpPr/>
          <p:nvPr/>
        </p:nvSpPr>
        <p:spPr>
          <a:xfrm>
            <a:off x="311225" y="3802850"/>
            <a:ext cx="4326600" cy="9342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200">
                <a:solidFill>
                  <a:srgbClr val="FFFFFF"/>
                </a:solidFill>
                <a:latin typeface="Old Standard TT"/>
                <a:ea typeface="Old Standard TT"/>
                <a:cs typeface="Old Standard TT"/>
                <a:sym typeface="Old Standard TT"/>
              </a:rPr>
              <a:t>Mentored By : Dr. Rambabu Kalla</a:t>
            </a:r>
            <a:endParaRPr sz="2200">
              <a:solidFill>
                <a:srgbClr val="FFFFFF"/>
              </a:solidFill>
              <a:latin typeface="Old Standard TT"/>
              <a:ea typeface="Old Standard TT"/>
              <a:cs typeface="Old Standard TT"/>
              <a:sym typeface="Old Standard TT"/>
            </a:endParaRPr>
          </a:p>
        </p:txBody>
      </p:sp>
      <p:sp>
        <p:nvSpPr>
          <p:cNvPr id="62" name="Shape 62"/>
          <p:cNvSpPr/>
          <p:nvPr/>
        </p:nvSpPr>
        <p:spPr>
          <a:xfrm>
            <a:off x="533475" y="3277675"/>
            <a:ext cx="654300" cy="483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512700" y="217075"/>
            <a:ext cx="8118600" cy="1016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3.ACTION SYSTEM</a:t>
            </a:r>
            <a:endParaRPr sz="3000"/>
          </a:p>
        </p:txBody>
      </p:sp>
      <p:sp>
        <p:nvSpPr>
          <p:cNvPr id="121" name="Shape 121"/>
          <p:cNvSpPr/>
          <p:nvPr/>
        </p:nvSpPr>
        <p:spPr>
          <a:xfrm>
            <a:off x="442875" y="2944850"/>
            <a:ext cx="1006500" cy="1368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274050" y="1404800"/>
            <a:ext cx="8595900" cy="3573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sz="2100">
                <a:solidFill>
                  <a:srgbClr val="FFFFFF"/>
                </a:solidFill>
              </a:rPr>
              <a:t>  Idea:</a:t>
            </a:r>
            <a:endParaRPr b="1" sz="2100">
              <a:solidFill>
                <a:srgbClr val="FFFFFF"/>
              </a:solidFill>
            </a:endParaRPr>
          </a:p>
          <a:p>
            <a:pPr indent="0" lvl="0" marL="0">
              <a:spcBef>
                <a:spcPts val="0"/>
              </a:spcBef>
              <a:spcAft>
                <a:spcPts val="0"/>
              </a:spcAft>
              <a:buNone/>
            </a:pPr>
            <a:r>
              <a:t/>
            </a:r>
            <a:endParaRPr/>
          </a:p>
          <a:p>
            <a:pPr indent="0" lvl="0" marL="0">
              <a:spcBef>
                <a:spcPts val="0"/>
              </a:spcBef>
              <a:spcAft>
                <a:spcPts val="0"/>
              </a:spcAft>
              <a:buNone/>
            </a:pPr>
            <a:r>
              <a:t/>
            </a:r>
            <a:endParaRPr sz="1600"/>
          </a:p>
          <a:p>
            <a:pPr indent="0" lvl="0" marL="0">
              <a:spcBef>
                <a:spcPts val="0"/>
              </a:spcBef>
              <a:spcAft>
                <a:spcPts val="0"/>
              </a:spcAft>
              <a:buNone/>
            </a:pPr>
            <a:r>
              <a:rPr lang="en" sz="1600">
                <a:solidFill>
                  <a:srgbClr val="FFFFFF"/>
                </a:solidFill>
              </a:rPr>
              <a:t>• </a:t>
            </a:r>
            <a:r>
              <a:rPr lang="en" sz="1800">
                <a:solidFill>
                  <a:srgbClr val="FFFFFF"/>
                </a:solidFill>
              </a:rPr>
              <a:t>To decrease the temperature: 2 Exhaust Fan with sink and blow are used. </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Clr>
                <a:schemeClr val="dk1"/>
              </a:buClr>
              <a:buSzPts val="1100"/>
              <a:buFont typeface="Arial"/>
              <a:buNone/>
            </a:pPr>
            <a:r>
              <a:t/>
            </a:r>
            <a:endParaRPr sz="1800">
              <a:solidFill>
                <a:srgbClr val="FFFFFF"/>
              </a:solidFill>
            </a:endParaRPr>
          </a:p>
          <a:p>
            <a:pPr indent="0" lvl="0" marL="0">
              <a:spcBef>
                <a:spcPts val="0"/>
              </a:spcBef>
              <a:spcAft>
                <a:spcPts val="0"/>
              </a:spcAft>
              <a:buClr>
                <a:schemeClr val="dk1"/>
              </a:buClr>
              <a:buSzPts val="1100"/>
              <a:buFont typeface="Arial"/>
              <a:buNone/>
            </a:pPr>
            <a:r>
              <a:rPr lang="en" sz="1800">
                <a:solidFill>
                  <a:srgbClr val="FFFFFF"/>
                </a:solidFill>
              </a:rPr>
              <a:t>• To increase the temperature: 100 watt Bulb. (Ideally heater but as cube is small 100 watt bulb should work.)</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271775" y="1586000"/>
            <a:ext cx="8445000" cy="3120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a:t>
            </a:r>
            <a:endParaRPr/>
          </a:p>
        </p:txBody>
      </p:sp>
      <p:pic>
        <p:nvPicPr>
          <p:cNvPr id="129" name="Shape 129"/>
          <p:cNvPicPr preferRelativeResize="0"/>
          <p:nvPr/>
        </p:nvPicPr>
        <p:blipFill>
          <a:blip r:embed="rId3">
            <a:alphaModFix/>
          </a:blip>
          <a:stretch>
            <a:fillRect/>
          </a:stretch>
        </p:blipFill>
        <p:spPr>
          <a:xfrm>
            <a:off x="979188" y="364050"/>
            <a:ext cx="7030176" cy="4581300"/>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01975" y="71450"/>
            <a:ext cx="8118600" cy="991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Implementation : Bulb</a:t>
            </a:r>
            <a:endParaRPr sz="3600"/>
          </a:p>
        </p:txBody>
      </p:sp>
      <p:sp>
        <p:nvSpPr>
          <p:cNvPr id="135" name="Shape 135"/>
          <p:cNvSpPr/>
          <p:nvPr/>
        </p:nvSpPr>
        <p:spPr>
          <a:xfrm>
            <a:off x="473075" y="3065625"/>
            <a:ext cx="885900" cy="8154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322100" y="1304150"/>
            <a:ext cx="8616000" cy="3744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700">
                <a:solidFill>
                  <a:srgbClr val="FFFFFF"/>
                </a:solidFill>
              </a:rPr>
              <a:t>• Bulb is driven though AC voltage whereas rest of the circuit is DC. This creates a big problem. </a:t>
            </a:r>
            <a:endParaRPr sz="1700">
              <a:solidFill>
                <a:srgbClr val="FFFFFF"/>
              </a:solidFill>
            </a:endParaRPr>
          </a:p>
          <a:p>
            <a:pPr indent="0" lvl="0" marL="0">
              <a:spcBef>
                <a:spcPts val="0"/>
              </a:spcBef>
              <a:spcAft>
                <a:spcPts val="0"/>
              </a:spcAft>
              <a:buNone/>
            </a:pPr>
            <a:r>
              <a:t/>
            </a:r>
            <a:endParaRPr sz="1700">
              <a:solidFill>
                <a:srgbClr val="FFFFFF"/>
              </a:solidFill>
            </a:endParaRPr>
          </a:p>
          <a:p>
            <a:pPr indent="0" lvl="0" marL="0">
              <a:spcBef>
                <a:spcPts val="0"/>
              </a:spcBef>
              <a:spcAft>
                <a:spcPts val="0"/>
              </a:spcAft>
              <a:buClr>
                <a:schemeClr val="dk1"/>
              </a:buClr>
              <a:buSzPts val="1100"/>
              <a:buFont typeface="Arial"/>
              <a:buNone/>
            </a:pPr>
            <a:r>
              <a:t/>
            </a:r>
            <a:endParaRPr sz="1700">
              <a:solidFill>
                <a:srgbClr val="FFFFFF"/>
              </a:solidFill>
            </a:endParaRPr>
          </a:p>
          <a:p>
            <a:pPr indent="0" lvl="0" marL="0">
              <a:spcBef>
                <a:spcPts val="0"/>
              </a:spcBef>
              <a:spcAft>
                <a:spcPts val="0"/>
              </a:spcAft>
              <a:buNone/>
            </a:pPr>
            <a:r>
              <a:rPr lang="en" sz="1700">
                <a:solidFill>
                  <a:srgbClr val="FFFFFF"/>
                </a:solidFill>
              </a:rPr>
              <a:t>• We want to control the Triac which in turn controls the AC voltages as per the voltage in the gate. But we cannot directly give this gate current from out DC circuit.</a:t>
            </a:r>
            <a:endParaRPr sz="1700">
              <a:solidFill>
                <a:srgbClr val="FFFFFF"/>
              </a:solidFill>
            </a:endParaRPr>
          </a:p>
          <a:p>
            <a:pPr indent="0" lvl="0" marL="0">
              <a:spcBef>
                <a:spcPts val="0"/>
              </a:spcBef>
              <a:spcAft>
                <a:spcPts val="0"/>
              </a:spcAft>
              <a:buNone/>
            </a:pPr>
            <a:r>
              <a:t/>
            </a:r>
            <a:endParaRPr sz="1700">
              <a:solidFill>
                <a:srgbClr val="FFFFFF"/>
              </a:solidFill>
            </a:endParaRPr>
          </a:p>
          <a:p>
            <a:pPr indent="0" lvl="0" marL="0">
              <a:spcBef>
                <a:spcPts val="0"/>
              </a:spcBef>
              <a:spcAft>
                <a:spcPts val="0"/>
              </a:spcAft>
              <a:buNone/>
            </a:pPr>
            <a:r>
              <a:rPr lang="en" sz="1700">
                <a:solidFill>
                  <a:srgbClr val="FFFFFF"/>
                </a:solidFill>
              </a:rPr>
              <a:t>• For this reason, we require an Optocoupler to communicate between this AC and DC. (Optocoupler contains LED and LDR)</a:t>
            </a:r>
            <a:endParaRPr sz="17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512700" y="327125"/>
            <a:ext cx="8118600" cy="1005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900"/>
              <a:t>Proportional and Integral Controller</a:t>
            </a:r>
            <a:endParaRPr sz="3900"/>
          </a:p>
        </p:txBody>
      </p:sp>
      <p:sp>
        <p:nvSpPr>
          <p:cNvPr id="142" name="Shape 142"/>
          <p:cNvSpPr txBox="1"/>
          <p:nvPr/>
        </p:nvSpPr>
        <p:spPr>
          <a:xfrm>
            <a:off x="591200" y="2952100"/>
            <a:ext cx="1218000" cy="13716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nvSpPr>
        <p:spPr>
          <a:xfrm>
            <a:off x="981400" y="1781500"/>
            <a:ext cx="7579200" cy="292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In our project,PID  is used as a control loop feedback mechanism.This PID controller continuously calculates an error value e(t) as the difference between a Desired value and the Measured value and applies a correction based on proportional, integral, and derivative terms.</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rPr>
              <a:t>It automatically applies accurate and responsive correction to a control function. Thus,we get more accurate results.</a:t>
            </a:r>
            <a:endParaRPr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pic>
        <p:nvPicPr>
          <p:cNvPr id="149" name="Shape 149"/>
          <p:cNvPicPr preferRelativeResize="0"/>
          <p:nvPr/>
        </p:nvPicPr>
        <p:blipFill>
          <a:blip r:embed="rId3">
            <a:alphaModFix/>
          </a:blip>
          <a:stretch>
            <a:fillRect/>
          </a:stretch>
        </p:blipFill>
        <p:spPr>
          <a:xfrm>
            <a:off x="465388" y="416375"/>
            <a:ext cx="8010574" cy="4476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286450" y="-106400"/>
            <a:ext cx="8118600" cy="1081800"/>
          </a:xfrm>
          <a:prstGeom prst="rect">
            <a:avLst/>
          </a:prstGeom>
        </p:spPr>
        <p:txBody>
          <a:bodyPr anchorCtr="0" anchor="b" bIns="91425" lIns="91425" spcFirstLastPara="1" rIns="91425" wrap="square" tIns="91425">
            <a:noAutofit/>
          </a:bodyPr>
          <a:lstStyle/>
          <a:p>
            <a:pPr indent="457200" lvl="0" marL="0">
              <a:spcBef>
                <a:spcPts val="0"/>
              </a:spcBef>
              <a:spcAft>
                <a:spcPts val="0"/>
              </a:spcAft>
              <a:buNone/>
            </a:pPr>
            <a:r>
              <a:rPr lang="en" sz="3000"/>
              <a:t>Fritzing Design</a:t>
            </a:r>
            <a:endParaRPr sz="3000"/>
          </a:p>
        </p:txBody>
      </p:sp>
      <p:sp>
        <p:nvSpPr>
          <p:cNvPr id="155" name="Shape 155"/>
          <p:cNvSpPr/>
          <p:nvPr/>
        </p:nvSpPr>
        <p:spPr>
          <a:xfrm>
            <a:off x="583800" y="3055575"/>
            <a:ext cx="946200" cy="835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6" name="Shape 156"/>
          <p:cNvPicPr preferRelativeResize="0"/>
          <p:nvPr/>
        </p:nvPicPr>
        <p:blipFill>
          <a:blip r:embed="rId3">
            <a:alphaModFix/>
          </a:blip>
          <a:stretch>
            <a:fillRect/>
          </a:stretch>
        </p:blipFill>
        <p:spPr>
          <a:xfrm>
            <a:off x="926025" y="1049050"/>
            <a:ext cx="6635225" cy="385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pic>
        <p:nvPicPr>
          <p:cNvPr id="162" name="Shape 162"/>
          <p:cNvPicPr preferRelativeResize="0"/>
          <p:nvPr/>
        </p:nvPicPr>
        <p:blipFill>
          <a:blip r:embed="rId3">
            <a:alphaModFix/>
          </a:blip>
          <a:stretch>
            <a:fillRect/>
          </a:stretch>
        </p:blipFill>
        <p:spPr>
          <a:xfrm>
            <a:off x="512700" y="752800"/>
            <a:ext cx="7941550" cy="4081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512700" y="172100"/>
            <a:ext cx="8118600" cy="860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4.CONTROL SYSTEM</a:t>
            </a:r>
            <a:endParaRPr sz="3000"/>
          </a:p>
        </p:txBody>
      </p:sp>
      <p:sp>
        <p:nvSpPr>
          <p:cNvPr id="168" name="Shape 168"/>
          <p:cNvSpPr/>
          <p:nvPr/>
        </p:nvSpPr>
        <p:spPr>
          <a:xfrm>
            <a:off x="432825" y="3025375"/>
            <a:ext cx="1067100" cy="10872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563675" y="1243775"/>
            <a:ext cx="8118600" cy="3492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sz="2000">
                <a:solidFill>
                  <a:srgbClr val="F3F3F3"/>
                </a:solidFill>
              </a:rPr>
              <a:t>Use of Microcontroller:</a:t>
            </a:r>
            <a:endParaRPr b="1" sz="2000">
              <a:solidFill>
                <a:srgbClr val="F3F3F3"/>
              </a:solidFill>
            </a:endParaRPr>
          </a:p>
          <a:p>
            <a:pPr indent="0" lvl="0" marL="0">
              <a:spcBef>
                <a:spcPts val="0"/>
              </a:spcBef>
              <a:spcAft>
                <a:spcPts val="0"/>
              </a:spcAft>
              <a:buNone/>
            </a:pPr>
            <a:r>
              <a:t/>
            </a:r>
            <a:endParaRPr sz="1800"/>
          </a:p>
          <a:p>
            <a:pPr indent="0" lvl="0" marL="0">
              <a:spcBef>
                <a:spcPts val="0"/>
              </a:spcBef>
              <a:spcAft>
                <a:spcPts val="0"/>
              </a:spcAft>
              <a:buNone/>
            </a:pPr>
            <a:r>
              <a:rPr lang="en" sz="1800">
                <a:solidFill>
                  <a:srgbClr val="FFFFFF"/>
                </a:solidFill>
              </a:rPr>
              <a:t>•</a:t>
            </a:r>
            <a:r>
              <a:rPr lang="en" sz="1600">
                <a:solidFill>
                  <a:srgbClr val="FFFFFF"/>
                </a:solidFill>
              </a:rPr>
              <a:t> For maintaining the log.</a:t>
            </a:r>
            <a:endParaRPr sz="1600">
              <a:solidFill>
                <a:srgbClr val="FFFFFF"/>
              </a:solidFill>
            </a:endParaRPr>
          </a:p>
          <a:p>
            <a:pPr indent="0" lvl="0" marL="0">
              <a:spcBef>
                <a:spcPts val="0"/>
              </a:spcBef>
              <a:spcAft>
                <a:spcPts val="0"/>
              </a:spcAft>
              <a:buClr>
                <a:schemeClr val="dk1"/>
              </a:buClr>
              <a:buSzPts val="1100"/>
              <a:buFont typeface="Arial"/>
              <a:buNone/>
            </a:pPr>
            <a:r>
              <a:t/>
            </a:r>
            <a:endParaRPr sz="1600">
              <a:solidFill>
                <a:srgbClr val="FFFFFF"/>
              </a:solidFill>
            </a:endParaRPr>
          </a:p>
          <a:p>
            <a:pPr indent="0" lvl="0" marL="0">
              <a:spcBef>
                <a:spcPts val="0"/>
              </a:spcBef>
              <a:spcAft>
                <a:spcPts val="0"/>
              </a:spcAft>
              <a:buNone/>
            </a:pPr>
            <a:r>
              <a:rPr lang="en" sz="1600">
                <a:solidFill>
                  <a:srgbClr val="FFFFFF"/>
                </a:solidFill>
              </a:rPr>
              <a:t>• Reading Analog values of voltage from sensor as well as user interface.</a:t>
            </a:r>
            <a:endParaRPr sz="1600">
              <a:solidFill>
                <a:srgbClr val="FFFFFF"/>
              </a:solidFill>
            </a:endParaRPr>
          </a:p>
          <a:p>
            <a:pPr indent="0" lvl="0" marL="0">
              <a:spcBef>
                <a:spcPts val="0"/>
              </a:spcBef>
              <a:spcAft>
                <a:spcPts val="0"/>
              </a:spcAft>
              <a:buNone/>
            </a:pPr>
            <a:r>
              <a:t/>
            </a:r>
            <a:endParaRPr sz="1600">
              <a:solidFill>
                <a:srgbClr val="FFFFFF"/>
              </a:solidFill>
            </a:endParaRPr>
          </a:p>
          <a:p>
            <a:pPr indent="0" lvl="0" marL="0">
              <a:spcBef>
                <a:spcPts val="0"/>
              </a:spcBef>
              <a:spcAft>
                <a:spcPts val="0"/>
              </a:spcAft>
              <a:buNone/>
            </a:pPr>
            <a:r>
              <a:rPr lang="en" sz="1600">
                <a:solidFill>
                  <a:srgbClr val="FFFFFF"/>
                </a:solidFill>
              </a:rPr>
              <a:t>• Producing PWM for maintaining speed and brightness for Fan and Bulb.</a:t>
            </a:r>
            <a:endParaRPr sz="1600">
              <a:solidFill>
                <a:srgbClr val="FFFFFF"/>
              </a:solidFill>
            </a:endParaRPr>
          </a:p>
          <a:p>
            <a:pPr indent="0" lvl="0" marL="0">
              <a:spcBef>
                <a:spcPts val="0"/>
              </a:spcBef>
              <a:spcAft>
                <a:spcPts val="0"/>
              </a:spcAft>
              <a:buNone/>
            </a:pPr>
            <a:r>
              <a:t/>
            </a:r>
            <a:endParaRPr sz="1600">
              <a:solidFill>
                <a:srgbClr val="FFFFFF"/>
              </a:solidFill>
            </a:endParaRPr>
          </a:p>
          <a:p>
            <a:pPr indent="0" lvl="0" marL="0">
              <a:spcBef>
                <a:spcPts val="0"/>
              </a:spcBef>
              <a:spcAft>
                <a:spcPts val="0"/>
              </a:spcAft>
              <a:buNone/>
            </a:pPr>
            <a:r>
              <a:rPr lang="en" sz="1600">
                <a:solidFill>
                  <a:srgbClr val="FFFFFF"/>
                </a:solidFill>
              </a:rPr>
              <a:t>• Displaying in 16:2 LCD Display.</a:t>
            </a:r>
            <a:endParaRPr sz="16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36325" y="-165450"/>
            <a:ext cx="8118600" cy="1060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Graphical Plot ( Live Plot)</a:t>
            </a:r>
            <a:endParaRPr sz="3000"/>
          </a:p>
        </p:txBody>
      </p:sp>
      <p:sp>
        <p:nvSpPr>
          <p:cNvPr id="175" name="Shape 175"/>
          <p:cNvSpPr/>
          <p:nvPr/>
        </p:nvSpPr>
        <p:spPr>
          <a:xfrm>
            <a:off x="523400" y="3136100"/>
            <a:ext cx="775200" cy="926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76" name="Shape 176"/>
          <p:cNvPicPr preferRelativeResize="0"/>
          <p:nvPr/>
        </p:nvPicPr>
        <p:blipFill>
          <a:blip r:embed="rId3">
            <a:alphaModFix/>
          </a:blip>
          <a:stretch>
            <a:fillRect/>
          </a:stretch>
        </p:blipFill>
        <p:spPr>
          <a:xfrm>
            <a:off x="3792375" y="1293475"/>
            <a:ext cx="5062550" cy="3574124"/>
          </a:xfrm>
          <a:prstGeom prst="rect">
            <a:avLst/>
          </a:prstGeom>
          <a:noFill/>
          <a:ln>
            <a:noFill/>
          </a:ln>
        </p:spPr>
      </p:pic>
      <p:sp>
        <p:nvSpPr>
          <p:cNvPr id="177" name="Shape 177"/>
          <p:cNvSpPr txBox="1"/>
          <p:nvPr/>
        </p:nvSpPr>
        <p:spPr>
          <a:xfrm>
            <a:off x="461125" y="1293425"/>
            <a:ext cx="2908800" cy="357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sz="1800">
                <a:solidFill>
                  <a:srgbClr val="FFFFFF"/>
                </a:solidFill>
              </a:rPr>
              <a:t>We have use the live graph plotter in Arduino and plot the graph between Temperature variation with Time.</a:t>
            </a:r>
            <a:endParaRPr sz="1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512700" y="157650"/>
            <a:ext cx="8118600" cy="756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Challenges</a:t>
            </a:r>
            <a:endParaRPr sz="4800"/>
          </a:p>
        </p:txBody>
      </p:sp>
      <p:sp>
        <p:nvSpPr>
          <p:cNvPr id="183" name="Shape 183"/>
          <p:cNvSpPr/>
          <p:nvPr/>
        </p:nvSpPr>
        <p:spPr>
          <a:xfrm>
            <a:off x="437500" y="3401400"/>
            <a:ext cx="1028700" cy="5202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txBox="1"/>
          <p:nvPr/>
        </p:nvSpPr>
        <p:spPr>
          <a:xfrm>
            <a:off x="673975" y="1162700"/>
            <a:ext cx="8118600" cy="358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600">
                <a:solidFill>
                  <a:srgbClr val="FFFFFF"/>
                </a:solidFill>
              </a:rPr>
              <a:t>●</a:t>
            </a:r>
            <a:r>
              <a:rPr b="1" lang="en" sz="1600">
                <a:solidFill>
                  <a:srgbClr val="FFFFFF"/>
                </a:solidFill>
              </a:rPr>
              <a:t> </a:t>
            </a:r>
            <a:r>
              <a:rPr b="1" lang="en" sz="1700">
                <a:solidFill>
                  <a:srgbClr val="FF0000"/>
                </a:solidFill>
              </a:rPr>
              <a:t>Integration of small parts</a:t>
            </a:r>
            <a:r>
              <a:rPr b="1" lang="en" sz="1600">
                <a:solidFill>
                  <a:srgbClr val="FF0000"/>
                </a:solidFill>
              </a:rPr>
              <a:t>:</a:t>
            </a:r>
            <a:r>
              <a:rPr b="1" lang="en" sz="1600">
                <a:solidFill>
                  <a:srgbClr val="FFFFFF"/>
                </a:solidFill>
              </a:rPr>
              <a:t>​</a:t>
            </a:r>
            <a:r>
              <a:rPr lang="en" sz="1600">
                <a:solidFill>
                  <a:srgbClr val="FFFFFF"/>
                </a:solidFill>
              </a:rPr>
              <a:t> ​ The main challenge of the project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was to build small modules and then make them work together.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The integrating part was challenging.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a:t>
            </a:r>
            <a:r>
              <a:rPr lang="en" sz="1600">
                <a:solidFill>
                  <a:srgbClr val="FF0000"/>
                </a:solidFill>
              </a:rPr>
              <a:t> </a:t>
            </a:r>
            <a:r>
              <a:rPr b="1" lang="en" sz="1700">
                <a:solidFill>
                  <a:srgbClr val="FF0000"/>
                </a:solidFill>
              </a:rPr>
              <a:t>Pin optimization​ </a:t>
            </a:r>
            <a:r>
              <a:rPr b="1" lang="en" sz="1700">
                <a:solidFill>
                  <a:srgbClr val="FFFFFF"/>
                </a:solidFill>
              </a:rPr>
              <a:t>:</a:t>
            </a:r>
            <a:r>
              <a:rPr b="1" lang="en" sz="1600">
                <a:solidFill>
                  <a:srgbClr val="FFFFFF"/>
                </a:solidFill>
              </a:rPr>
              <a:t> </a:t>
            </a:r>
            <a:r>
              <a:rPr lang="en" sz="1600">
                <a:solidFill>
                  <a:srgbClr val="FFFFFF"/>
                </a:solidFill>
              </a:rPr>
              <a:t>In Arduino Uno, we are using 19 pins out of 20.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Converted 2 analog pin in digital. Also proper managing and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use of multiplexer in 4 digits 7 segment display to reduce pin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count.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a:t>
            </a:r>
            <a:r>
              <a:rPr lang="en" sz="1600">
                <a:solidFill>
                  <a:srgbClr val="FF0000"/>
                </a:solidFill>
              </a:rPr>
              <a:t> </a:t>
            </a:r>
            <a:r>
              <a:rPr b="1" lang="en" sz="1700">
                <a:solidFill>
                  <a:srgbClr val="FF0000"/>
                </a:solidFill>
              </a:rPr>
              <a:t>Controlling 230 V AC current using Arduino which is DC:</a:t>
            </a:r>
            <a:r>
              <a:rPr lang="en" sz="1700">
                <a:solidFill>
                  <a:srgbClr val="FFFFFF"/>
                </a:solidFill>
              </a:rPr>
              <a:t> </a:t>
            </a:r>
            <a:r>
              <a:rPr lang="en" sz="1600">
                <a:solidFill>
                  <a:srgbClr val="FFFFFF"/>
                </a:solidFill>
              </a:rPr>
              <a:t>​ For this,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we had to try a number of circuits. A couple of IC and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resistance even got burned down. The way out was to use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Optocoupler which avoids any direct connection with AC part.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At the end of the day, we are using almost all memory, all except 1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I/O pins and all three timers in Arduino Uno which was possible only </a:t>
            </a:r>
            <a:endParaRPr sz="1600">
              <a:solidFill>
                <a:srgbClr val="FFFFFF"/>
              </a:solidFill>
            </a:endParaRPr>
          </a:p>
          <a:p>
            <a:pPr indent="0" lvl="0" marL="0">
              <a:spcBef>
                <a:spcPts val="0"/>
              </a:spcBef>
              <a:spcAft>
                <a:spcPts val="0"/>
              </a:spcAft>
              <a:buClr>
                <a:schemeClr val="dk1"/>
              </a:buClr>
              <a:buSzPts val="1100"/>
              <a:buFont typeface="Arial"/>
              <a:buNone/>
            </a:pPr>
            <a:r>
              <a:rPr lang="en" sz="1600">
                <a:solidFill>
                  <a:srgbClr val="FFFFFF"/>
                </a:solidFill>
              </a:rPr>
              <a:t>when we optimized the code and pins allocation.  </a:t>
            </a:r>
            <a:endParaRPr sz="1600">
              <a:solidFill>
                <a:srgbClr val="FFFFFF"/>
              </a:solidFill>
            </a:endParaRPr>
          </a:p>
          <a:p>
            <a:pPr indent="0" lvl="0" marL="0">
              <a:spcBef>
                <a:spcPts val="0"/>
              </a:spcBef>
              <a:spcAft>
                <a:spcPts val="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25" y="-25"/>
            <a:ext cx="9144000" cy="5143500"/>
          </a:xfrm>
          <a:prstGeom prst="rect">
            <a:avLst/>
          </a:prstGeom>
          <a:solidFill>
            <a:srgbClr val="000000"/>
          </a:solidFill>
        </p:spPr>
        <p:txBody>
          <a:bodyPr anchorCtr="0" anchor="ctr" bIns="91425" lIns="91425" spcFirstLastPara="1" rIns="91425" wrap="square" tIns="91425">
            <a:noAutofit/>
          </a:bodyPr>
          <a:lstStyle/>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Clr>
                <a:schemeClr val="dk1"/>
              </a:buClr>
              <a:buSzPts val="1100"/>
              <a:buFont typeface="Arial"/>
              <a:buNone/>
            </a:pPr>
            <a:r>
              <a:rPr lang="en" sz="1800"/>
              <a:t>• To Monitor and Control the Temperature in a Cardboard Cabin of 30 cm</a:t>
            </a:r>
            <a:r>
              <a:rPr baseline="30000" lang="en" sz="1800"/>
              <a:t>3</a:t>
            </a:r>
            <a:r>
              <a:rPr lang="en" sz="1800"/>
              <a:t>.</a:t>
            </a:r>
            <a:endParaRPr sz="1800"/>
          </a:p>
          <a:p>
            <a:pPr indent="0" lvl="0" marL="0">
              <a:spcBef>
                <a:spcPts val="0"/>
              </a:spcBef>
              <a:spcAft>
                <a:spcPts val="0"/>
              </a:spcAft>
              <a:buNone/>
            </a:pPr>
            <a:r>
              <a:t/>
            </a:r>
            <a:endParaRPr sz="1800"/>
          </a:p>
          <a:p>
            <a:pPr indent="0" lvl="0" marL="0">
              <a:spcBef>
                <a:spcPts val="0"/>
              </a:spcBef>
              <a:spcAft>
                <a:spcPts val="0"/>
              </a:spcAft>
              <a:buClr>
                <a:schemeClr val="dk1"/>
              </a:buClr>
              <a:buSzPts val="1100"/>
              <a:buFont typeface="Arial"/>
              <a:buNone/>
            </a:pPr>
            <a:r>
              <a:rPr lang="en" sz="1800"/>
              <a:t>• A Feedback Control System is to be designed to maintain the Temperature in the cabin    to the Temperature set by the User.</a:t>
            </a:r>
            <a:endParaRPr sz="1800"/>
          </a:p>
          <a:p>
            <a:pPr indent="0" lvl="0" marL="0">
              <a:spcBef>
                <a:spcPts val="0"/>
              </a:spcBef>
              <a:spcAft>
                <a:spcPts val="0"/>
              </a:spcAft>
              <a:buNone/>
            </a:pPr>
            <a:r>
              <a:t/>
            </a:r>
            <a:endParaRPr sz="1800"/>
          </a:p>
          <a:p>
            <a:pPr indent="0" lvl="0" marL="0">
              <a:spcBef>
                <a:spcPts val="0"/>
              </a:spcBef>
              <a:spcAft>
                <a:spcPts val="0"/>
              </a:spcAft>
              <a:buNone/>
            </a:pPr>
            <a:r>
              <a:rPr lang="en" sz="1800"/>
              <a:t>• A Display of the current temperature along with Recording of Temperature over a specific period of time.</a:t>
            </a:r>
            <a:endParaRPr sz="1800"/>
          </a:p>
        </p:txBody>
      </p:sp>
      <p:sp>
        <p:nvSpPr>
          <p:cNvPr id="68" name="Shape 68"/>
          <p:cNvSpPr/>
          <p:nvPr/>
        </p:nvSpPr>
        <p:spPr>
          <a:xfrm>
            <a:off x="259775" y="471075"/>
            <a:ext cx="2317200" cy="6858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4800">
                <a:solidFill>
                  <a:srgbClr val="FFFFFF"/>
                </a:solidFill>
                <a:latin typeface="Old Standard TT"/>
                <a:ea typeface="Old Standard TT"/>
                <a:cs typeface="Old Standard TT"/>
                <a:sym typeface="Old Standard TT"/>
              </a:rPr>
              <a:t>AIM</a:t>
            </a:r>
            <a:r>
              <a:rPr lang="en" sz="4800">
                <a:solidFill>
                  <a:srgbClr val="FFFFFF"/>
                </a:solidFill>
              </a:rPr>
              <a:t> </a:t>
            </a:r>
            <a:endParaRPr sz="4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512700" y="119675"/>
            <a:ext cx="8118600" cy="110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Future Implementation</a:t>
            </a:r>
            <a:endParaRPr sz="4800"/>
          </a:p>
        </p:txBody>
      </p:sp>
      <p:sp>
        <p:nvSpPr>
          <p:cNvPr id="190" name="Shape 190"/>
          <p:cNvSpPr/>
          <p:nvPr/>
        </p:nvSpPr>
        <p:spPr>
          <a:xfrm>
            <a:off x="555725" y="3235875"/>
            <a:ext cx="626700" cy="603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txBox="1"/>
          <p:nvPr/>
        </p:nvSpPr>
        <p:spPr>
          <a:xfrm>
            <a:off x="-555725" y="-98525"/>
            <a:ext cx="6810600" cy="79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nvSpPr>
        <p:spPr>
          <a:xfrm>
            <a:off x="780100" y="1710550"/>
            <a:ext cx="7803900" cy="3156900"/>
          </a:xfrm>
          <a:prstGeom prst="rect">
            <a:avLst/>
          </a:prstGeom>
          <a:noFill/>
          <a:ln>
            <a:noFill/>
          </a:ln>
        </p:spPr>
        <p:txBody>
          <a:bodyPr anchorCtr="0" anchor="t" bIns="91425" lIns="91425" spcFirstLastPara="1" rIns="91425" wrap="square" tIns="91425">
            <a:noAutofit/>
          </a:bodyPr>
          <a:lstStyle/>
          <a:p>
            <a:pPr indent="-349250" lvl="0" marL="457200" rtl="0">
              <a:spcBef>
                <a:spcPts val="0"/>
              </a:spcBef>
              <a:spcAft>
                <a:spcPts val="0"/>
              </a:spcAft>
              <a:buClr>
                <a:srgbClr val="FFFFFF"/>
              </a:buClr>
              <a:buSzPts val="1900"/>
              <a:buChar char="❖"/>
            </a:pPr>
            <a:r>
              <a:rPr lang="en" sz="1900">
                <a:solidFill>
                  <a:srgbClr val="FFFFFF"/>
                </a:solidFill>
              </a:rPr>
              <a:t>Adding more sensor like humidity, brightness, pressure etc. </a:t>
            </a:r>
            <a:endParaRPr sz="1900">
              <a:solidFill>
                <a:srgbClr val="FFFFFF"/>
              </a:solidFill>
            </a:endParaRPr>
          </a:p>
          <a:p>
            <a:pPr indent="0" lvl="0" marL="0" rtl="0">
              <a:spcBef>
                <a:spcPts val="0"/>
              </a:spcBef>
              <a:spcAft>
                <a:spcPts val="0"/>
              </a:spcAft>
              <a:buNone/>
            </a:pPr>
            <a:r>
              <a:t/>
            </a:r>
            <a:endParaRPr sz="1900">
              <a:solidFill>
                <a:srgbClr val="FFFFFF"/>
              </a:solidFill>
            </a:endParaRPr>
          </a:p>
          <a:p>
            <a:pPr indent="-349250" lvl="0" marL="457200">
              <a:spcBef>
                <a:spcPts val="0"/>
              </a:spcBef>
              <a:spcAft>
                <a:spcPts val="0"/>
              </a:spcAft>
              <a:buClr>
                <a:srgbClr val="FFFFFF"/>
              </a:buClr>
              <a:buSzPts val="1900"/>
              <a:buChar char="❖"/>
            </a:pPr>
            <a:r>
              <a:rPr lang="en" sz="1900">
                <a:solidFill>
                  <a:srgbClr val="FFFFFF"/>
                </a:solidFill>
              </a:rPr>
              <a:t>Integrate it with the Internet of things(IOT)&amp; control </a:t>
            </a:r>
            <a:endParaRPr sz="1900">
              <a:solidFill>
                <a:srgbClr val="FFFFFF"/>
              </a:solidFill>
            </a:endParaRPr>
          </a:p>
          <a:p>
            <a:pPr indent="457200" lvl="0" marL="0" rtl="0">
              <a:spcBef>
                <a:spcPts val="0"/>
              </a:spcBef>
              <a:spcAft>
                <a:spcPts val="0"/>
              </a:spcAft>
              <a:buNone/>
            </a:pPr>
            <a:r>
              <a:rPr lang="en" sz="1900">
                <a:solidFill>
                  <a:srgbClr val="FFFFFF"/>
                </a:solidFill>
              </a:rPr>
              <a:t>through the internet. </a:t>
            </a:r>
            <a:endParaRPr sz="1900">
              <a:solidFill>
                <a:srgbClr val="FFFFFF"/>
              </a:solidFill>
            </a:endParaRPr>
          </a:p>
          <a:p>
            <a:pPr indent="457200" lvl="0" marL="0">
              <a:spcBef>
                <a:spcPts val="0"/>
              </a:spcBef>
              <a:spcAft>
                <a:spcPts val="0"/>
              </a:spcAft>
              <a:buNone/>
            </a:pPr>
            <a:r>
              <a:t/>
            </a:r>
            <a:endParaRPr sz="1900">
              <a:solidFill>
                <a:srgbClr val="FFFFFF"/>
              </a:solidFill>
            </a:endParaRPr>
          </a:p>
          <a:p>
            <a:pPr indent="-349250" lvl="0" marL="457200" rtl="0">
              <a:spcBef>
                <a:spcPts val="0"/>
              </a:spcBef>
              <a:spcAft>
                <a:spcPts val="0"/>
              </a:spcAft>
              <a:buClr>
                <a:srgbClr val="FFFFFF"/>
              </a:buClr>
              <a:buSzPts val="1900"/>
              <a:buChar char="❖"/>
            </a:pPr>
            <a:r>
              <a:rPr lang="en" sz="1900">
                <a:solidFill>
                  <a:srgbClr val="FFFFFF"/>
                </a:solidFill>
              </a:rPr>
              <a:t>Use the better cooling system to go below room </a:t>
            </a:r>
            <a:endParaRPr sz="1900">
              <a:solidFill>
                <a:srgbClr val="FFFFFF"/>
              </a:solidFill>
            </a:endParaRPr>
          </a:p>
          <a:p>
            <a:pPr indent="0" lvl="0" marL="0" rtl="0">
              <a:spcBef>
                <a:spcPts val="0"/>
              </a:spcBef>
              <a:spcAft>
                <a:spcPts val="0"/>
              </a:spcAft>
              <a:buNone/>
            </a:pPr>
            <a:r>
              <a:rPr lang="en" sz="1900">
                <a:solidFill>
                  <a:srgbClr val="FFFFFF"/>
                </a:solidFill>
              </a:rPr>
              <a:t>       temperature. It would require a better understanding of </a:t>
            </a:r>
            <a:endParaRPr sz="1900">
              <a:solidFill>
                <a:srgbClr val="FFFFFF"/>
              </a:solidFill>
            </a:endParaRPr>
          </a:p>
          <a:p>
            <a:pPr indent="457200" lvl="0" marL="0">
              <a:spcBef>
                <a:spcPts val="0"/>
              </a:spcBef>
              <a:spcAft>
                <a:spcPts val="0"/>
              </a:spcAft>
              <a:buNone/>
            </a:pPr>
            <a:r>
              <a:rPr lang="en" sz="1900">
                <a:solidFill>
                  <a:srgbClr val="FFFFFF"/>
                </a:solidFill>
              </a:rPr>
              <a:t>thermodynamic and related instruments. </a:t>
            </a:r>
            <a:endParaRPr sz="1900">
              <a:solidFill>
                <a:srgbClr val="FFFFFF"/>
              </a:solidFill>
            </a:endParaRPr>
          </a:p>
          <a:p>
            <a:pPr indent="0" lvl="0" marL="0">
              <a:spcBef>
                <a:spcPts val="0"/>
              </a:spcBef>
              <a:spcAft>
                <a:spcPts val="0"/>
              </a:spcAft>
              <a:buNone/>
            </a:pPr>
            <a:r>
              <a:t/>
            </a:r>
            <a:endParaRPr sz="19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rot="-414486">
            <a:off x="170352" y="1355373"/>
            <a:ext cx="8118739" cy="1523034"/>
          </a:xfrm>
          <a:prstGeom prst="rect">
            <a:avLst/>
          </a:prstGeom>
        </p:spPr>
        <p:txBody>
          <a:bodyPr anchorCtr="0" anchor="b" bIns="91425" lIns="91425" spcFirstLastPara="1" rIns="91425" wrap="square" tIns="91425">
            <a:noAutofit/>
          </a:bodyPr>
          <a:lstStyle/>
          <a:p>
            <a:pPr indent="457200" lvl="0" marL="1828800">
              <a:spcBef>
                <a:spcPts val="0"/>
              </a:spcBef>
              <a:spcAft>
                <a:spcPts val="0"/>
              </a:spcAft>
              <a:buNone/>
            </a:pPr>
            <a:r>
              <a:rPr i="1" lang="en" sz="7200"/>
              <a:t>Thanks</a:t>
            </a:r>
            <a:endParaRPr i="1" sz="7200"/>
          </a:p>
        </p:txBody>
      </p:sp>
      <p:sp>
        <p:nvSpPr>
          <p:cNvPr id="198" name="Shape 198"/>
          <p:cNvSpPr/>
          <p:nvPr/>
        </p:nvSpPr>
        <p:spPr>
          <a:xfrm>
            <a:off x="449800" y="3408475"/>
            <a:ext cx="801900" cy="733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2425" y="0"/>
            <a:ext cx="8118600" cy="1026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Applications</a:t>
            </a:r>
            <a:r>
              <a:rPr lang="en"/>
              <a:t> </a:t>
            </a:r>
            <a:endParaRPr/>
          </a:p>
        </p:txBody>
      </p:sp>
      <p:sp>
        <p:nvSpPr>
          <p:cNvPr id="74" name="Shape 74"/>
          <p:cNvSpPr/>
          <p:nvPr/>
        </p:nvSpPr>
        <p:spPr>
          <a:xfrm>
            <a:off x="309850" y="1348525"/>
            <a:ext cx="8737800" cy="3697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800">
                <a:solidFill>
                  <a:srgbClr val="FFFFFF"/>
                </a:solidFill>
              </a:rPr>
              <a:t>• Can be used for Comfort of Normal User.</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rPr>
              <a:t>• For Easy as well as Effective control over the working of various discrete element  (controlling temperature.)</a:t>
            </a:r>
            <a:endParaRPr sz="1800">
              <a:solidFill>
                <a:srgbClr val="FFFFFF"/>
              </a:solidFill>
            </a:endParaRPr>
          </a:p>
          <a:p>
            <a:pPr indent="0" lvl="0" marL="0">
              <a:spcBef>
                <a:spcPts val="0"/>
              </a:spcBef>
              <a:spcAft>
                <a:spcPts val="0"/>
              </a:spcAft>
              <a:buClr>
                <a:schemeClr val="dk1"/>
              </a:buClr>
              <a:buSzPts val="1100"/>
              <a:buFont typeface="Arial"/>
              <a:buNone/>
            </a:pPr>
            <a:r>
              <a:t/>
            </a:r>
            <a:endParaRPr sz="1800">
              <a:solidFill>
                <a:srgbClr val="FFFFFF"/>
              </a:solidFill>
            </a:endParaRPr>
          </a:p>
          <a:p>
            <a:pPr indent="0" lvl="0" marL="0">
              <a:spcBef>
                <a:spcPts val="0"/>
              </a:spcBef>
              <a:spcAft>
                <a:spcPts val="0"/>
              </a:spcAft>
              <a:buNone/>
            </a:pPr>
            <a:r>
              <a:rPr lang="en" sz="1800">
                <a:solidFill>
                  <a:srgbClr val="FFFFFF"/>
                </a:solidFill>
              </a:rPr>
              <a:t>• To maintain the temperature even when there is no human supervision. (eg Biology Lab) changing the working of different components as per change in environment   without the help of Human.</a:t>
            </a:r>
            <a:endParaRPr sz="1800">
              <a:solidFill>
                <a:srgbClr val="FFFFFF"/>
              </a:solidFill>
            </a:endParaRPr>
          </a:p>
          <a:p>
            <a:pPr indent="0" lvl="0" marL="0">
              <a:spcBef>
                <a:spcPts val="0"/>
              </a:spcBef>
              <a:spcAft>
                <a:spcPts val="0"/>
              </a:spcAft>
              <a:buClr>
                <a:schemeClr val="dk1"/>
              </a:buClr>
              <a:buSzPts val="1100"/>
              <a:buFont typeface="Arial"/>
              <a:buNone/>
            </a:pPr>
            <a:r>
              <a:t/>
            </a:r>
            <a:endParaRPr sz="1800">
              <a:solidFill>
                <a:srgbClr val="FFFFFF"/>
              </a:solidFill>
            </a:endParaRPr>
          </a:p>
          <a:p>
            <a:pPr indent="0" lvl="0" marL="0">
              <a:spcBef>
                <a:spcPts val="0"/>
              </a:spcBef>
              <a:spcAft>
                <a:spcPts val="0"/>
              </a:spcAft>
              <a:buNone/>
            </a:pPr>
            <a:r>
              <a:rPr lang="en" sz="1800">
                <a:solidFill>
                  <a:srgbClr val="FFFFFF"/>
                </a:solidFill>
              </a:rPr>
              <a:t>• To Save Power Usage in fan and light bulb.</a:t>
            </a:r>
            <a:endParaRPr sz="1800">
              <a:solidFill>
                <a:srgbClr val="FFFFFF"/>
              </a:solidFill>
            </a:endParaRPr>
          </a:p>
          <a:p>
            <a:pPr indent="0" lvl="0" marL="0">
              <a:spcBef>
                <a:spcPts val="0"/>
              </a:spcBef>
              <a:spcAft>
                <a:spcPts val="0"/>
              </a:spcAft>
              <a:buClr>
                <a:schemeClr val="dk1"/>
              </a:buClr>
              <a:buSzPts val="1100"/>
              <a:buFont typeface="Arial"/>
              <a:buNone/>
            </a:pPr>
            <a:r>
              <a:t/>
            </a:r>
            <a:endParaRPr sz="1800">
              <a:solidFill>
                <a:srgbClr val="FFFFFF"/>
              </a:solidFill>
            </a:endParaRPr>
          </a:p>
          <a:p>
            <a:pPr indent="0" lvl="0" marL="0">
              <a:spcBef>
                <a:spcPts val="0"/>
              </a:spcBef>
              <a:spcAft>
                <a:spcPts val="0"/>
              </a:spcAft>
              <a:buNone/>
            </a:pPr>
            <a:r>
              <a:rPr lang="en" sz="1800">
                <a:solidFill>
                  <a:srgbClr val="FFFFFF"/>
                </a:solidFill>
              </a:rPr>
              <a:t>• Integrating it with Internet of Things.</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512700" y="437275"/>
            <a:ext cx="8118600" cy="50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Workflow</a:t>
            </a:r>
            <a:endParaRPr sz="4800"/>
          </a:p>
        </p:txBody>
      </p:sp>
      <p:sp>
        <p:nvSpPr>
          <p:cNvPr id="80" name="Shape 80"/>
          <p:cNvSpPr/>
          <p:nvPr/>
        </p:nvSpPr>
        <p:spPr>
          <a:xfrm>
            <a:off x="111825" y="1093425"/>
            <a:ext cx="8853600" cy="3944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1" name="Shape 81"/>
          <p:cNvPicPr preferRelativeResize="0"/>
          <p:nvPr/>
        </p:nvPicPr>
        <p:blipFill>
          <a:blip r:embed="rId3">
            <a:alphaModFix/>
          </a:blip>
          <a:stretch>
            <a:fillRect/>
          </a:stretch>
        </p:blipFill>
        <p:spPr>
          <a:xfrm>
            <a:off x="729000" y="1093425"/>
            <a:ext cx="7431751" cy="3944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552975" y="268450"/>
            <a:ext cx="8118600" cy="929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SUBDIVISION OF PROBLEM</a:t>
            </a:r>
            <a:r>
              <a:rPr lang="en" sz="3600"/>
              <a:t> </a:t>
            </a:r>
            <a:endParaRPr sz="3600"/>
          </a:p>
        </p:txBody>
      </p:sp>
      <p:sp>
        <p:nvSpPr>
          <p:cNvPr id="87" name="Shape 87"/>
          <p:cNvSpPr/>
          <p:nvPr/>
        </p:nvSpPr>
        <p:spPr>
          <a:xfrm>
            <a:off x="394875" y="1198150"/>
            <a:ext cx="8434800" cy="36537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600">
                <a:solidFill>
                  <a:srgbClr val="FFFFFF"/>
                </a:solidFill>
                <a:latin typeface="Old Standard TT"/>
                <a:ea typeface="Old Standard TT"/>
                <a:cs typeface="Old Standard TT"/>
                <a:sym typeface="Old Standard TT"/>
              </a:rPr>
              <a:t>1. Sensing Temperature</a:t>
            </a:r>
            <a:endParaRPr sz="2600">
              <a:solidFill>
                <a:srgbClr val="FFFFFF"/>
              </a:solidFill>
              <a:latin typeface="Old Standard TT"/>
              <a:ea typeface="Old Standard TT"/>
              <a:cs typeface="Old Standard TT"/>
              <a:sym typeface="Old Standard TT"/>
            </a:endParaRPr>
          </a:p>
          <a:p>
            <a:pPr indent="0" lvl="0" marL="0">
              <a:spcBef>
                <a:spcPts val="0"/>
              </a:spcBef>
              <a:spcAft>
                <a:spcPts val="0"/>
              </a:spcAft>
              <a:buClr>
                <a:schemeClr val="dk1"/>
              </a:buClr>
              <a:buSzPts val="1100"/>
              <a:buFont typeface="Arial"/>
              <a:buNone/>
            </a:pPr>
            <a:r>
              <a:rPr lang="en" sz="2600">
                <a:solidFill>
                  <a:srgbClr val="FFFFFF"/>
                </a:solidFill>
                <a:latin typeface="Old Standard TT"/>
                <a:ea typeface="Old Standard TT"/>
                <a:cs typeface="Old Standard TT"/>
                <a:sym typeface="Old Standard TT"/>
              </a:rPr>
              <a:t>2. User Interface for Control</a:t>
            </a:r>
            <a:endParaRPr sz="2600">
              <a:solidFill>
                <a:srgbClr val="FFFFFF"/>
              </a:solidFill>
              <a:latin typeface="Old Standard TT"/>
              <a:ea typeface="Old Standard TT"/>
              <a:cs typeface="Old Standard TT"/>
              <a:sym typeface="Old Standard TT"/>
            </a:endParaRPr>
          </a:p>
          <a:p>
            <a:pPr indent="0" lvl="0" marL="0">
              <a:spcBef>
                <a:spcPts val="0"/>
              </a:spcBef>
              <a:spcAft>
                <a:spcPts val="0"/>
              </a:spcAft>
              <a:buClr>
                <a:schemeClr val="dk1"/>
              </a:buClr>
              <a:buSzPts val="1100"/>
              <a:buFont typeface="Arial"/>
              <a:buNone/>
            </a:pPr>
            <a:r>
              <a:rPr lang="en" sz="2600">
                <a:solidFill>
                  <a:srgbClr val="FFFFFF"/>
                </a:solidFill>
                <a:latin typeface="Old Standard TT"/>
                <a:ea typeface="Old Standard TT"/>
                <a:cs typeface="Old Standard TT"/>
                <a:sym typeface="Old Standard TT"/>
              </a:rPr>
              <a:t>3. Action Systems</a:t>
            </a:r>
            <a:endParaRPr sz="2600">
              <a:solidFill>
                <a:srgbClr val="FFFFFF"/>
              </a:solidFill>
              <a:latin typeface="Old Standard TT"/>
              <a:ea typeface="Old Standard TT"/>
              <a:cs typeface="Old Standard TT"/>
              <a:sym typeface="Old Standard TT"/>
            </a:endParaRPr>
          </a:p>
          <a:p>
            <a:pPr indent="0" lvl="0" marL="0">
              <a:spcBef>
                <a:spcPts val="0"/>
              </a:spcBef>
              <a:spcAft>
                <a:spcPts val="0"/>
              </a:spcAft>
              <a:buNone/>
            </a:pPr>
            <a:r>
              <a:rPr lang="en" sz="2600">
                <a:solidFill>
                  <a:srgbClr val="FFFFFF"/>
                </a:solidFill>
                <a:latin typeface="Old Standard TT"/>
                <a:ea typeface="Old Standard TT"/>
                <a:cs typeface="Old Standard TT"/>
                <a:sym typeface="Old Standard TT"/>
              </a:rPr>
              <a:t>4. Control System</a:t>
            </a:r>
            <a:endParaRPr sz="2600">
              <a:solidFill>
                <a:srgbClr val="FFFFFF"/>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512700" y="317725"/>
            <a:ext cx="8118600" cy="835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1.SENSING OF TEMPERATURE</a:t>
            </a:r>
            <a:endParaRPr sz="3000"/>
          </a:p>
        </p:txBody>
      </p:sp>
      <p:sp>
        <p:nvSpPr>
          <p:cNvPr id="93" name="Shape 93"/>
          <p:cNvSpPr/>
          <p:nvPr/>
        </p:nvSpPr>
        <p:spPr>
          <a:xfrm>
            <a:off x="402625" y="3277000"/>
            <a:ext cx="1379100" cy="9864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289050" y="1102875"/>
            <a:ext cx="8565900" cy="3834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sz="1800">
                <a:solidFill>
                  <a:srgbClr val="FFFFFF"/>
                </a:solidFill>
              </a:rPr>
              <a:t>Idea:</a:t>
            </a:r>
            <a:endParaRPr b="1" sz="1800">
              <a:solidFill>
                <a:srgbClr val="FFFFFF"/>
              </a:solidFill>
            </a:endParaRPr>
          </a:p>
          <a:p>
            <a:pPr indent="0" lvl="0" marL="0">
              <a:spcBef>
                <a:spcPts val="0"/>
              </a:spcBef>
              <a:spcAft>
                <a:spcPts val="0"/>
              </a:spcAft>
              <a:buClr>
                <a:schemeClr val="dk1"/>
              </a:buClr>
              <a:buSzPts val="1100"/>
              <a:buFont typeface="Arial"/>
              <a:buNone/>
            </a:pPr>
            <a:r>
              <a:t/>
            </a:r>
            <a:endParaRPr b="1" sz="1800">
              <a:solidFill>
                <a:srgbClr val="FFFFFF"/>
              </a:solidFill>
            </a:endParaRPr>
          </a:p>
          <a:p>
            <a:pPr indent="0" lvl="0" marL="0">
              <a:spcBef>
                <a:spcPts val="0"/>
              </a:spcBef>
              <a:spcAft>
                <a:spcPts val="0"/>
              </a:spcAft>
              <a:buNone/>
            </a:pPr>
            <a:r>
              <a:rPr lang="en" sz="1800">
                <a:solidFill>
                  <a:srgbClr val="FFFFFF"/>
                </a:solidFill>
              </a:rPr>
              <a:t>• Easiest way of achieving it would be to use diode and measure the change in the voltage.</a:t>
            </a:r>
            <a:endParaRPr sz="1800">
              <a:solidFill>
                <a:srgbClr val="FFFFFF"/>
              </a:solidFill>
            </a:endParaRPr>
          </a:p>
          <a:p>
            <a:pPr indent="0" lvl="0" marL="0">
              <a:spcBef>
                <a:spcPts val="0"/>
              </a:spcBef>
              <a:spcAft>
                <a:spcPts val="0"/>
              </a:spcAft>
              <a:buClr>
                <a:schemeClr val="dk1"/>
              </a:buClr>
              <a:buSzPts val="1100"/>
              <a:buFont typeface="Arial"/>
              <a:buNone/>
            </a:pPr>
            <a:r>
              <a:t/>
            </a:r>
            <a:endParaRPr sz="1800">
              <a:solidFill>
                <a:srgbClr val="FFFFFF"/>
              </a:solidFill>
            </a:endParaRPr>
          </a:p>
          <a:p>
            <a:pPr indent="0" lvl="0" marL="0" rtl="0">
              <a:spcBef>
                <a:spcPts val="0"/>
              </a:spcBef>
              <a:spcAft>
                <a:spcPts val="0"/>
              </a:spcAft>
              <a:buClr>
                <a:schemeClr val="dk1"/>
              </a:buClr>
              <a:buSzPts val="1100"/>
              <a:buFont typeface="Arial"/>
              <a:buNone/>
            </a:pPr>
            <a:r>
              <a:rPr lang="en" sz="1800">
                <a:solidFill>
                  <a:srgbClr val="FFFFFF"/>
                </a:solidFill>
              </a:rPr>
              <a:t>• However more preferable would be to use LM35 sensor which uses transistors                         instead of just diode and give better result.</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Clr>
                <a:schemeClr val="dk1"/>
              </a:buClr>
              <a:buSzPts val="1100"/>
              <a:buFont typeface="Arial"/>
              <a:buNone/>
            </a:pPr>
            <a:r>
              <a:rPr lang="en" sz="1800">
                <a:solidFill>
                  <a:srgbClr val="FFFFFF"/>
                </a:solidFill>
              </a:rPr>
              <a:t>• Output of this sensor is feedback to control unit.</a:t>
            </a:r>
            <a:endParaRPr sz="1800">
              <a:solidFill>
                <a:srgbClr val="FFFFFF"/>
              </a:solidFill>
            </a:endParaRPr>
          </a:p>
          <a:p>
            <a:pPr indent="0" lvl="0" marL="0">
              <a:spcBef>
                <a:spcPts val="0"/>
              </a:spcBef>
              <a:spcAft>
                <a:spcPts val="0"/>
              </a:spcAft>
              <a:buNone/>
            </a:pPr>
            <a:r>
              <a:rPr lang="en" sz="1800"/>
              <a:t>I</a:t>
            </a:r>
            <a:endParaRPr sz="1800"/>
          </a:p>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512700" y="631500"/>
            <a:ext cx="8314200" cy="40464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sz="1800">
                <a:solidFill>
                  <a:schemeClr val="dk1"/>
                </a:solidFill>
              </a:rPr>
              <a:t>I</a:t>
            </a:r>
            <a:r>
              <a:rPr b="1" lang="en" sz="1800">
                <a:solidFill>
                  <a:schemeClr val="dk1"/>
                </a:solidFill>
              </a:rPr>
              <a:t>mplementation:</a:t>
            </a:r>
            <a:endParaRPr b="1" sz="1800">
              <a:solidFill>
                <a:schemeClr val="dk1"/>
              </a:solidFill>
            </a:endParaRPr>
          </a:p>
          <a:p>
            <a:pPr indent="0" lvl="0" marL="0">
              <a:spcBef>
                <a:spcPts val="0"/>
              </a:spcBef>
              <a:spcAft>
                <a:spcPts val="0"/>
              </a:spcAft>
              <a:buNone/>
            </a:pPr>
            <a:r>
              <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LM35 sensor is used which changes the output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voltage between the reference voltage and</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ground as per the room temperature.</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LM35 works for whole range of -55 ̊ to 150 ̊ C</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This output terminal given to ADC and analog</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value is read. This analog value is then</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multiplied by proper scaling to get answer in</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degree Celsius.• I.e. Answer of analog value between 0-1023 is</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divided by 9.31 for 5V reference voltage to get</a:t>
            </a:r>
            <a:endParaRPr sz="1800">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box temperature.</a:t>
            </a:r>
            <a:endParaRPr>
              <a:solidFill>
                <a:schemeClr val="dk1"/>
              </a:solidFill>
            </a:endParaRPr>
          </a:p>
          <a:p>
            <a:pPr indent="0" lvl="0" marL="0">
              <a:spcBef>
                <a:spcPts val="0"/>
              </a:spcBef>
              <a:spcAft>
                <a:spcPts val="0"/>
              </a:spcAft>
              <a:buNone/>
            </a:pPr>
            <a:r>
              <a:t/>
            </a:r>
            <a:endParaRPr/>
          </a:p>
        </p:txBody>
      </p:sp>
      <p:sp>
        <p:nvSpPr>
          <p:cNvPr id="101" name="Shape 101"/>
          <p:cNvSpPr/>
          <p:nvPr/>
        </p:nvSpPr>
        <p:spPr>
          <a:xfrm>
            <a:off x="573075" y="631500"/>
            <a:ext cx="8314200" cy="40464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2400">
                <a:solidFill>
                  <a:srgbClr val="FFFFFF"/>
                </a:solidFill>
              </a:rPr>
              <a:t>Implementation:</a:t>
            </a:r>
            <a:endParaRPr b="1" sz="2400">
              <a:solidFill>
                <a:srgbClr val="FFFFFF"/>
              </a:solidFill>
            </a:endParaRPr>
          </a:p>
          <a:p>
            <a:pPr indent="0" lvl="0" marL="0" rt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rPr>
              <a:t>• LM35 sensor is used which changes the output voltage between the reference voltage and ground as per the room temperature.</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rPr lang="en" sz="1800">
                <a:solidFill>
                  <a:srgbClr val="FFFFFF"/>
                </a:solidFill>
              </a:rPr>
              <a:t>• LM35 works for whole range of -55 ̊ to 150 ̊ C.</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rtl="0">
              <a:spcBef>
                <a:spcPts val="0"/>
              </a:spcBef>
              <a:spcAft>
                <a:spcPts val="0"/>
              </a:spcAft>
              <a:buNone/>
            </a:pPr>
            <a:r>
              <a:rPr lang="en" sz="1800">
                <a:solidFill>
                  <a:srgbClr val="FFFFFF"/>
                </a:solidFill>
              </a:rPr>
              <a:t>• This output terminal given to ADC and analog value is read. This analog value is then multiplied by proper scaling to get answer in degree Celsius i.e. answer of analog value between 0-1023 is divided by 9.31 for 5V reference voltage to get box temperature.</a:t>
            </a:r>
            <a:endParaRPr sz="1800">
              <a:solidFill>
                <a:srgbClr val="FFFFFF"/>
              </a:solidFill>
            </a:endParaRPr>
          </a:p>
          <a:p>
            <a:pPr indent="0" lvl="0" marL="0" rt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512700" y="-165400"/>
            <a:ext cx="8118600" cy="1278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4100"/>
              <a:t>2. USER INTERFACE</a:t>
            </a:r>
            <a:endParaRPr b="1" sz="4100"/>
          </a:p>
        </p:txBody>
      </p:sp>
      <p:sp>
        <p:nvSpPr>
          <p:cNvPr id="107" name="Shape 107"/>
          <p:cNvSpPr/>
          <p:nvPr/>
        </p:nvSpPr>
        <p:spPr>
          <a:xfrm>
            <a:off x="412700" y="3226675"/>
            <a:ext cx="1207800" cy="1278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231500" y="468700"/>
            <a:ext cx="8857800" cy="3704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sz="2400">
              <a:solidFill>
                <a:srgbClr val="FFFFFF"/>
              </a:solidFill>
            </a:endParaRPr>
          </a:p>
          <a:p>
            <a:pPr indent="0" lvl="0" marL="0">
              <a:spcBef>
                <a:spcPts val="0"/>
              </a:spcBef>
              <a:spcAft>
                <a:spcPts val="0"/>
              </a:spcAft>
              <a:buNone/>
            </a:pPr>
            <a:r>
              <a:t/>
            </a:r>
            <a:endParaRPr b="1" sz="2400">
              <a:solidFill>
                <a:srgbClr val="FFFFFF"/>
              </a:solidFill>
              <a:latin typeface="Old Standard TT"/>
              <a:ea typeface="Old Standard TT"/>
              <a:cs typeface="Old Standard TT"/>
              <a:sym typeface="Old Standard TT"/>
            </a:endParaRPr>
          </a:p>
          <a:p>
            <a:pPr indent="0" lvl="0" marL="0">
              <a:spcBef>
                <a:spcPts val="0"/>
              </a:spcBef>
              <a:spcAft>
                <a:spcPts val="0"/>
              </a:spcAft>
              <a:buNone/>
            </a:pPr>
            <a:r>
              <a:rPr b="1" lang="en" sz="2400">
                <a:solidFill>
                  <a:srgbClr val="FFFFFF"/>
                </a:solidFill>
                <a:latin typeface="Old Standard TT"/>
                <a:ea typeface="Old Standard TT"/>
                <a:cs typeface="Old Standard TT"/>
                <a:sym typeface="Old Standard TT"/>
              </a:rPr>
              <a:t>Idea:</a:t>
            </a:r>
            <a:endParaRPr b="1" sz="2400">
              <a:solidFill>
                <a:srgbClr val="FFFFFF"/>
              </a:solidFill>
              <a:latin typeface="Old Standard TT"/>
              <a:ea typeface="Old Standard TT"/>
              <a:cs typeface="Old Standard TT"/>
              <a:sym typeface="Old Standard TT"/>
            </a:endParaRPr>
          </a:p>
          <a:p>
            <a:pPr indent="0" lvl="0" marL="0">
              <a:spcBef>
                <a:spcPts val="0"/>
              </a:spcBef>
              <a:spcAft>
                <a:spcPts val="0"/>
              </a:spcAft>
              <a:buNone/>
            </a:pPr>
            <a:r>
              <a:t/>
            </a:r>
            <a:endParaRPr b="1" sz="1800">
              <a:solidFill>
                <a:srgbClr val="FFFFFF"/>
              </a:solidFill>
              <a:latin typeface="Old Standard TT"/>
              <a:ea typeface="Old Standard TT"/>
              <a:cs typeface="Old Standard TT"/>
              <a:sym typeface="Old Standard TT"/>
            </a:endParaRPr>
          </a:p>
          <a:p>
            <a:pPr indent="0" lvl="0" marL="0">
              <a:spcBef>
                <a:spcPts val="0"/>
              </a:spcBef>
              <a:spcAft>
                <a:spcPts val="0"/>
              </a:spcAft>
              <a:buNone/>
            </a:pPr>
            <a:r>
              <a:t/>
            </a:r>
            <a:endParaRPr sz="1800">
              <a:solidFill>
                <a:srgbClr val="FFFFFF"/>
              </a:solidFill>
              <a:latin typeface="Old Standard TT"/>
              <a:ea typeface="Old Standard TT"/>
              <a:cs typeface="Old Standard TT"/>
              <a:sym typeface="Old Standard TT"/>
            </a:endParaRPr>
          </a:p>
          <a:p>
            <a:pPr indent="0" lvl="0" marL="0">
              <a:spcBef>
                <a:spcPts val="0"/>
              </a:spcBef>
              <a:spcAft>
                <a:spcPts val="0"/>
              </a:spcAft>
              <a:buClr>
                <a:schemeClr val="dk1"/>
              </a:buClr>
              <a:buSzPts val="1100"/>
              <a:buFont typeface="Arial"/>
              <a:buNone/>
            </a:pPr>
            <a:r>
              <a:rPr lang="en" sz="1800">
                <a:solidFill>
                  <a:srgbClr val="FFFFFF"/>
                </a:solidFill>
                <a:latin typeface="Old Standard TT"/>
                <a:ea typeface="Old Standard TT"/>
                <a:cs typeface="Old Standard TT"/>
                <a:sym typeface="Old Standard TT"/>
              </a:rPr>
              <a:t>• </a:t>
            </a:r>
            <a:r>
              <a:rPr lang="en" sz="2300">
                <a:solidFill>
                  <a:srgbClr val="FFFFFF"/>
                </a:solidFill>
                <a:latin typeface="Old Standard TT"/>
                <a:ea typeface="Old Standard TT"/>
                <a:cs typeface="Old Standard TT"/>
                <a:sym typeface="Old Standard TT"/>
              </a:rPr>
              <a:t>A simple screen to display Log.</a:t>
            </a:r>
            <a:endParaRPr sz="2300">
              <a:solidFill>
                <a:srgbClr val="FFFFFF"/>
              </a:solidFill>
              <a:latin typeface="Old Standard TT"/>
              <a:ea typeface="Old Standard TT"/>
              <a:cs typeface="Old Standard TT"/>
              <a:sym typeface="Old Standard TT"/>
            </a:endParaRPr>
          </a:p>
          <a:p>
            <a:pPr indent="0" lvl="0" marL="0" rtl="0">
              <a:spcBef>
                <a:spcPts val="0"/>
              </a:spcBef>
              <a:spcAft>
                <a:spcPts val="0"/>
              </a:spcAft>
              <a:buClr>
                <a:schemeClr val="dk1"/>
              </a:buClr>
              <a:buSzPts val="1100"/>
              <a:buFont typeface="Arial"/>
              <a:buNone/>
            </a:pPr>
            <a:r>
              <a:rPr lang="en" sz="2100">
                <a:solidFill>
                  <a:srgbClr val="FFFFFF"/>
                </a:solidFill>
                <a:latin typeface="Old Standard TT"/>
                <a:ea typeface="Old Standard TT"/>
                <a:cs typeface="Old Standard TT"/>
                <a:sym typeface="Old Standard TT"/>
              </a:rPr>
              <a:t>	</a:t>
            </a:r>
            <a:endParaRPr sz="2100">
              <a:solidFill>
                <a:srgbClr val="FFFFFF"/>
              </a:solidFill>
              <a:latin typeface="Old Standard TT"/>
              <a:ea typeface="Old Standard TT"/>
              <a:cs typeface="Old Standard TT"/>
              <a:sym typeface="Old Standard TT"/>
            </a:endParaRPr>
          </a:p>
          <a:p>
            <a:pPr indent="0" lvl="0" marL="0">
              <a:spcBef>
                <a:spcPts val="0"/>
              </a:spcBef>
              <a:spcAft>
                <a:spcPts val="0"/>
              </a:spcAft>
              <a:buClr>
                <a:schemeClr val="dk1"/>
              </a:buClr>
              <a:buSzPts val="1100"/>
              <a:buFont typeface="Arial"/>
              <a:buNone/>
            </a:pPr>
            <a:r>
              <a:rPr lang="en" sz="2100">
                <a:solidFill>
                  <a:srgbClr val="FFFFFF"/>
                </a:solidFill>
                <a:latin typeface="Old Standard TT"/>
                <a:ea typeface="Old Standard TT"/>
                <a:cs typeface="Old Standard TT"/>
                <a:sym typeface="Old Standard TT"/>
              </a:rPr>
              <a:t>	i.e we are using 16:2 LCD Display for showing Current as well as Set Temp. value.</a:t>
            </a:r>
            <a:endParaRPr sz="1800">
              <a:solidFill>
                <a:srgbClr val="FFFFFF"/>
              </a:solidFill>
              <a:latin typeface="Old Standard TT"/>
              <a:ea typeface="Old Standard TT"/>
              <a:cs typeface="Old Standard TT"/>
              <a:sym typeface="Old Standard TT"/>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t/>
            </a:r>
            <a:endParaRPr sz="1800">
              <a:solidFill>
                <a:srgbClr val="FFFFFF"/>
              </a:solidFill>
            </a:endParaRPr>
          </a:p>
        </p:txBody>
      </p:sp>
      <p:sp>
        <p:nvSpPr>
          <p:cNvPr id="109" name="Shape 109"/>
          <p:cNvSpPr/>
          <p:nvPr/>
        </p:nvSpPr>
        <p:spPr>
          <a:xfrm>
            <a:off x="412700" y="398300"/>
            <a:ext cx="7901400" cy="714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3000">
                <a:solidFill>
                  <a:srgbClr val="FFFFFF"/>
                </a:solidFill>
                <a:latin typeface="Old Standard TT"/>
                <a:ea typeface="Old Standard TT"/>
                <a:cs typeface="Old Standard TT"/>
                <a:sym typeface="Old Standard TT"/>
              </a:rPr>
              <a:t>2. USER INTERFACE</a:t>
            </a:r>
            <a:endParaRPr sz="3000">
              <a:solidFill>
                <a:srgbClr val="FFFFFF"/>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236775" y="730450"/>
            <a:ext cx="8525400" cy="29994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sz="2400">
                <a:solidFill>
                  <a:srgbClr val="FFFFFF"/>
                </a:solidFill>
                <a:latin typeface="Old Standard TT"/>
                <a:ea typeface="Old Standard TT"/>
                <a:cs typeface="Old Standard TT"/>
                <a:sym typeface="Old Standard TT"/>
              </a:rPr>
              <a:t>Implementation:</a:t>
            </a:r>
            <a:endParaRPr b="1" sz="2400">
              <a:solidFill>
                <a:srgbClr val="FFFFFF"/>
              </a:solidFill>
              <a:latin typeface="Old Standard TT"/>
              <a:ea typeface="Old Standard TT"/>
              <a:cs typeface="Old Standard TT"/>
              <a:sym typeface="Old Standard TT"/>
            </a:endParaRPr>
          </a:p>
          <a:p>
            <a:pPr indent="0" lvl="0" marL="0">
              <a:spcBef>
                <a:spcPts val="0"/>
              </a:spcBef>
              <a:spcAft>
                <a:spcPts val="0"/>
              </a:spcAft>
              <a:buNone/>
            </a:pPr>
            <a:r>
              <a:t/>
            </a:r>
            <a:endParaRPr b="1">
              <a:solidFill>
                <a:srgbClr val="FFFFFF"/>
              </a:solidFill>
            </a:endParaRPr>
          </a:p>
          <a:p>
            <a:pPr indent="0" lvl="0" marL="0">
              <a:spcBef>
                <a:spcPts val="0"/>
              </a:spcBef>
              <a:spcAft>
                <a:spcPts val="0"/>
              </a:spcAft>
              <a:buNone/>
            </a:pPr>
            <a:r>
              <a:t/>
            </a:r>
            <a:endParaRPr b="1">
              <a:solidFill>
                <a:srgbClr val="FFFFFF"/>
              </a:solidFill>
            </a:endParaRPr>
          </a:p>
          <a:p>
            <a:pPr indent="0" lvl="0" marL="0">
              <a:spcBef>
                <a:spcPts val="0"/>
              </a:spcBef>
              <a:spcAft>
                <a:spcPts val="0"/>
              </a:spcAft>
              <a:buClr>
                <a:schemeClr val="dk1"/>
              </a:buClr>
              <a:buSzPts val="1100"/>
              <a:buFont typeface="Arial"/>
              <a:buNone/>
            </a:pPr>
            <a:r>
              <a:t/>
            </a:r>
            <a:endParaRPr b="1" sz="1500">
              <a:solidFill>
                <a:srgbClr val="FFFFFF"/>
              </a:solidFill>
            </a:endParaRPr>
          </a:p>
          <a:p>
            <a:pPr indent="0" lvl="0" marL="0">
              <a:spcBef>
                <a:spcPts val="0"/>
              </a:spcBef>
              <a:spcAft>
                <a:spcPts val="0"/>
              </a:spcAft>
              <a:buNone/>
            </a:pPr>
            <a:r>
              <a:rPr lang="en" sz="1500">
                <a:solidFill>
                  <a:srgbClr val="FFFFFF"/>
                </a:solidFill>
              </a:rPr>
              <a:t>• </a:t>
            </a:r>
            <a:r>
              <a:rPr lang="en" sz="2000">
                <a:solidFill>
                  <a:srgbClr val="FFFFFF"/>
                </a:solidFill>
                <a:latin typeface="Old Standard TT"/>
                <a:ea typeface="Old Standard TT"/>
                <a:cs typeface="Old Standard TT"/>
                <a:sym typeface="Old Standard TT"/>
              </a:rPr>
              <a:t>16:2 LCD Display will be connected with Microcontroller.</a:t>
            </a:r>
            <a:endParaRPr sz="2000">
              <a:solidFill>
                <a:srgbClr val="FFFFFF"/>
              </a:solidFill>
              <a:latin typeface="Old Standard TT"/>
              <a:ea typeface="Old Standard TT"/>
              <a:cs typeface="Old Standard TT"/>
              <a:sym typeface="Old Standard TT"/>
            </a:endParaRPr>
          </a:p>
          <a:p>
            <a:pPr indent="0" lvl="0" marL="0">
              <a:spcBef>
                <a:spcPts val="0"/>
              </a:spcBef>
              <a:spcAft>
                <a:spcPts val="0"/>
              </a:spcAft>
              <a:buNone/>
            </a:pPr>
            <a:r>
              <a:t/>
            </a:r>
            <a:endParaRPr sz="2000">
              <a:solidFill>
                <a:srgbClr val="FFFFFF"/>
              </a:solidFill>
              <a:latin typeface="Old Standard TT"/>
              <a:ea typeface="Old Standard TT"/>
              <a:cs typeface="Old Standard TT"/>
              <a:sym typeface="Old Standard TT"/>
            </a:endParaRPr>
          </a:p>
          <a:p>
            <a:pPr indent="0" lvl="0" marL="0">
              <a:spcBef>
                <a:spcPts val="0"/>
              </a:spcBef>
              <a:spcAft>
                <a:spcPts val="0"/>
              </a:spcAft>
              <a:buClr>
                <a:schemeClr val="dk1"/>
              </a:buClr>
              <a:buSzPts val="1100"/>
              <a:buFont typeface="Arial"/>
              <a:buNone/>
            </a:pPr>
            <a:r>
              <a:t/>
            </a:r>
            <a:endParaRPr sz="2000">
              <a:solidFill>
                <a:srgbClr val="FFFFFF"/>
              </a:solidFill>
              <a:latin typeface="Old Standard TT"/>
              <a:ea typeface="Old Standard TT"/>
              <a:cs typeface="Old Standard TT"/>
              <a:sym typeface="Old Standard TT"/>
            </a:endParaRPr>
          </a:p>
          <a:p>
            <a:pPr indent="0" lvl="0" marL="0">
              <a:spcBef>
                <a:spcPts val="0"/>
              </a:spcBef>
              <a:spcAft>
                <a:spcPts val="0"/>
              </a:spcAft>
              <a:buClr>
                <a:schemeClr val="dk1"/>
              </a:buClr>
              <a:buSzPts val="1100"/>
              <a:buFont typeface="Arial"/>
              <a:buNone/>
            </a:pPr>
            <a:r>
              <a:t/>
            </a:r>
            <a:endParaRPr sz="2000">
              <a:solidFill>
                <a:srgbClr val="FFFFFF"/>
              </a:solidFill>
              <a:latin typeface="Old Standard TT"/>
              <a:ea typeface="Old Standard TT"/>
              <a:cs typeface="Old Standard TT"/>
              <a:sym typeface="Old Standard TT"/>
            </a:endParaRPr>
          </a:p>
          <a:p>
            <a:pPr indent="0" lvl="0" marL="0">
              <a:spcBef>
                <a:spcPts val="0"/>
              </a:spcBef>
              <a:spcAft>
                <a:spcPts val="0"/>
              </a:spcAft>
              <a:buNone/>
            </a:pPr>
            <a:r>
              <a:rPr lang="en" sz="2000">
                <a:solidFill>
                  <a:srgbClr val="FFFFFF"/>
                </a:solidFill>
                <a:latin typeface="Old Standard TT"/>
                <a:ea typeface="Old Standard TT"/>
                <a:cs typeface="Old Standard TT"/>
                <a:sym typeface="Old Standard TT"/>
              </a:rPr>
              <a:t>• First line will display Set temperature and Next line will display Present    Temperature.</a:t>
            </a:r>
            <a:endParaRPr sz="2000">
              <a:solidFill>
                <a:srgbClr val="FFFFFF"/>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