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60" r:id="rId5"/>
    <p:sldId id="261" r:id="rId6"/>
    <p:sldId id="263" r:id="rId7"/>
    <p:sldId id="262" r:id="rId8"/>
    <p:sldId id="264" r:id="rId9"/>
    <p:sldId id="265" r:id="rId10"/>
    <p:sldId id="266" r:id="rId11"/>
    <p:sldId id="267" r:id="rId12"/>
    <p:sldId id="268" r:id="rId13"/>
    <p:sldId id="269" r:id="rId14"/>
    <p:sldId id="271" r:id="rId15"/>
    <p:sldId id="280" r:id="rId16"/>
    <p:sldId id="272" r:id="rId17"/>
    <p:sldId id="281" r:id="rId18"/>
    <p:sldId id="273" r:id="rId19"/>
    <p:sldId id="282" r:id="rId20"/>
    <p:sldId id="275" r:id="rId21"/>
    <p:sldId id="277" r:id="rId22"/>
    <p:sldId id="274" r:id="rId23"/>
    <p:sldId id="288" r:id="rId24"/>
    <p:sldId id="276" r:id="rId25"/>
    <p:sldId id="283" r:id="rId26"/>
    <p:sldId id="278" r:id="rId27"/>
    <p:sldId id="279" r:id="rId28"/>
    <p:sldId id="285"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3600"/>
    <a:srgbClr val="58423A"/>
    <a:srgbClr val="C6B114"/>
    <a:srgbClr val="FFDD71"/>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dirty="0">
                <a:latin typeface="+mn-lt"/>
              </a:rPr>
              <a:t>Visualization of </a:t>
            </a:r>
            <a:r>
              <a:rPr lang="en-IN" sz="1600" b="0" i="0" u="none" strike="noStrike" kern="1200" spc="0" baseline="0" dirty="0">
                <a:solidFill>
                  <a:prstClr val="black">
                    <a:lumMod val="65000"/>
                    <a:lumOff val="35000"/>
                  </a:prstClr>
                </a:solidFill>
                <a:latin typeface="+mn-lt"/>
              </a:rPr>
              <a:t>duplicate</a:t>
            </a:r>
            <a:r>
              <a:rPr lang="en-IN" sz="1600" dirty="0">
                <a:latin typeface="+mn-lt"/>
              </a:rPr>
              <a:t>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7030A0"/>
              </a:solidFill>
              <a:ln>
                <a:noFill/>
              </a:ln>
              <a:effectLst/>
            </c:spPr>
            <c:extLst>
              <c:ext xmlns:c16="http://schemas.microsoft.com/office/drawing/2014/chart" uri="{C3380CC4-5D6E-409C-BE32-E72D297353CC}">
                <c16:uniqueId val="{00000001-154B-4DAF-BF51-1557D3F99B4F}"/>
              </c:ext>
            </c:extLst>
          </c:dPt>
          <c:dPt>
            <c:idx val="1"/>
            <c:invertIfNegative val="0"/>
            <c:bubble3D val="0"/>
            <c:spPr>
              <a:solidFill>
                <a:srgbClr val="C6B114"/>
              </a:solidFill>
              <a:ln>
                <a:noFill/>
              </a:ln>
              <a:effectLst/>
            </c:spPr>
            <c:extLst>
              <c:ext xmlns:c16="http://schemas.microsoft.com/office/drawing/2014/chart" uri="{C3380CC4-5D6E-409C-BE32-E72D297353CC}">
                <c16:uniqueId val="{00000003-154B-4DAF-BF51-1557D3F99B4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Sheet1!$F$1:$G$1</c:f>
              <c:numCache>
                <c:formatCode>General</c:formatCode>
                <c:ptCount val="2"/>
                <c:pt idx="0">
                  <c:v>1</c:v>
                </c:pt>
                <c:pt idx="1">
                  <c:v>0</c:v>
                </c:pt>
              </c:numCache>
            </c:numRef>
          </c:cat>
          <c:val>
            <c:numRef>
              <c:f>Sheet1!$F$2:$G$2</c:f>
              <c:numCache>
                <c:formatCode>General</c:formatCode>
                <c:ptCount val="2"/>
                <c:pt idx="0">
                  <c:v>87392</c:v>
                </c:pt>
                <c:pt idx="1">
                  <c:v>31994</c:v>
                </c:pt>
              </c:numCache>
            </c:numRef>
          </c:val>
          <c:extLst>
            <c:ext xmlns:c16="http://schemas.microsoft.com/office/drawing/2014/chart" uri="{C3380CC4-5D6E-409C-BE32-E72D297353CC}">
              <c16:uniqueId val="{00000004-154B-4DAF-BF51-1557D3F99B4F}"/>
            </c:ext>
          </c:extLst>
        </c:ser>
        <c:dLbls>
          <c:dLblPos val="outEnd"/>
          <c:showLegendKey val="0"/>
          <c:showVal val="1"/>
          <c:showCatName val="0"/>
          <c:showSerName val="0"/>
          <c:showPercent val="0"/>
          <c:showBubbleSize val="0"/>
        </c:dLbls>
        <c:gapWidth val="219"/>
        <c:overlap val="-27"/>
        <c:axId val="1109631504"/>
        <c:axId val="747373376"/>
      </c:barChart>
      <c:catAx>
        <c:axId val="110963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373376"/>
        <c:crosses val="autoZero"/>
        <c:auto val="1"/>
        <c:lblAlgn val="ctr"/>
        <c:lblOffset val="100"/>
        <c:noMultiLvlLbl val="0"/>
      </c:catAx>
      <c:valAx>
        <c:axId val="747373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9631504"/>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3378429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68295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1C6809-BB21-4BBD-B550-A6FC07B4F8DB}"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2967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328447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1C6809-BB21-4BBD-B550-A6FC07B4F8DB}"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091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4141603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26085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2535751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93331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86992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70992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269778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12018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311905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384088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F2A9C-1467-42FB-9CF7-62B5B7D195FE}"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71C6809-BB21-4BBD-B550-A6FC07B4F8DB}" type="slidenum">
              <a:rPr lang="en-IN" smtClean="0"/>
              <a:t>‹#›</a:t>
            </a:fld>
            <a:endParaRPr lang="en-IN" dirty="0"/>
          </a:p>
        </p:txBody>
      </p:sp>
    </p:spTree>
    <p:extLst>
      <p:ext uri="{BB962C8B-B14F-4D97-AF65-F5344CB8AC3E}">
        <p14:creationId xmlns:p14="http://schemas.microsoft.com/office/powerpoint/2010/main" val="143102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3F2A9C-1467-42FB-9CF7-62B5B7D195FE}" type="datetimeFigureOut">
              <a:rPr lang="en-IN" smtClean="0"/>
              <a:t>21-05-2024</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71C6809-BB21-4BBD-B550-A6FC07B4F8DB}" type="slidenum">
              <a:rPr lang="en-IN" smtClean="0"/>
              <a:t>‹#›</a:t>
            </a:fld>
            <a:endParaRPr lang="en-IN" dirty="0"/>
          </a:p>
        </p:txBody>
      </p:sp>
    </p:spTree>
    <p:extLst>
      <p:ext uri="{BB962C8B-B14F-4D97-AF65-F5344CB8AC3E}">
        <p14:creationId xmlns:p14="http://schemas.microsoft.com/office/powerpoint/2010/main" val="1992295420"/>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84EFC0-7466-9406-30B3-4DF8E071C604}"/>
              </a:ext>
            </a:extLst>
          </p:cNvPr>
          <p:cNvSpPr>
            <a:spLocks noGrp="1"/>
          </p:cNvSpPr>
          <p:nvPr>
            <p:ph type="ctrTitle"/>
          </p:nvPr>
        </p:nvSpPr>
        <p:spPr/>
        <p:txBody>
          <a:bodyPr/>
          <a:lstStyle/>
          <a:p>
            <a:endParaRPr lang="en-IN" dirty="0"/>
          </a:p>
        </p:txBody>
      </p:sp>
      <p:sp>
        <p:nvSpPr>
          <p:cNvPr id="10" name="Subtitle 9">
            <a:extLst>
              <a:ext uri="{FF2B5EF4-FFF2-40B4-BE49-F238E27FC236}">
                <a16:creationId xmlns:a16="http://schemas.microsoft.com/office/drawing/2014/main" id="{5619EF9E-B0E6-E354-4ADD-448FF5E52A1C}"/>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1DDB696-FB8F-2A55-0063-5805202D2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a:extLst>
              <a:ext uri="{FF2B5EF4-FFF2-40B4-BE49-F238E27FC236}">
                <a16:creationId xmlns:a16="http://schemas.microsoft.com/office/drawing/2014/main" id="{8AF8A49A-1025-1ABF-792F-0A9FB481342E}"/>
              </a:ext>
            </a:extLst>
          </p:cNvPr>
          <p:cNvSpPr txBox="1">
            <a:spLocks/>
          </p:cNvSpPr>
          <p:nvPr/>
        </p:nvSpPr>
        <p:spPr>
          <a:xfrm>
            <a:off x="1476789" y="-20320"/>
            <a:ext cx="9144000" cy="2387600"/>
          </a:xfrm>
          <a:prstGeom prst="rect">
            <a:avLst/>
          </a:prstGeom>
          <a:noFill/>
          <a:effectLst>
            <a:glow rad="127000">
              <a:srgbClr val="A23600"/>
            </a:glow>
          </a:effectLst>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HOTEL BOOKING</a:t>
            </a:r>
          </a:p>
        </p:txBody>
      </p:sp>
      <p:sp>
        <p:nvSpPr>
          <p:cNvPr id="6" name="TextBox 5">
            <a:extLst>
              <a:ext uri="{FF2B5EF4-FFF2-40B4-BE49-F238E27FC236}">
                <a16:creationId xmlns:a16="http://schemas.microsoft.com/office/drawing/2014/main" id="{E485368E-56F1-3D81-0201-9605CCBDDD64}"/>
              </a:ext>
            </a:extLst>
          </p:cNvPr>
          <p:cNvSpPr txBox="1"/>
          <p:nvPr/>
        </p:nvSpPr>
        <p:spPr>
          <a:xfrm>
            <a:off x="8351520" y="4460240"/>
            <a:ext cx="4470400" cy="1323439"/>
          </a:xfrm>
          <a:prstGeom prst="rect">
            <a:avLst/>
          </a:prstGeom>
          <a:noFill/>
        </p:spPr>
        <p:txBody>
          <a:bodyPr wrap="square" rtlCol="0">
            <a:spAutoFit/>
          </a:bodyPr>
          <a:lstStyle/>
          <a:p>
            <a:r>
              <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Presented By</a:t>
            </a:r>
          </a:p>
          <a:p>
            <a:r>
              <a:rPr lang="en-IN"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Arhant Jain</a:t>
            </a:r>
          </a:p>
        </p:txBody>
      </p:sp>
    </p:spTree>
    <p:extLst>
      <p:ext uri="{BB962C8B-B14F-4D97-AF65-F5344CB8AC3E}">
        <p14:creationId xmlns:p14="http://schemas.microsoft.com/office/powerpoint/2010/main" val="304219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B496-F3C5-A071-63A6-8693D8B2F3C5}"/>
              </a:ext>
            </a:extLst>
          </p:cNvPr>
          <p:cNvSpPr>
            <a:spLocks noGrp="1"/>
          </p:cNvSpPr>
          <p:nvPr>
            <p:ph type="title"/>
          </p:nvPr>
        </p:nvSpPr>
        <p:spPr/>
        <p:txBody>
          <a:bodyPr/>
          <a:lstStyle/>
          <a:p>
            <a:r>
              <a:rPr lang="en-IN" b="1" i="0" dirty="0">
                <a:effectLst/>
                <a:latin typeface="-apple-system"/>
              </a:rPr>
              <a:t>Variables Description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5FCB161E-ED9A-4E9F-0F1F-194F2E4CAAC8}"/>
              </a:ext>
            </a:extLst>
          </p:cNvPr>
          <p:cNvSpPr>
            <a:spLocks noGrp="1"/>
          </p:cNvSpPr>
          <p:nvPr>
            <p:ph idx="1"/>
          </p:nvPr>
        </p:nvSpPr>
        <p:spPr>
          <a:xfrm>
            <a:off x="1451579" y="1853754"/>
            <a:ext cx="10310326" cy="4276458"/>
          </a:xfrm>
        </p:spPr>
        <p:txBody>
          <a:bodyPr>
            <a:normAutofit lnSpcReduction="10000"/>
          </a:bodyPr>
          <a:lstStyle/>
          <a:p>
            <a:pPr marL="0" indent="0">
              <a:buNone/>
            </a:pPr>
            <a:endParaRPr lang="en-US" b="0" i="0" dirty="0">
              <a:effectLst/>
              <a:latin typeface="-apple-system"/>
            </a:endParaRPr>
          </a:p>
          <a:p>
            <a:r>
              <a:rPr lang="en-US" b="0" i="0" dirty="0">
                <a:effectLst/>
                <a:latin typeface="-apple-system"/>
              </a:rPr>
              <a:t>deposit_type - </a:t>
            </a:r>
            <a:r>
              <a:rPr lang="en-US" b="1" i="0" dirty="0">
                <a:effectLst/>
                <a:latin typeface="-apple-system"/>
              </a:rPr>
              <a:t>Type of the deposit made by the guest.</a:t>
            </a:r>
            <a:endParaRPr lang="en-US" b="0" i="0" dirty="0">
              <a:effectLst/>
              <a:latin typeface="-apple-system"/>
            </a:endParaRPr>
          </a:p>
          <a:p>
            <a:pPr algn="l">
              <a:buFont typeface="Arial" panose="020B0604020202020204" pitchFamily="34" charset="0"/>
              <a:buChar char="•"/>
            </a:pPr>
            <a:r>
              <a:rPr lang="en-US" b="0" i="0" dirty="0">
                <a:effectLst/>
                <a:latin typeface="-apple-system"/>
              </a:rPr>
              <a:t>agent - </a:t>
            </a:r>
            <a:r>
              <a:rPr lang="en-US" b="1" i="0" dirty="0">
                <a:effectLst/>
                <a:latin typeface="-apple-system"/>
              </a:rPr>
              <a:t>Id of the agent who made the booking.</a:t>
            </a:r>
            <a:endParaRPr lang="en-US" b="0" i="0" dirty="0">
              <a:effectLst/>
              <a:latin typeface="-apple-system"/>
            </a:endParaRPr>
          </a:p>
          <a:p>
            <a:pPr algn="l">
              <a:buFont typeface="Arial" panose="020B0604020202020204" pitchFamily="34" charset="0"/>
              <a:buChar char="•"/>
            </a:pPr>
            <a:r>
              <a:rPr lang="en-US" b="0" i="0" dirty="0">
                <a:effectLst/>
                <a:latin typeface="-apple-system"/>
              </a:rPr>
              <a:t>company - </a:t>
            </a:r>
            <a:r>
              <a:rPr lang="en-US" b="1" i="0" dirty="0">
                <a:effectLst/>
                <a:latin typeface="-apple-system"/>
              </a:rPr>
              <a:t>Id of the company that made the booking.</a:t>
            </a:r>
            <a:endParaRPr lang="en-US" b="0" i="0" dirty="0">
              <a:effectLst/>
              <a:latin typeface="-apple-system"/>
            </a:endParaRPr>
          </a:p>
          <a:p>
            <a:pPr algn="l">
              <a:buFont typeface="Arial" panose="020B0604020202020204" pitchFamily="34" charset="0"/>
              <a:buChar char="•"/>
            </a:pPr>
            <a:r>
              <a:rPr lang="en-US" b="0" i="0" dirty="0">
                <a:effectLst/>
                <a:latin typeface="-apple-system"/>
              </a:rPr>
              <a:t>days_in_waiting_list - </a:t>
            </a:r>
            <a:r>
              <a:rPr lang="en-US" b="1" i="0" dirty="0">
                <a:effectLst/>
                <a:latin typeface="-apple-system"/>
              </a:rPr>
              <a:t>No. of days the booking on the waiting list.</a:t>
            </a:r>
            <a:endParaRPr lang="en-US" b="0" i="0" dirty="0">
              <a:effectLst/>
              <a:latin typeface="-apple-system"/>
            </a:endParaRPr>
          </a:p>
          <a:p>
            <a:pPr algn="l">
              <a:buFont typeface="Arial" panose="020B0604020202020204" pitchFamily="34" charset="0"/>
              <a:buChar char="•"/>
            </a:pPr>
            <a:r>
              <a:rPr lang="en-US" b="0" i="0" dirty="0">
                <a:effectLst/>
                <a:latin typeface="-apple-system"/>
              </a:rPr>
              <a:t>customer_type - </a:t>
            </a:r>
            <a:r>
              <a:rPr lang="en-US" b="1" i="0" dirty="0">
                <a:effectLst/>
                <a:latin typeface="-apple-system"/>
              </a:rPr>
              <a:t>Type of customer, assuming one of four categories</a:t>
            </a:r>
            <a:r>
              <a:rPr lang="en-US" b="0" i="0" dirty="0">
                <a:effectLst/>
                <a:latin typeface="-apple-system"/>
              </a:rPr>
              <a:t>.</a:t>
            </a:r>
          </a:p>
          <a:p>
            <a:pPr algn="l">
              <a:buFont typeface="Arial" panose="020B0604020202020204" pitchFamily="34" charset="0"/>
              <a:buChar char="•"/>
            </a:pPr>
            <a:r>
              <a:rPr lang="en-US" b="0" i="0" dirty="0">
                <a:effectLst/>
                <a:latin typeface="-apple-system"/>
              </a:rPr>
              <a:t>adr - </a:t>
            </a:r>
            <a:r>
              <a:rPr lang="en-US" b="1" i="0" dirty="0">
                <a:effectLst/>
                <a:latin typeface="-apple-system"/>
              </a:rPr>
              <a:t>(Average Daily Rate) dividing the sum of lodgging transaction by the total number of staying night.</a:t>
            </a:r>
            <a:endParaRPr lang="en-US" b="0" i="0" dirty="0">
              <a:effectLst/>
              <a:latin typeface="-apple-system"/>
            </a:endParaRPr>
          </a:p>
          <a:p>
            <a:pPr algn="l">
              <a:buFont typeface="Arial" panose="020B0604020202020204" pitchFamily="34" charset="0"/>
              <a:buChar char="•"/>
            </a:pPr>
            <a:r>
              <a:rPr lang="en-US" b="0" i="0" dirty="0">
                <a:effectLst/>
                <a:latin typeface="-apple-system"/>
              </a:rPr>
              <a:t>required_car_parking_spaces - </a:t>
            </a:r>
            <a:r>
              <a:rPr lang="en-US" b="1" i="0" dirty="0">
                <a:effectLst/>
                <a:latin typeface="-apple-system"/>
              </a:rPr>
              <a:t>No. of car parking spaces required by the customer.</a:t>
            </a:r>
            <a:endParaRPr lang="en-US" b="0" i="0" dirty="0">
              <a:effectLst/>
              <a:latin typeface="-apple-system"/>
            </a:endParaRPr>
          </a:p>
          <a:p>
            <a:pPr algn="l">
              <a:buFont typeface="Arial" panose="020B0604020202020204" pitchFamily="34" charset="0"/>
              <a:buChar char="•"/>
            </a:pPr>
            <a:r>
              <a:rPr lang="en-US" b="0" i="0" dirty="0">
                <a:effectLst/>
                <a:latin typeface="-apple-system"/>
              </a:rPr>
              <a:t>total_of_special_request - </a:t>
            </a:r>
            <a:r>
              <a:rPr lang="en-US" b="1" i="0" dirty="0">
                <a:effectLst/>
                <a:latin typeface="-apple-system"/>
              </a:rPr>
              <a:t>No. of special request made by the customer.</a:t>
            </a:r>
            <a:endParaRPr lang="en-US" b="0" i="0" dirty="0">
              <a:effectLst/>
              <a:latin typeface="-apple-system"/>
            </a:endParaRPr>
          </a:p>
          <a:p>
            <a:pPr algn="l">
              <a:buFont typeface="Arial" panose="020B0604020202020204" pitchFamily="34" charset="0"/>
              <a:buChar char="•"/>
            </a:pPr>
            <a:r>
              <a:rPr lang="en-US" b="0" i="0" dirty="0">
                <a:effectLst/>
                <a:latin typeface="-apple-system"/>
              </a:rPr>
              <a:t>reservation_request - </a:t>
            </a:r>
            <a:r>
              <a:rPr lang="en-US" b="1" i="0" dirty="0">
                <a:effectLst/>
                <a:latin typeface="-apple-system"/>
              </a:rPr>
              <a:t>Reservation status</a:t>
            </a:r>
            <a:endParaRPr lang="en-US" b="0" i="0" dirty="0">
              <a:effectLst/>
              <a:latin typeface="-apple-system"/>
            </a:endParaRPr>
          </a:p>
          <a:p>
            <a:pPr algn="l">
              <a:buFont typeface="Arial" panose="020B0604020202020204" pitchFamily="34" charset="0"/>
              <a:buChar char="•"/>
            </a:pPr>
            <a:r>
              <a:rPr lang="en-US" b="0" i="0" dirty="0">
                <a:effectLst/>
                <a:latin typeface="-apple-system"/>
              </a:rPr>
              <a:t>reservation_request_date - </a:t>
            </a:r>
            <a:r>
              <a:rPr lang="en-US" b="1" i="0" dirty="0">
                <a:effectLst/>
                <a:latin typeface="-apple-system"/>
              </a:rPr>
              <a:t>Date of last reservation status updated.</a:t>
            </a:r>
            <a:endParaRPr lang="en-US" b="0" i="0" dirty="0">
              <a:effectLst/>
              <a:latin typeface="-apple-system"/>
            </a:endParaRPr>
          </a:p>
          <a:p>
            <a:endParaRPr lang="en-IN" dirty="0"/>
          </a:p>
        </p:txBody>
      </p:sp>
    </p:spTree>
    <p:extLst>
      <p:ext uri="{BB962C8B-B14F-4D97-AF65-F5344CB8AC3E}">
        <p14:creationId xmlns:p14="http://schemas.microsoft.com/office/powerpoint/2010/main" val="166864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6BAE-A5E3-06A2-35E7-ECC91B5CA847}"/>
              </a:ext>
            </a:extLst>
          </p:cNvPr>
          <p:cNvSpPr>
            <a:spLocks noGrp="1"/>
          </p:cNvSpPr>
          <p:nvPr>
            <p:ph type="title"/>
          </p:nvPr>
        </p:nvSpPr>
        <p:spPr/>
        <p:txBody>
          <a:bodyPr/>
          <a:lstStyle/>
          <a:p>
            <a:r>
              <a:rPr lang="en-IN" b="1" dirty="0"/>
              <a:t>Duplicated Values</a:t>
            </a:r>
          </a:p>
        </p:txBody>
      </p:sp>
      <p:pic>
        <p:nvPicPr>
          <p:cNvPr id="4" name="Picture 3">
            <a:extLst>
              <a:ext uri="{FF2B5EF4-FFF2-40B4-BE49-F238E27FC236}">
                <a16:creationId xmlns:a16="http://schemas.microsoft.com/office/drawing/2014/main" id="{F996B247-9ABD-4F46-0A6F-226918A1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683" y="2044117"/>
            <a:ext cx="5028052" cy="3272528"/>
          </a:xfrm>
          <a:prstGeom prst="rect">
            <a:avLst/>
          </a:prstGeom>
        </p:spPr>
      </p:pic>
      <p:graphicFrame>
        <p:nvGraphicFramePr>
          <p:cNvPr id="6" name="Chart 5">
            <a:extLst>
              <a:ext uri="{FF2B5EF4-FFF2-40B4-BE49-F238E27FC236}">
                <a16:creationId xmlns:a16="http://schemas.microsoft.com/office/drawing/2014/main" id="{71BA6615-636C-A3F1-B50F-0FBD1F409B02}"/>
              </a:ext>
            </a:extLst>
          </p:cNvPr>
          <p:cNvGraphicFramePr>
            <a:graphicFrameLocks/>
          </p:cNvGraphicFramePr>
          <p:nvPr>
            <p:extLst>
              <p:ext uri="{D42A27DB-BD31-4B8C-83A1-F6EECF244321}">
                <p14:modId xmlns:p14="http://schemas.microsoft.com/office/powerpoint/2010/main" val="3166010307"/>
              </p:ext>
            </p:extLst>
          </p:nvPr>
        </p:nvGraphicFramePr>
        <p:xfrm>
          <a:off x="995265" y="2044117"/>
          <a:ext cx="4468184" cy="3272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020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AAAC-4E80-17F8-017B-9EDA074669F1}"/>
              </a:ext>
            </a:extLst>
          </p:cNvPr>
          <p:cNvSpPr>
            <a:spLocks noGrp="1"/>
          </p:cNvSpPr>
          <p:nvPr>
            <p:ph type="title"/>
          </p:nvPr>
        </p:nvSpPr>
        <p:spPr/>
        <p:txBody>
          <a:bodyPr>
            <a:normAutofit fontScale="90000"/>
          </a:bodyPr>
          <a:lstStyle/>
          <a:p>
            <a:r>
              <a:rPr lang="en-US" b="1" dirty="0">
                <a:effectLst/>
              </a:rPr>
              <a:t>Reset index view in power queries after remove duplicate value</a:t>
            </a:r>
            <a:br>
              <a:rPr lang="en-US" b="1" i="1" dirty="0">
                <a:solidFill>
                  <a:srgbClr val="408080"/>
                </a:solidFill>
                <a:effectLst/>
                <a:latin typeface="Courier New" panose="02070309020205020404" pitchFamily="49" charset="0"/>
              </a:rPr>
            </a:br>
            <a:endParaRPr lang="en-IN" b="1" dirty="0"/>
          </a:p>
        </p:txBody>
      </p:sp>
      <p:pic>
        <p:nvPicPr>
          <p:cNvPr id="5" name="Content Placeholder 4">
            <a:extLst>
              <a:ext uri="{FF2B5EF4-FFF2-40B4-BE49-F238E27FC236}">
                <a16:creationId xmlns:a16="http://schemas.microsoft.com/office/drawing/2014/main" id="{84A7F3F8-E258-4B66-0CBF-2EBEB83C5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208" y="1908679"/>
            <a:ext cx="11448661" cy="4265337"/>
          </a:xfrm>
        </p:spPr>
      </p:pic>
    </p:spTree>
    <p:extLst>
      <p:ext uri="{BB962C8B-B14F-4D97-AF65-F5344CB8AC3E}">
        <p14:creationId xmlns:p14="http://schemas.microsoft.com/office/powerpoint/2010/main" val="82174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1A6B-2F12-4CAE-9CF8-61404BDF1271}"/>
              </a:ext>
            </a:extLst>
          </p:cNvPr>
          <p:cNvSpPr>
            <a:spLocks noGrp="1"/>
          </p:cNvSpPr>
          <p:nvPr>
            <p:ph type="title"/>
          </p:nvPr>
        </p:nvSpPr>
        <p:spPr/>
        <p:txBody>
          <a:bodyPr/>
          <a:lstStyle/>
          <a:p>
            <a:r>
              <a:rPr lang="en-IN" b="1" i="0" dirty="0">
                <a:effectLst/>
              </a:rPr>
              <a:t>Values for each variable</a:t>
            </a:r>
            <a:br>
              <a:rPr lang="en-IN" b="1" i="0" dirty="0">
                <a:effectLst/>
                <a:latin typeface="-apple-system"/>
              </a:rPr>
            </a:br>
            <a:endParaRPr lang="en-IN" dirty="0"/>
          </a:p>
        </p:txBody>
      </p:sp>
      <p:pic>
        <p:nvPicPr>
          <p:cNvPr id="6" name="Content Placeholder 5">
            <a:extLst>
              <a:ext uri="{FF2B5EF4-FFF2-40B4-BE49-F238E27FC236}">
                <a16:creationId xmlns:a16="http://schemas.microsoft.com/office/drawing/2014/main" id="{E746E6B3-7549-C233-13B4-36F9268F0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419" y="2106106"/>
            <a:ext cx="4665581" cy="3449638"/>
          </a:xfrm>
        </p:spPr>
      </p:pic>
      <p:pic>
        <p:nvPicPr>
          <p:cNvPr id="8" name="Picture 7">
            <a:extLst>
              <a:ext uri="{FF2B5EF4-FFF2-40B4-BE49-F238E27FC236}">
                <a16:creationId xmlns:a16="http://schemas.microsoft.com/office/drawing/2014/main" id="{FF381421-F5FC-7C73-67F3-4BF089AD6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216" y="2106106"/>
            <a:ext cx="4665582" cy="3462293"/>
          </a:xfrm>
          <a:prstGeom prst="rect">
            <a:avLst/>
          </a:prstGeom>
        </p:spPr>
      </p:pic>
    </p:spTree>
    <p:extLst>
      <p:ext uri="{BB962C8B-B14F-4D97-AF65-F5344CB8AC3E}">
        <p14:creationId xmlns:p14="http://schemas.microsoft.com/office/powerpoint/2010/main" val="175354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E02A-F850-4C18-D5E9-B3D941370608}"/>
              </a:ext>
            </a:extLst>
          </p:cNvPr>
          <p:cNvSpPr>
            <a:spLocks noGrp="1"/>
          </p:cNvSpPr>
          <p:nvPr>
            <p:ph type="title"/>
          </p:nvPr>
        </p:nvSpPr>
        <p:spPr>
          <a:xfrm>
            <a:off x="1897790" y="474707"/>
            <a:ext cx="9603275" cy="1381605"/>
          </a:xfrm>
        </p:spPr>
        <p:txBody>
          <a:bodyPr>
            <a:noAutofit/>
          </a:bodyPr>
          <a:lstStyle/>
          <a:p>
            <a:pPr marL="457200" lvl="1">
              <a:lnSpc>
                <a:spcPct val="115000"/>
              </a:lnSpc>
              <a:spcAft>
                <a:spcPts val="1000"/>
              </a:spcAft>
              <a:buSzPts val="1000"/>
              <a:tabLst>
                <a:tab pos="914400" algn="l"/>
              </a:tabLst>
            </a:pPr>
            <a:r>
              <a:rPr lang="en-IN" sz="4400" b="1" kern="0" dirty="0">
                <a:solidFill>
                  <a:schemeClr val="tx1"/>
                </a:solidFill>
                <a:effectLst/>
                <a:latin typeface="Adobe Caslon Pro" panose="0205050205050A020403" pitchFamily="18" charset="0"/>
                <a:ea typeface="Times New Roman" panose="02020603050405020304" pitchFamily="18" charset="0"/>
                <a:cs typeface="Times New Roman" panose="02020603050405020304" pitchFamily="18" charset="0"/>
              </a:rPr>
              <a:t>BASIC STATISTICS</a:t>
            </a:r>
            <a:br>
              <a:rPr lang="en-IN" sz="4400" b="1" kern="0" dirty="0">
                <a:solidFill>
                  <a:schemeClr val="tx1"/>
                </a:solidFill>
                <a:effectLst/>
                <a:ea typeface="Times New Roman" panose="02020603050405020304" pitchFamily="18" charset="0"/>
                <a:cs typeface="Times New Roman" panose="02020603050405020304" pitchFamily="18" charset="0"/>
              </a:rPr>
            </a:br>
            <a:r>
              <a:rPr lang="en-IN" sz="1400" b="1" kern="0" dirty="0">
                <a:solidFill>
                  <a:schemeClr val="tx1"/>
                </a:solidFill>
                <a:effectLst/>
                <a:latin typeface="Arno Pro Display" panose="02020502050506020403" pitchFamily="18" charset="0"/>
                <a:ea typeface="Times New Roman" panose="02020603050405020304" pitchFamily="18" charset="0"/>
                <a:cs typeface="Times New Roman" panose="02020603050405020304" pitchFamily="18" charset="0"/>
              </a:rPr>
              <a:t>FIND THE TOTAL NUMBER OF BOOKINGS.</a:t>
            </a:r>
            <a:br>
              <a:rPr lang="en-IN" sz="1200" b="1" kern="100" dirty="0">
                <a:solidFill>
                  <a:schemeClr val="tx1"/>
                </a:solidFill>
                <a:effectLst/>
                <a:latin typeface="Arno Pro Display" panose="02020502050506020403" pitchFamily="18" charset="0"/>
                <a:ea typeface="Calibri" panose="020F0502020204030204" pitchFamily="34" charset="0"/>
                <a:cs typeface="Times New Roman" panose="02020603050405020304" pitchFamily="18" charset="0"/>
              </a:rPr>
            </a:br>
            <a:r>
              <a:rPr lang="en-IN" sz="1400" b="1" kern="0" dirty="0">
                <a:solidFill>
                  <a:schemeClr val="tx1"/>
                </a:solidFill>
                <a:effectLst/>
                <a:latin typeface="Arno Pro Display" panose="02020502050506020403" pitchFamily="18" charset="0"/>
                <a:ea typeface="Times New Roman" panose="02020603050405020304" pitchFamily="18" charset="0"/>
              </a:rPr>
              <a:t>CALCULATE THE CANCELLED BOOKINGS OF HOTELS.</a:t>
            </a:r>
            <a:br>
              <a:rPr lang="en-IN" sz="1200" b="1" kern="0" dirty="0">
                <a:solidFill>
                  <a:schemeClr val="tx1"/>
                </a:solidFill>
                <a:effectLst/>
                <a:latin typeface="Segoe UI" panose="020B0502040204020203" pitchFamily="34" charset="0"/>
                <a:ea typeface="Times New Roman" panose="02020603050405020304" pitchFamily="18" charset="0"/>
              </a:rPr>
            </a:br>
            <a:br>
              <a:rPr lang="en-IN" sz="4400" b="1" kern="100" dirty="0">
                <a:solidFill>
                  <a:schemeClr val="tx1"/>
                </a:solidFill>
                <a:effectLst/>
                <a:ea typeface="Calibri" panose="020F0502020204030204" pitchFamily="34" charset="0"/>
                <a:cs typeface="Times New Roman" panose="02020603050405020304" pitchFamily="18" charset="0"/>
              </a:rPr>
            </a:br>
            <a:endParaRPr lang="en-IN" sz="4400" b="1" dirty="0">
              <a:solidFill>
                <a:schemeClr val="tx1"/>
              </a:solidFill>
            </a:endParaRPr>
          </a:p>
        </p:txBody>
      </p:sp>
      <p:sp>
        <p:nvSpPr>
          <p:cNvPr id="16" name="Content Placeholder 15">
            <a:extLst>
              <a:ext uri="{FF2B5EF4-FFF2-40B4-BE49-F238E27FC236}">
                <a16:creationId xmlns:a16="http://schemas.microsoft.com/office/drawing/2014/main" id="{3BEA02B4-FE4C-44F7-A0E5-0C28703283BC}"/>
              </a:ext>
            </a:extLst>
          </p:cNvPr>
          <p:cNvSpPr>
            <a:spLocks noGrp="1"/>
          </p:cNvSpPr>
          <p:nvPr>
            <p:ph idx="1"/>
          </p:nvPr>
        </p:nvSpPr>
        <p:spPr>
          <a:xfrm>
            <a:off x="6010275" y="2294252"/>
            <a:ext cx="6067425" cy="3287397"/>
          </a:xfrm>
        </p:spPr>
        <p:txBody>
          <a:bodyPr>
            <a:normAutofit/>
          </a:bodyPr>
          <a:lstStyle/>
          <a:p>
            <a:r>
              <a:rPr lang="en-US" dirty="0">
                <a:latin typeface="Arno Pro Caption" panose="02020502040506020403" pitchFamily="18" charset="0"/>
              </a:rPr>
              <a:t>Here We have 4 Types of Data that's Why We Used Column Chart in this Question.</a:t>
            </a:r>
          </a:p>
          <a:p>
            <a:pPr marL="0" indent="0">
              <a:buNone/>
            </a:pPr>
            <a:r>
              <a:rPr lang="en-US" dirty="0">
                <a:latin typeface="Arno Pro Caption" panose="02020502040506020403" pitchFamily="18" charset="0"/>
              </a:rPr>
              <a:t>	The Booking Ratio of Hotels is as follows:-</a:t>
            </a:r>
          </a:p>
          <a:p>
            <a:pPr marL="0" indent="0">
              <a:buNone/>
            </a:pPr>
            <a:r>
              <a:rPr lang="en-US" dirty="0">
                <a:latin typeface="Arno Pro Caption" panose="02020502040506020403" pitchFamily="18" charset="0"/>
              </a:rPr>
              <a:t>		A. Resort Hotel : 25992</a:t>
            </a:r>
          </a:p>
          <a:p>
            <a:pPr marL="0" indent="0">
              <a:buNone/>
            </a:pPr>
            <a:r>
              <a:rPr lang="en-US" dirty="0">
                <a:latin typeface="Arno Pro Caption" panose="02020502040506020403" pitchFamily="18" charset="0"/>
              </a:rPr>
              <a:t>		B. City Hotel : 37379</a:t>
            </a:r>
          </a:p>
          <a:p>
            <a:pPr marL="0" indent="0">
              <a:buNone/>
            </a:pPr>
            <a:r>
              <a:rPr lang="en-US" dirty="0">
                <a:latin typeface="Arno Pro Caption" panose="02020502040506020403" pitchFamily="18" charset="0"/>
              </a:rPr>
              <a:t>	The Canceled Ration Of Hotel is As Follows:-</a:t>
            </a:r>
          </a:p>
          <a:p>
            <a:pPr marL="0" indent="0">
              <a:buNone/>
            </a:pPr>
            <a:r>
              <a:rPr lang="en-US" dirty="0">
                <a:latin typeface="Arno Pro Caption" panose="02020502040506020403" pitchFamily="18" charset="0"/>
              </a:rPr>
              <a:t>		A. Resort Hotel : 7976</a:t>
            </a:r>
          </a:p>
          <a:p>
            <a:pPr marL="0" indent="0">
              <a:buNone/>
            </a:pPr>
            <a:r>
              <a:rPr lang="en-US" dirty="0">
                <a:latin typeface="Arno Pro Caption" panose="02020502040506020403" pitchFamily="18" charset="0"/>
              </a:rPr>
              <a:t>		B. City Hotel : 16045</a:t>
            </a:r>
            <a:endParaRPr lang="en-IN" dirty="0">
              <a:latin typeface="Arno Pro Caption" panose="02020502040506020403" pitchFamily="18" charset="0"/>
            </a:endParaRPr>
          </a:p>
        </p:txBody>
      </p:sp>
      <p:pic>
        <p:nvPicPr>
          <p:cNvPr id="17" name="Content Placeholder 13">
            <a:extLst>
              <a:ext uri="{FF2B5EF4-FFF2-40B4-BE49-F238E27FC236}">
                <a16:creationId xmlns:a16="http://schemas.microsoft.com/office/drawing/2014/main" id="{744DF5D6-32D9-D0D6-2EEB-4A0522AA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993257"/>
            <a:ext cx="3864007" cy="3885585"/>
          </a:xfrm>
          <a:prstGeom prst="rect">
            <a:avLst/>
          </a:prstGeom>
        </p:spPr>
      </p:pic>
    </p:spTree>
    <p:extLst>
      <p:ext uri="{BB962C8B-B14F-4D97-AF65-F5344CB8AC3E}">
        <p14:creationId xmlns:p14="http://schemas.microsoft.com/office/powerpoint/2010/main" val="45303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1A06-FC64-F035-51E4-ADB6AE0E2D61}"/>
              </a:ext>
            </a:extLst>
          </p:cNvPr>
          <p:cNvSpPr>
            <a:spLocks noGrp="1"/>
          </p:cNvSpPr>
          <p:nvPr>
            <p:ph type="title"/>
          </p:nvPr>
        </p:nvSpPr>
        <p:spPr>
          <a:xfrm>
            <a:off x="1918939" y="614187"/>
            <a:ext cx="9603275" cy="1234310"/>
          </a:xfrm>
        </p:spPr>
        <p:txBody>
          <a:bodyPr>
            <a:normAutofit fontScale="90000"/>
          </a:bodyPr>
          <a:lstStyle/>
          <a:p>
            <a:r>
              <a:rPr lang="en-IN" sz="4900" b="1" kern="0" dirty="0">
                <a:effectLst/>
                <a:latin typeface="Adobe Caslon Pro" panose="0205050205050A020403" pitchFamily="18" charset="0"/>
                <a:ea typeface="Times New Roman" panose="02020603050405020304" pitchFamily="18" charset="0"/>
                <a:cs typeface="Times New Roman" panose="02020603050405020304" pitchFamily="18" charset="0"/>
              </a:rPr>
              <a:t>BASIC STATISTICS</a:t>
            </a:r>
            <a:br>
              <a:rPr lang="en-IN" sz="5400" b="1" dirty="0">
                <a:effectLst/>
                <a:latin typeface="Arno Pro Display" panose="02020502050506020403" pitchFamily="18" charset="0"/>
              </a:rPr>
            </a:br>
            <a:r>
              <a:rPr lang="en-IN" sz="1600" b="1" kern="0" dirty="0">
                <a:effectLst/>
                <a:latin typeface="Arno Pro Display" panose="02020502050506020403" pitchFamily="18" charset="0"/>
                <a:ea typeface="Times New Roman" panose="02020603050405020304" pitchFamily="18" charset="0"/>
                <a:cs typeface="Times New Roman" panose="02020603050405020304" pitchFamily="18" charset="0"/>
              </a:rPr>
              <a:t>Identify the average lead time for bookings.</a:t>
            </a:r>
            <a:br>
              <a:rPr lang="en-IN" sz="1600" b="1"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b="1" kern="0" dirty="0">
                <a:effectLst/>
                <a:latin typeface="Arno Pro Display" panose="02020502050506020403" pitchFamily="18" charset="0"/>
                <a:ea typeface="Times New Roman" panose="02020603050405020304" pitchFamily="18" charset="0"/>
                <a:cs typeface="Times New Roman" panose="02020603050405020304" pitchFamily="18" charset="0"/>
              </a:rPr>
              <a:t>Determine the most common arrival month.</a:t>
            </a:r>
            <a:br>
              <a:rPr lang="en-IN" sz="1600" b="1" kern="100" dirty="0">
                <a:effectLst/>
                <a:ea typeface="Calibri" panose="020F0502020204030204" pitchFamily="34" charset="0"/>
                <a:cs typeface="Times New Roman" panose="02020603050405020304" pitchFamily="18" charset="0"/>
              </a:rPr>
            </a:br>
            <a:endParaRPr lang="en-IN" sz="1600" b="1" dirty="0"/>
          </a:p>
        </p:txBody>
      </p:sp>
      <p:sp>
        <p:nvSpPr>
          <p:cNvPr id="7" name="Content Placeholder 6">
            <a:extLst>
              <a:ext uri="{FF2B5EF4-FFF2-40B4-BE49-F238E27FC236}">
                <a16:creationId xmlns:a16="http://schemas.microsoft.com/office/drawing/2014/main" id="{4F1C7896-B719-38FD-4FC5-C83115047887}"/>
              </a:ext>
            </a:extLst>
          </p:cNvPr>
          <p:cNvSpPr>
            <a:spLocks noGrp="1"/>
          </p:cNvSpPr>
          <p:nvPr>
            <p:ph idx="1"/>
          </p:nvPr>
        </p:nvSpPr>
        <p:spPr>
          <a:xfrm>
            <a:off x="7716760" y="2127254"/>
            <a:ext cx="4366637" cy="3732369"/>
          </a:xfrm>
        </p:spPr>
        <p:txBody>
          <a:bodyPr>
            <a:normAutofit/>
          </a:bodyPr>
          <a:lstStyle/>
          <a:p>
            <a:r>
              <a:rPr lang="en-US" dirty="0"/>
              <a:t>Here we Identify What is  the average lead time for bookings and here only one value in each We identify Than We Used Card</a:t>
            </a:r>
          </a:p>
          <a:p>
            <a:r>
              <a:rPr lang="en-US" dirty="0"/>
              <a:t>As per the data, the highest number of bookings occurred in the month of August, as indicated by the chart below.</a:t>
            </a:r>
            <a:endParaRPr lang="en-IN" dirty="0"/>
          </a:p>
        </p:txBody>
      </p:sp>
      <p:pic>
        <p:nvPicPr>
          <p:cNvPr id="4" name="Picture 3">
            <a:extLst>
              <a:ext uri="{FF2B5EF4-FFF2-40B4-BE49-F238E27FC236}">
                <a16:creationId xmlns:a16="http://schemas.microsoft.com/office/drawing/2014/main" id="{BA39CF21-DB45-A9C0-DB1F-EFE886CE78C3}"/>
              </a:ext>
            </a:extLst>
          </p:cNvPr>
          <p:cNvPicPr>
            <a:picLocks noChangeAspect="1"/>
          </p:cNvPicPr>
          <p:nvPr/>
        </p:nvPicPr>
        <p:blipFill>
          <a:blip r:embed="rId2"/>
          <a:stretch>
            <a:fillRect/>
          </a:stretch>
        </p:blipFill>
        <p:spPr>
          <a:xfrm>
            <a:off x="1451579" y="2079686"/>
            <a:ext cx="1661304" cy="1646063"/>
          </a:xfrm>
          <a:prstGeom prst="rect">
            <a:avLst/>
          </a:prstGeom>
        </p:spPr>
      </p:pic>
      <p:pic>
        <p:nvPicPr>
          <p:cNvPr id="10" name="Picture 9">
            <a:extLst>
              <a:ext uri="{FF2B5EF4-FFF2-40B4-BE49-F238E27FC236}">
                <a16:creationId xmlns:a16="http://schemas.microsoft.com/office/drawing/2014/main" id="{39F84EE7-E625-6D80-0390-9021A670C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1934" y="2127254"/>
            <a:ext cx="3997242" cy="2780650"/>
          </a:xfrm>
          <a:prstGeom prst="rect">
            <a:avLst/>
          </a:prstGeom>
        </p:spPr>
      </p:pic>
    </p:spTree>
    <p:extLst>
      <p:ext uri="{BB962C8B-B14F-4D97-AF65-F5344CB8AC3E}">
        <p14:creationId xmlns:p14="http://schemas.microsoft.com/office/powerpoint/2010/main" val="344349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4BFCF3-EF70-1C39-FE46-5DF310DEC945}"/>
              </a:ext>
            </a:extLst>
          </p:cNvPr>
          <p:cNvSpPr>
            <a:spLocks noGrp="1"/>
          </p:cNvSpPr>
          <p:nvPr>
            <p:ph type="title"/>
          </p:nvPr>
        </p:nvSpPr>
        <p:spPr>
          <a:xfrm>
            <a:off x="2055600" y="478854"/>
            <a:ext cx="9914217" cy="1439521"/>
          </a:xfrm>
        </p:spPr>
        <p:txBody>
          <a:bodyPr>
            <a:normAutofit fontScale="90000"/>
          </a:bodyPr>
          <a:lstStyle/>
          <a:p>
            <a:r>
              <a:rPr lang="en-IN" sz="4900" b="1" kern="0" dirty="0">
                <a:effectLst/>
                <a:latin typeface="Adobe Caslon Pro" panose="0205050205050A020403" pitchFamily="18" charset="0"/>
                <a:ea typeface="Times New Roman" panose="02020603050405020304" pitchFamily="18" charset="0"/>
                <a:cs typeface="Times New Roman" panose="02020603050405020304" pitchFamily="18" charset="0"/>
              </a:rPr>
              <a:t>Guest Demographics</a:t>
            </a:r>
            <a:br>
              <a:rPr lang="en-IN" sz="5400" b="1" dirty="0">
                <a:effectLst/>
                <a:latin typeface="Arno Pro Display" panose="02020502050506020403" pitchFamily="18" charset="0"/>
              </a:rPr>
            </a:br>
            <a:r>
              <a:rPr lang="en-US" sz="1400" b="1" kern="0" dirty="0">
                <a:effectLst/>
                <a:latin typeface="Segoe UI" panose="020B0502040204020203" pitchFamily="34" charset="0"/>
                <a:ea typeface="Times New Roman" panose="02020603050405020304" pitchFamily="18" charset="0"/>
              </a:rPr>
              <a:t>In this chapter, we have covered the topic of Guest Demographics, exploring aspects such as the age group of customers making bookings.</a:t>
            </a:r>
            <a:br>
              <a:rPr lang="en-IN" sz="1600" b="1" kern="100" dirty="0">
                <a:effectLst/>
                <a:ea typeface="Calibri" panose="020F0502020204030204" pitchFamily="34" charset="0"/>
                <a:cs typeface="Times New Roman" panose="02020603050405020304" pitchFamily="18" charset="0"/>
              </a:rPr>
            </a:br>
            <a:endParaRPr lang="en-IN" sz="1600" b="1" dirty="0"/>
          </a:p>
        </p:txBody>
      </p:sp>
      <p:sp>
        <p:nvSpPr>
          <p:cNvPr id="7" name="Content Placeholder 6">
            <a:extLst>
              <a:ext uri="{FF2B5EF4-FFF2-40B4-BE49-F238E27FC236}">
                <a16:creationId xmlns:a16="http://schemas.microsoft.com/office/drawing/2014/main" id="{797F4885-60C3-0309-B5AA-85699D76478C}"/>
              </a:ext>
            </a:extLst>
          </p:cNvPr>
          <p:cNvSpPr>
            <a:spLocks noGrp="1"/>
          </p:cNvSpPr>
          <p:nvPr>
            <p:ph idx="1"/>
          </p:nvPr>
        </p:nvSpPr>
        <p:spPr>
          <a:xfrm>
            <a:off x="5859069" y="2735493"/>
            <a:ext cx="5663682" cy="3450613"/>
          </a:xfrm>
        </p:spPr>
        <p:txBody>
          <a:bodyPr>
            <a:normAutofit/>
          </a:bodyPr>
          <a:lstStyle/>
          <a:p>
            <a:pPr marL="0" indent="0">
              <a:buNone/>
            </a:pPr>
            <a:r>
              <a:rPr lang="en-US" dirty="0">
                <a:latin typeface="Arno Pro Caption" panose="02020502040506020403" pitchFamily="18" charset="0"/>
              </a:rPr>
              <a:t>A total of 163928 adults, 12116 children, and data for 946 babies indicate bookings at the hotels.</a:t>
            </a:r>
          </a:p>
          <a:p>
            <a:pPr marL="0" indent="0">
              <a:buNone/>
            </a:pPr>
            <a:r>
              <a:rPr lang="en-US" dirty="0">
                <a:latin typeface="Arno Pro Caption" panose="02020502040506020403" pitchFamily="18" charset="0"/>
              </a:rPr>
              <a:t>In this context, we have utilized a donut chart to represent data in three categories.</a:t>
            </a:r>
            <a:endParaRPr lang="en-IN" dirty="0">
              <a:latin typeface="Arno Pro Caption" panose="02020502040506020403" pitchFamily="18" charset="0"/>
            </a:endParaRPr>
          </a:p>
        </p:txBody>
      </p:sp>
      <p:pic>
        <p:nvPicPr>
          <p:cNvPr id="8" name="Content Placeholder 4">
            <a:extLst>
              <a:ext uri="{FF2B5EF4-FFF2-40B4-BE49-F238E27FC236}">
                <a16:creationId xmlns:a16="http://schemas.microsoft.com/office/drawing/2014/main" id="{CC1FB75B-6230-F51D-A7D7-779403601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320" y="2015732"/>
            <a:ext cx="4085394" cy="3413022"/>
          </a:xfrm>
          <a:prstGeom prst="rect">
            <a:avLst/>
          </a:prstGeom>
        </p:spPr>
      </p:pic>
    </p:spTree>
    <p:extLst>
      <p:ext uri="{BB962C8B-B14F-4D97-AF65-F5344CB8AC3E}">
        <p14:creationId xmlns:p14="http://schemas.microsoft.com/office/powerpoint/2010/main" val="423570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4232AC-D480-FD98-24C3-EC69031A90C2}"/>
              </a:ext>
            </a:extLst>
          </p:cNvPr>
          <p:cNvSpPr txBox="1"/>
          <p:nvPr/>
        </p:nvSpPr>
        <p:spPr>
          <a:xfrm>
            <a:off x="8213073" y="2096382"/>
            <a:ext cx="3836913" cy="2970044"/>
          </a:xfrm>
          <a:prstGeom prst="rect">
            <a:avLst/>
          </a:prstGeom>
          <a:noFill/>
        </p:spPr>
        <p:txBody>
          <a:bodyPr wrap="square">
            <a:spAutoFit/>
          </a:bodyPr>
          <a:lstStyle/>
          <a:p>
            <a:r>
              <a:rPr lang="en-US" sz="1700" dirty="0"/>
              <a:t>We have utilized data from countries worldwide and focused on presenting the top 10 countries, as indicated below.</a:t>
            </a:r>
          </a:p>
          <a:p>
            <a:endParaRPr lang="en-US" sz="1700" dirty="0"/>
          </a:p>
          <a:p>
            <a:r>
              <a:rPr lang="en-US" sz="1700" dirty="0"/>
              <a:t>And We Found PRT(</a:t>
            </a:r>
            <a:r>
              <a:rPr lang="en-IN" sz="1700" b="0" i="0" dirty="0">
                <a:effectLst/>
                <a:latin typeface="-apple-system"/>
              </a:rPr>
              <a:t>Portuga</a:t>
            </a:r>
            <a:r>
              <a:rPr lang="en-IN" sz="1700" b="0" i="0" dirty="0">
                <a:solidFill>
                  <a:srgbClr val="111111"/>
                </a:solidFill>
                <a:effectLst/>
                <a:latin typeface="-apple-system"/>
              </a:rPr>
              <a:t>l</a:t>
            </a:r>
            <a:r>
              <a:rPr lang="en-US" sz="1700" dirty="0"/>
              <a:t>) is Highest booking have in this data.(I.E.27449)</a:t>
            </a:r>
          </a:p>
          <a:p>
            <a:endParaRPr lang="en-US" sz="1700" dirty="0"/>
          </a:p>
          <a:p>
            <a:r>
              <a:rPr lang="en-US" sz="1700" dirty="0"/>
              <a:t>In this section, we have identified the types of customers, highlighting that transient customers account for the highest number of bookings.</a:t>
            </a:r>
            <a:endParaRPr lang="en-IN" sz="1700" dirty="0"/>
          </a:p>
        </p:txBody>
      </p:sp>
      <p:sp>
        <p:nvSpPr>
          <p:cNvPr id="8" name="Title 1">
            <a:extLst>
              <a:ext uri="{FF2B5EF4-FFF2-40B4-BE49-F238E27FC236}">
                <a16:creationId xmlns:a16="http://schemas.microsoft.com/office/drawing/2014/main" id="{CED02F5D-82CD-B23B-31EC-5A929310A123}"/>
              </a:ext>
            </a:extLst>
          </p:cNvPr>
          <p:cNvSpPr>
            <a:spLocks noGrp="1"/>
          </p:cNvSpPr>
          <p:nvPr>
            <p:ph type="title"/>
          </p:nvPr>
        </p:nvSpPr>
        <p:spPr>
          <a:xfrm>
            <a:off x="1866969" y="449691"/>
            <a:ext cx="9914217" cy="1439521"/>
          </a:xfrm>
        </p:spPr>
        <p:txBody>
          <a:bodyPr>
            <a:normAutofit/>
          </a:bodyPr>
          <a:lstStyle/>
          <a:p>
            <a:r>
              <a:rPr lang="en-IN" sz="4900" kern="0" dirty="0">
                <a:effectLst/>
                <a:latin typeface="Adobe Caslon Pro" panose="0205050205050A020403" pitchFamily="18" charset="0"/>
                <a:ea typeface="Times New Roman" panose="02020603050405020304" pitchFamily="18" charset="0"/>
                <a:cs typeface="Times New Roman" panose="02020603050405020304" pitchFamily="18" charset="0"/>
              </a:rPr>
              <a:t>Guest Demographics</a:t>
            </a:r>
            <a:br>
              <a:rPr lang="en-IN" sz="5400" dirty="0">
                <a:effectLst/>
                <a:latin typeface="Arno Pro Display" panose="02020502050506020403" pitchFamily="18" charset="0"/>
              </a:rPr>
            </a:br>
            <a:r>
              <a:rPr lang="en-US" sz="1400" kern="0" dirty="0">
                <a:effectLst/>
                <a:latin typeface="Segoe UI" panose="020B0502040204020203" pitchFamily="34" charset="0"/>
                <a:ea typeface="Times New Roman" panose="02020603050405020304" pitchFamily="18" charset="0"/>
              </a:rPr>
              <a:t> </a:t>
            </a:r>
            <a:br>
              <a:rPr lang="en-IN" sz="1400"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US" sz="1400" kern="100" dirty="0">
                <a:effectLst/>
                <a:latin typeface="Arno Pro Display" panose="02020502050506020403" pitchFamily="18" charset="0"/>
                <a:ea typeface="Calibri" panose="020F0502020204030204" pitchFamily="34" charset="0"/>
                <a:cs typeface="Times New Roman" panose="02020603050405020304" pitchFamily="18" charset="0"/>
              </a:rPr>
              <a:t>variations in booking ratios across different countries, and the types of customers engaging in bookings.</a:t>
            </a:r>
            <a:endParaRPr lang="en-IN" sz="1400" dirty="0">
              <a:latin typeface="Arno Pro Display" panose="02020502050506020403" pitchFamily="18" charset="0"/>
            </a:endParaRPr>
          </a:p>
        </p:txBody>
      </p:sp>
      <p:pic>
        <p:nvPicPr>
          <p:cNvPr id="12" name="Picture 11">
            <a:extLst>
              <a:ext uri="{FF2B5EF4-FFF2-40B4-BE49-F238E27FC236}">
                <a16:creationId xmlns:a16="http://schemas.microsoft.com/office/drawing/2014/main" id="{E621D0F3-58C8-FB41-63D4-18FD924C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88" y="2112035"/>
            <a:ext cx="4115157" cy="2956816"/>
          </a:xfrm>
          <a:prstGeom prst="rect">
            <a:avLst/>
          </a:prstGeom>
        </p:spPr>
      </p:pic>
      <p:pic>
        <p:nvPicPr>
          <p:cNvPr id="14" name="Picture 13">
            <a:extLst>
              <a:ext uri="{FF2B5EF4-FFF2-40B4-BE49-F238E27FC236}">
                <a16:creationId xmlns:a16="http://schemas.microsoft.com/office/drawing/2014/main" id="{F5E1802D-7E4E-9DCA-2C49-56DF7D4D0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170" y="2112035"/>
            <a:ext cx="3286903" cy="2971251"/>
          </a:xfrm>
          <a:prstGeom prst="rect">
            <a:avLst/>
          </a:prstGeom>
        </p:spPr>
      </p:pic>
    </p:spTree>
    <p:extLst>
      <p:ext uri="{BB962C8B-B14F-4D97-AF65-F5344CB8AC3E}">
        <p14:creationId xmlns:p14="http://schemas.microsoft.com/office/powerpoint/2010/main" val="132974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5B84F8-07E9-3F7C-D511-A2B07FAFE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169" y="2046295"/>
            <a:ext cx="4305860" cy="3679708"/>
          </a:xfrm>
          <a:prstGeom prst="rect">
            <a:avLst/>
          </a:prstGeom>
        </p:spPr>
      </p:pic>
      <p:sp>
        <p:nvSpPr>
          <p:cNvPr id="6" name="Title 1">
            <a:extLst>
              <a:ext uri="{FF2B5EF4-FFF2-40B4-BE49-F238E27FC236}">
                <a16:creationId xmlns:a16="http://schemas.microsoft.com/office/drawing/2014/main" id="{1C01A03A-3D81-0B06-0EE4-C3FA3AEDD397}"/>
              </a:ext>
            </a:extLst>
          </p:cNvPr>
          <p:cNvSpPr txBox="1">
            <a:spLocks/>
          </p:cNvSpPr>
          <p:nvPr/>
        </p:nvSpPr>
        <p:spPr>
          <a:xfrm>
            <a:off x="1990549" y="432820"/>
            <a:ext cx="9914217" cy="143952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5400" b="1" kern="0" dirty="0">
                <a:effectLst/>
                <a:latin typeface="Adobe Caslon Pro" panose="0205050205050A020403" pitchFamily="18" charset="0"/>
                <a:ea typeface="Times New Roman" panose="02020603050405020304" pitchFamily="18" charset="0"/>
                <a:cs typeface="Times New Roman" panose="02020603050405020304" pitchFamily="18" charset="0"/>
              </a:rPr>
              <a:t>Booking Patterns</a:t>
            </a:r>
            <a:br>
              <a:rPr lang="en-IN" sz="1400" kern="100" dirty="0">
                <a:latin typeface="Arno Pro Display" panose="02020502050506020403" pitchFamily="18" charset="0"/>
                <a:ea typeface="Calibri" panose="020F0502020204030204" pitchFamily="34" charset="0"/>
                <a:cs typeface="Times New Roman" panose="02020603050405020304" pitchFamily="18" charset="0"/>
              </a:rPr>
            </a:br>
            <a:r>
              <a:rPr lang="en-US" sz="1400" kern="0" dirty="0">
                <a:effectLst/>
                <a:latin typeface="Arno Pro Display" panose="02020502050506020403" pitchFamily="18" charset="0"/>
                <a:ea typeface="Times New Roman" panose="02020603050405020304" pitchFamily="18" charset="0"/>
                <a:cs typeface="Times New Roman" panose="02020603050405020304" pitchFamily="18" charset="0"/>
              </a:rPr>
              <a:t>In this chapter, we have Covered to reveal booking patterns, including the average length of customer stays at the hotel, including both weekend nights and week nights.</a:t>
            </a:r>
            <a:endParaRPr lang="en-IN" sz="1400" dirty="0">
              <a:latin typeface="Arno Pro Display" panose="02020502050506020403" pitchFamily="18" charset="0"/>
            </a:endParaRPr>
          </a:p>
        </p:txBody>
      </p:sp>
      <p:sp>
        <p:nvSpPr>
          <p:cNvPr id="14" name="TextBox 13">
            <a:extLst>
              <a:ext uri="{FF2B5EF4-FFF2-40B4-BE49-F238E27FC236}">
                <a16:creationId xmlns:a16="http://schemas.microsoft.com/office/drawing/2014/main" id="{2559335E-A24F-532C-FD94-F04F25E6765F}"/>
              </a:ext>
            </a:extLst>
          </p:cNvPr>
          <p:cNvSpPr txBox="1"/>
          <p:nvPr/>
        </p:nvSpPr>
        <p:spPr>
          <a:xfrm>
            <a:off x="5807219" y="2387714"/>
            <a:ext cx="5508267" cy="3123932"/>
          </a:xfrm>
          <a:prstGeom prst="rect">
            <a:avLst/>
          </a:prstGeom>
          <a:noFill/>
        </p:spPr>
        <p:txBody>
          <a:bodyPr wrap="square">
            <a:spAutoFit/>
          </a:bodyPr>
          <a:lstStyle/>
          <a:p>
            <a:r>
              <a:rPr lang="en-US" dirty="0">
                <a:latin typeface="Arno Pro Caption" panose="02020502040506020403" pitchFamily="18" charset="0"/>
              </a:rPr>
              <a:t>We have evaluated that, on average, customers prefer to stay for a duration of preference for both weekend nights and weeknights.</a:t>
            </a:r>
          </a:p>
          <a:p>
            <a:endParaRPr lang="en-US" dirty="0">
              <a:latin typeface="Arno Pro Caption" panose="02020502040506020403" pitchFamily="18" charset="0"/>
            </a:endParaRPr>
          </a:p>
          <a:p>
            <a:pPr marL="0" indent="0">
              <a:buNone/>
            </a:pPr>
            <a:r>
              <a:rPr lang="en-US" dirty="0">
                <a:latin typeface="Arno Pro Caption" panose="02020502040506020403" pitchFamily="18" charset="0"/>
              </a:rPr>
              <a:t>The  Average Ratio of Stay Week nights is as follows:-</a:t>
            </a:r>
          </a:p>
          <a:p>
            <a:pPr marL="0" indent="0">
              <a:buNone/>
            </a:pPr>
            <a:r>
              <a:rPr lang="en-US" dirty="0">
                <a:latin typeface="Arno Pro Caption" panose="02020502040506020403" pitchFamily="18" charset="0"/>
              </a:rPr>
              <a:t>		A. Resort Hotel : 3</a:t>
            </a:r>
          </a:p>
          <a:p>
            <a:pPr marL="0" indent="0">
              <a:buNone/>
            </a:pPr>
            <a:r>
              <a:rPr lang="en-US" dirty="0">
                <a:latin typeface="Arno Pro Caption" panose="02020502040506020403" pitchFamily="18" charset="0"/>
              </a:rPr>
              <a:t>		B. City Hotel : 2</a:t>
            </a:r>
          </a:p>
          <a:p>
            <a:pPr marL="0" indent="0">
              <a:buNone/>
            </a:pPr>
            <a:r>
              <a:rPr lang="en-US" dirty="0">
                <a:latin typeface="Arno Pro Caption" panose="02020502040506020403" pitchFamily="18" charset="0"/>
              </a:rPr>
              <a:t>The  Average Ratio of Stay Weekend nights is as follows:-</a:t>
            </a:r>
          </a:p>
          <a:p>
            <a:pPr marL="0" indent="0">
              <a:buNone/>
            </a:pPr>
            <a:r>
              <a:rPr lang="en-US" dirty="0">
                <a:latin typeface="Arno Pro Caption" panose="02020502040506020403" pitchFamily="18" charset="0"/>
              </a:rPr>
              <a:t>		A. Resort Hotel : 1</a:t>
            </a:r>
          </a:p>
          <a:p>
            <a:pPr marL="0" indent="0">
              <a:buNone/>
            </a:pPr>
            <a:r>
              <a:rPr lang="en-US" dirty="0">
                <a:latin typeface="Arno Pro Caption" panose="02020502040506020403" pitchFamily="18" charset="0"/>
              </a:rPr>
              <a:t>		B. City Hotel : </a:t>
            </a:r>
            <a:r>
              <a:rPr lang="en-IN" dirty="0">
                <a:latin typeface="Arno Pro Caption" panose="02020502040506020403" pitchFamily="18" charset="0"/>
              </a:rPr>
              <a:t>1</a:t>
            </a:r>
          </a:p>
          <a:p>
            <a:endParaRPr lang="en-IN" sz="1700" dirty="0"/>
          </a:p>
        </p:txBody>
      </p:sp>
    </p:spTree>
    <p:extLst>
      <p:ext uri="{BB962C8B-B14F-4D97-AF65-F5344CB8AC3E}">
        <p14:creationId xmlns:p14="http://schemas.microsoft.com/office/powerpoint/2010/main" val="2429098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DBAD2-71A1-4100-48D4-2CD90B513A18}"/>
              </a:ext>
            </a:extLst>
          </p:cNvPr>
          <p:cNvSpPr>
            <a:spLocks noGrp="1"/>
          </p:cNvSpPr>
          <p:nvPr>
            <p:ph idx="1"/>
          </p:nvPr>
        </p:nvSpPr>
        <p:spPr>
          <a:xfrm>
            <a:off x="7912359" y="2700487"/>
            <a:ext cx="4279641" cy="3834298"/>
          </a:xfrm>
        </p:spPr>
        <p:txBody>
          <a:bodyPr>
            <a:normAutofit/>
          </a:bodyPr>
          <a:lstStyle/>
          <a:p>
            <a:r>
              <a:rPr lang="en-US" sz="1400" dirty="0">
                <a:latin typeface="Arno Pro Caption" panose="02020502040506020403" pitchFamily="18" charset="0"/>
              </a:rPr>
              <a:t>We have identified the meal preferences of customers during the booking process. Considering five different meal types, we have opted for a Pie Chart to represent this data.</a:t>
            </a:r>
            <a:r>
              <a:rPr lang="en-US" sz="1400" b="1" i="0" dirty="0">
                <a:effectLst/>
                <a:latin typeface="Arno Pro Caption" panose="02020502040506020403" pitchFamily="18" charset="0"/>
              </a:rPr>
              <a:t> </a:t>
            </a:r>
          </a:p>
          <a:p>
            <a:r>
              <a:rPr lang="en-US" sz="1400" dirty="0">
                <a:latin typeface="Arno Pro Caption" panose="02020502040506020403" pitchFamily="18" charset="0"/>
              </a:rPr>
              <a:t>Based on the previous data, we have provided a            bifurcation of payment methods used by customers. The</a:t>
            </a:r>
            <a:r>
              <a:rPr lang="en-US" sz="1400" i="0" dirty="0">
                <a:effectLst/>
                <a:latin typeface="Arno Pro Caption" panose="02020502040506020403" pitchFamily="18" charset="0"/>
              </a:rPr>
              <a:t> Business will benefit by understanding that their Direct bookings are very less compared to Agents booking hence they can do a brainstorming session on how can they increase the direct booking so as to not pay agent commission if paid any</a:t>
            </a:r>
          </a:p>
        </p:txBody>
      </p:sp>
      <p:pic>
        <p:nvPicPr>
          <p:cNvPr id="4" name="Picture 3">
            <a:extLst>
              <a:ext uri="{FF2B5EF4-FFF2-40B4-BE49-F238E27FC236}">
                <a16:creationId xmlns:a16="http://schemas.microsoft.com/office/drawing/2014/main" id="{8EDB6C43-A209-A066-2786-E24534DD7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15" y="3137429"/>
            <a:ext cx="3864003" cy="2723931"/>
          </a:xfrm>
          <a:prstGeom prst="rect">
            <a:avLst/>
          </a:prstGeom>
        </p:spPr>
      </p:pic>
      <p:pic>
        <p:nvPicPr>
          <p:cNvPr id="5" name="Picture 4">
            <a:extLst>
              <a:ext uri="{FF2B5EF4-FFF2-40B4-BE49-F238E27FC236}">
                <a16:creationId xmlns:a16="http://schemas.microsoft.com/office/drawing/2014/main" id="{BE9A8C73-D2D7-4162-63C5-511170FD0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434" y="2571680"/>
            <a:ext cx="3496348" cy="3720563"/>
          </a:xfrm>
          <a:prstGeom prst="rect">
            <a:avLst/>
          </a:prstGeom>
        </p:spPr>
      </p:pic>
      <p:sp>
        <p:nvSpPr>
          <p:cNvPr id="6" name="Title 1">
            <a:extLst>
              <a:ext uri="{FF2B5EF4-FFF2-40B4-BE49-F238E27FC236}">
                <a16:creationId xmlns:a16="http://schemas.microsoft.com/office/drawing/2014/main" id="{47A2799F-C251-0E2F-29BE-C0B8B4182EC7}"/>
              </a:ext>
            </a:extLst>
          </p:cNvPr>
          <p:cNvSpPr txBox="1">
            <a:spLocks/>
          </p:cNvSpPr>
          <p:nvPr/>
        </p:nvSpPr>
        <p:spPr>
          <a:xfrm>
            <a:off x="1555575" y="172720"/>
            <a:ext cx="9666780" cy="2285999"/>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685800"/>
            <a:endParaRPr lang="en-IN" sz="4400" b="1" kern="0" dirty="0">
              <a:effectLst/>
              <a:latin typeface="Adobe Caslon Pro" panose="0205050205050A020403" pitchFamily="18" charset="0"/>
              <a:ea typeface="Times New Roman" panose="02020603050405020304" pitchFamily="18" charset="0"/>
              <a:cs typeface="Times New Roman" panose="02020603050405020304" pitchFamily="18" charset="0"/>
            </a:endParaRPr>
          </a:p>
          <a:p>
            <a:pPr marL="685800"/>
            <a:r>
              <a:rPr lang="en-IN" sz="9800" b="1" kern="0" dirty="0">
                <a:effectLst/>
                <a:latin typeface="Adobe Caslon Pro" panose="0205050205050A020403" pitchFamily="18" charset="0"/>
                <a:ea typeface="Times New Roman" panose="02020603050405020304" pitchFamily="18" charset="0"/>
                <a:cs typeface="Times New Roman" panose="02020603050405020304" pitchFamily="18" charset="0"/>
              </a:rPr>
              <a:t>Booking Patterns</a:t>
            </a:r>
            <a:br>
              <a:rPr lang="en-IN" sz="8600" kern="100" dirty="0">
                <a:latin typeface="Arno Pro Display" panose="02020502050506020403" pitchFamily="18" charset="0"/>
                <a:ea typeface="Calibri" panose="020F0502020204030204" pitchFamily="34" charset="0"/>
                <a:cs typeface="Times New Roman" panose="02020603050405020304" pitchFamily="18" charset="0"/>
              </a:rPr>
            </a:br>
            <a:endParaRPr lang="en-IN" sz="8600" dirty="0">
              <a:effectLst/>
            </a:endParaRPr>
          </a:p>
          <a:p>
            <a:pPr marL="742950" lvl="1" indent="-285750">
              <a:lnSpc>
                <a:spcPct val="115000"/>
              </a:lnSpc>
              <a:spcAft>
                <a:spcPts val="1000"/>
              </a:spcAft>
              <a:buSzPts val="1000"/>
              <a:buFont typeface="Symbol" panose="05050102010706020507" pitchFamily="18" charset="2"/>
              <a:buChar char=""/>
              <a:tabLst>
                <a:tab pos="914400" algn="l"/>
              </a:tabLst>
            </a:pPr>
            <a:r>
              <a:rPr lang="en-IN" sz="2500" kern="0" dirty="0">
                <a:effectLst/>
                <a:latin typeface="Segoe UI" panose="020B0502040204020203" pitchFamily="34" charset="0"/>
                <a:ea typeface="Times New Roman" panose="02020603050405020304" pitchFamily="18" charset="0"/>
                <a:cs typeface="Times New Roman" panose="02020603050405020304" pitchFamily="18" charset="0"/>
              </a:rPr>
              <a:t>IDENTIFY THE MOST POPULAR MEAL CHOICES.</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r>
              <a:rPr lang="en-IN" sz="2500" kern="0" dirty="0">
                <a:effectLst/>
                <a:latin typeface="Segoe UI" panose="020B0502040204020203" pitchFamily="34" charset="0"/>
                <a:ea typeface="Times New Roman" panose="02020603050405020304" pitchFamily="18" charset="0"/>
                <a:cs typeface="Times New Roman" panose="02020603050405020304" pitchFamily="18" charset="0"/>
              </a:rPr>
              <a:t>EXPLORE THE DISTRIBUTION CHANNELS AND MARKET SEGMENTS.</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kern="0" dirty="0">
                <a:effectLst/>
                <a:latin typeface="Arno Pro Display" panose="02020502050506020403" pitchFamily="18" charset="0"/>
                <a:ea typeface="Times New Roman" panose="02020603050405020304" pitchFamily="18" charset="0"/>
                <a:cs typeface="Times New Roman" panose="02020603050405020304" pitchFamily="18" charset="0"/>
              </a:rPr>
              <a:t>.</a:t>
            </a:r>
            <a:endParaRPr lang="en-IN" sz="1400" dirty="0">
              <a:latin typeface="Arno Pro Display" panose="02020502050506020403" pitchFamily="18" charset="0"/>
            </a:endParaRPr>
          </a:p>
        </p:txBody>
      </p:sp>
    </p:spTree>
    <p:extLst>
      <p:ext uri="{BB962C8B-B14F-4D97-AF65-F5344CB8AC3E}">
        <p14:creationId xmlns:p14="http://schemas.microsoft.com/office/powerpoint/2010/main" val="314926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C1C1-3E24-90A1-4FAC-E014A695D84D}"/>
              </a:ext>
            </a:extLst>
          </p:cNvPr>
          <p:cNvSpPr>
            <a:spLocks noGrp="1"/>
          </p:cNvSpPr>
          <p:nvPr>
            <p:ph type="title"/>
          </p:nvPr>
        </p:nvSpPr>
        <p:spPr>
          <a:xfrm>
            <a:off x="2450685" y="603790"/>
            <a:ext cx="8911687" cy="1280890"/>
          </a:xfrm>
        </p:spPr>
        <p:txBody>
          <a:bodyPr/>
          <a:lstStyle/>
          <a:p>
            <a:r>
              <a:rPr lang="en-IN" dirty="0">
                <a:latin typeface="Arno Pro" panose="02020502040506020403" pitchFamily="18" charset="0"/>
              </a:rPr>
              <a:t>Summary of my project</a:t>
            </a:r>
          </a:p>
        </p:txBody>
      </p:sp>
      <p:sp>
        <p:nvSpPr>
          <p:cNvPr id="3" name="Content Placeholder 2">
            <a:extLst>
              <a:ext uri="{FF2B5EF4-FFF2-40B4-BE49-F238E27FC236}">
                <a16:creationId xmlns:a16="http://schemas.microsoft.com/office/drawing/2014/main" id="{06C00D5A-E9EF-0B24-EBCA-04FB9ABD5321}"/>
              </a:ext>
            </a:extLst>
          </p:cNvPr>
          <p:cNvSpPr>
            <a:spLocks noGrp="1"/>
          </p:cNvSpPr>
          <p:nvPr>
            <p:ph idx="1"/>
          </p:nvPr>
        </p:nvSpPr>
        <p:spPr>
          <a:xfrm>
            <a:off x="1451579" y="2015732"/>
            <a:ext cx="9819801" cy="3675941"/>
          </a:xfrm>
        </p:spPr>
        <p:txBody>
          <a:bodyPr>
            <a:normAutofit fontScale="85000" lnSpcReduction="10000"/>
          </a:bodyPr>
          <a:lstStyle/>
          <a:p>
            <a:pPr algn="l"/>
            <a:r>
              <a:rPr lang="en-US" b="1" i="0" dirty="0">
                <a:effectLst/>
                <a:latin typeface="Arno Pro Display" panose="02020502050506020403" pitchFamily="18" charset="0"/>
              </a:rPr>
              <a:t>This Project was given to us by the Abhishek sir with an intention to understand the Business done by Hotel Group.</a:t>
            </a:r>
          </a:p>
          <a:p>
            <a:pPr algn="l"/>
            <a:r>
              <a:rPr lang="en-US" b="1" i="0" dirty="0">
                <a:effectLst/>
                <a:latin typeface="Arno Pro Display" panose="02020502050506020403" pitchFamily="18" charset="0"/>
              </a:rPr>
              <a:t> This Dataset had two hotels City Hotel and Resort Hotel. </a:t>
            </a:r>
          </a:p>
          <a:p>
            <a:pPr algn="l"/>
            <a:r>
              <a:rPr lang="en-US" b="1" i="0" dirty="0">
                <a:effectLst/>
                <a:latin typeface="Arno Pro Display" panose="02020502050506020403" pitchFamily="18" charset="0"/>
              </a:rPr>
              <a:t>The data provided was for 3 years 2015 , 2016 and 2017.we also have the revenue and booking details with number of days of stay and booking cancellation, total number of guests including children. It also specifies guests wait period for booking , repetition of guests, their food choices among others. The data also gives us an analyzation of countries from which bookings have been done. We also a agent and other channels who also help in business by booking rooms for guests on the resort and city hotel behalf.</a:t>
            </a:r>
          </a:p>
          <a:p>
            <a:pPr algn="l"/>
            <a:r>
              <a:rPr lang="en-US" b="1" i="0" dirty="0">
                <a:effectLst/>
                <a:latin typeface="Arno Pro Display" panose="02020502050506020403" pitchFamily="18" charset="0"/>
              </a:rPr>
              <a:t>The data is divided between city hotel and resort hotel. Hence we can make a fair comparison between both.</a:t>
            </a:r>
          </a:p>
          <a:p>
            <a:pPr algn="l"/>
            <a:r>
              <a:rPr lang="en-US" b="1" i="0" dirty="0">
                <a:effectLst/>
                <a:latin typeface="Arno Pro Display" panose="02020502050506020403" pitchFamily="18" charset="0"/>
              </a:rPr>
              <a:t>Before visualize any data from the data set We will do the data cleaning as to fill any null values and delete any duplicated values and after that we have to do data wrangling.</a:t>
            </a:r>
          </a:p>
          <a:p>
            <a:pPr algn="l"/>
            <a:r>
              <a:rPr lang="en-US" b="1" i="0" dirty="0">
                <a:effectLst/>
                <a:latin typeface="Arno Pro Display" panose="02020502050506020403" pitchFamily="18" charset="0"/>
              </a:rPr>
              <a:t>Also we will do our analysis for both city and resort as individual businesses and in comparison to one another. We will also take help of charts for better analysis.</a:t>
            </a:r>
          </a:p>
          <a:p>
            <a:endParaRPr lang="en-IN" dirty="0"/>
          </a:p>
        </p:txBody>
      </p:sp>
    </p:spTree>
    <p:extLst>
      <p:ext uri="{BB962C8B-B14F-4D97-AF65-F5344CB8AC3E}">
        <p14:creationId xmlns:p14="http://schemas.microsoft.com/office/powerpoint/2010/main" val="3673151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A2B0-21D5-3584-B9DF-A6DE346694CD}"/>
              </a:ext>
            </a:extLst>
          </p:cNvPr>
          <p:cNvSpPr>
            <a:spLocks noGrp="1"/>
          </p:cNvSpPr>
          <p:nvPr>
            <p:ph type="title"/>
          </p:nvPr>
        </p:nvSpPr>
        <p:spPr>
          <a:xfrm>
            <a:off x="1794621" y="292734"/>
            <a:ext cx="9648824" cy="1666875"/>
          </a:xfrm>
        </p:spPr>
        <p:txBody>
          <a:bodyPr>
            <a:normAutofit fontScale="90000"/>
          </a:bodyPr>
          <a:lstStyle/>
          <a:p>
            <a:pPr marL="457200" lvl="1">
              <a:lnSpc>
                <a:spcPct val="115000"/>
              </a:lnSpc>
              <a:spcAft>
                <a:spcPts val="1000"/>
              </a:spcAft>
              <a:buSzPts val="1000"/>
              <a:tabLst>
                <a:tab pos="914400" algn="l"/>
              </a:tabLst>
            </a:pPr>
            <a:r>
              <a:rPr lang="en-IN" sz="4900" b="1" kern="0" dirty="0">
                <a:solidFill>
                  <a:schemeClr val="tx1"/>
                </a:solidFill>
                <a:effectLst/>
                <a:latin typeface="Arno Pro Caption" panose="02020502040506020403" pitchFamily="18" charset="0"/>
                <a:ea typeface="Times New Roman" panose="02020603050405020304" pitchFamily="18" charset="0"/>
                <a:cs typeface="Times New Roman" panose="02020603050405020304" pitchFamily="18" charset="0"/>
              </a:rPr>
              <a:t>Room Assignment and Changes</a:t>
            </a:r>
            <a:br>
              <a:rPr lang="en-IN" sz="4900" b="1" dirty="0">
                <a:solidFill>
                  <a:schemeClr val="tx1"/>
                </a:solidFill>
                <a:ea typeface="Times New Roman" panose="02020603050405020304" pitchFamily="18" charset="0"/>
                <a:cs typeface="Times New Roman" panose="02020603050405020304" pitchFamily="18" charset="0"/>
              </a:rPr>
            </a:br>
            <a:r>
              <a:rPr lang="en-IN" sz="1600" b="1" kern="0" dirty="0">
                <a:solidFill>
                  <a:schemeClr val="tx1"/>
                </a:solidFill>
                <a:effectLst/>
                <a:latin typeface="Arno Pro Display" panose="02020502050506020403" pitchFamily="18" charset="0"/>
                <a:ea typeface="Times New Roman" panose="02020603050405020304" pitchFamily="18" charset="0"/>
                <a:cs typeface="Times New Roman" panose="02020603050405020304" pitchFamily="18" charset="0"/>
              </a:rPr>
              <a:t>Explore the distribution of reserved room types.</a:t>
            </a:r>
            <a:br>
              <a:rPr lang="en-IN" sz="1600" b="1" kern="100" dirty="0">
                <a:solidFill>
                  <a:schemeClr val="tx1"/>
                </a:solidFill>
                <a:effectLst/>
                <a:latin typeface="Arno Pro Display" panose="02020502050506020403" pitchFamily="18" charset="0"/>
                <a:ea typeface="Calibri" panose="020F0502020204030204" pitchFamily="34" charset="0"/>
                <a:cs typeface="Times New Roman" panose="02020603050405020304" pitchFamily="18" charset="0"/>
              </a:rPr>
            </a:br>
            <a:r>
              <a:rPr lang="en-IN" sz="1600" b="1" kern="0" dirty="0">
                <a:solidFill>
                  <a:schemeClr val="tx1"/>
                </a:solidFill>
                <a:effectLst/>
                <a:latin typeface="Arno Pro Display" panose="02020502050506020403" pitchFamily="18" charset="0"/>
                <a:ea typeface="Times New Roman" panose="02020603050405020304" pitchFamily="18" charset="0"/>
                <a:cs typeface="Times New Roman" panose="02020603050405020304" pitchFamily="18" charset="0"/>
              </a:rPr>
              <a:t>Identify cases where the assigned room type differs from the reserved type.</a:t>
            </a:r>
            <a:br>
              <a:rPr lang="en-IN" sz="1600" b="1" kern="100" dirty="0">
                <a:solidFill>
                  <a:schemeClr val="tx1"/>
                </a:solidFill>
                <a:effectLst/>
                <a:latin typeface="Arno Pro Display" panose="02020502050506020403" pitchFamily="18" charset="0"/>
                <a:ea typeface="Calibri" panose="020F0502020204030204" pitchFamily="34" charset="0"/>
                <a:cs typeface="Times New Roman" panose="02020603050405020304" pitchFamily="18" charset="0"/>
              </a:rPr>
            </a:br>
            <a:br>
              <a:rPr lang="en-IN" sz="1600" b="1" dirty="0">
                <a:solidFill>
                  <a:schemeClr val="tx1"/>
                </a:solidFill>
                <a:latin typeface="Adobe Caslon Pro" panose="0205050205050A020403" pitchFamily="18" charset="0"/>
              </a:rPr>
            </a:br>
            <a:endParaRPr lang="en-IN" sz="1600" b="1" dirty="0">
              <a:solidFill>
                <a:schemeClr val="tx1"/>
              </a:solidFill>
              <a:latin typeface="Adobe Caslon Pro" panose="0205050205050A020403" pitchFamily="18" charset="0"/>
            </a:endParaRPr>
          </a:p>
        </p:txBody>
      </p:sp>
      <p:sp>
        <p:nvSpPr>
          <p:cNvPr id="3" name="Content Placeholder 2">
            <a:extLst>
              <a:ext uri="{FF2B5EF4-FFF2-40B4-BE49-F238E27FC236}">
                <a16:creationId xmlns:a16="http://schemas.microsoft.com/office/drawing/2014/main" id="{71880DF0-188D-68B9-7F38-7E167B892293}"/>
              </a:ext>
            </a:extLst>
          </p:cNvPr>
          <p:cNvSpPr>
            <a:spLocks noGrp="1"/>
          </p:cNvSpPr>
          <p:nvPr>
            <p:ph idx="1"/>
          </p:nvPr>
        </p:nvSpPr>
        <p:spPr>
          <a:xfrm>
            <a:off x="8402145" y="2006082"/>
            <a:ext cx="3380496" cy="3348296"/>
          </a:xfrm>
        </p:spPr>
        <p:txBody>
          <a:bodyPr>
            <a:normAutofit fontScale="92500" lnSpcReduction="10000"/>
          </a:bodyPr>
          <a:lstStyle/>
          <a:p>
            <a:pPr marL="0" indent="0" algn="l">
              <a:buNone/>
            </a:pPr>
            <a:r>
              <a:rPr lang="en-US" i="0" dirty="0">
                <a:effectLst/>
                <a:latin typeface="Arno Pro Caption" panose="02020502040506020403" pitchFamily="18" charset="0"/>
              </a:rPr>
              <a:t>The management will be able to understand that the maximum bookings are done for type A and D hence they can either reduce type of rooms or get more amenities in other types. They can also give discounts.</a:t>
            </a:r>
          </a:p>
          <a:p>
            <a:pPr marL="0" indent="0" algn="l">
              <a:buNone/>
            </a:pPr>
            <a:r>
              <a:rPr lang="en-US" i="0" dirty="0">
                <a:effectLst/>
                <a:latin typeface="Arno Pro Caption" panose="02020502040506020403" pitchFamily="18" charset="0"/>
              </a:rPr>
              <a:t>Management should ensure that the room type booked by the customers is the one provided to them. If the management fails to do so, it may have an impact on their revenue</a:t>
            </a:r>
          </a:p>
          <a:p>
            <a:pPr marL="685800"/>
            <a:endParaRPr lang="en-IN" dirty="0">
              <a:effectLst/>
            </a:endParaRPr>
          </a:p>
        </p:txBody>
      </p:sp>
      <p:pic>
        <p:nvPicPr>
          <p:cNvPr id="5" name="Picture 4">
            <a:extLst>
              <a:ext uri="{FF2B5EF4-FFF2-40B4-BE49-F238E27FC236}">
                <a16:creationId xmlns:a16="http://schemas.microsoft.com/office/drawing/2014/main" id="{764CBE23-A8CA-E2C9-524F-92338F72E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05" y="2006082"/>
            <a:ext cx="3364956" cy="3023835"/>
          </a:xfrm>
          <a:prstGeom prst="rect">
            <a:avLst/>
          </a:prstGeom>
        </p:spPr>
      </p:pic>
      <p:pic>
        <p:nvPicPr>
          <p:cNvPr id="7" name="Picture 6">
            <a:extLst>
              <a:ext uri="{FF2B5EF4-FFF2-40B4-BE49-F238E27FC236}">
                <a16:creationId xmlns:a16="http://schemas.microsoft.com/office/drawing/2014/main" id="{0CE4EB97-84C7-5650-7783-F6A20F6D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486" y="2006082"/>
            <a:ext cx="4337001" cy="3080270"/>
          </a:xfrm>
          <a:prstGeom prst="rect">
            <a:avLst/>
          </a:prstGeom>
        </p:spPr>
      </p:pic>
      <p:sp>
        <p:nvSpPr>
          <p:cNvPr id="4" name="Content Placeholder 2">
            <a:extLst>
              <a:ext uri="{FF2B5EF4-FFF2-40B4-BE49-F238E27FC236}">
                <a16:creationId xmlns:a16="http://schemas.microsoft.com/office/drawing/2014/main" id="{0B1B2C4F-CF85-B2E3-E0BE-305CFC965247}"/>
              </a:ext>
            </a:extLst>
          </p:cNvPr>
          <p:cNvSpPr txBox="1">
            <a:spLocks/>
          </p:cNvSpPr>
          <p:nvPr/>
        </p:nvSpPr>
        <p:spPr>
          <a:xfrm>
            <a:off x="1971894" y="4986079"/>
            <a:ext cx="6115925" cy="184467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685800"/>
            <a:endParaRPr lang="en-IN" dirty="0"/>
          </a:p>
        </p:txBody>
      </p:sp>
    </p:spTree>
    <p:extLst>
      <p:ext uri="{BB962C8B-B14F-4D97-AF65-F5344CB8AC3E}">
        <p14:creationId xmlns:p14="http://schemas.microsoft.com/office/powerpoint/2010/main" val="438014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BFF3-0F31-34EB-2CF8-804BB836DA2C}"/>
              </a:ext>
            </a:extLst>
          </p:cNvPr>
          <p:cNvSpPr>
            <a:spLocks noGrp="1"/>
          </p:cNvSpPr>
          <p:nvPr>
            <p:ph type="title"/>
          </p:nvPr>
        </p:nvSpPr>
        <p:spPr>
          <a:xfrm>
            <a:off x="1967101" y="604918"/>
            <a:ext cx="10814179" cy="1028150"/>
          </a:xfrm>
        </p:spPr>
        <p:txBody>
          <a:bodyPr>
            <a:normAutofit fontScale="90000"/>
          </a:bodyPr>
          <a:lstStyle/>
          <a:p>
            <a:r>
              <a:rPr lang="en-IN" sz="4900" b="1" kern="0" dirty="0">
                <a:effectLst/>
                <a:latin typeface="Arno Pro Caption" panose="02020502040506020403" pitchFamily="18" charset="0"/>
                <a:ea typeface="Times New Roman" panose="02020603050405020304" pitchFamily="18" charset="0"/>
                <a:cs typeface="Times New Roman" panose="02020603050405020304" pitchFamily="18" charset="0"/>
              </a:rPr>
              <a:t>Waiting List and Special Requests</a:t>
            </a:r>
            <a:br>
              <a:rPr lang="en-IN" b="1" kern="0" dirty="0">
                <a:effectLst/>
                <a:latin typeface="Arno Pro Caption" panose="02020502040506020403" pitchFamily="18" charset="0"/>
                <a:ea typeface="Times New Roman" panose="02020603050405020304" pitchFamily="18" charset="0"/>
                <a:cs typeface="Times New Roman" panose="02020603050405020304" pitchFamily="18" charset="0"/>
              </a:rPr>
            </a:br>
            <a:r>
              <a:rPr lang="en-IN" sz="1600" b="1" kern="0" dirty="0">
                <a:effectLst/>
                <a:latin typeface="Arno Pro Light Display" panose="02020402050506020403" pitchFamily="18" charset="0"/>
                <a:ea typeface="Times New Roman" panose="02020603050405020304" pitchFamily="18" charset="0"/>
                <a:cs typeface="Times New Roman" panose="02020603050405020304" pitchFamily="18" charset="0"/>
              </a:rPr>
              <a:t>Analyse the days spent on the waiting list</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A693B8C1-3583-49E5-5B72-F24066AEDA28}"/>
              </a:ext>
            </a:extLst>
          </p:cNvPr>
          <p:cNvSpPr>
            <a:spLocks noGrp="1"/>
          </p:cNvSpPr>
          <p:nvPr>
            <p:ph idx="1"/>
          </p:nvPr>
        </p:nvSpPr>
        <p:spPr>
          <a:xfrm>
            <a:off x="7922265" y="2044045"/>
            <a:ext cx="4207155" cy="3450613"/>
          </a:xfrm>
        </p:spPr>
        <p:txBody>
          <a:bodyPr>
            <a:normAutofit fontScale="85000" lnSpcReduction="10000"/>
          </a:bodyPr>
          <a:lstStyle/>
          <a:p>
            <a:pPr marL="457200" lvl="1" indent="0">
              <a:lnSpc>
                <a:spcPct val="115000"/>
              </a:lnSpc>
              <a:spcAft>
                <a:spcPts val="1000"/>
              </a:spcAft>
              <a:buSzPts val="1000"/>
              <a:buNone/>
              <a:tabLst>
                <a:tab pos="914400" algn="l"/>
              </a:tabLst>
            </a:pPr>
            <a:endParaRPr lang="en-US" sz="1100" b="1" i="0" dirty="0">
              <a:effectLst/>
              <a:latin typeface="-apple-system"/>
            </a:endParaRPr>
          </a:p>
          <a:p>
            <a:pPr marL="457200" lvl="1" indent="0">
              <a:lnSpc>
                <a:spcPct val="115000"/>
              </a:lnSpc>
              <a:spcAft>
                <a:spcPts val="1000"/>
              </a:spcAft>
              <a:buSzPts val="1000"/>
              <a:buNone/>
              <a:tabLst>
                <a:tab pos="914400" algn="l"/>
              </a:tabLst>
            </a:pPr>
            <a:r>
              <a:rPr lang="en-US" sz="2000" b="1" dirty="0">
                <a:latin typeface="Arno Pro Light Display" panose="02020402050506020403" pitchFamily="18" charset="0"/>
              </a:rPr>
              <a:t>This chart indicates that there is the highest demand for our hotels in April-May and September-October. During these months, we should strive to increase the room inventory to meet the demand effectively.</a:t>
            </a:r>
          </a:p>
          <a:p>
            <a:pPr marL="457200" lvl="1" indent="0">
              <a:lnSpc>
                <a:spcPct val="115000"/>
              </a:lnSpc>
              <a:spcAft>
                <a:spcPts val="1000"/>
              </a:spcAft>
              <a:buSzPts val="1000"/>
              <a:buNone/>
              <a:tabLst>
                <a:tab pos="914400" algn="l"/>
              </a:tabLst>
            </a:pPr>
            <a:r>
              <a:rPr lang="en-US" sz="2000" b="1" i="0" dirty="0">
                <a:effectLst/>
                <a:latin typeface="Arno Pro Light Display" panose="02020402050506020403" pitchFamily="18" charset="0"/>
              </a:rPr>
              <a:t>Resort hotel need to increase their facilities so that their bookings increases</a:t>
            </a:r>
            <a:r>
              <a:rPr lang="en-US" sz="1400" b="1" i="0" dirty="0">
                <a:effectLst/>
                <a:latin typeface="Arno Pro Light Display" panose="02020402050506020403" pitchFamily="18" charset="0"/>
              </a:rPr>
              <a:t>.</a:t>
            </a:r>
          </a:p>
        </p:txBody>
      </p:sp>
      <p:pic>
        <p:nvPicPr>
          <p:cNvPr id="5" name="Picture 4">
            <a:extLst>
              <a:ext uri="{FF2B5EF4-FFF2-40B4-BE49-F238E27FC236}">
                <a16:creationId xmlns:a16="http://schemas.microsoft.com/office/drawing/2014/main" id="{CB6E4DA0-FB88-BBB8-BCD6-E754E38A2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54" y="2044045"/>
            <a:ext cx="7246025" cy="3685271"/>
          </a:xfrm>
          <a:prstGeom prst="rect">
            <a:avLst/>
          </a:prstGeom>
        </p:spPr>
      </p:pic>
    </p:spTree>
    <p:extLst>
      <p:ext uri="{BB962C8B-B14F-4D97-AF65-F5344CB8AC3E}">
        <p14:creationId xmlns:p14="http://schemas.microsoft.com/office/powerpoint/2010/main" val="118388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2C02-17B3-B940-209E-F2BE3A56608D}"/>
              </a:ext>
            </a:extLst>
          </p:cNvPr>
          <p:cNvSpPr>
            <a:spLocks noGrp="1"/>
          </p:cNvSpPr>
          <p:nvPr>
            <p:ph type="title"/>
          </p:nvPr>
        </p:nvSpPr>
        <p:spPr/>
        <p:txBody>
          <a:bodyPr/>
          <a:lstStyle/>
          <a:p>
            <a:r>
              <a:rPr lang="en-IN" b="1" kern="0" dirty="0">
                <a:effectLst/>
                <a:ea typeface="Times New Roman" panose="02020603050405020304" pitchFamily="18" charset="0"/>
                <a:cs typeface="Times New Roman" panose="02020603050405020304" pitchFamily="18" charset="0"/>
              </a:rPr>
              <a:t>Cancellation Analysis</a:t>
            </a:r>
            <a:br>
              <a:rPr lang="en-IN" sz="1800" b="1"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58C7A8E5-29BC-D85D-812E-CF31135DB8B6}"/>
              </a:ext>
            </a:extLst>
          </p:cNvPr>
          <p:cNvSpPr>
            <a:spLocks noGrp="1"/>
          </p:cNvSpPr>
          <p:nvPr>
            <p:ph idx="1"/>
          </p:nvPr>
        </p:nvSpPr>
        <p:spPr>
          <a:xfrm>
            <a:off x="1268963" y="1959429"/>
            <a:ext cx="10578993" cy="4450701"/>
          </a:xfrm>
        </p:spPr>
        <p:txBody>
          <a:bodyPr>
            <a:normAutofit/>
          </a:bodyPr>
          <a:lstStyle/>
          <a:p>
            <a:pPr marL="457200" lvl="1" indent="0">
              <a:lnSpc>
                <a:spcPct val="115000"/>
              </a:lnSpc>
              <a:spcAft>
                <a:spcPts val="1000"/>
              </a:spcAft>
              <a:buSzPts val="1000"/>
              <a:buNone/>
              <a:tabLst>
                <a:tab pos="914400" algn="l"/>
              </a:tabLst>
            </a:pPr>
            <a:r>
              <a:rPr lang="en-IN" sz="17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Examine the relationship between lead time and cancellations</a:t>
            </a:r>
            <a:r>
              <a:rPr lang="en-IN" sz="1700" b="1" kern="0" dirty="0">
                <a:effectLst/>
                <a:latin typeface="Arno Pro Display" panose="02020502050506020403" pitchFamily="18" charset="0"/>
                <a:ea typeface="Times New Roman" panose="02020603050405020304" pitchFamily="18" charset="0"/>
                <a:cs typeface="Times New Roman" panose="02020603050405020304" pitchFamily="18" charset="0"/>
              </a:rPr>
              <a:t>. </a:t>
            </a:r>
            <a:endParaRPr lang="en-IN" sz="1700" b="1" kern="0" dirty="0">
              <a:latin typeface="Arno Pro Display" panose="02020502050506020403" pitchFamily="18" charset="0"/>
              <a:ea typeface="Times New Roman" panose="02020603050405020304" pitchFamily="18" charset="0"/>
              <a:cs typeface="Times New Roman" panose="02020603050405020304" pitchFamily="18" charset="0"/>
            </a:endParaRPr>
          </a:p>
          <a:p>
            <a:pPr marL="457200" lvl="1" indent="0">
              <a:lnSpc>
                <a:spcPct val="115000"/>
              </a:lnSpc>
              <a:spcAft>
                <a:spcPts val="1000"/>
              </a:spcAft>
              <a:buSzPts val="1000"/>
              <a:buNone/>
              <a:tabLst>
                <a:tab pos="914400" algn="l"/>
              </a:tabLst>
            </a:pPr>
            <a:r>
              <a:rPr lang="en-US" sz="1100" b="0" i="0" dirty="0">
                <a:effectLst/>
                <a:latin typeface="Arno Pro Display" panose="02020502050506020403" pitchFamily="18" charset="0"/>
              </a:rPr>
              <a:t> </a:t>
            </a:r>
            <a:r>
              <a:rPr lang="en-US" sz="1500" b="0" i="0" dirty="0">
                <a:effectLst/>
                <a:latin typeface="Arno Pro Display" panose="02020502050506020403" pitchFamily="18" charset="0"/>
              </a:rPr>
              <a:t>Generally, there is a notable correlation between the length of the lead time, i.e., the duration between booking and the actual stay, and the likelihood of cancellations.  Longer lead times often correspond to a higher probability of cancellations, as travel plans may change or unforeseen circumstances may arise.</a:t>
            </a:r>
            <a:endParaRPr lang="en-IN" sz="1500" kern="100" dirty="0">
              <a:effectLst/>
              <a:latin typeface="Arno Pro Display" panose="02020502050506020403" pitchFamily="18" charset="0"/>
              <a:ea typeface="Calibri" panose="020F0502020204030204" pitchFamily="34" charset="0"/>
              <a:cs typeface="Times New Roman" panose="02020603050405020304" pitchFamily="18" charset="0"/>
            </a:endParaRPr>
          </a:p>
          <a:p>
            <a:pPr marL="457200" lvl="1" indent="0">
              <a:lnSpc>
                <a:spcPct val="115000"/>
              </a:lnSpc>
              <a:spcAft>
                <a:spcPts val="1000"/>
              </a:spcAft>
              <a:buSzPts val="1000"/>
              <a:buNone/>
              <a:tabLst>
                <a:tab pos="914400" algn="l"/>
              </a:tabLst>
            </a:pPr>
            <a:r>
              <a:rPr lang="en-IN" sz="16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Determine the most common reasons for cancellations</a:t>
            </a:r>
            <a:r>
              <a:rPr lang="en-IN" sz="1600" b="1" kern="0" dirty="0">
                <a:effectLst/>
                <a:latin typeface="Arno Pro Display" panose="02020502050506020403" pitchFamily="18" charset="0"/>
                <a:ea typeface="Times New Roman" panose="02020603050405020304" pitchFamily="18" charset="0"/>
                <a:cs typeface="Times New Roman" panose="02020603050405020304" pitchFamily="18" charset="0"/>
              </a:rPr>
              <a:t>.</a:t>
            </a:r>
            <a:endParaRPr lang="en-IN" sz="1600" b="1" kern="0" dirty="0">
              <a:latin typeface="Arno Pro Display" panose="02020502050506020403" pitchFamily="18" charset="0"/>
              <a:ea typeface="Times New Roman" panose="02020603050405020304" pitchFamily="18" charset="0"/>
              <a:cs typeface="Times New Roman" panose="02020603050405020304" pitchFamily="18" charset="0"/>
            </a:endParaRPr>
          </a:p>
          <a:p>
            <a:pPr marL="457200" lvl="1" indent="0">
              <a:lnSpc>
                <a:spcPct val="115000"/>
              </a:lnSpc>
              <a:spcAft>
                <a:spcPts val="1000"/>
              </a:spcAft>
              <a:buSzPts val="1000"/>
              <a:buNone/>
              <a:tabLst>
                <a:tab pos="914400" algn="l"/>
              </a:tabLst>
            </a:pPr>
            <a:r>
              <a:rPr lang="en-IN" sz="1400" b="1" i="0" dirty="0">
                <a:effectLst/>
                <a:latin typeface="Adobe Caslon Pro" panose="0205050205050A020403" pitchFamily="18" charset="0"/>
              </a:rPr>
              <a:t>Change in Plans, Financial Constraints, Health Concerns, Booking Mistakes, Unsatisfactory Reviews or Ratings, Competing Offers , Weather or Natural Disasters, Family or Personal Issues, Travel Restrictions</a:t>
            </a:r>
            <a:r>
              <a:rPr lang="en-IN" sz="1400" b="1" i="0" dirty="0">
                <a:effectLst/>
                <a:latin typeface="Arno Pro Display" panose="02020502050506020403" pitchFamily="18" charset="0"/>
              </a:rPr>
              <a:t>(</a:t>
            </a:r>
            <a:r>
              <a:rPr lang="en-IN" sz="1400" b="0" i="0" dirty="0">
                <a:effectLst/>
                <a:latin typeface="Arno Pro Display" panose="02020502050506020403" pitchFamily="18" charset="0"/>
              </a:rPr>
              <a:t>Changes in travel restrictions, visa issues)</a:t>
            </a:r>
          </a:p>
          <a:p>
            <a:pPr marL="742950" lvl="1" indent="-285750">
              <a:lnSpc>
                <a:spcPct val="115000"/>
              </a:lnSpc>
              <a:spcAft>
                <a:spcPts val="1000"/>
              </a:spcAft>
              <a:buSzPts val="1000"/>
              <a:buFont typeface="Symbol" panose="05050102010706020507" pitchFamily="18" charset="2"/>
              <a:buChar char=""/>
              <a:tabLst>
                <a:tab pos="914400" algn="l"/>
              </a:tabLst>
            </a:pPr>
            <a:endParaRPr lang="en-IN" sz="1200" kern="0" dirty="0">
              <a:effectLst/>
              <a:ea typeface="Times New Roman" panose="02020603050405020304" pitchFamily="18"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0134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0D5754-7697-2E24-1B9A-DABB0072C5F1}"/>
              </a:ext>
            </a:extLst>
          </p:cNvPr>
          <p:cNvSpPr>
            <a:spLocks noGrp="1"/>
          </p:cNvSpPr>
          <p:nvPr>
            <p:ph type="title"/>
          </p:nvPr>
        </p:nvSpPr>
        <p:spPr/>
        <p:txBody>
          <a:bodyPr/>
          <a:lstStyle/>
          <a:p>
            <a:r>
              <a:rPr lang="en-IN" b="1" kern="0" dirty="0">
                <a:effectLst/>
                <a:ea typeface="Times New Roman" panose="02020603050405020304" pitchFamily="18" charset="0"/>
                <a:cs typeface="Times New Roman" panose="02020603050405020304" pitchFamily="18" charset="0"/>
              </a:rPr>
              <a:t>Cancellation Analysis</a:t>
            </a:r>
            <a:br>
              <a:rPr lang="en-IN" sz="1800" b="1" kern="100" dirty="0">
                <a:solidFill>
                  <a:srgbClr val="D1D5DB"/>
                </a:solidFill>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5" name="Content Placeholder 2">
            <a:extLst>
              <a:ext uri="{FF2B5EF4-FFF2-40B4-BE49-F238E27FC236}">
                <a16:creationId xmlns:a16="http://schemas.microsoft.com/office/drawing/2014/main" id="{2AA7BEC3-9A01-1DE1-AFCA-5AAB3EF74DB4}"/>
              </a:ext>
            </a:extLst>
          </p:cNvPr>
          <p:cNvSpPr>
            <a:spLocks noGrp="1"/>
          </p:cNvSpPr>
          <p:nvPr>
            <p:ph idx="1"/>
          </p:nvPr>
        </p:nvSpPr>
        <p:spPr>
          <a:xfrm>
            <a:off x="1119674" y="1562420"/>
            <a:ext cx="10578993" cy="4450701"/>
          </a:xfrm>
        </p:spPr>
        <p:txBody>
          <a:bodyPr>
            <a:normAutofit fontScale="92500" lnSpcReduction="20000"/>
          </a:bodyPr>
          <a:lstStyle/>
          <a:p>
            <a:pPr marL="685800"/>
            <a:endParaRPr lang="en-IN" dirty="0">
              <a:effectLst/>
            </a:endParaRPr>
          </a:p>
          <a:p>
            <a:pPr marL="457200" lvl="1" indent="0">
              <a:lnSpc>
                <a:spcPct val="115000"/>
              </a:lnSpc>
              <a:spcAft>
                <a:spcPts val="1000"/>
              </a:spcAft>
              <a:buSzPts val="1000"/>
              <a:buNone/>
              <a:tabLst>
                <a:tab pos="914400" algn="l"/>
              </a:tabLst>
            </a:pPr>
            <a:r>
              <a:rPr lang="en-IN" sz="2200" b="1" u="sng" kern="0" dirty="0">
                <a:effectLst/>
                <a:latin typeface="Arno Pro Display" panose="02020502050506020403" pitchFamily="18" charset="0"/>
                <a:ea typeface="Times New Roman" panose="02020603050405020304" pitchFamily="18" charset="0"/>
                <a:cs typeface="Times New Roman" panose="02020603050405020304" pitchFamily="18" charset="0"/>
              </a:rPr>
              <a:t>Investigate the impact of previous cancellations on current bookings.</a:t>
            </a:r>
          </a:p>
          <a:p>
            <a:pPr marL="457200" lvl="1" indent="0">
              <a:lnSpc>
                <a:spcPct val="115000"/>
              </a:lnSpc>
              <a:spcAft>
                <a:spcPts val="1000"/>
              </a:spcAft>
              <a:buSzPts val="1000"/>
              <a:buNone/>
              <a:tabLst>
                <a:tab pos="914400" algn="l"/>
              </a:tabLst>
            </a:pPr>
            <a:r>
              <a:rPr lang="en-US" sz="2200" b="0" i="0" dirty="0">
                <a:effectLst/>
                <a:latin typeface="Arno Pro Display" panose="02020502050506020403" pitchFamily="18" charset="0"/>
              </a:rPr>
              <a:t>Investigating the impact of previous cancellations on current bookings sheds light on a significant aspect of the hospitality industry. Cancellations from prior reservations can influence the decision-making process of potential guests when considering a booking. The presence of a history of cancellations may erode trust or create hesitancy among customers, potentially affecting the overall conversion rate. Hotel management must carefully analyze and address the factors contributing to past cancellations, whether they stem from external factors or internal issues. Implementing robust measures such as improved communication, flexible cancellation policies, and enhanced service quality can help rebuild confidence among potential guests. Proactive efforts to mitigate the impact of previous cancellations can contribute to a more positive perception of the hotel, encouraging future bookings and fostering customer loyalty in the competitive hospitality mark</a:t>
            </a:r>
            <a:endParaRPr lang="en-IN" sz="2200" kern="100" dirty="0">
              <a:effectLst/>
              <a:latin typeface="Arno Pro Display" panose="02020502050506020403"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200" b="0" i="0" dirty="0">
              <a:effectLst/>
              <a:latin typeface="Arno Pro Display" panose="02020502050506020403"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200" kern="0" dirty="0">
              <a:effectLst/>
              <a:ea typeface="Times New Roman" panose="02020603050405020304" pitchFamily="18" charset="0"/>
              <a:cs typeface="Times New Roman" panose="02020603050405020304" pitchFamily="18" charset="0"/>
            </a:endParaRPr>
          </a:p>
          <a:p>
            <a:pPr marL="742950" lvl="1" indent="-285750">
              <a:lnSpc>
                <a:spcPct val="115000"/>
              </a:lnSpc>
              <a:spcAft>
                <a:spcPts val="1000"/>
              </a:spcAft>
              <a:buSzPts val="1000"/>
              <a:buFont typeface="Symbol" panose="05050102010706020507" pitchFamily="18" charset="2"/>
              <a:buChar char=""/>
              <a:tabLst>
                <a:tab pos="914400" algn="l"/>
              </a:tabLst>
            </a:pPr>
            <a:endParaRPr lang="en-IN"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886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22CA-85DB-B9E6-BE90-2B66C19D5656}"/>
              </a:ext>
            </a:extLst>
          </p:cNvPr>
          <p:cNvSpPr>
            <a:spLocks noGrp="1"/>
          </p:cNvSpPr>
          <p:nvPr>
            <p:ph type="title"/>
          </p:nvPr>
        </p:nvSpPr>
        <p:spPr>
          <a:xfrm>
            <a:off x="1742259" y="598523"/>
            <a:ext cx="9603275" cy="970968"/>
          </a:xfrm>
        </p:spPr>
        <p:txBody>
          <a:bodyPr>
            <a:normAutofit fontScale="90000"/>
          </a:bodyPr>
          <a:lstStyle/>
          <a:p>
            <a:pPr marL="685800"/>
            <a:r>
              <a:rPr lang="en-IN" sz="4900" b="1" kern="0" dirty="0">
                <a:effectLst/>
                <a:latin typeface="Arno Pro Caption" panose="02020502040506020403" pitchFamily="18" charset="0"/>
                <a:ea typeface="Times New Roman" panose="02020603050405020304" pitchFamily="18" charset="0"/>
                <a:cs typeface="Times New Roman" panose="02020603050405020304" pitchFamily="18" charset="0"/>
              </a:rPr>
              <a:t>Financial Insights</a:t>
            </a:r>
            <a:br>
              <a:rPr lang="en-IN" sz="4900" b="1" kern="0" dirty="0">
                <a:effectLst/>
                <a:latin typeface="Arno Pro Caption" panose="02020502040506020403" pitchFamily="18" charset="0"/>
                <a:ea typeface="Times New Roman" panose="02020603050405020304" pitchFamily="18" charset="0"/>
                <a:cs typeface="Times New Roman" panose="02020603050405020304" pitchFamily="18" charset="0"/>
              </a:rPr>
            </a:br>
            <a:r>
              <a:rPr lang="en-IN" sz="1600" b="1" kern="0" dirty="0">
                <a:effectLst/>
                <a:latin typeface="Arno Pro Display" panose="02020502050506020403" pitchFamily="18" charset="0"/>
                <a:ea typeface="Times New Roman" panose="02020603050405020304" pitchFamily="18" charset="0"/>
                <a:cs typeface="Times New Roman" panose="02020603050405020304" pitchFamily="18" charset="0"/>
              </a:rPr>
              <a:t>Calculate the average daily rate (ADR) and its distribution channels.</a:t>
            </a:r>
            <a:br>
              <a:rPr lang="en-IN" sz="1600" b="1"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b="1" kern="0" dirty="0">
                <a:effectLst/>
                <a:latin typeface="Arno Pro Display" panose="02020502050506020403" pitchFamily="18" charset="0"/>
                <a:ea typeface="Times New Roman" panose="02020603050405020304" pitchFamily="18" charset="0"/>
                <a:cs typeface="Times New Roman" panose="02020603050405020304" pitchFamily="18" charset="0"/>
              </a:rPr>
              <a:t> </a:t>
            </a:r>
            <a:br>
              <a:rPr lang="en-IN" sz="11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b="1" kern="100" dirty="0">
                <a:effectLst/>
                <a:ea typeface="Calibri" panose="020F0502020204030204" pitchFamily="34" charset="0"/>
                <a:cs typeface="Times New Roman" panose="02020603050405020304" pitchFamily="18" charset="0"/>
              </a:rPr>
            </a:br>
            <a:endParaRPr lang="en-IN" b="1" dirty="0"/>
          </a:p>
        </p:txBody>
      </p:sp>
      <p:sp>
        <p:nvSpPr>
          <p:cNvPr id="7" name="Content Placeholder 6">
            <a:extLst>
              <a:ext uri="{FF2B5EF4-FFF2-40B4-BE49-F238E27FC236}">
                <a16:creationId xmlns:a16="http://schemas.microsoft.com/office/drawing/2014/main" id="{733FBEE9-070A-88F7-2674-2E72B100E2A7}"/>
              </a:ext>
            </a:extLst>
          </p:cNvPr>
          <p:cNvSpPr>
            <a:spLocks noGrp="1"/>
          </p:cNvSpPr>
          <p:nvPr>
            <p:ph idx="1"/>
          </p:nvPr>
        </p:nvSpPr>
        <p:spPr>
          <a:xfrm>
            <a:off x="6574971" y="1978975"/>
            <a:ext cx="5131837" cy="3841632"/>
          </a:xfrm>
        </p:spPr>
        <p:txBody>
          <a:bodyPr>
            <a:normAutofit/>
          </a:bodyPr>
          <a:lstStyle/>
          <a:p>
            <a:pPr marL="0" indent="0">
              <a:buNone/>
            </a:pPr>
            <a:r>
              <a:rPr lang="en-US" dirty="0">
                <a:latin typeface="Arno Pro Caption" panose="02020502040506020403" pitchFamily="18" charset="0"/>
              </a:rPr>
              <a:t>This chart indicates the revenue generated through various distribution channels, revealing that the highest average revenue collection of $120.32 occurred through GDS. </a:t>
            </a:r>
          </a:p>
          <a:p>
            <a:pPr marL="0" indent="0">
              <a:buNone/>
            </a:pPr>
            <a:r>
              <a:rPr lang="en-US" dirty="0">
                <a:latin typeface="Arno Pro Caption" panose="02020502040506020403" pitchFamily="18" charset="0"/>
              </a:rPr>
              <a:t>The management should give attention on corporate channel to grow ADR</a:t>
            </a:r>
            <a:endParaRPr lang="en-IN" dirty="0">
              <a:latin typeface="Arno Pro Caption" panose="02020502040506020403" pitchFamily="18" charset="0"/>
            </a:endParaRPr>
          </a:p>
        </p:txBody>
      </p:sp>
      <p:pic>
        <p:nvPicPr>
          <p:cNvPr id="11" name="Picture 10">
            <a:extLst>
              <a:ext uri="{FF2B5EF4-FFF2-40B4-BE49-F238E27FC236}">
                <a16:creationId xmlns:a16="http://schemas.microsoft.com/office/drawing/2014/main" id="{E855C3F3-3260-F756-F21C-E0F581A2E53F}"/>
              </a:ext>
            </a:extLst>
          </p:cNvPr>
          <p:cNvPicPr>
            <a:picLocks noChangeAspect="1"/>
          </p:cNvPicPr>
          <p:nvPr/>
        </p:nvPicPr>
        <p:blipFill>
          <a:blip r:embed="rId2"/>
          <a:stretch>
            <a:fillRect/>
          </a:stretch>
        </p:blipFill>
        <p:spPr>
          <a:xfrm>
            <a:off x="1454388" y="1978975"/>
            <a:ext cx="4859666" cy="3520698"/>
          </a:xfrm>
          <a:prstGeom prst="rect">
            <a:avLst/>
          </a:prstGeom>
        </p:spPr>
      </p:pic>
    </p:spTree>
    <p:extLst>
      <p:ext uri="{BB962C8B-B14F-4D97-AF65-F5344CB8AC3E}">
        <p14:creationId xmlns:p14="http://schemas.microsoft.com/office/powerpoint/2010/main" val="272378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2D2634-C239-39E6-09E9-C02C7883290B}"/>
              </a:ext>
            </a:extLst>
          </p:cNvPr>
          <p:cNvSpPr>
            <a:spLocks noGrp="1"/>
          </p:cNvSpPr>
          <p:nvPr>
            <p:ph type="title"/>
          </p:nvPr>
        </p:nvSpPr>
        <p:spPr>
          <a:xfrm>
            <a:off x="2235803" y="454660"/>
            <a:ext cx="9603275" cy="1358454"/>
          </a:xfrm>
        </p:spPr>
        <p:txBody>
          <a:bodyPr>
            <a:normAutofit fontScale="90000"/>
          </a:bodyPr>
          <a:lstStyle/>
          <a:p>
            <a:pPr marL="685800"/>
            <a:r>
              <a:rPr lang="en-IN" sz="4900" b="1" kern="0" dirty="0">
                <a:effectLst/>
                <a:latin typeface="Arno Pro Caption" panose="02020502040506020403" pitchFamily="18" charset="0"/>
                <a:ea typeface="Times New Roman" panose="02020603050405020304" pitchFamily="18" charset="0"/>
                <a:cs typeface="Times New Roman" panose="02020603050405020304" pitchFamily="18" charset="0"/>
              </a:rPr>
              <a:t>Financial Insights</a:t>
            </a:r>
            <a:br>
              <a:rPr lang="en-IN" sz="1600" b="1"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b="1" kern="0" dirty="0">
                <a:effectLst/>
                <a:latin typeface="Arno Pro Display" panose="02020502050506020403" pitchFamily="18" charset="0"/>
                <a:ea typeface="Times New Roman" panose="02020603050405020304" pitchFamily="18" charset="0"/>
                <a:cs typeface="Times New Roman" panose="02020603050405020304" pitchFamily="18" charset="0"/>
              </a:rPr>
              <a:t>Evaluate the revenue generated based on different customer types.</a:t>
            </a:r>
            <a:br>
              <a:rPr lang="en-IN" sz="1600" b="1" kern="100" dirty="0">
                <a:effectLst/>
                <a:latin typeface="Arno Pro Display" panose="02020502050506020403" pitchFamily="18" charset="0"/>
                <a:ea typeface="Calibri" panose="020F0502020204030204" pitchFamily="34" charset="0"/>
                <a:cs typeface="Times New Roman" panose="02020603050405020304" pitchFamily="18" charset="0"/>
              </a:rPr>
            </a:br>
            <a:r>
              <a:rPr lang="en-IN" sz="1600" b="1" kern="0" dirty="0">
                <a:effectLst/>
                <a:latin typeface="Arno Pro Display" panose="02020502050506020403" pitchFamily="18" charset="0"/>
                <a:ea typeface="Times New Roman" panose="02020603050405020304" pitchFamily="18" charset="0"/>
                <a:cs typeface="Times New Roman" panose="02020603050405020304" pitchFamily="18" charset="0"/>
              </a:rPr>
              <a:t>Assess the impact of deposit types on bookings</a:t>
            </a:r>
            <a:r>
              <a:rPr lang="en-IN" sz="1200" b="1" kern="0" dirty="0">
                <a:effectLst/>
                <a:latin typeface="Segoe UI" panose="020B0502040204020203" pitchFamily="34" charset="0"/>
                <a:ea typeface="Times New Roman" panose="02020603050405020304" pitchFamily="18" charset="0"/>
                <a:cs typeface="Times New Roman" panose="02020603050405020304" pitchFamily="18" charset="0"/>
              </a:rPr>
              <a:t>.</a:t>
            </a:r>
            <a:br>
              <a:rPr lang="en-IN" sz="11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b="1" kern="100" dirty="0">
                <a:effectLst/>
                <a:ea typeface="Calibri" panose="020F0502020204030204" pitchFamily="34"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810CFF9B-3B68-6872-4657-59495B9CF626}"/>
              </a:ext>
            </a:extLst>
          </p:cNvPr>
          <p:cNvSpPr>
            <a:spLocks noGrp="1"/>
          </p:cNvSpPr>
          <p:nvPr>
            <p:ph idx="1"/>
          </p:nvPr>
        </p:nvSpPr>
        <p:spPr>
          <a:xfrm>
            <a:off x="5542384" y="2015732"/>
            <a:ext cx="5512470" cy="3965190"/>
          </a:xfrm>
        </p:spPr>
        <p:txBody>
          <a:bodyPr/>
          <a:lstStyle/>
          <a:p>
            <a:pPr marL="0" indent="0">
              <a:buNone/>
            </a:pPr>
            <a:r>
              <a:rPr lang="en-US" dirty="0"/>
              <a:t>After examining this chart, it becomes evident that transient customers prefer to frequent our hotels the most, while group bookings are comparatively lower. Therefore, management should consider offering discounts, promotions, coupons, or employing other marketing strategies specifically targeted at group bookings to increase their contribution to grow their  Average Daily Rate (ADR).</a:t>
            </a:r>
          </a:p>
          <a:p>
            <a:pPr marL="0" indent="0">
              <a:buNone/>
            </a:pPr>
            <a:endParaRPr lang="en-US" dirty="0"/>
          </a:p>
          <a:p>
            <a:endParaRPr lang="en-IN" dirty="0"/>
          </a:p>
        </p:txBody>
      </p:sp>
      <p:pic>
        <p:nvPicPr>
          <p:cNvPr id="4" name="Picture 3">
            <a:extLst>
              <a:ext uri="{FF2B5EF4-FFF2-40B4-BE49-F238E27FC236}">
                <a16:creationId xmlns:a16="http://schemas.microsoft.com/office/drawing/2014/main" id="{6DE22E68-F14F-CC2E-DABD-BCB9A18AD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227" y="1936243"/>
            <a:ext cx="4147194" cy="2583696"/>
          </a:xfrm>
          <a:prstGeom prst="rect">
            <a:avLst/>
          </a:prstGeom>
        </p:spPr>
      </p:pic>
      <p:pic>
        <p:nvPicPr>
          <p:cNvPr id="5" name="Picture 4">
            <a:extLst>
              <a:ext uri="{FF2B5EF4-FFF2-40B4-BE49-F238E27FC236}">
                <a16:creationId xmlns:a16="http://schemas.microsoft.com/office/drawing/2014/main" id="{EDB7156F-CD2C-648E-2D2F-EEAA28771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27" y="4602429"/>
            <a:ext cx="4147194" cy="1583768"/>
          </a:xfrm>
          <a:prstGeom prst="rect">
            <a:avLst/>
          </a:prstGeom>
        </p:spPr>
      </p:pic>
    </p:spTree>
    <p:extLst>
      <p:ext uri="{BB962C8B-B14F-4D97-AF65-F5344CB8AC3E}">
        <p14:creationId xmlns:p14="http://schemas.microsoft.com/office/powerpoint/2010/main" val="3667285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5C36-E0C1-EE4B-5007-BA1FAE30EF90}"/>
              </a:ext>
            </a:extLst>
          </p:cNvPr>
          <p:cNvSpPr>
            <a:spLocks noGrp="1"/>
          </p:cNvSpPr>
          <p:nvPr>
            <p:ph type="title"/>
          </p:nvPr>
        </p:nvSpPr>
        <p:spPr>
          <a:xfrm>
            <a:off x="2653885" y="542830"/>
            <a:ext cx="8911687" cy="1280890"/>
          </a:xfrm>
        </p:spPr>
        <p:txBody>
          <a:bodyPr>
            <a:normAutofit/>
          </a:bodyPr>
          <a:lstStyle/>
          <a:p>
            <a:r>
              <a:rPr lang="en-IN" b="1" kern="0" dirty="0">
                <a:latin typeface="Arno Pro Caption" panose="02020502040506020403" pitchFamily="18" charset="0"/>
                <a:ea typeface="Times New Roman" panose="02020603050405020304" pitchFamily="18" charset="0"/>
              </a:rPr>
              <a:t>R</a:t>
            </a:r>
            <a:r>
              <a:rPr lang="en-IN" sz="3600" b="1" kern="0" dirty="0">
                <a:latin typeface="Arno Pro Caption" panose="02020502040506020403" pitchFamily="18" charset="0"/>
                <a:ea typeface="Times New Roman" panose="02020603050405020304" pitchFamily="18" charset="0"/>
              </a:rPr>
              <a:t>evenue</a:t>
            </a:r>
            <a:r>
              <a:rPr lang="en-IN" sz="3600" b="1" kern="0" dirty="0">
                <a:effectLst/>
                <a:latin typeface="Arno Pro Caption" panose="02020502040506020403" pitchFamily="18" charset="0"/>
                <a:ea typeface="Times New Roman" panose="02020603050405020304" pitchFamily="18" charset="0"/>
              </a:rPr>
              <a:t> Analysis</a:t>
            </a:r>
            <a:br>
              <a:rPr lang="en-IN" b="1" kern="0" dirty="0">
                <a:effectLst/>
                <a:latin typeface="Segoe UI" panose="020B0502040204020203" pitchFamily="34" charset="0"/>
                <a:ea typeface="Times New Roman" panose="02020603050405020304" pitchFamily="18" charset="0"/>
              </a:rPr>
            </a:br>
            <a:r>
              <a:rPr lang="en-IN" sz="1600" b="1" kern="0" dirty="0">
                <a:effectLst/>
                <a:latin typeface="Arno Pro Caption" panose="02020502040506020403" pitchFamily="18" charset="0"/>
                <a:ea typeface="Times New Roman" panose="02020603050405020304" pitchFamily="18" charset="0"/>
              </a:rPr>
              <a:t>Monitor the evolution </a:t>
            </a:r>
            <a:r>
              <a:rPr lang="en-IN" sz="1600" b="1" kern="0" dirty="0">
                <a:latin typeface="Arno Pro Caption" panose="02020502040506020403" pitchFamily="18" charset="0"/>
                <a:ea typeface="Times New Roman" panose="02020603050405020304" pitchFamily="18" charset="0"/>
              </a:rPr>
              <a:t>of </a:t>
            </a:r>
            <a:r>
              <a:rPr lang="en-IN" sz="1600" b="1" kern="0" dirty="0">
                <a:effectLst/>
                <a:latin typeface="Arno Pro Caption" panose="02020502040506020403" pitchFamily="18" charset="0"/>
                <a:ea typeface="Times New Roman" panose="02020603050405020304" pitchFamily="18" charset="0"/>
              </a:rPr>
              <a:t>revenue from each month</a:t>
            </a:r>
            <a:br>
              <a:rPr lang="en-IN" sz="1600" b="1" kern="0" dirty="0">
                <a:effectLst/>
                <a:latin typeface="Arno Pro Caption" panose="02020502040506020403" pitchFamily="18" charset="0"/>
                <a:ea typeface="Times New Roman" panose="02020603050405020304" pitchFamily="18" charset="0"/>
              </a:rPr>
            </a:br>
            <a:r>
              <a:rPr lang="en-IN" sz="1600" b="1" kern="0" dirty="0">
                <a:effectLst/>
                <a:latin typeface="Arno Pro Caption" panose="02020502040506020403" pitchFamily="18" charset="0"/>
                <a:ea typeface="Times New Roman" panose="02020603050405020304" pitchFamily="18" charset="0"/>
              </a:rPr>
              <a:t> </a:t>
            </a:r>
            <a:endParaRPr lang="en-IN" b="1" dirty="0"/>
          </a:p>
        </p:txBody>
      </p:sp>
      <p:sp>
        <p:nvSpPr>
          <p:cNvPr id="7" name="Content Placeholder 6">
            <a:extLst>
              <a:ext uri="{FF2B5EF4-FFF2-40B4-BE49-F238E27FC236}">
                <a16:creationId xmlns:a16="http://schemas.microsoft.com/office/drawing/2014/main" id="{CCCA3D04-3658-B94B-D34D-B687FA5496EA}"/>
              </a:ext>
            </a:extLst>
          </p:cNvPr>
          <p:cNvSpPr>
            <a:spLocks noGrp="1"/>
          </p:cNvSpPr>
          <p:nvPr>
            <p:ph idx="1"/>
          </p:nvPr>
        </p:nvSpPr>
        <p:spPr>
          <a:xfrm>
            <a:off x="5383763" y="1853754"/>
            <a:ext cx="6808238" cy="4313781"/>
          </a:xfrm>
        </p:spPr>
        <p:txBody>
          <a:bodyPr>
            <a:noAutofit/>
          </a:bodyPr>
          <a:lstStyle/>
          <a:p>
            <a:pPr marL="457200" indent="0">
              <a:buNone/>
            </a:pPr>
            <a:r>
              <a:rPr lang="en-US" sz="1400" b="0" i="0" dirty="0">
                <a:effectLst/>
                <a:latin typeface="Arno Pro Light Display" panose="02020402050506020403" pitchFamily="18" charset="0"/>
              </a:rPr>
              <a:t> </a:t>
            </a:r>
            <a:r>
              <a:rPr lang="en-US" sz="1400" b="0" i="0" dirty="0">
                <a:effectLst/>
                <a:latin typeface="Söhne"/>
              </a:rPr>
              <a:t>During the months of April through September, there is a noticeable surge in the demand for hotel rooms, indicating a peak season for the hospitality industry. It is imperative for hotels to strategically prepare for this period, considering that these months typically experience increased occupancy. Recognizing that heightened demand often corresponds with increased competition, hotels should focus on not only managing the influx of guests efficiently but also on optimizing revenue.</a:t>
            </a:r>
          </a:p>
          <a:p>
            <a:pPr marL="457200" indent="0">
              <a:buNone/>
            </a:pPr>
            <a:r>
              <a:rPr lang="en-US" sz="1400" b="0" i="0" dirty="0">
                <a:effectLst/>
                <a:latin typeface="Söhne"/>
              </a:rPr>
              <a:t> Implementing dynamic pricing strategies, offering attractive packages, and capitalizing on the heightened demand can contribute to a significant boost in the average daily rate, maximizing revenue potential during these peak months. This strategic approach not only enhances the financial performance of the hotel but also ensures a seamless and profitable operation during the busy season. </a:t>
            </a:r>
          </a:p>
          <a:p>
            <a:pPr marL="457200" indent="0">
              <a:buNone/>
            </a:pPr>
            <a:r>
              <a:rPr lang="en-US" sz="1400" b="0" i="0" dirty="0">
                <a:effectLst/>
                <a:latin typeface="Söhne"/>
              </a:rPr>
              <a:t>A resort hotel should prioritize attention to all essential amenities to attract customers and increase the average daily rate. By focusing on providing a comprehensive range of services and facilities, the hotel can enhance its appeal to guests seeking a complete and enjoyable experience.</a:t>
            </a:r>
          </a:p>
          <a:p>
            <a:pPr marL="457200" indent="0">
              <a:buNone/>
            </a:pPr>
            <a:endParaRPr lang="en-IN" sz="1400" kern="100" dirty="0">
              <a:effectLst/>
              <a:latin typeface="Arno Pro Light Display" panose="02020402050506020403" pitchFamily="18" charset="0"/>
              <a:ea typeface="Calibri" panose="020F0502020204030204" pitchFamily="34" charset="0"/>
              <a:cs typeface="Times New Roman" panose="02020603050405020304" pitchFamily="18" charset="0"/>
            </a:endParaRPr>
          </a:p>
        </p:txBody>
      </p:sp>
      <p:pic>
        <p:nvPicPr>
          <p:cNvPr id="8" name="Content Placeholder 4">
            <a:extLst>
              <a:ext uri="{FF2B5EF4-FFF2-40B4-BE49-F238E27FC236}">
                <a16:creationId xmlns:a16="http://schemas.microsoft.com/office/drawing/2014/main" id="{922240F5-8F6D-0CCD-7A99-4684608E2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8" y="2052736"/>
            <a:ext cx="5788975" cy="3788228"/>
          </a:xfrm>
          <a:prstGeom prst="rect">
            <a:avLst/>
          </a:prstGeom>
        </p:spPr>
      </p:pic>
    </p:spTree>
    <p:extLst>
      <p:ext uri="{BB962C8B-B14F-4D97-AF65-F5344CB8AC3E}">
        <p14:creationId xmlns:p14="http://schemas.microsoft.com/office/powerpoint/2010/main" val="3086841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C1A2-CA66-FC02-3208-5C49F5E0FA5E}"/>
              </a:ext>
            </a:extLst>
          </p:cNvPr>
          <p:cNvSpPr>
            <a:spLocks noGrp="1"/>
          </p:cNvSpPr>
          <p:nvPr>
            <p:ph type="title"/>
          </p:nvPr>
        </p:nvSpPr>
        <p:spPr>
          <a:xfrm>
            <a:off x="1776622" y="528126"/>
            <a:ext cx="9603275" cy="1229554"/>
          </a:xfrm>
        </p:spPr>
        <p:txBody>
          <a:bodyPr>
            <a:normAutofit fontScale="90000"/>
          </a:bodyPr>
          <a:lstStyle/>
          <a:p>
            <a:pPr marL="457200" lvl="1">
              <a:lnSpc>
                <a:spcPct val="115000"/>
              </a:lnSpc>
              <a:spcAft>
                <a:spcPts val="1000"/>
              </a:spcAft>
              <a:buSzPts val="1000"/>
              <a:tabLst>
                <a:tab pos="914400" algn="l"/>
              </a:tabLst>
            </a:pPr>
            <a:r>
              <a:rPr lang="en-IN" sz="3600" b="1" kern="0" dirty="0">
                <a:solidFill>
                  <a:schemeClr val="tx1"/>
                </a:solidFill>
                <a:effectLst/>
                <a:latin typeface="Arno Pro Caption" panose="02020502040506020403" pitchFamily="18" charset="0"/>
                <a:ea typeface="Times New Roman" panose="02020603050405020304" pitchFamily="18" charset="0"/>
                <a:cs typeface="Times New Roman" panose="02020603050405020304" pitchFamily="18" charset="0"/>
              </a:rPr>
              <a:t>Agent and Company Analysis</a:t>
            </a:r>
            <a:br>
              <a:rPr lang="en-IN" sz="3600" b="1" kern="0" dirty="0">
                <a:solidFill>
                  <a:schemeClr val="tx1"/>
                </a:solidFill>
                <a:effectLst/>
                <a:latin typeface="Arno Pro" panose="02020502040506020403" pitchFamily="18" charset="0"/>
                <a:ea typeface="Times New Roman" panose="02020603050405020304" pitchFamily="18" charset="0"/>
                <a:cs typeface="Times New Roman" panose="02020603050405020304" pitchFamily="18" charset="0"/>
              </a:rPr>
            </a:br>
            <a:r>
              <a:rPr lang="en-IN" sz="1600" b="1" kern="0" dirty="0">
                <a:solidFill>
                  <a:schemeClr val="tx1"/>
                </a:solidFill>
                <a:effectLst/>
                <a:latin typeface="Arno Pro" panose="02020502040506020403" pitchFamily="18" charset="0"/>
                <a:ea typeface="Times New Roman" panose="02020603050405020304" pitchFamily="18" charset="0"/>
                <a:cs typeface="Times New Roman" panose="02020603050405020304" pitchFamily="18" charset="0"/>
              </a:rPr>
              <a:t>Investigate the performance of agents and companies in terms of bookings.</a:t>
            </a:r>
            <a:br>
              <a:rPr lang="en-IN" sz="1600" b="1" kern="100" dirty="0">
                <a:solidFill>
                  <a:schemeClr val="tx1"/>
                </a:solidFill>
                <a:effectLst/>
                <a:latin typeface="Arno Pro" panose="02020502040506020403" pitchFamily="18" charset="0"/>
                <a:ea typeface="Calibri" panose="020F0502020204030204" pitchFamily="34" charset="0"/>
                <a:cs typeface="Times New Roman" panose="02020603050405020304" pitchFamily="18" charset="0"/>
              </a:rPr>
            </a:br>
            <a:r>
              <a:rPr lang="en-IN" sz="1600" b="1" kern="0" dirty="0">
                <a:solidFill>
                  <a:schemeClr val="tx1"/>
                </a:solidFill>
                <a:effectLst/>
                <a:latin typeface="Arno Pro" panose="02020502040506020403" pitchFamily="18" charset="0"/>
                <a:ea typeface="Times New Roman" panose="02020603050405020304" pitchFamily="18" charset="0"/>
              </a:rPr>
              <a:t>Determine the impact of agents and companies on cancellations</a:t>
            </a:r>
            <a:br>
              <a:rPr lang="en-IN" b="1" dirty="0">
                <a:solidFill>
                  <a:schemeClr val="tx1"/>
                </a:solidFill>
                <a:latin typeface="Arno Pro" panose="02020502040506020403" pitchFamily="18" charset="0"/>
              </a:rPr>
            </a:br>
            <a:br>
              <a:rPr lang="en-IN" b="1" kern="100" dirty="0">
                <a:solidFill>
                  <a:schemeClr val="tx1"/>
                </a:solidFill>
                <a:effectLst/>
                <a:latin typeface="Arno Pro" panose="02020502040506020403" pitchFamily="18" charset="0"/>
                <a:ea typeface="Calibri" panose="020F0502020204030204" pitchFamily="34" charset="0"/>
                <a:cs typeface="Times New Roman" panose="02020603050405020304" pitchFamily="18" charset="0"/>
              </a:rPr>
            </a:br>
            <a:endParaRPr lang="en-IN" b="1" dirty="0">
              <a:solidFill>
                <a:schemeClr val="tx1"/>
              </a:solidFill>
              <a:latin typeface="Arno Pro" panose="02020502040506020403" pitchFamily="18" charset="0"/>
            </a:endParaRPr>
          </a:p>
        </p:txBody>
      </p:sp>
      <p:sp>
        <p:nvSpPr>
          <p:cNvPr id="13" name="Content Placeholder 12">
            <a:extLst>
              <a:ext uri="{FF2B5EF4-FFF2-40B4-BE49-F238E27FC236}">
                <a16:creationId xmlns:a16="http://schemas.microsoft.com/office/drawing/2014/main" id="{57C7356B-E760-DA34-1627-DDC980582456}"/>
              </a:ext>
            </a:extLst>
          </p:cNvPr>
          <p:cNvSpPr>
            <a:spLocks noGrp="1"/>
          </p:cNvSpPr>
          <p:nvPr>
            <p:ph idx="1"/>
          </p:nvPr>
        </p:nvSpPr>
        <p:spPr>
          <a:xfrm>
            <a:off x="5867400" y="2371726"/>
            <a:ext cx="6324600" cy="3286124"/>
          </a:xfrm>
        </p:spPr>
        <p:txBody>
          <a:bodyPr>
            <a:normAutofit/>
          </a:bodyPr>
          <a:lstStyle/>
          <a:p>
            <a:pPr marL="0" indent="0">
              <a:buNone/>
            </a:pPr>
            <a:r>
              <a:rPr lang="en-IN" sz="1400" dirty="0">
                <a:effectLst/>
                <a:latin typeface="Arno Pro Display" panose="02020502050506020403" pitchFamily="18" charset="0"/>
                <a:ea typeface="Times New Roman" panose="02020603050405020304" pitchFamily="18" charset="0"/>
              </a:rPr>
              <a:t>The majority of hotel bookings were facilitated through individual agents, followed by direct bookings by customers themselves. Interestingly, the least number of bookings occurred through company channels. This pattern suggests a strong reliance on individual agents for securing accommodations, indicating that personalized services or local agents play a significant role in the booking process. It also underscores the potential for hotels to enhance direct booking channels and explore strategies to attract customers independently, thereby reducing reliance on third-party intermediaries. </a:t>
            </a:r>
          </a:p>
          <a:p>
            <a:pPr marL="0" indent="0">
              <a:buNone/>
            </a:pPr>
            <a:r>
              <a:rPr lang="en-US" sz="1400" dirty="0">
                <a:effectLst/>
                <a:latin typeface="Arno Pro Display" panose="02020502050506020403" pitchFamily="18" charset="0"/>
                <a:ea typeface="Calibri" panose="020F0502020204030204" pitchFamily="34" charset="0"/>
              </a:rPr>
              <a:t>Cancellation of hotel reservations can lead to fluctuations in the Average Daily Rate (ADR) and subsequently result in a decline in revenue. The changes in ADR caused by cancellations can have a direct impact on the overall financial performance of the hotel, leading to a reduction in revenue</a:t>
            </a:r>
            <a:endParaRPr lang="en-IN" sz="1400" dirty="0">
              <a:effectLst/>
              <a:latin typeface="Arno Pro Display" panose="02020502050506020403" pitchFamily="18" charset="0"/>
              <a:ea typeface="Times New Roman" panose="02020603050405020304" pitchFamily="18" charset="0"/>
            </a:endParaRPr>
          </a:p>
          <a:p>
            <a:endParaRPr lang="en-IN" sz="1400" dirty="0">
              <a:latin typeface="Arno Pro Display" panose="02020502050506020403" pitchFamily="18" charset="0"/>
            </a:endParaRPr>
          </a:p>
        </p:txBody>
      </p:sp>
      <p:pic>
        <p:nvPicPr>
          <p:cNvPr id="5" name="Picture 4">
            <a:extLst>
              <a:ext uri="{FF2B5EF4-FFF2-40B4-BE49-F238E27FC236}">
                <a16:creationId xmlns:a16="http://schemas.microsoft.com/office/drawing/2014/main" id="{EF864811-C8FC-91B1-CBFE-E86C68466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235" y="1999130"/>
            <a:ext cx="1722269" cy="3840813"/>
          </a:xfrm>
          <a:prstGeom prst="rect">
            <a:avLst/>
          </a:prstGeom>
        </p:spPr>
      </p:pic>
      <p:pic>
        <p:nvPicPr>
          <p:cNvPr id="11" name="Content Placeholder 9">
            <a:extLst>
              <a:ext uri="{FF2B5EF4-FFF2-40B4-BE49-F238E27FC236}">
                <a16:creationId xmlns:a16="http://schemas.microsoft.com/office/drawing/2014/main" id="{5ED963F2-8EA5-3BAA-6579-89A9E665F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817" y="2924104"/>
            <a:ext cx="2049958" cy="1638442"/>
          </a:xfrm>
          <a:prstGeom prst="rect">
            <a:avLst/>
          </a:prstGeom>
        </p:spPr>
      </p:pic>
    </p:spTree>
    <p:extLst>
      <p:ext uri="{BB962C8B-B14F-4D97-AF65-F5344CB8AC3E}">
        <p14:creationId xmlns:p14="http://schemas.microsoft.com/office/powerpoint/2010/main" val="262293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42A-556A-272E-4B25-D964560FC2E5}"/>
              </a:ext>
            </a:extLst>
          </p:cNvPr>
          <p:cNvSpPr>
            <a:spLocks noGrp="1"/>
          </p:cNvSpPr>
          <p:nvPr>
            <p:ph type="title"/>
          </p:nvPr>
        </p:nvSpPr>
        <p:spPr/>
        <p:txBody>
          <a:bodyPr>
            <a:normAutofit fontScale="90000"/>
          </a:bodyPr>
          <a:lstStyle/>
          <a:p>
            <a:r>
              <a:rPr lang="en-IN" b="1" i="0" dirty="0">
                <a:effectLst/>
                <a:latin typeface="-apple-system"/>
              </a:rPr>
              <a:t>Suggestion and Solution to Business Objective</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12FE0E69-04C6-5A12-7C94-21339A63329D}"/>
              </a:ext>
            </a:extLst>
          </p:cNvPr>
          <p:cNvSpPr>
            <a:spLocks noGrp="1"/>
          </p:cNvSpPr>
          <p:nvPr>
            <p:ph idx="1"/>
          </p:nvPr>
        </p:nvSpPr>
        <p:spPr>
          <a:xfrm>
            <a:off x="1451579" y="2015732"/>
            <a:ext cx="9603275" cy="3908818"/>
          </a:xfrm>
        </p:spPr>
        <p:txBody>
          <a:bodyPr>
            <a:normAutofit lnSpcReduction="10000"/>
          </a:bodyPr>
          <a:lstStyle/>
          <a:p>
            <a:r>
              <a:rPr lang="en-US" b="0" i="0" dirty="0">
                <a:effectLst/>
                <a:latin typeface="Arno Pro Light Display" panose="02020402050506020403" pitchFamily="18" charset="0"/>
              </a:rPr>
              <a:t>During the year, the months from April to August witness a surge in hotel bookings, as it aligns with a peak period for travel enthusiasts. Recognizing this trend, it becomes imperative for hotel management to strategically focus on these months and ensure effective planning to meet the heightened demand. One key aspect is to consider increasing staff during this period to accommodate the influx of guests and maintain high-quality service standards. Additionally, meticulous attention should be given to the procurement and replenishment of essential supplies and resources necessary for seamless hotel operations during these months. By aligning staffing levels and resources with the heightened demand in the April to August timeframe, hotels can optimize their operations, enhance customer satisfaction, and capitalize on the peak travel season to maximize overall revenue.</a:t>
            </a:r>
          </a:p>
          <a:p>
            <a:r>
              <a:rPr lang="en-US" sz="2000" b="0" i="0" dirty="0">
                <a:effectLst/>
                <a:latin typeface="Arno Pro Light Display" panose="02020402050506020403" pitchFamily="18" charset="0"/>
              </a:rPr>
              <a:t>A resort hotel should prioritize attention to all essential amenities to attract customers and increase the average daily rate. By focusing on providing a comprehensive range of services and facilities, the hotel can enhance its appeal to guests seeking a complete and enjoyable experience.</a:t>
            </a:r>
          </a:p>
          <a:p>
            <a:endParaRPr lang="en-IN" dirty="0">
              <a:latin typeface="Arno Pro Light Display" panose="02020402050506020403" pitchFamily="18" charset="0"/>
            </a:endParaRPr>
          </a:p>
        </p:txBody>
      </p:sp>
    </p:spTree>
    <p:extLst>
      <p:ext uri="{BB962C8B-B14F-4D97-AF65-F5344CB8AC3E}">
        <p14:creationId xmlns:p14="http://schemas.microsoft.com/office/powerpoint/2010/main" val="3377248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73FE-7254-1A65-999B-4BAA8A089BEA}"/>
              </a:ext>
            </a:extLst>
          </p:cNvPr>
          <p:cNvSpPr>
            <a:spLocks noGrp="1"/>
          </p:cNvSpPr>
          <p:nvPr>
            <p:ph type="title"/>
          </p:nvPr>
        </p:nvSpPr>
        <p:spPr>
          <a:xfrm>
            <a:off x="1600869" y="2679971"/>
            <a:ext cx="9603275" cy="1049235"/>
          </a:xfrm>
        </p:spPr>
        <p:txBody>
          <a:bodyPr/>
          <a:lstStyle/>
          <a:p>
            <a:r>
              <a:rPr lang="en-IN" dirty="0"/>
              <a:t>  </a:t>
            </a:r>
          </a:p>
        </p:txBody>
      </p:sp>
      <p:pic>
        <p:nvPicPr>
          <p:cNvPr id="4" name="Picture 3">
            <a:extLst>
              <a:ext uri="{FF2B5EF4-FFF2-40B4-BE49-F238E27FC236}">
                <a16:creationId xmlns:a16="http://schemas.microsoft.com/office/drawing/2014/main" id="{FD67C999-CC0C-45C4-192B-060789340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991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B01F-3397-DD48-B5BD-AB71719DA276}"/>
              </a:ext>
            </a:extLst>
          </p:cNvPr>
          <p:cNvSpPr>
            <a:spLocks noGrp="1"/>
          </p:cNvSpPr>
          <p:nvPr>
            <p:ph type="title"/>
          </p:nvPr>
        </p:nvSpPr>
        <p:spPr>
          <a:xfrm>
            <a:off x="1797169" y="629103"/>
            <a:ext cx="9603275" cy="1049235"/>
          </a:xfrm>
        </p:spPr>
        <p:txBody>
          <a:bodyPr>
            <a:normAutofit fontScale="90000"/>
          </a:bodyPr>
          <a:lstStyle/>
          <a:p>
            <a:r>
              <a:rPr lang="en-IN" i="0" dirty="0">
                <a:effectLst/>
                <a:latin typeface="Arno Pro Caption" panose="02020502040506020403" pitchFamily="18" charset="0"/>
              </a:rPr>
              <a:t>Problem Statement</a:t>
            </a:r>
            <a:br>
              <a:rPr lang="en-IN" i="0" dirty="0">
                <a:effectLst/>
                <a:latin typeface="Arno Pro Caption" panose="02020502040506020403" pitchFamily="18" charset="0"/>
              </a:rPr>
            </a:br>
            <a:endParaRPr lang="en-IN" dirty="0">
              <a:latin typeface="Arno Pro Caption" panose="02020502040506020403" pitchFamily="18" charset="0"/>
            </a:endParaRPr>
          </a:p>
        </p:txBody>
      </p:sp>
      <p:sp>
        <p:nvSpPr>
          <p:cNvPr id="3" name="Content Placeholder 2">
            <a:extLst>
              <a:ext uri="{FF2B5EF4-FFF2-40B4-BE49-F238E27FC236}">
                <a16:creationId xmlns:a16="http://schemas.microsoft.com/office/drawing/2014/main" id="{35CB5B57-85C3-3A38-F01C-26AE1CBDBA57}"/>
              </a:ext>
            </a:extLst>
          </p:cNvPr>
          <p:cNvSpPr>
            <a:spLocks noGrp="1"/>
          </p:cNvSpPr>
          <p:nvPr>
            <p:ph idx="1"/>
          </p:nvPr>
        </p:nvSpPr>
        <p:spPr/>
        <p:txBody>
          <a:bodyPr/>
          <a:lstStyle/>
          <a:p>
            <a:pPr algn="l"/>
            <a:r>
              <a:rPr lang="en-US" b="1" i="0" dirty="0">
                <a:effectLst/>
                <a:latin typeface="Arno Pro Display" panose="02020502050506020403" pitchFamily="18" charset="0"/>
              </a:rPr>
              <a:t>This data set contains booking information for a city hotel and a resort hotel, and includes information such as when the booking was made, the number of adults, children, and/or babies, and the number of available parking spaces, which agent made the booking, among other things.</a:t>
            </a:r>
            <a:endParaRPr lang="en-US" b="0" i="0" dirty="0">
              <a:effectLst/>
              <a:latin typeface="Arno Pro Display" panose="02020502050506020403" pitchFamily="18" charset="0"/>
            </a:endParaRPr>
          </a:p>
          <a:p>
            <a:pPr algn="l"/>
            <a:r>
              <a:rPr lang="en-US" b="1" i="0" dirty="0">
                <a:effectLst/>
                <a:latin typeface="Arno Pro Display" panose="02020502050506020403" pitchFamily="18" charset="0"/>
              </a:rPr>
              <a:t>The objective of this project is Explore and analyze the data to discover important factors that govern the bookings.</a:t>
            </a:r>
          </a:p>
          <a:p>
            <a:endParaRPr lang="en-IN" dirty="0"/>
          </a:p>
        </p:txBody>
      </p:sp>
    </p:spTree>
    <p:extLst>
      <p:ext uri="{BB962C8B-B14F-4D97-AF65-F5344CB8AC3E}">
        <p14:creationId xmlns:p14="http://schemas.microsoft.com/office/powerpoint/2010/main" val="384626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30C3-3B09-1DBE-D70B-474872C13F64}"/>
              </a:ext>
            </a:extLst>
          </p:cNvPr>
          <p:cNvSpPr>
            <a:spLocks noGrp="1"/>
          </p:cNvSpPr>
          <p:nvPr>
            <p:ph type="title"/>
          </p:nvPr>
        </p:nvSpPr>
        <p:spPr>
          <a:xfrm>
            <a:off x="2471005" y="624110"/>
            <a:ext cx="8911687" cy="1280890"/>
          </a:xfrm>
        </p:spPr>
        <p:txBody>
          <a:bodyPr/>
          <a:lstStyle/>
          <a:p>
            <a:r>
              <a:rPr lang="en-IN" i="0" dirty="0">
                <a:effectLst/>
                <a:latin typeface="-apple-system"/>
              </a:rPr>
              <a:t>Dataset First View</a:t>
            </a:r>
            <a:br>
              <a:rPr lang="en-IN" b="1" i="0" dirty="0">
                <a:effectLst/>
                <a:latin typeface="-apple-system"/>
              </a:rPr>
            </a:br>
            <a:endParaRPr lang="en-IN" dirty="0"/>
          </a:p>
        </p:txBody>
      </p:sp>
      <p:pic>
        <p:nvPicPr>
          <p:cNvPr id="6" name="Content Placeholder 5">
            <a:extLst>
              <a:ext uri="{FF2B5EF4-FFF2-40B4-BE49-F238E27FC236}">
                <a16:creationId xmlns:a16="http://schemas.microsoft.com/office/drawing/2014/main" id="{0D9B6B39-87BF-F68D-1E33-7D7C283B0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673" y="1853753"/>
            <a:ext cx="11770503" cy="4105125"/>
          </a:xfrm>
        </p:spPr>
      </p:pic>
    </p:spTree>
    <p:extLst>
      <p:ext uri="{BB962C8B-B14F-4D97-AF65-F5344CB8AC3E}">
        <p14:creationId xmlns:p14="http://schemas.microsoft.com/office/powerpoint/2010/main" val="88442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3711-9E07-0353-8BD3-355345E87684}"/>
              </a:ext>
            </a:extLst>
          </p:cNvPr>
          <p:cNvSpPr>
            <a:spLocks noGrp="1"/>
          </p:cNvSpPr>
          <p:nvPr>
            <p:ph type="title"/>
          </p:nvPr>
        </p:nvSpPr>
        <p:spPr/>
        <p:txBody>
          <a:bodyPr/>
          <a:lstStyle/>
          <a:p>
            <a:r>
              <a:rPr lang="en-IN" b="0" i="0" dirty="0">
                <a:effectLst/>
              </a:rPr>
              <a:t>Columns</a:t>
            </a:r>
            <a:r>
              <a:rPr lang="en-IN" b="0" i="0" dirty="0">
                <a:effectLst/>
                <a:latin typeface="Courier New" panose="02070309020205020404" pitchFamily="49" charset="0"/>
              </a:rPr>
              <a:t> </a:t>
            </a:r>
            <a:r>
              <a:rPr lang="en-IN" b="0" i="0" dirty="0">
                <a:effectLst/>
              </a:rPr>
              <a:t>name</a:t>
            </a:r>
            <a:br>
              <a:rPr lang="en-IN" b="0" i="0" dirty="0">
                <a:effectLst/>
              </a:rPr>
            </a:br>
            <a:r>
              <a:rPr lang="en-IN" sz="1500" b="0" i="0" dirty="0">
                <a:effectLst/>
                <a:latin typeface="Adobe Caslon Pro" panose="0205050205050A020403" pitchFamily="18" charset="0"/>
              </a:rPr>
              <a:t>we have 119390 index sand 31 columns</a:t>
            </a:r>
            <a:r>
              <a:rPr lang="en-IN" b="0" i="0" dirty="0">
                <a:effectLst/>
              </a:rPr>
              <a:t> </a:t>
            </a:r>
            <a:endParaRPr lang="en-IN" dirty="0"/>
          </a:p>
        </p:txBody>
      </p:sp>
      <p:sp>
        <p:nvSpPr>
          <p:cNvPr id="3" name="Content Placeholder 2">
            <a:extLst>
              <a:ext uri="{FF2B5EF4-FFF2-40B4-BE49-F238E27FC236}">
                <a16:creationId xmlns:a16="http://schemas.microsoft.com/office/drawing/2014/main" id="{2EA159D8-153D-4ECB-4F6D-B504CF53E518}"/>
              </a:ext>
            </a:extLst>
          </p:cNvPr>
          <p:cNvSpPr>
            <a:spLocks noGrp="1"/>
          </p:cNvSpPr>
          <p:nvPr>
            <p:ph idx="1"/>
          </p:nvPr>
        </p:nvSpPr>
        <p:spPr/>
        <p:txBody>
          <a:bodyPr/>
          <a:lstStyle/>
          <a:p>
            <a:r>
              <a:rPr lang="en-US" sz="1800" b="0" i="0" u="none" strike="noStrike" dirty="0">
                <a:solidFill>
                  <a:srgbClr val="000000"/>
                </a:solidFill>
                <a:effectLst/>
                <a:latin typeface="Century Gothic (Body)"/>
              </a:rPr>
              <a:t>Hotel,</a:t>
            </a:r>
            <a:r>
              <a:rPr lang="en-US" dirty="0">
                <a:latin typeface="Century Gothic (Body)"/>
              </a:rPr>
              <a:t> </a:t>
            </a:r>
            <a:r>
              <a:rPr lang="en-US" sz="1800" b="0" i="0" u="none" strike="noStrike" dirty="0">
                <a:solidFill>
                  <a:srgbClr val="000000"/>
                </a:solidFill>
                <a:effectLst/>
                <a:latin typeface="Century Gothic (Body)"/>
              </a:rPr>
              <a:t>is_canceled</a:t>
            </a:r>
            <a:r>
              <a:rPr lang="en-US" dirty="0">
                <a:latin typeface="Century Gothic (Body)"/>
              </a:rPr>
              <a:t> </a:t>
            </a:r>
            <a:r>
              <a:rPr lang="en-US" sz="1800" b="0" i="0" u="none" strike="noStrike" dirty="0">
                <a:solidFill>
                  <a:srgbClr val="000000"/>
                </a:solidFill>
                <a:effectLst/>
                <a:latin typeface="Century Gothic (Body)"/>
              </a:rPr>
              <a:t>lead_time,</a:t>
            </a:r>
            <a:r>
              <a:rPr lang="en-US" dirty="0">
                <a:latin typeface="Century Gothic (Body)"/>
              </a:rPr>
              <a:t> </a:t>
            </a:r>
            <a:r>
              <a:rPr lang="en-US" sz="1800" b="0" i="0" u="none" strike="noStrike" dirty="0">
                <a:solidFill>
                  <a:srgbClr val="000000"/>
                </a:solidFill>
                <a:effectLst/>
                <a:latin typeface="Century Gothic (Body)"/>
              </a:rPr>
              <a:t>arrival_date_year,</a:t>
            </a:r>
            <a:r>
              <a:rPr lang="en-US" dirty="0">
                <a:latin typeface="Century Gothic (Body)"/>
              </a:rPr>
              <a:t> </a:t>
            </a:r>
            <a:r>
              <a:rPr lang="en-US" sz="1800" b="0" i="0" u="none" strike="noStrike" dirty="0">
                <a:solidFill>
                  <a:srgbClr val="000000"/>
                </a:solidFill>
                <a:effectLst/>
                <a:latin typeface="Century Gothic (Body)"/>
              </a:rPr>
              <a:t>arrival_date_month,</a:t>
            </a:r>
            <a:r>
              <a:rPr lang="en-US" dirty="0">
                <a:latin typeface="Century Gothic (Body)"/>
              </a:rPr>
              <a:t> </a:t>
            </a:r>
            <a:r>
              <a:rPr lang="en-US" sz="1800" b="0" i="0" u="none" strike="noStrike" dirty="0">
                <a:solidFill>
                  <a:srgbClr val="000000"/>
                </a:solidFill>
                <a:effectLst/>
                <a:latin typeface="Century Gothic (Body)"/>
              </a:rPr>
              <a:t>arrival_date_week_number,</a:t>
            </a:r>
            <a:r>
              <a:rPr lang="en-US" dirty="0">
                <a:latin typeface="Century Gothic (Body)"/>
              </a:rPr>
              <a:t> </a:t>
            </a:r>
            <a:r>
              <a:rPr lang="en-US" sz="1800" b="0" i="0" u="none" strike="noStrike" dirty="0">
                <a:solidFill>
                  <a:srgbClr val="000000"/>
                </a:solidFill>
                <a:effectLst/>
                <a:latin typeface="Century Gothic (Body)"/>
              </a:rPr>
              <a:t>arrival_date_day_of_month,</a:t>
            </a:r>
            <a:r>
              <a:rPr lang="en-US" dirty="0">
                <a:latin typeface="Century Gothic (Body)"/>
              </a:rPr>
              <a:t> </a:t>
            </a:r>
            <a:r>
              <a:rPr lang="en-US" sz="1800" b="0" i="0" u="none" strike="noStrike" dirty="0">
                <a:solidFill>
                  <a:srgbClr val="000000"/>
                </a:solidFill>
                <a:effectLst/>
                <a:latin typeface="Century Gothic (Body)"/>
              </a:rPr>
              <a:t>stays_in_weekend_nights,</a:t>
            </a:r>
            <a:r>
              <a:rPr lang="en-US" dirty="0">
                <a:latin typeface="Century Gothic (Body)"/>
              </a:rPr>
              <a:t> </a:t>
            </a:r>
            <a:r>
              <a:rPr lang="en-US" sz="1800" b="0" i="0" u="none" strike="noStrike" dirty="0">
                <a:solidFill>
                  <a:srgbClr val="000000"/>
                </a:solidFill>
                <a:effectLst/>
                <a:latin typeface="Century Gothic (Body)"/>
              </a:rPr>
              <a:t>stays_in_week_nights,</a:t>
            </a:r>
            <a:r>
              <a:rPr lang="en-US" dirty="0">
                <a:latin typeface="Century Gothic (Body)"/>
              </a:rPr>
              <a:t> </a:t>
            </a:r>
            <a:r>
              <a:rPr lang="en-US" sz="1800" b="0" i="0" u="none" strike="noStrike" dirty="0">
                <a:solidFill>
                  <a:srgbClr val="000000"/>
                </a:solidFill>
                <a:effectLst/>
                <a:latin typeface="Century Gothic (Body)"/>
              </a:rPr>
              <a:t>adults,</a:t>
            </a:r>
            <a:r>
              <a:rPr lang="en-US" dirty="0">
                <a:latin typeface="Century Gothic (Body)"/>
              </a:rPr>
              <a:t> </a:t>
            </a:r>
            <a:r>
              <a:rPr lang="en-US" sz="1800" b="0" i="0" u="none" strike="noStrike" dirty="0">
                <a:solidFill>
                  <a:srgbClr val="000000"/>
                </a:solidFill>
                <a:effectLst/>
                <a:latin typeface="Century Gothic (Body)"/>
              </a:rPr>
              <a:t>children,</a:t>
            </a:r>
            <a:r>
              <a:rPr lang="en-US" dirty="0">
                <a:latin typeface="Century Gothic (Body)"/>
              </a:rPr>
              <a:t> </a:t>
            </a:r>
            <a:r>
              <a:rPr lang="en-US" sz="1800" b="0" i="0" u="none" strike="noStrike" dirty="0">
                <a:solidFill>
                  <a:srgbClr val="000000"/>
                </a:solidFill>
                <a:effectLst/>
                <a:latin typeface="Century Gothic (Body)"/>
              </a:rPr>
              <a:t>babies</a:t>
            </a:r>
            <a:r>
              <a:rPr lang="en-US" dirty="0">
                <a:latin typeface="Century Gothic (Body)"/>
              </a:rPr>
              <a:t> ,</a:t>
            </a:r>
            <a:r>
              <a:rPr lang="en-US" sz="1800" b="0" i="0" u="none" strike="noStrike" dirty="0">
                <a:solidFill>
                  <a:srgbClr val="000000"/>
                </a:solidFill>
                <a:effectLst/>
                <a:latin typeface="Century Gothic (Body)"/>
              </a:rPr>
              <a:t>meal,</a:t>
            </a:r>
            <a:r>
              <a:rPr lang="en-US" dirty="0">
                <a:latin typeface="Century Gothic (Body)"/>
              </a:rPr>
              <a:t> </a:t>
            </a:r>
            <a:r>
              <a:rPr lang="en-US" sz="1800" b="0" i="0" u="none" strike="noStrike" dirty="0">
                <a:solidFill>
                  <a:srgbClr val="000000"/>
                </a:solidFill>
                <a:effectLst/>
                <a:latin typeface="Century Gothic (Body)"/>
              </a:rPr>
              <a:t>country,</a:t>
            </a:r>
            <a:r>
              <a:rPr lang="en-US" dirty="0">
                <a:latin typeface="Century Gothic (Body)"/>
              </a:rPr>
              <a:t> </a:t>
            </a:r>
            <a:r>
              <a:rPr lang="en-US" sz="1800" b="0" i="0" u="none" strike="noStrike" dirty="0">
                <a:solidFill>
                  <a:srgbClr val="000000"/>
                </a:solidFill>
                <a:effectLst/>
                <a:latin typeface="Century Gothic (Body)"/>
              </a:rPr>
              <a:t>market_segment,</a:t>
            </a:r>
            <a:r>
              <a:rPr lang="en-US" dirty="0">
                <a:latin typeface="Century Gothic (Body)"/>
              </a:rPr>
              <a:t> </a:t>
            </a:r>
            <a:r>
              <a:rPr lang="en-US" sz="1800" b="0" i="0" u="none" strike="noStrike" dirty="0">
                <a:solidFill>
                  <a:srgbClr val="000000"/>
                </a:solidFill>
                <a:effectLst/>
                <a:latin typeface="Century Gothic (Body)"/>
              </a:rPr>
              <a:t>distribution_channel,</a:t>
            </a:r>
            <a:r>
              <a:rPr lang="en-US" dirty="0">
                <a:latin typeface="Century Gothic (Body)"/>
              </a:rPr>
              <a:t> </a:t>
            </a:r>
            <a:r>
              <a:rPr lang="en-US" sz="1800" b="0" i="0" u="none" strike="noStrike" dirty="0">
                <a:solidFill>
                  <a:srgbClr val="000000"/>
                </a:solidFill>
                <a:effectLst/>
                <a:latin typeface="Century Gothic (Body)"/>
              </a:rPr>
              <a:t>is_repeated_guest,</a:t>
            </a:r>
            <a:r>
              <a:rPr lang="en-US" dirty="0">
                <a:latin typeface="Century Gothic (Body)"/>
              </a:rPr>
              <a:t> </a:t>
            </a:r>
            <a:r>
              <a:rPr lang="en-US" sz="1800" b="0" i="0" u="none" strike="noStrike" dirty="0">
                <a:solidFill>
                  <a:srgbClr val="000000"/>
                </a:solidFill>
                <a:effectLst/>
                <a:latin typeface="Century Gothic (Body)"/>
              </a:rPr>
              <a:t>previous_cancellations,</a:t>
            </a:r>
            <a:r>
              <a:rPr lang="en-US" dirty="0">
                <a:latin typeface="Century Gothic (Body)"/>
              </a:rPr>
              <a:t> </a:t>
            </a:r>
            <a:r>
              <a:rPr lang="en-US" sz="1800" b="0" i="0" u="none" strike="noStrike" dirty="0">
                <a:solidFill>
                  <a:srgbClr val="000000"/>
                </a:solidFill>
                <a:effectLst/>
                <a:latin typeface="Century Gothic (Body)"/>
              </a:rPr>
              <a:t>previous_bookings_not_canceled,</a:t>
            </a:r>
            <a:r>
              <a:rPr lang="en-US" dirty="0">
                <a:latin typeface="Century Gothic (Body)"/>
              </a:rPr>
              <a:t> </a:t>
            </a:r>
            <a:r>
              <a:rPr lang="en-US" sz="1800" b="0" i="0" u="none" strike="noStrike" dirty="0">
                <a:solidFill>
                  <a:srgbClr val="000000"/>
                </a:solidFill>
                <a:effectLst/>
                <a:latin typeface="Century Gothic (Body)"/>
              </a:rPr>
              <a:t>reserved_room_type,</a:t>
            </a:r>
            <a:r>
              <a:rPr lang="en-US" dirty="0">
                <a:latin typeface="Century Gothic (Body)"/>
              </a:rPr>
              <a:t> </a:t>
            </a:r>
            <a:r>
              <a:rPr lang="en-US" sz="1800" b="0" i="0" u="none" strike="noStrike" dirty="0">
                <a:solidFill>
                  <a:srgbClr val="000000"/>
                </a:solidFill>
                <a:effectLst/>
                <a:latin typeface="Century Gothic (Body)"/>
              </a:rPr>
              <a:t>assigned_room_type,</a:t>
            </a:r>
            <a:r>
              <a:rPr lang="en-US" dirty="0">
                <a:latin typeface="Century Gothic (Body)"/>
              </a:rPr>
              <a:t> </a:t>
            </a:r>
            <a:r>
              <a:rPr lang="en-US" sz="1800" b="0" i="0" u="none" strike="noStrike" dirty="0">
                <a:solidFill>
                  <a:srgbClr val="000000"/>
                </a:solidFill>
                <a:effectLst/>
                <a:latin typeface="Century Gothic (Body)"/>
              </a:rPr>
              <a:t>booking_changes,</a:t>
            </a:r>
            <a:r>
              <a:rPr lang="en-US" dirty="0">
                <a:latin typeface="Century Gothic (Body)"/>
              </a:rPr>
              <a:t> </a:t>
            </a:r>
            <a:r>
              <a:rPr lang="en-US" sz="1800" b="0" i="0" u="none" strike="noStrike" dirty="0">
                <a:solidFill>
                  <a:srgbClr val="000000"/>
                </a:solidFill>
                <a:effectLst/>
                <a:latin typeface="Century Gothic (Body)"/>
              </a:rPr>
              <a:t>deposit_type,</a:t>
            </a:r>
            <a:r>
              <a:rPr lang="en-US" dirty="0">
                <a:latin typeface="Century Gothic (Body)"/>
              </a:rPr>
              <a:t> </a:t>
            </a:r>
            <a:r>
              <a:rPr lang="en-US" sz="1800" b="0" i="0" u="none" strike="noStrike" dirty="0">
                <a:solidFill>
                  <a:srgbClr val="000000"/>
                </a:solidFill>
                <a:effectLst/>
                <a:latin typeface="Century Gothic (Body)"/>
              </a:rPr>
              <a:t>agent,</a:t>
            </a:r>
            <a:r>
              <a:rPr lang="en-US" dirty="0">
                <a:latin typeface="Century Gothic (Body)"/>
              </a:rPr>
              <a:t> </a:t>
            </a:r>
            <a:r>
              <a:rPr lang="en-US" sz="1800" b="0" i="0" u="none" strike="noStrike" dirty="0">
                <a:solidFill>
                  <a:srgbClr val="000000"/>
                </a:solidFill>
                <a:effectLst/>
                <a:latin typeface="Century Gothic (Body)"/>
              </a:rPr>
              <a:t>company,</a:t>
            </a:r>
            <a:r>
              <a:rPr lang="en-US" dirty="0">
                <a:latin typeface="Century Gothic (Body)"/>
              </a:rPr>
              <a:t> </a:t>
            </a:r>
            <a:r>
              <a:rPr lang="en-US" sz="1800" b="0" i="0" u="none" strike="noStrike" dirty="0">
                <a:solidFill>
                  <a:srgbClr val="000000"/>
                </a:solidFill>
                <a:effectLst/>
                <a:latin typeface="Century Gothic (Body)"/>
              </a:rPr>
              <a:t>days_in_waiting_list,</a:t>
            </a:r>
            <a:r>
              <a:rPr lang="en-US" dirty="0">
                <a:latin typeface="Century Gothic (Body)"/>
              </a:rPr>
              <a:t> </a:t>
            </a:r>
            <a:r>
              <a:rPr lang="en-US" sz="1800" b="0" i="0" u="none" strike="noStrike" dirty="0">
                <a:solidFill>
                  <a:srgbClr val="000000"/>
                </a:solidFill>
                <a:effectLst/>
                <a:latin typeface="Century Gothic (Body)"/>
              </a:rPr>
              <a:t>customer_type,</a:t>
            </a:r>
            <a:r>
              <a:rPr lang="en-US" dirty="0">
                <a:latin typeface="Century Gothic (Body)"/>
              </a:rPr>
              <a:t> </a:t>
            </a:r>
            <a:r>
              <a:rPr lang="en-US" sz="1800" b="0" i="0" u="none" strike="noStrike" dirty="0">
                <a:solidFill>
                  <a:srgbClr val="000000"/>
                </a:solidFill>
                <a:effectLst/>
                <a:latin typeface="Century Gothic (Body)"/>
              </a:rPr>
              <a:t>adr,</a:t>
            </a:r>
            <a:r>
              <a:rPr lang="en-US" dirty="0">
                <a:latin typeface="Century Gothic (Body)"/>
              </a:rPr>
              <a:t> </a:t>
            </a:r>
            <a:r>
              <a:rPr lang="en-US" sz="1800" b="0" i="0" u="none" strike="noStrike" dirty="0">
                <a:solidFill>
                  <a:srgbClr val="000000"/>
                </a:solidFill>
                <a:effectLst/>
                <a:latin typeface="Century Gothic (Body)"/>
              </a:rPr>
              <a:t>required_car_parking_spaces,</a:t>
            </a:r>
            <a:r>
              <a:rPr lang="en-US" dirty="0">
                <a:latin typeface="Century Gothic (Body)"/>
              </a:rPr>
              <a:t> </a:t>
            </a:r>
            <a:r>
              <a:rPr lang="en-US" sz="1800" b="0" i="0" u="none" strike="noStrike" dirty="0">
                <a:solidFill>
                  <a:srgbClr val="000000"/>
                </a:solidFill>
                <a:effectLst/>
                <a:latin typeface="Century Gothic (Body)"/>
              </a:rPr>
              <a:t>total_of_special_requests,</a:t>
            </a:r>
            <a:r>
              <a:rPr lang="en-US" dirty="0">
                <a:latin typeface="Century Gothic (Body)"/>
              </a:rPr>
              <a:t> </a:t>
            </a:r>
            <a:r>
              <a:rPr lang="en-US" sz="1800" b="0" i="0" u="none" strike="noStrike" dirty="0">
                <a:solidFill>
                  <a:srgbClr val="000000"/>
                </a:solidFill>
                <a:effectLst/>
                <a:latin typeface="Century Gothic (Body)"/>
              </a:rPr>
              <a:t>reservation_status,</a:t>
            </a:r>
            <a:r>
              <a:rPr lang="en-US" dirty="0">
                <a:latin typeface="Century Gothic (Body)"/>
              </a:rPr>
              <a:t> </a:t>
            </a:r>
            <a:r>
              <a:rPr lang="en-US" sz="1800" b="0" i="0" u="none" strike="noStrike" dirty="0">
                <a:solidFill>
                  <a:srgbClr val="000000"/>
                </a:solidFill>
                <a:effectLst/>
                <a:latin typeface="Century Gothic (Body)"/>
              </a:rPr>
              <a:t>reservation_status_date</a:t>
            </a:r>
            <a:r>
              <a:rPr lang="en-US" dirty="0">
                <a:latin typeface="Century Gothic (Body)"/>
              </a:rPr>
              <a:t> </a:t>
            </a:r>
            <a:endParaRPr lang="en-IN" dirty="0">
              <a:latin typeface="Century Gothic (Body)"/>
            </a:endParaRPr>
          </a:p>
        </p:txBody>
      </p:sp>
    </p:spTree>
    <p:extLst>
      <p:ext uri="{BB962C8B-B14F-4D97-AF65-F5344CB8AC3E}">
        <p14:creationId xmlns:p14="http://schemas.microsoft.com/office/powerpoint/2010/main" val="115406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EFE3-52FF-D487-F5EF-1030CC91DB27}"/>
              </a:ext>
            </a:extLst>
          </p:cNvPr>
          <p:cNvSpPr>
            <a:spLocks noGrp="1"/>
          </p:cNvSpPr>
          <p:nvPr>
            <p:ph type="title"/>
          </p:nvPr>
        </p:nvSpPr>
        <p:spPr/>
        <p:txBody>
          <a:bodyPr/>
          <a:lstStyle/>
          <a:p>
            <a:r>
              <a:rPr lang="en-US" dirty="0"/>
              <a:t>What did you know about your dataset?</a:t>
            </a:r>
            <a:endParaRPr lang="en-IN" dirty="0"/>
          </a:p>
        </p:txBody>
      </p:sp>
      <p:sp>
        <p:nvSpPr>
          <p:cNvPr id="3" name="Content Placeholder 2">
            <a:extLst>
              <a:ext uri="{FF2B5EF4-FFF2-40B4-BE49-F238E27FC236}">
                <a16:creationId xmlns:a16="http://schemas.microsoft.com/office/drawing/2014/main" id="{9A64424C-D316-7DBC-F05D-C766991A70FF}"/>
              </a:ext>
            </a:extLst>
          </p:cNvPr>
          <p:cNvSpPr>
            <a:spLocks noGrp="1"/>
          </p:cNvSpPr>
          <p:nvPr>
            <p:ph idx="1"/>
          </p:nvPr>
        </p:nvSpPr>
        <p:spPr/>
        <p:txBody>
          <a:bodyPr>
            <a:normAutofit/>
          </a:bodyPr>
          <a:lstStyle/>
          <a:p>
            <a:r>
              <a:rPr lang="en-US" dirty="0"/>
              <a:t>1.The given dataset is of Hotel Booking and we have to analyze and explore this dataset to discover important factors which affects the Hotel Booking. This dataset has 119390 rows and 32 columns.</a:t>
            </a:r>
          </a:p>
          <a:p>
            <a:r>
              <a:rPr lang="en-US" dirty="0"/>
              <a:t>2. The duplicate value count is 31994 rows.</a:t>
            </a:r>
          </a:p>
          <a:p>
            <a:r>
              <a:rPr lang="en-US" dirty="0"/>
              <a:t>3. There are 4 columns in dataset which is having missing values and those columns are company, agent, country and children.</a:t>
            </a:r>
          </a:p>
          <a:p>
            <a:r>
              <a:rPr lang="en-US" dirty="0"/>
              <a:t>4. There are separate columns called adults, children and babies that show the total number of people who are coming to visit, so instead of different columns will add these three in one called total_num_people</a:t>
            </a:r>
            <a:endParaRPr lang="en-IN" dirty="0"/>
          </a:p>
        </p:txBody>
      </p:sp>
    </p:spTree>
    <p:extLst>
      <p:ext uri="{BB962C8B-B14F-4D97-AF65-F5344CB8AC3E}">
        <p14:creationId xmlns:p14="http://schemas.microsoft.com/office/powerpoint/2010/main" val="8751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0C30-A6FC-EF41-B364-F86629C7FF21}"/>
              </a:ext>
            </a:extLst>
          </p:cNvPr>
          <p:cNvSpPr>
            <a:spLocks noGrp="1"/>
          </p:cNvSpPr>
          <p:nvPr>
            <p:ph type="title"/>
          </p:nvPr>
        </p:nvSpPr>
        <p:spPr>
          <a:xfrm>
            <a:off x="2147802" y="597586"/>
            <a:ext cx="9603275" cy="1049235"/>
          </a:xfrm>
        </p:spPr>
        <p:txBody>
          <a:bodyPr/>
          <a:lstStyle/>
          <a:p>
            <a:r>
              <a:rPr lang="en-IN" b="1" dirty="0">
                <a:effectLst/>
              </a:rPr>
              <a:t>Dataset Information</a:t>
            </a:r>
            <a:endParaRPr lang="en-IN" b="1" dirty="0"/>
          </a:p>
        </p:txBody>
      </p:sp>
      <p:sp>
        <p:nvSpPr>
          <p:cNvPr id="5" name="Content Placeholder 4">
            <a:extLst>
              <a:ext uri="{FF2B5EF4-FFF2-40B4-BE49-F238E27FC236}">
                <a16:creationId xmlns:a16="http://schemas.microsoft.com/office/drawing/2014/main" id="{829A19D7-6D70-8E52-D1CD-49B5141E8183}"/>
              </a:ext>
            </a:extLst>
          </p:cNvPr>
          <p:cNvSpPr>
            <a:spLocks noGrp="1"/>
          </p:cNvSpPr>
          <p:nvPr>
            <p:ph idx="1"/>
          </p:nvPr>
        </p:nvSpPr>
        <p:spPr>
          <a:xfrm>
            <a:off x="781179" y="2302897"/>
            <a:ext cx="4827923" cy="302488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DD71"/>
                </a:solidFill>
                <a:effectLst/>
                <a:highlight>
                  <a:srgbClr val="A23600"/>
                </a:highlight>
                <a:latin typeface="Adobe Caslon Pro" panose="0205050205050A020403" pitchFamily="18" charset="0"/>
              </a:rPr>
              <a:t>Column            		 Non-Null </a:t>
            </a:r>
            <a:r>
              <a:rPr lang="en-US" altLang="en-US" sz="1100" dirty="0">
                <a:solidFill>
                  <a:srgbClr val="FFDD71"/>
                </a:solidFill>
                <a:highlight>
                  <a:srgbClr val="A23600"/>
                </a:highlight>
                <a:latin typeface="Adobe Caslon Pro" panose="0205050205050A020403" pitchFamily="18" charset="0"/>
              </a:rPr>
              <a:t>      	 </a:t>
            </a:r>
            <a:r>
              <a:rPr kumimoji="0" lang="en-US" altLang="en-US" sz="1100" b="0" i="0" u="none" strike="noStrike" cap="none" normalizeH="0" baseline="0" dirty="0">
                <a:ln>
                  <a:noFill/>
                </a:ln>
                <a:solidFill>
                  <a:srgbClr val="FFDD71"/>
                </a:solidFill>
                <a:effectLst/>
                <a:highlight>
                  <a:srgbClr val="A23600"/>
                </a:highlight>
                <a:latin typeface="Adobe Caslon Pro" panose="0205050205050A020403" pitchFamily="18" charset="0"/>
              </a:rPr>
              <a:t>Count               Dtype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Adobe Caslon Pro" panose="0205050205050A020403" pitchFamily="18" charset="0"/>
              </a:rPr>
              <a:t>0</a:t>
            </a:r>
            <a:r>
              <a:rPr lang="en-US" altLang="en-US" sz="1100" dirty="0">
                <a:latin typeface="Adobe Caslon Pro" panose="0205050205050A020403" pitchFamily="18" charset="0"/>
              </a:rPr>
              <a:t> </a:t>
            </a:r>
            <a:r>
              <a:rPr kumimoji="0" lang="en-US" altLang="en-US" sz="1050" b="0" i="0" u="none" strike="noStrike" cap="none" normalizeH="0" baseline="0" dirty="0">
                <a:ln>
                  <a:noFill/>
                </a:ln>
                <a:solidFill>
                  <a:schemeClr val="tx1"/>
                </a:solidFill>
                <a:effectLst/>
                <a:latin typeface="Adobe Caslon Pro" panose="0205050205050A020403" pitchFamily="18" charset="0"/>
              </a:rPr>
              <a:t>hotel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 is_canceled 		119390              non-null                int64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 2 lead_time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3 arrival_date_year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4 arrival_date_month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5 arrival_date_week_number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6 arrival_date_day_of_month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7 stays_in_weekend_nights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8 stays_in_week_nights 	119390              non-null 	int64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 9 adults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10 children		119386             non-null	float64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11 babies 		119390             non-null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12 meal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13 country 		118902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14 market_segment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15 distribution_channel 	119390            non-null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dobe Caslon Pro" panose="0205050205050A020403" pitchFamily="18" charset="0"/>
              </a:rPr>
              <a:t> </a:t>
            </a:r>
          </a:p>
          <a:p>
            <a:endParaRPr lang="en-IN" sz="900" dirty="0"/>
          </a:p>
        </p:txBody>
      </p:sp>
      <p:sp>
        <p:nvSpPr>
          <p:cNvPr id="9" name="Content Placeholder 4">
            <a:extLst>
              <a:ext uri="{FF2B5EF4-FFF2-40B4-BE49-F238E27FC236}">
                <a16:creationId xmlns:a16="http://schemas.microsoft.com/office/drawing/2014/main" id="{B343D0CE-4EC4-9876-C281-546890F70C49}"/>
              </a:ext>
            </a:extLst>
          </p:cNvPr>
          <p:cNvSpPr txBox="1">
            <a:spLocks/>
          </p:cNvSpPr>
          <p:nvPr/>
        </p:nvSpPr>
        <p:spPr>
          <a:xfrm>
            <a:off x="5816080" y="2302895"/>
            <a:ext cx="5800532" cy="302488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en-US" altLang="en-US" sz="1200" dirty="0">
                <a:solidFill>
                  <a:srgbClr val="FFDD71"/>
                </a:solidFill>
                <a:highlight>
                  <a:srgbClr val="A23600"/>
                </a:highlight>
                <a:latin typeface="Arial Unicode MS" panose="020B0604020202020204" pitchFamily="34" charset="-128"/>
              </a:rPr>
              <a:t>Column		 	Non-Null 	Count 	Dtype</a:t>
            </a:r>
            <a:r>
              <a:rPr lang="en-US" altLang="en-US" sz="1100" dirty="0">
                <a:solidFill>
                  <a:srgbClr val="FFDD71"/>
                </a:solidFill>
                <a:highlight>
                  <a:srgbClr val="A23600"/>
                </a:highlight>
                <a:latin typeface="Arial Unicode MS" panose="020B0604020202020204" pitchFamily="34" charset="-128"/>
              </a:rPr>
              <a:t>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16 is_repeated_guest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17 previous_cancellations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18 previous_bookings_not_canceled 	119390 	non-null 	int64</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19 reserved_room_type 		119390	 non-null 	object</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20 assigned_room_type 		119390	 non-null 	object</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21 booking_changes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22 deposit_type 			119390	 non-null            object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23 agent 			103050 	non-null 	float64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24 company 			6797 	non-null 	float64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25 days_in_waiting_list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26 customer_type 		119390 	non-null 	object</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 27 adr 			119390 	non-null 	float64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28 required_car_parking_spaces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29 total_of_special_requests 		119390	 non-null 	int64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30 reservation_status 		119390 	non-null	 object </a:t>
            </a:r>
          </a:p>
          <a:p>
            <a:pPr marL="0" indent="0" eaLnBrk="0" fontAlgn="base" hangingPunct="0">
              <a:lnSpc>
                <a:spcPct val="100000"/>
              </a:lnSpc>
              <a:spcBef>
                <a:spcPct val="0"/>
              </a:spcBef>
              <a:spcAft>
                <a:spcPct val="0"/>
              </a:spcAft>
              <a:buClrTx/>
              <a:buSzTx/>
              <a:buFontTx/>
              <a:buNone/>
            </a:pPr>
            <a:r>
              <a:rPr lang="en-US" altLang="en-US" sz="1050" dirty="0">
                <a:latin typeface="Adobe Caslon Pro" panose="0205050205050A020403" pitchFamily="18" charset="0"/>
              </a:rPr>
              <a:t>31 reservation_status_date 		119390 	non-null 	object </a:t>
            </a:r>
          </a:p>
          <a:p>
            <a:endParaRPr lang="en-IN" sz="1050" dirty="0"/>
          </a:p>
        </p:txBody>
      </p:sp>
      <p:sp>
        <p:nvSpPr>
          <p:cNvPr id="10" name="TextBox 9">
            <a:extLst>
              <a:ext uri="{FF2B5EF4-FFF2-40B4-BE49-F238E27FC236}">
                <a16:creationId xmlns:a16="http://schemas.microsoft.com/office/drawing/2014/main" id="{768DE6A1-8741-624F-EFBE-12770A52F644}"/>
              </a:ext>
            </a:extLst>
          </p:cNvPr>
          <p:cNvSpPr txBox="1"/>
          <p:nvPr/>
        </p:nvSpPr>
        <p:spPr>
          <a:xfrm>
            <a:off x="1735494" y="5682343"/>
            <a:ext cx="7175241" cy="382555"/>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Unicode MS" panose="020B0604020202020204" pitchFamily="34" charset="-128"/>
              </a:rPr>
              <a:t>                           </a:t>
            </a:r>
            <a:r>
              <a:rPr kumimoji="0" lang="en-US" altLang="en-US" sz="1800" b="0" i="0" u="none" strike="noStrike" cap="none" normalizeH="0" baseline="0" dirty="0">
                <a:ln>
                  <a:noFill/>
                </a:ln>
                <a:solidFill>
                  <a:srgbClr val="FFDD71"/>
                </a:solidFill>
                <a:effectLst/>
                <a:highlight>
                  <a:srgbClr val="A23600"/>
                </a:highlight>
                <a:latin typeface="Arial Unicode MS" panose="020B0604020202020204" pitchFamily="34" charset="-128"/>
              </a:rPr>
              <a:t>Data types: float64(4), int64(16), object(12)</a:t>
            </a:r>
            <a:endParaRPr lang="en-IN" dirty="0">
              <a:solidFill>
                <a:srgbClr val="FFDD71"/>
              </a:solidFill>
              <a:highlight>
                <a:srgbClr val="A23600"/>
              </a:highlight>
            </a:endParaRPr>
          </a:p>
        </p:txBody>
      </p:sp>
    </p:spTree>
    <p:extLst>
      <p:ext uri="{BB962C8B-B14F-4D97-AF65-F5344CB8AC3E}">
        <p14:creationId xmlns:p14="http://schemas.microsoft.com/office/powerpoint/2010/main" val="201380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3A09-04A7-083D-7C21-57ACF7456821}"/>
              </a:ext>
            </a:extLst>
          </p:cNvPr>
          <p:cNvSpPr>
            <a:spLocks noGrp="1"/>
          </p:cNvSpPr>
          <p:nvPr>
            <p:ph type="title"/>
          </p:nvPr>
        </p:nvSpPr>
        <p:spPr/>
        <p:txBody>
          <a:bodyPr/>
          <a:lstStyle/>
          <a:p>
            <a:r>
              <a:rPr lang="en-IN" b="1" i="0" dirty="0">
                <a:effectLst/>
                <a:latin typeface="-apple-system"/>
              </a:rPr>
              <a:t>Variables Description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13AAC1AF-45A9-AB15-BC9C-72488F7E8F98}"/>
              </a:ext>
            </a:extLst>
          </p:cNvPr>
          <p:cNvSpPr>
            <a:spLocks noGrp="1"/>
          </p:cNvSpPr>
          <p:nvPr>
            <p:ph idx="1"/>
          </p:nvPr>
        </p:nvSpPr>
        <p:spPr>
          <a:xfrm>
            <a:off x="1451579" y="2015732"/>
            <a:ext cx="10388968" cy="3955860"/>
          </a:xfrm>
        </p:spPr>
        <p:txBody>
          <a:bodyPr>
            <a:normAutofit lnSpcReduction="10000"/>
          </a:bodyPr>
          <a:lstStyle/>
          <a:p>
            <a:pPr algn="l">
              <a:buFont typeface="Arial" panose="020B0604020202020204" pitchFamily="34" charset="0"/>
              <a:buChar char="•"/>
            </a:pPr>
            <a:r>
              <a:rPr lang="en-US" b="0" i="0" dirty="0">
                <a:effectLst/>
                <a:latin typeface="-apple-system"/>
              </a:rPr>
              <a:t>hotel - </a:t>
            </a:r>
            <a:r>
              <a:rPr lang="en-US" b="1" i="0" dirty="0">
                <a:effectLst/>
                <a:latin typeface="-apple-system"/>
              </a:rPr>
              <a:t>Type of hotel(Resort or City).</a:t>
            </a:r>
            <a:endParaRPr lang="en-US" b="0" i="0" dirty="0">
              <a:effectLst/>
              <a:latin typeface="-apple-system"/>
            </a:endParaRPr>
          </a:p>
          <a:p>
            <a:pPr algn="l">
              <a:buFont typeface="Arial" panose="020B0604020202020204" pitchFamily="34" charset="0"/>
              <a:buChar char="•"/>
            </a:pPr>
            <a:r>
              <a:rPr lang="en-US" b="0" i="0" dirty="0">
                <a:effectLst/>
                <a:latin typeface="-apple-system"/>
              </a:rPr>
              <a:t>is_canceld - </a:t>
            </a:r>
            <a:r>
              <a:rPr lang="en-US" b="1" i="0" dirty="0">
                <a:effectLst/>
                <a:latin typeface="-apple-system"/>
              </a:rPr>
              <a:t>If there was booking cancel(0) or not(1).</a:t>
            </a:r>
            <a:endParaRPr lang="en-US" b="0" i="0" dirty="0">
              <a:effectLst/>
              <a:latin typeface="-apple-system"/>
            </a:endParaRPr>
          </a:p>
          <a:p>
            <a:pPr algn="l">
              <a:buFont typeface="Arial" panose="020B0604020202020204" pitchFamily="34" charset="0"/>
              <a:buChar char="•"/>
            </a:pPr>
            <a:r>
              <a:rPr lang="en-US" b="0" i="0" dirty="0">
                <a:effectLst/>
                <a:latin typeface="-apple-system"/>
              </a:rPr>
              <a:t>lead time - </a:t>
            </a:r>
            <a:r>
              <a:rPr lang="en-US" b="1" i="0" dirty="0">
                <a:effectLst/>
                <a:latin typeface="-apple-system"/>
              </a:rPr>
              <a:t>The number of days between time books their room to arrive hotel.</a:t>
            </a:r>
            <a:endParaRPr lang="en-US" b="0" i="0" dirty="0">
              <a:effectLst/>
              <a:latin typeface="-apple-system"/>
            </a:endParaRPr>
          </a:p>
          <a:p>
            <a:pPr algn="l">
              <a:buFont typeface="Arial" panose="020B0604020202020204" pitchFamily="34" charset="0"/>
              <a:buChar char="•"/>
            </a:pPr>
            <a:r>
              <a:rPr lang="en-US" b="0" i="0" dirty="0">
                <a:effectLst/>
                <a:latin typeface="-apple-system"/>
              </a:rPr>
              <a:t>arrival_date_year - </a:t>
            </a:r>
            <a:r>
              <a:rPr lang="en-US" b="1" i="0" dirty="0">
                <a:effectLst/>
                <a:latin typeface="-apple-system"/>
              </a:rPr>
              <a:t>Year of arrival date.</a:t>
            </a:r>
            <a:endParaRPr lang="en-US" b="0" i="0" dirty="0">
              <a:effectLst/>
              <a:latin typeface="-apple-system"/>
            </a:endParaRPr>
          </a:p>
          <a:p>
            <a:pPr algn="l">
              <a:buFont typeface="Arial" panose="020B0604020202020204" pitchFamily="34" charset="0"/>
              <a:buChar char="•"/>
            </a:pPr>
            <a:r>
              <a:rPr lang="en-US" b="0" i="0" dirty="0">
                <a:effectLst/>
                <a:latin typeface="-apple-system"/>
              </a:rPr>
              <a:t>arrival_date_month - </a:t>
            </a:r>
            <a:r>
              <a:rPr lang="en-US" b="1" i="0" dirty="0">
                <a:effectLst/>
                <a:latin typeface="-apple-system"/>
              </a:rPr>
              <a:t>Month of arrival date.</a:t>
            </a:r>
            <a:endParaRPr lang="en-US" b="0" i="0" dirty="0">
              <a:effectLst/>
              <a:latin typeface="-apple-system"/>
            </a:endParaRPr>
          </a:p>
          <a:p>
            <a:pPr algn="l">
              <a:buFont typeface="Arial" panose="020B0604020202020204" pitchFamily="34" charset="0"/>
              <a:buChar char="•"/>
            </a:pPr>
            <a:r>
              <a:rPr lang="en-US" b="0" i="0" dirty="0">
                <a:effectLst/>
                <a:latin typeface="-apple-system"/>
              </a:rPr>
              <a:t>arrival_date_week_number - </a:t>
            </a:r>
            <a:r>
              <a:rPr lang="en-US" b="1" i="0" dirty="0">
                <a:effectLst/>
                <a:latin typeface="-apple-system"/>
              </a:rPr>
              <a:t>Week no. of year for arrival date.</a:t>
            </a:r>
            <a:endParaRPr lang="en-US" b="0" i="0" dirty="0">
              <a:effectLst/>
              <a:latin typeface="-apple-system"/>
            </a:endParaRPr>
          </a:p>
          <a:p>
            <a:pPr algn="l">
              <a:buFont typeface="Arial" panose="020B0604020202020204" pitchFamily="34" charset="0"/>
              <a:buChar char="•"/>
            </a:pPr>
            <a:r>
              <a:rPr lang="en-US" b="0" i="0" dirty="0">
                <a:effectLst/>
                <a:latin typeface="-apple-system"/>
              </a:rPr>
              <a:t>stays_in_weekend_nights - </a:t>
            </a:r>
            <a:r>
              <a:rPr lang="en-US" b="1" i="0" dirty="0">
                <a:effectLst/>
                <a:latin typeface="-apple-system"/>
              </a:rPr>
              <a:t>No. of weekend nights(Saturday or Sunday) spend by guest at hotel.</a:t>
            </a:r>
          </a:p>
          <a:p>
            <a:pPr algn="l">
              <a:buFont typeface="Arial" panose="020B0604020202020204" pitchFamily="34" charset="0"/>
              <a:buChar char="•"/>
            </a:pPr>
            <a:r>
              <a:rPr lang="en-US" sz="2000" b="0" i="0" dirty="0">
                <a:effectLst/>
                <a:latin typeface="-apple-system"/>
              </a:rPr>
              <a:t>stays_in_week_nights -</a:t>
            </a:r>
            <a:r>
              <a:rPr lang="en-US" sz="2000" b="1" i="0" dirty="0">
                <a:effectLst/>
                <a:latin typeface="-apple-system"/>
              </a:rPr>
              <a:t>No. of weeknight( Mon to Fri) spend by guest at hotel.</a:t>
            </a:r>
            <a:endParaRPr lang="en-US" sz="2000" b="0" i="0" dirty="0">
              <a:effectLst/>
              <a:latin typeface="-apple-system"/>
            </a:endParaRPr>
          </a:p>
          <a:p>
            <a:pPr algn="l">
              <a:buFont typeface="Arial" panose="020B0604020202020204" pitchFamily="34" charset="0"/>
              <a:buChar char="•"/>
            </a:pPr>
            <a:r>
              <a:rPr lang="en-US" sz="2000" b="0" i="0" dirty="0">
                <a:effectLst/>
                <a:latin typeface="-apple-system"/>
              </a:rPr>
              <a:t>adults - </a:t>
            </a:r>
            <a:r>
              <a:rPr lang="en-US" sz="2000" b="1" i="0" dirty="0">
                <a:effectLst/>
                <a:latin typeface="-apple-system"/>
              </a:rPr>
              <a:t>No. of adults among guest.</a:t>
            </a:r>
            <a:endParaRPr lang="en-US" sz="2000" b="0" i="0" dirty="0">
              <a:effectLst/>
              <a:latin typeface="-apple-system"/>
            </a:endParaRPr>
          </a:p>
          <a:p>
            <a:pPr algn="l">
              <a:buFont typeface="Arial" panose="020B0604020202020204" pitchFamily="34" charset="0"/>
              <a:buChar char="•"/>
            </a:pPr>
            <a:r>
              <a:rPr lang="en-US" sz="2000" b="0" i="0" dirty="0">
                <a:effectLst/>
                <a:latin typeface="-apple-system"/>
              </a:rPr>
              <a:t>children - </a:t>
            </a:r>
            <a:r>
              <a:rPr lang="en-US" sz="2000" b="1" i="0" dirty="0">
                <a:effectLst/>
                <a:latin typeface="-apple-system"/>
              </a:rPr>
              <a:t>No. of children among guest.</a:t>
            </a:r>
            <a:endParaRPr lang="en-US" sz="2000" b="0" i="0" dirty="0">
              <a:effectLst/>
              <a:latin typeface="-apple-system"/>
            </a:endParaRPr>
          </a:p>
          <a:p>
            <a:pPr algn="l">
              <a:buFont typeface="Arial" panose="020B0604020202020204" pitchFamily="34" charset="0"/>
              <a:buChar char="•"/>
            </a:pPr>
            <a:endParaRPr lang="en-US" b="1" i="0" dirty="0">
              <a:effectLst/>
              <a:latin typeface="-apple-system"/>
            </a:endParaRPr>
          </a:p>
          <a:p>
            <a:endParaRPr lang="en-IN" dirty="0"/>
          </a:p>
        </p:txBody>
      </p:sp>
    </p:spTree>
    <p:extLst>
      <p:ext uri="{BB962C8B-B14F-4D97-AF65-F5344CB8AC3E}">
        <p14:creationId xmlns:p14="http://schemas.microsoft.com/office/powerpoint/2010/main" val="73599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1EB1-CF65-A511-5771-38A67E18F6F3}"/>
              </a:ext>
            </a:extLst>
          </p:cNvPr>
          <p:cNvSpPr>
            <a:spLocks noGrp="1"/>
          </p:cNvSpPr>
          <p:nvPr>
            <p:ph type="title"/>
          </p:nvPr>
        </p:nvSpPr>
        <p:spPr>
          <a:xfrm>
            <a:off x="2223739" y="588036"/>
            <a:ext cx="9603275" cy="1049235"/>
          </a:xfrm>
        </p:spPr>
        <p:txBody>
          <a:bodyPr>
            <a:normAutofit fontScale="90000"/>
          </a:bodyPr>
          <a:lstStyle/>
          <a:p>
            <a:r>
              <a:rPr lang="en-IN" b="1" i="0" dirty="0">
                <a:effectLst/>
                <a:latin typeface="-apple-system"/>
              </a:rPr>
              <a:t>Variables Description</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8042437A-4B5A-80BC-1666-F59BF7BD3E17}"/>
              </a:ext>
            </a:extLst>
          </p:cNvPr>
          <p:cNvSpPr>
            <a:spLocks noGrp="1"/>
          </p:cNvSpPr>
          <p:nvPr>
            <p:ph idx="1"/>
          </p:nvPr>
        </p:nvSpPr>
        <p:spPr>
          <a:xfrm>
            <a:off x="1451579" y="1853753"/>
            <a:ext cx="10944808" cy="4304451"/>
          </a:xfrm>
        </p:spPr>
        <p:txBody>
          <a:bodyPr>
            <a:normAutofit/>
          </a:bodyPr>
          <a:lstStyle/>
          <a:p>
            <a:pPr algn="l">
              <a:buFont typeface="Arial" panose="020B0604020202020204" pitchFamily="34" charset="0"/>
              <a:buChar char="•"/>
            </a:pP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babies - </a:t>
            </a:r>
            <a:r>
              <a:rPr lang="en-US" sz="1500" b="1" i="0" dirty="0">
                <a:effectLst/>
                <a:latin typeface="-apple-system"/>
              </a:rPr>
              <a:t>No. of babies among guest.</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meal - </a:t>
            </a:r>
            <a:r>
              <a:rPr lang="en-US" sz="1500" b="1" i="0" dirty="0">
                <a:effectLst/>
                <a:latin typeface="-apple-system"/>
              </a:rPr>
              <a:t>Type of meal booked by guest.</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country - </a:t>
            </a:r>
            <a:r>
              <a:rPr lang="en-US" sz="1500" b="1" i="0" dirty="0">
                <a:effectLst/>
                <a:latin typeface="-apple-system"/>
              </a:rPr>
              <a:t>Country of guest.</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market_segment - </a:t>
            </a:r>
            <a:r>
              <a:rPr lang="en-US" sz="1500" b="1" i="0" dirty="0">
                <a:effectLst/>
                <a:latin typeface="-apple-system"/>
              </a:rPr>
              <a:t>grouping into categories based on their booking patterns and travel habits.</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distribution_channel - </a:t>
            </a:r>
            <a:r>
              <a:rPr lang="en-US" sz="1500" b="1" i="0" dirty="0">
                <a:effectLst/>
                <a:latin typeface="-apple-system"/>
              </a:rPr>
              <a:t>Name of booking distribution channel.</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is_repeated_guest - </a:t>
            </a:r>
            <a:r>
              <a:rPr lang="en-US" sz="1500" b="1" i="0" dirty="0">
                <a:effectLst/>
                <a:latin typeface="-apple-system"/>
              </a:rPr>
              <a:t>If the booking was from repeated by guest(1) or not(0).</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previous_cancelletions - </a:t>
            </a:r>
            <a:r>
              <a:rPr lang="en-US" sz="1500" b="1" i="0" dirty="0">
                <a:effectLst/>
                <a:latin typeface="-apple-system"/>
              </a:rPr>
              <a:t>No. of previous booking that were cancelled by the customer prior to the customer booking.</a:t>
            </a:r>
            <a:endParaRPr lang="en-US" sz="1500" b="0" i="0" dirty="0">
              <a:effectLst/>
              <a:latin typeface="-apple-system"/>
            </a:endParaRPr>
          </a:p>
          <a:p>
            <a:pPr algn="l">
              <a:buFont typeface="Arial" panose="020B0604020202020204" pitchFamily="34" charset="0"/>
              <a:buChar char="•"/>
            </a:pPr>
            <a:r>
              <a:rPr lang="en-US" sz="1500" b="0" i="0" dirty="0">
                <a:effectLst/>
                <a:latin typeface="-apple-system"/>
              </a:rPr>
              <a:t>previous_booking_not_canceled - </a:t>
            </a:r>
            <a:r>
              <a:rPr lang="en-US" sz="1500" b="1" i="0" dirty="0">
                <a:effectLst/>
                <a:latin typeface="-apple-system"/>
              </a:rPr>
              <a:t>No. of previous booking that were not cancelled by the customer prior to the customer booking.</a:t>
            </a:r>
          </a:p>
          <a:p>
            <a:pPr algn="l">
              <a:buFont typeface="Arial" panose="020B0604020202020204" pitchFamily="34" charset="0"/>
              <a:buChar char="•"/>
            </a:pPr>
            <a:r>
              <a:rPr lang="en-US" sz="1600" b="0" i="0" dirty="0">
                <a:effectLst/>
                <a:latin typeface="-apple-system"/>
              </a:rPr>
              <a:t>reserved_room_type - </a:t>
            </a:r>
            <a:r>
              <a:rPr lang="en-US" sz="1600" b="1" i="0" dirty="0">
                <a:effectLst/>
                <a:latin typeface="-apple-system"/>
              </a:rPr>
              <a:t>Code of room type reserved.</a:t>
            </a:r>
            <a:endParaRPr lang="en-US" sz="1600" b="0" i="0" dirty="0">
              <a:effectLst/>
              <a:latin typeface="-apple-system"/>
            </a:endParaRPr>
          </a:p>
          <a:p>
            <a:pPr algn="l">
              <a:buFont typeface="Arial" panose="020B0604020202020204" pitchFamily="34" charset="0"/>
              <a:buChar char="•"/>
            </a:pPr>
            <a:r>
              <a:rPr lang="en-US" sz="1600" b="0" i="0" dirty="0">
                <a:effectLst/>
                <a:latin typeface="-apple-system"/>
              </a:rPr>
              <a:t>assigned_room_type - </a:t>
            </a:r>
            <a:r>
              <a:rPr lang="en-US" sz="1600" b="1" i="0" dirty="0">
                <a:effectLst/>
                <a:latin typeface="-apple-system"/>
              </a:rPr>
              <a:t>code of room type reserved.</a:t>
            </a:r>
            <a:endParaRPr lang="en-US" sz="1600" b="0" i="0" dirty="0">
              <a:effectLst/>
              <a:latin typeface="-apple-system"/>
            </a:endParaRPr>
          </a:p>
          <a:p>
            <a:pPr algn="l">
              <a:buFont typeface="Arial" panose="020B0604020202020204" pitchFamily="34" charset="0"/>
              <a:buChar char="•"/>
            </a:pPr>
            <a:r>
              <a:rPr lang="en-US" sz="1600" b="0" i="0" dirty="0">
                <a:effectLst/>
                <a:latin typeface="-apple-system"/>
              </a:rPr>
              <a:t>booking_changes - </a:t>
            </a:r>
            <a:r>
              <a:rPr lang="en-US" sz="1600" b="1" i="0" dirty="0">
                <a:effectLst/>
                <a:latin typeface="-apple-system"/>
              </a:rPr>
              <a:t>No. of changes made to the booking.</a:t>
            </a:r>
            <a:endParaRPr lang="en-US" sz="1500" b="0" i="0" dirty="0">
              <a:effectLst/>
              <a:latin typeface="-apple-system"/>
            </a:endParaRPr>
          </a:p>
          <a:p>
            <a:endParaRPr lang="en-IN" dirty="0"/>
          </a:p>
        </p:txBody>
      </p:sp>
    </p:spTree>
    <p:extLst>
      <p:ext uri="{BB962C8B-B14F-4D97-AF65-F5344CB8AC3E}">
        <p14:creationId xmlns:p14="http://schemas.microsoft.com/office/powerpoint/2010/main" val="16014891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2505</TotalTime>
  <Words>3159</Words>
  <Application>Microsoft Office PowerPoint</Application>
  <PresentationFormat>Widescreen</PresentationFormat>
  <Paragraphs>167</Paragraphs>
  <Slides>29</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29</vt:i4>
      </vt:variant>
    </vt:vector>
  </HeadingPairs>
  <TitlesOfParts>
    <vt:vector size="47" baseType="lpstr">
      <vt:lpstr>Adobe Caslon Pro</vt:lpstr>
      <vt:lpstr>-apple-system</vt:lpstr>
      <vt:lpstr>Arial</vt:lpstr>
      <vt:lpstr>Arial Unicode MS</vt:lpstr>
      <vt:lpstr>Arno Pro</vt:lpstr>
      <vt:lpstr>Arno Pro Caption</vt:lpstr>
      <vt:lpstr>Arno Pro Display</vt:lpstr>
      <vt:lpstr>Arno Pro Light Display</vt:lpstr>
      <vt:lpstr>Calibri</vt:lpstr>
      <vt:lpstr>Century Gothic</vt:lpstr>
      <vt:lpstr>Century Gothic (Body)</vt:lpstr>
      <vt:lpstr>Courier New</vt:lpstr>
      <vt:lpstr>Segoe UI</vt:lpstr>
      <vt:lpstr>Söhne</vt:lpstr>
      <vt:lpstr>Symbol</vt:lpstr>
      <vt:lpstr>Times New Roman</vt:lpstr>
      <vt:lpstr>Wingdings 3</vt:lpstr>
      <vt:lpstr>Wisp</vt:lpstr>
      <vt:lpstr>PowerPoint Presentation</vt:lpstr>
      <vt:lpstr>Summary of my project</vt:lpstr>
      <vt:lpstr>Problem Statement </vt:lpstr>
      <vt:lpstr>Dataset First View </vt:lpstr>
      <vt:lpstr>Columns name we have 119390 index sand 31 columns </vt:lpstr>
      <vt:lpstr>What did you know about your dataset?</vt:lpstr>
      <vt:lpstr>Dataset Information</vt:lpstr>
      <vt:lpstr>Variables Description </vt:lpstr>
      <vt:lpstr>Variables Description </vt:lpstr>
      <vt:lpstr>Variables Description </vt:lpstr>
      <vt:lpstr>Duplicated Values</vt:lpstr>
      <vt:lpstr>Reset index view in power queries after remove duplicate value </vt:lpstr>
      <vt:lpstr>Values for each variable </vt:lpstr>
      <vt:lpstr>BASIC STATISTICS FIND THE TOTAL NUMBER OF BOOKINGS. CALCULATE THE CANCELLED BOOKINGS OF HOTELS.  </vt:lpstr>
      <vt:lpstr>BASIC STATISTICS Identify the average lead time for bookings. Determine the most common arrival month. </vt:lpstr>
      <vt:lpstr>Guest Demographics In this chapter, we have covered the topic of Guest Demographics, exploring aspects such as the age group of customers making bookings. </vt:lpstr>
      <vt:lpstr>Guest Demographics   variations in booking ratios across different countries, and the types of customers engaging in bookings.</vt:lpstr>
      <vt:lpstr>PowerPoint Presentation</vt:lpstr>
      <vt:lpstr>PowerPoint Presentation</vt:lpstr>
      <vt:lpstr>Room Assignment and Changes Explore the distribution of reserved room types. Identify cases where the assigned room type differs from the reserved type.  </vt:lpstr>
      <vt:lpstr>Waiting List and Special Requests Analyse the days spent on the waiting list </vt:lpstr>
      <vt:lpstr>Cancellation Analysis </vt:lpstr>
      <vt:lpstr>Cancellation Analysis </vt:lpstr>
      <vt:lpstr>Financial Insights Calculate the average daily rate (ADR) and its distribution channels.    </vt:lpstr>
      <vt:lpstr>Financial Insights Evaluate the revenue generated based on different customer types. Assess the impact of deposit types on bookings.  </vt:lpstr>
      <vt:lpstr>Revenue Analysis Monitor the evolution of revenue from each month  </vt:lpstr>
      <vt:lpstr>Agent and Company Analysis Investigate the performance of agents and companies in terms of bookings. Determine the impact of agents and companies on cancellations  </vt:lpstr>
      <vt:lpstr>Suggestion and Solution to Business Objective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Bhagwati Prajapat</dc:creator>
  <cp:lastModifiedBy>Arhant Jain</cp:lastModifiedBy>
  <cp:revision>4</cp:revision>
  <dcterms:created xsi:type="dcterms:W3CDTF">2023-12-29T05:15:56Z</dcterms:created>
  <dcterms:modified xsi:type="dcterms:W3CDTF">2024-05-21T11:43:56Z</dcterms:modified>
</cp:coreProperties>
</file>