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charts/chart2.xml" ContentType="application/vnd.openxmlformats-officedocument.drawingml.chart+xml"/>
  <Override PartName="/ppt/notesSlides/notesSlide9.xml" ContentType="application/vnd.openxmlformats-officedocument.presentationml.notesSlide+xml"/>
  <Override PartName="/ppt/charts/chart3.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notesMasterIdLst>
    <p:notesMasterId r:id="rId18"/>
  </p:notesMasterIdLst>
  <p:handoutMasterIdLst>
    <p:handoutMasterId r:id="rId19"/>
  </p:handoutMasterIdLst>
  <p:sldIdLst>
    <p:sldId id="272"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Lst>
  <p:sldSz cx="9144000" cy="5143500" type="screen16x9"/>
  <p:notesSz cx="51435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53" d="100"/>
          <a:sy n="53" d="100"/>
        </p:scale>
        <p:origin x="1588" y="544"/>
      </p:cViewPr>
      <p:guideLst/>
    </p:cSldViewPr>
  </p:slideViewPr>
  <p:notesTextViewPr>
    <p:cViewPr>
      <p:scale>
        <a:sx n="1" d="1"/>
        <a:sy n="1" d="1"/>
      </p:scale>
      <p:origin x="0" y="0"/>
    </p:cViewPr>
  </p:notesTextViewPr>
  <p:notesViewPr>
    <p:cSldViewPr snapToGrid="0" snapToObjects="1">
      <p:cViewPr varScale="1">
        <p:scale>
          <a:sx n="48" d="100"/>
          <a:sy n="48" d="100"/>
        </p:scale>
        <p:origin x="2944" y="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manualLayout>
          <c:layoutTarget val="inner"/>
          <c:xMode val="edge"/>
          <c:yMode val="edge"/>
          <c:x val="0.25283567608665736"/>
          <c:y val="2.2064611979402231E-2"/>
          <c:w val="0.6137766489648272"/>
          <c:h val="0.88498013095377814"/>
        </c:manualLayout>
      </c:layout>
      <c:doughnutChart>
        <c:varyColors val="1"/>
        <c:ser>
          <c:idx val="0"/>
          <c:order val="0"/>
          <c:tx>
            <c:strRef>
              <c:f>Sheet1!$B$1</c:f>
              <c:strCache>
                <c:ptCount val="1"/>
                <c:pt idx="0">
                  <c:v>Values</c:v>
                </c:pt>
              </c:strCache>
            </c:strRef>
          </c:tx>
          <c:spPr>
            <a:solidFill>
              <a:schemeClr val="accent1"/>
            </a:solidFill>
            <a:ln w="9525" cap="flat">
              <a:solidFill>
                <a:srgbClr val="F9F9F9"/>
              </a:solidFill>
              <a:prstDash val="solid"/>
              <a:round/>
            </a:ln>
            <a:effectLst/>
          </c:spPr>
          <c:explosion val="1"/>
          <c:dPt>
            <c:idx val="0"/>
            <c:bubble3D val="0"/>
            <c:spPr>
              <a:solidFill>
                <a:srgbClr val="227B6A"/>
              </a:solidFill>
              <a:effectLst/>
            </c:spPr>
            <c:extLst>
              <c:ext xmlns:c16="http://schemas.microsoft.com/office/drawing/2014/chart" uri="{C3380CC4-5D6E-409C-BE32-E72D297353CC}">
                <c16:uniqueId val="{00000001-3ED8-46B9-939E-582C928730E5}"/>
              </c:ext>
            </c:extLst>
          </c:dPt>
          <c:dPt>
            <c:idx val="1"/>
            <c:bubble3D val="0"/>
            <c:spPr>
              <a:solidFill>
                <a:srgbClr val="E67E22"/>
              </a:solidFill>
              <a:effectLst/>
            </c:spPr>
            <c:extLst>
              <c:ext xmlns:c16="http://schemas.microsoft.com/office/drawing/2014/chart" uri="{C3380CC4-5D6E-409C-BE32-E72D297353CC}">
                <c16:uniqueId val="{00000003-3ED8-46B9-939E-582C928730E5}"/>
              </c:ext>
            </c:extLst>
          </c:dPt>
          <c:dPt>
            <c:idx val="2"/>
            <c:bubble3D val="0"/>
            <c:spPr>
              <a:solidFill>
                <a:srgbClr val="F9CA24"/>
              </a:solidFill>
              <a:effectLst/>
            </c:spPr>
            <c:extLst>
              <c:ext xmlns:c16="http://schemas.microsoft.com/office/drawing/2014/chart" uri="{C3380CC4-5D6E-409C-BE32-E72D297353CC}">
                <c16:uniqueId val="{00000005-3ED8-46B9-939E-582C928730E5}"/>
              </c:ext>
            </c:extLst>
          </c:dPt>
          <c:dPt>
            <c:idx val="3"/>
            <c:bubble3D val="0"/>
            <c:spPr>
              <a:solidFill>
                <a:srgbClr val="9B59B6"/>
              </a:solidFill>
              <a:effectLst/>
            </c:spPr>
            <c:extLst>
              <c:ext xmlns:c16="http://schemas.microsoft.com/office/drawing/2014/chart" uri="{C3380CC4-5D6E-409C-BE32-E72D297353CC}">
                <c16:uniqueId val="{00000007-3ED8-46B9-939E-582C928730E5}"/>
              </c:ext>
            </c:extLst>
          </c:dPt>
          <c:dPt>
            <c:idx val="4"/>
            <c:bubble3D val="0"/>
            <c:spPr>
              <a:solidFill>
                <a:srgbClr val="6BBDF3"/>
              </a:solidFill>
              <a:effectLst/>
            </c:spPr>
            <c:extLst>
              <c:ext xmlns:c16="http://schemas.microsoft.com/office/drawing/2014/chart" uri="{C3380CC4-5D6E-409C-BE32-E72D297353CC}">
                <c16:uniqueId val="{00000009-3ED8-46B9-939E-582C928730E5}"/>
              </c:ext>
            </c:extLst>
          </c:dPt>
          <c:dLbls>
            <c:dLbl>
              <c:idx val="0"/>
              <c:numFmt formatCode="###,###,###,###,###,###,###.00" sourceLinked="0"/>
              <c:spPr/>
              <c:txPr>
                <a:bodyPr/>
                <a:lstStyle/>
                <a:p>
                  <a:pPr>
                    <a:defRPr sz="900" b="0" i="0" u="none" strike="noStrike">
                      <a:solidFill>
                        <a:srgbClr val="121212"/>
                      </a:solidFill>
                      <a:latin typeface="Inter"/>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ED8-46B9-939E-582C928730E5}"/>
                </c:ext>
              </c:extLst>
            </c:dLbl>
            <c:dLbl>
              <c:idx val="1"/>
              <c:numFmt formatCode="###,###,###,###,###,###,###.00" sourceLinked="0"/>
              <c:spPr/>
              <c:txPr>
                <a:bodyPr/>
                <a:lstStyle/>
                <a:p>
                  <a:pPr>
                    <a:defRPr sz="900" b="0" i="0" u="none" strike="noStrike">
                      <a:solidFill>
                        <a:srgbClr val="121212"/>
                      </a:solidFill>
                      <a:latin typeface="Inter"/>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ED8-46B9-939E-582C928730E5}"/>
                </c:ext>
              </c:extLst>
            </c:dLbl>
            <c:dLbl>
              <c:idx val="2"/>
              <c:numFmt formatCode="###,###,###,###,###,###,###.00" sourceLinked="0"/>
              <c:spPr/>
              <c:txPr>
                <a:bodyPr/>
                <a:lstStyle/>
                <a:p>
                  <a:pPr>
                    <a:defRPr sz="900" b="0" i="0" u="none" strike="noStrike">
                      <a:solidFill>
                        <a:srgbClr val="121212"/>
                      </a:solidFill>
                      <a:latin typeface="Inter"/>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ED8-46B9-939E-582C928730E5}"/>
                </c:ext>
              </c:extLst>
            </c:dLbl>
            <c:dLbl>
              <c:idx val="3"/>
              <c:numFmt formatCode="###,###,###,###,###,###,###.00" sourceLinked="0"/>
              <c:spPr/>
              <c:txPr>
                <a:bodyPr/>
                <a:lstStyle/>
                <a:p>
                  <a:pPr>
                    <a:defRPr sz="900" b="0" i="0" u="none" strike="noStrike">
                      <a:solidFill>
                        <a:srgbClr val="121212"/>
                      </a:solidFill>
                      <a:latin typeface="Inter"/>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3ED8-46B9-939E-582C928730E5}"/>
                </c:ext>
              </c:extLst>
            </c:dLbl>
            <c:dLbl>
              <c:idx val="4"/>
              <c:numFmt formatCode="###,###,###,###,###,###,###.00" sourceLinked="0"/>
              <c:spPr/>
              <c:txPr>
                <a:bodyPr/>
                <a:lstStyle/>
                <a:p>
                  <a:pPr>
                    <a:defRPr sz="900" b="0" i="0" u="none" strike="noStrike">
                      <a:solidFill>
                        <a:srgbClr val="121212"/>
                      </a:solidFill>
                      <a:latin typeface="Inter"/>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3ED8-46B9-939E-582C928730E5}"/>
                </c:ext>
              </c:extLst>
            </c:dLbl>
            <c:numFmt formatCode="###,###,###,###,###,###,###.00" sourceLinked="0"/>
            <c:spPr>
              <a:noFill/>
              <a:ln>
                <a:noFill/>
              </a:ln>
              <a:effectLst/>
            </c:spPr>
            <c:txPr>
              <a:bodyPr/>
              <a:lstStyle/>
              <a:p>
                <a:pPr>
                  <a:defRPr sz="1800" b="0" i="0" u="none" strike="noStrike">
                    <a:solidFill>
                      <a:srgbClr val="000000"/>
                    </a:solidFill>
                    <a:latin typeface="Arial"/>
                  </a:defRPr>
                </a:pPr>
                <a:endParaRPr lang="en-US"/>
              </a:p>
            </c:txPr>
            <c:showLegendKey val="0"/>
            <c:showVal val="0"/>
            <c:showCatName val="1"/>
            <c:showSerName val="0"/>
            <c:showPercent val="1"/>
            <c:showBubbleSize val="0"/>
            <c:showLeaderLines val="0"/>
            <c:extLst>
              <c:ext xmlns:c15="http://schemas.microsoft.com/office/drawing/2012/chart" uri="{CE6537A1-D6FC-4f65-9D91-7224C49458BB}"/>
            </c:extLst>
          </c:dLbls>
          <c:cat>
            <c:strRef>
              <c:f>Sheet1!$A$2:$A$6</c:f>
              <c:strCache>
                <c:ptCount val="5"/>
                <c:pt idx="0">
                  <c:v>2009 Q4</c:v>
                </c:pt>
                <c:pt idx="1">
                  <c:v>2010 Q1</c:v>
                </c:pt>
                <c:pt idx="2">
                  <c:v>2010 Q2</c:v>
                </c:pt>
                <c:pt idx="3">
                  <c:v>2010 Q3</c:v>
                </c:pt>
                <c:pt idx="4">
                  <c:v>2010 Q4</c:v>
                </c:pt>
              </c:strCache>
            </c:strRef>
          </c:cat>
          <c:val>
            <c:numRef>
              <c:f>Sheet1!$B$2:$B$6</c:f>
              <c:numCache>
                <c:formatCode>General</c:formatCode>
                <c:ptCount val="5"/>
                <c:pt idx="0">
                  <c:v>796649</c:v>
                </c:pt>
                <c:pt idx="1">
                  <c:v>1916992</c:v>
                </c:pt>
                <c:pt idx="2">
                  <c:v>1878271</c:v>
                </c:pt>
                <c:pt idx="3">
                  <c:v>2079214</c:v>
                </c:pt>
                <c:pt idx="4">
                  <c:v>2834650</c:v>
                </c:pt>
              </c:numCache>
            </c:numRef>
          </c:val>
          <c:extLst>
            <c:ext xmlns:c16="http://schemas.microsoft.com/office/drawing/2014/chart" uri="{C3380CC4-5D6E-409C-BE32-E72D297353CC}">
              <c16:uniqueId val="{0000000A-3ED8-46B9-939E-582C928730E5}"/>
            </c:ext>
          </c:extLst>
        </c:ser>
        <c:dLbls>
          <c:showLegendKey val="0"/>
          <c:showVal val="0"/>
          <c:showCatName val="0"/>
          <c:showSerName val="0"/>
          <c:showPercent val="0"/>
          <c:showBubbleSize val="0"/>
          <c:showLeaderLines val="0"/>
        </c:dLbls>
        <c:firstSliceAng val="0"/>
        <c:holeSize val="52"/>
      </c:doughnutChart>
      <c:spPr>
        <a:noFill/>
        <a:ln>
          <a:noFill/>
        </a:ln>
        <a:effectLst/>
      </c:spPr>
    </c:plotArea>
    <c:legend>
      <c:legendPos val="b"/>
      <c:overlay val="0"/>
      <c:txPr>
        <a:bodyPr/>
        <a:lstStyle/>
        <a:p>
          <a:pPr>
            <a:defRPr sz="1200">
              <a:solidFill>
                <a:srgbClr val="121212"/>
              </a:solidFill>
              <a:latin typeface="Inter"/>
              <a:cs typeface="Inter"/>
            </a:defRPr>
          </a:pPr>
          <a:endParaRPr lang="en-US"/>
        </a:p>
      </c:txPr>
    </c:legend>
    <c:plotVisOnly val="1"/>
    <c:dispBlanksAs val="span"/>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manualLayout>
          <c:layoutTarget val="inner"/>
          <c:xMode val="edge"/>
          <c:yMode val="edge"/>
          <c:x val="0.19194351515022134"/>
          <c:y val="7.0415030372084043E-4"/>
          <c:w val="0.56136797218535384"/>
          <c:h val="0.90792695295472559"/>
        </c:manualLayout>
      </c:layout>
      <c:doughnutChart>
        <c:varyColors val="1"/>
        <c:ser>
          <c:idx val="0"/>
          <c:order val="0"/>
          <c:tx>
            <c:strRef>
              <c:f>Sheet1!$B$1</c:f>
              <c:strCache>
                <c:ptCount val="1"/>
                <c:pt idx="0">
                  <c:v>Values</c:v>
                </c:pt>
              </c:strCache>
            </c:strRef>
          </c:tx>
          <c:spPr>
            <a:solidFill>
              <a:schemeClr val="accent1"/>
            </a:solidFill>
            <a:ln w="9525" cap="flat">
              <a:solidFill>
                <a:srgbClr val="F9F9F9"/>
              </a:solidFill>
              <a:prstDash val="solid"/>
              <a:round/>
            </a:ln>
            <a:effectLst/>
          </c:spPr>
          <c:explosion val="1"/>
          <c:dPt>
            <c:idx val="0"/>
            <c:bubble3D val="0"/>
            <c:spPr>
              <a:solidFill>
                <a:srgbClr val="227B6A"/>
              </a:solidFill>
              <a:effectLst/>
            </c:spPr>
            <c:extLst>
              <c:ext xmlns:c16="http://schemas.microsoft.com/office/drawing/2014/chart" uri="{C3380CC4-5D6E-409C-BE32-E72D297353CC}">
                <c16:uniqueId val="{00000001-F07A-492C-9C36-FEE9DAA61359}"/>
              </c:ext>
            </c:extLst>
          </c:dPt>
          <c:dPt>
            <c:idx val="1"/>
            <c:bubble3D val="0"/>
            <c:spPr>
              <a:solidFill>
                <a:srgbClr val="E67E22"/>
              </a:solidFill>
              <a:effectLst/>
            </c:spPr>
            <c:extLst>
              <c:ext xmlns:c16="http://schemas.microsoft.com/office/drawing/2014/chart" uri="{C3380CC4-5D6E-409C-BE32-E72D297353CC}">
                <c16:uniqueId val="{00000003-F07A-492C-9C36-FEE9DAA61359}"/>
              </c:ext>
            </c:extLst>
          </c:dPt>
          <c:dPt>
            <c:idx val="2"/>
            <c:bubble3D val="0"/>
            <c:spPr>
              <a:solidFill>
                <a:srgbClr val="F9CA24"/>
              </a:solidFill>
              <a:effectLst/>
            </c:spPr>
            <c:extLst>
              <c:ext xmlns:c16="http://schemas.microsoft.com/office/drawing/2014/chart" uri="{C3380CC4-5D6E-409C-BE32-E72D297353CC}">
                <c16:uniqueId val="{00000005-F07A-492C-9C36-FEE9DAA61359}"/>
              </c:ext>
            </c:extLst>
          </c:dPt>
          <c:dPt>
            <c:idx val="3"/>
            <c:bubble3D val="0"/>
            <c:spPr>
              <a:solidFill>
                <a:srgbClr val="9B59B6"/>
              </a:solidFill>
              <a:effectLst/>
            </c:spPr>
            <c:extLst>
              <c:ext xmlns:c16="http://schemas.microsoft.com/office/drawing/2014/chart" uri="{C3380CC4-5D6E-409C-BE32-E72D297353CC}">
                <c16:uniqueId val="{00000007-F07A-492C-9C36-FEE9DAA61359}"/>
              </c:ext>
            </c:extLst>
          </c:dPt>
          <c:dPt>
            <c:idx val="4"/>
            <c:bubble3D val="0"/>
            <c:spPr>
              <a:solidFill>
                <a:srgbClr val="6BBDF3"/>
              </a:solidFill>
              <a:effectLst/>
            </c:spPr>
            <c:extLst>
              <c:ext xmlns:c16="http://schemas.microsoft.com/office/drawing/2014/chart" uri="{C3380CC4-5D6E-409C-BE32-E72D297353CC}">
                <c16:uniqueId val="{00000009-F07A-492C-9C36-FEE9DAA61359}"/>
              </c:ext>
            </c:extLst>
          </c:dPt>
          <c:dLbls>
            <c:dLbl>
              <c:idx val="0"/>
              <c:numFmt formatCode="###,###,###,###,###,###,###" sourceLinked="0"/>
              <c:spPr/>
              <c:txPr>
                <a:bodyPr/>
                <a:lstStyle/>
                <a:p>
                  <a:pPr>
                    <a:defRPr sz="900" b="0" i="0" u="none" strike="noStrike">
                      <a:solidFill>
                        <a:srgbClr val="121212"/>
                      </a:solidFill>
                      <a:latin typeface="Inter"/>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07A-492C-9C36-FEE9DAA61359}"/>
                </c:ext>
              </c:extLst>
            </c:dLbl>
            <c:dLbl>
              <c:idx val="1"/>
              <c:numFmt formatCode="###,###,###,###,###,###,###" sourceLinked="0"/>
              <c:spPr/>
              <c:txPr>
                <a:bodyPr/>
                <a:lstStyle/>
                <a:p>
                  <a:pPr>
                    <a:defRPr sz="900" b="0" i="0" u="none" strike="noStrike">
                      <a:solidFill>
                        <a:srgbClr val="121212"/>
                      </a:solidFill>
                      <a:latin typeface="Inter"/>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07A-492C-9C36-FEE9DAA61359}"/>
                </c:ext>
              </c:extLst>
            </c:dLbl>
            <c:dLbl>
              <c:idx val="2"/>
              <c:numFmt formatCode="###,###,###,###,###,###,###" sourceLinked="0"/>
              <c:spPr/>
              <c:txPr>
                <a:bodyPr/>
                <a:lstStyle/>
                <a:p>
                  <a:pPr>
                    <a:defRPr sz="900" b="0" i="0" u="none" strike="noStrike">
                      <a:solidFill>
                        <a:srgbClr val="121212"/>
                      </a:solidFill>
                      <a:latin typeface="Inter"/>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07A-492C-9C36-FEE9DAA61359}"/>
                </c:ext>
              </c:extLst>
            </c:dLbl>
            <c:dLbl>
              <c:idx val="3"/>
              <c:numFmt formatCode="###,###,###,###,###,###,###" sourceLinked="0"/>
              <c:spPr/>
              <c:txPr>
                <a:bodyPr/>
                <a:lstStyle/>
                <a:p>
                  <a:pPr>
                    <a:defRPr sz="900" b="0" i="0" u="none" strike="noStrike">
                      <a:solidFill>
                        <a:srgbClr val="121212"/>
                      </a:solidFill>
                      <a:latin typeface="Inter"/>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07A-492C-9C36-FEE9DAA61359}"/>
                </c:ext>
              </c:extLst>
            </c:dLbl>
            <c:dLbl>
              <c:idx val="4"/>
              <c:numFmt formatCode="###,###,###,###,###,###,###" sourceLinked="0"/>
              <c:spPr/>
              <c:txPr>
                <a:bodyPr/>
                <a:lstStyle/>
                <a:p>
                  <a:pPr>
                    <a:defRPr sz="900" b="0" i="0" u="none" strike="noStrike">
                      <a:solidFill>
                        <a:srgbClr val="121212"/>
                      </a:solidFill>
                      <a:latin typeface="Inter"/>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F07A-492C-9C36-FEE9DAA61359}"/>
                </c:ext>
              </c:extLst>
            </c:dLbl>
            <c:numFmt formatCode="###,###,###,###,###,###,###" sourceLinked="0"/>
            <c:spPr>
              <a:noFill/>
              <a:ln>
                <a:noFill/>
              </a:ln>
              <a:effectLst/>
            </c:spPr>
            <c:txPr>
              <a:bodyPr/>
              <a:lstStyle/>
              <a:p>
                <a:pPr>
                  <a:defRPr sz="1800" b="0" i="0" u="none" strike="noStrike">
                    <a:solidFill>
                      <a:srgbClr val="000000"/>
                    </a:solidFill>
                    <a:latin typeface="Arial"/>
                  </a:defRPr>
                </a:pPr>
                <a:endParaRPr lang="en-US"/>
              </a:p>
            </c:txPr>
            <c:showLegendKey val="0"/>
            <c:showVal val="0"/>
            <c:showCatName val="1"/>
            <c:showSerName val="0"/>
            <c:showPercent val="1"/>
            <c:showBubbleSize val="0"/>
            <c:showLeaderLines val="0"/>
            <c:extLst>
              <c:ext xmlns:c15="http://schemas.microsoft.com/office/drawing/2012/chart" uri="{CE6537A1-D6FC-4f65-9D91-7224C49458BB}"/>
            </c:extLst>
          </c:dLbls>
          <c:cat>
            <c:strRef>
              <c:f>Sheet1!$A$2:$A$6</c:f>
              <c:strCache>
                <c:ptCount val="5"/>
                <c:pt idx="0">
                  <c:v>2010 Q4</c:v>
                </c:pt>
                <c:pt idx="1">
                  <c:v>2011 Q1</c:v>
                </c:pt>
                <c:pt idx="2">
                  <c:v>2011 Q2</c:v>
                </c:pt>
                <c:pt idx="3">
                  <c:v>2011 Q3</c:v>
                </c:pt>
                <c:pt idx="4">
                  <c:v>2011 Q4</c:v>
                </c:pt>
              </c:strCache>
            </c:strRef>
          </c:cat>
          <c:val>
            <c:numRef>
              <c:f>Sheet1!$B$2:$B$6</c:f>
              <c:numCache>
                <c:formatCode>General</c:formatCode>
                <c:ptCount val="5"/>
                <c:pt idx="0">
                  <c:v>746724</c:v>
                </c:pt>
                <c:pt idx="1">
                  <c:v>1737489</c:v>
                </c:pt>
                <c:pt idx="2">
                  <c:v>1904439</c:v>
                </c:pt>
                <c:pt idx="3">
                  <c:v>2379140</c:v>
                </c:pt>
                <c:pt idx="4">
                  <c:v>2958233</c:v>
                </c:pt>
              </c:numCache>
            </c:numRef>
          </c:val>
          <c:extLst>
            <c:ext xmlns:c16="http://schemas.microsoft.com/office/drawing/2014/chart" uri="{C3380CC4-5D6E-409C-BE32-E72D297353CC}">
              <c16:uniqueId val="{0000000A-F07A-492C-9C36-FEE9DAA61359}"/>
            </c:ext>
          </c:extLst>
        </c:ser>
        <c:dLbls>
          <c:showLegendKey val="0"/>
          <c:showVal val="0"/>
          <c:showCatName val="0"/>
          <c:showSerName val="0"/>
          <c:showPercent val="0"/>
          <c:showBubbleSize val="0"/>
          <c:showLeaderLines val="0"/>
        </c:dLbls>
        <c:firstSliceAng val="0"/>
        <c:holeSize val="52"/>
      </c:doughnutChart>
      <c:spPr>
        <a:noFill/>
        <a:ln>
          <a:noFill/>
        </a:ln>
        <a:effectLst/>
      </c:spPr>
    </c:plotArea>
    <c:legend>
      <c:legendPos val="b"/>
      <c:layout>
        <c:manualLayout>
          <c:xMode val="edge"/>
          <c:yMode val="edge"/>
          <c:x val="7.2140851673694356E-2"/>
          <c:y val="0.91355152365045333"/>
          <c:w val="0.85050448736554429"/>
          <c:h val="8.6448476349546721E-2"/>
        </c:manualLayout>
      </c:layout>
      <c:overlay val="0"/>
      <c:txPr>
        <a:bodyPr/>
        <a:lstStyle/>
        <a:p>
          <a:pPr>
            <a:defRPr sz="1200">
              <a:solidFill>
                <a:srgbClr val="121212"/>
              </a:solidFill>
              <a:latin typeface="Inter"/>
              <a:cs typeface="Inter"/>
            </a:defRPr>
          </a:pPr>
          <a:endParaRPr lang="en-US"/>
        </a:p>
      </c:txPr>
    </c:legend>
    <c:plotVisOnly val="1"/>
    <c:dispBlanksAs val="span"/>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areaChart>
        <c:grouping val="standard"/>
        <c:varyColors val="0"/>
        <c:ser>
          <c:idx val="0"/>
          <c:order val="0"/>
          <c:tx>
            <c:strRef>
              <c:f>Sheet1!$B$1</c:f>
              <c:strCache>
                <c:ptCount val="1"/>
                <c:pt idx="0">
                  <c:v>2009</c:v>
                </c:pt>
              </c:strCache>
            </c:strRef>
          </c:tx>
          <c:spPr>
            <a:solidFill>
              <a:srgbClr val="003F5C">
                <a:alpha val="47000"/>
              </a:srgbClr>
            </a:solidFill>
            <a:effectLst/>
          </c:spPr>
          <c:cat>
            <c:strRef>
              <c:f>Sheet1!$A$2:$A$14</c:f>
              <c:strCache>
                <c:ptCount val="13"/>
                <c:pt idx="0">
                  <c:v>Regency Cakestand 3 Tier</c:v>
                </c:pt>
                <c:pt idx="1">
                  <c:v>White Hanging Heart -T Light Holder</c:v>
                </c:pt>
                <c:pt idx="2">
                  <c:v>Dotcom Postage</c:v>
                </c:pt>
                <c:pt idx="3">
                  <c:v>Assorted Colour Bird Ornament</c:v>
                </c:pt>
                <c:pt idx="4">
                  <c:v>Jumbo Bag Red Retrospot</c:v>
                </c:pt>
                <c:pt idx="5">
                  <c:v>Party Bunting</c:v>
                </c:pt>
                <c:pt idx="6">
                  <c:v>Rotating Silver Angels T-Light Holder</c:v>
                </c:pt>
                <c:pt idx="7">
                  <c:v>Postage</c:v>
                </c:pt>
                <c:pt idx="8">
                  <c:v>Jumbo Bag Strawberry</c:v>
                </c:pt>
                <c:pt idx="9">
                  <c:v>Paper Chain Kit Vinatge Christmas</c:v>
                </c:pt>
                <c:pt idx="10">
                  <c:v>Chilli Lights</c:v>
                </c:pt>
                <c:pt idx="11">
                  <c:v>Paper Chain Kit 50's Chirstmas</c:v>
                </c:pt>
                <c:pt idx="12">
                  <c:v>Rabbit Night Light</c:v>
                </c:pt>
              </c:strCache>
            </c:strRef>
          </c:cat>
          <c:val>
            <c:numRef>
              <c:f>Sheet1!$B$2:$B$14</c:f>
              <c:numCache>
                <c:formatCode>General</c:formatCode>
                <c:ptCount val="13"/>
                <c:pt idx="0">
                  <c:v>162885.71</c:v>
                </c:pt>
                <c:pt idx="1">
                  <c:v>157580.28</c:v>
                </c:pt>
                <c:pt idx="2">
                  <c:v>116401.99</c:v>
                </c:pt>
                <c:pt idx="3">
                  <c:v>72251.320000000007</c:v>
                </c:pt>
                <c:pt idx="4">
                  <c:v>56329.56</c:v>
                </c:pt>
                <c:pt idx="5">
                  <c:v>49626.92</c:v>
                </c:pt>
                <c:pt idx="6">
                  <c:v>47641.89</c:v>
                </c:pt>
                <c:pt idx="7">
                  <c:v>46092.36</c:v>
                </c:pt>
                <c:pt idx="8">
                  <c:v>36668.410000000003</c:v>
                </c:pt>
                <c:pt idx="9">
                  <c:v>28570.9</c:v>
                </c:pt>
                <c:pt idx="10">
                  <c:v>0</c:v>
                </c:pt>
                <c:pt idx="11">
                  <c:v>0</c:v>
                </c:pt>
                <c:pt idx="12">
                  <c:v>0</c:v>
                </c:pt>
              </c:numCache>
            </c:numRef>
          </c:val>
          <c:extLst>
            <c:ext xmlns:c16="http://schemas.microsoft.com/office/drawing/2014/chart" uri="{C3380CC4-5D6E-409C-BE32-E72D297353CC}">
              <c16:uniqueId val="{00000000-6D10-455F-BE50-FE81C9F3155C}"/>
            </c:ext>
          </c:extLst>
        </c:ser>
        <c:ser>
          <c:idx val="1"/>
          <c:order val="1"/>
          <c:tx>
            <c:strRef>
              <c:f>Sheet1!$C$1</c:f>
              <c:strCache>
                <c:ptCount val="1"/>
                <c:pt idx="0">
                  <c:v>2010</c:v>
                </c:pt>
              </c:strCache>
            </c:strRef>
          </c:tx>
          <c:spPr>
            <a:solidFill>
              <a:srgbClr val="665191">
                <a:alpha val="47000"/>
              </a:srgbClr>
            </a:solidFill>
            <a:effectLst/>
          </c:spPr>
          <c:cat>
            <c:strRef>
              <c:f>Sheet1!$A$2:$A$14</c:f>
              <c:strCache>
                <c:ptCount val="13"/>
                <c:pt idx="0">
                  <c:v>Regency Cakestand 3 Tier</c:v>
                </c:pt>
                <c:pt idx="1">
                  <c:v>White Hanging Heart -T Light Holder</c:v>
                </c:pt>
                <c:pt idx="2">
                  <c:v>Dotcom Postage</c:v>
                </c:pt>
                <c:pt idx="3">
                  <c:v>Assorted Colour Bird Ornament</c:v>
                </c:pt>
                <c:pt idx="4">
                  <c:v>Jumbo Bag Red Retrospot</c:v>
                </c:pt>
                <c:pt idx="5">
                  <c:v>Party Bunting</c:v>
                </c:pt>
                <c:pt idx="6">
                  <c:v>Rotating Silver Angels T-Light Holder</c:v>
                </c:pt>
                <c:pt idx="7">
                  <c:v>Postage</c:v>
                </c:pt>
                <c:pt idx="8">
                  <c:v>Jumbo Bag Strawberry</c:v>
                </c:pt>
                <c:pt idx="9">
                  <c:v>Paper Chain Kit Vinatge Christmas</c:v>
                </c:pt>
                <c:pt idx="10">
                  <c:v>Chilli Lights</c:v>
                </c:pt>
                <c:pt idx="11">
                  <c:v>Paper Chain Kit 50's Chirstmas</c:v>
                </c:pt>
                <c:pt idx="12">
                  <c:v>Rabbit Night Light</c:v>
                </c:pt>
              </c:strCache>
            </c:strRef>
          </c:cat>
          <c:val>
            <c:numRef>
              <c:f>Sheet1!$C$2:$C$14</c:f>
              <c:numCache>
                <c:formatCode>General</c:formatCode>
                <c:ptCount val="13"/>
                <c:pt idx="0">
                  <c:v>164459.49</c:v>
                </c:pt>
                <c:pt idx="1">
                  <c:v>99612.42</c:v>
                </c:pt>
                <c:pt idx="2">
                  <c:v>206245.48</c:v>
                </c:pt>
                <c:pt idx="3">
                  <c:v>58792.42</c:v>
                </c:pt>
                <c:pt idx="4">
                  <c:v>92175.79</c:v>
                </c:pt>
                <c:pt idx="5">
                  <c:v>98243.88</c:v>
                </c:pt>
                <c:pt idx="6">
                  <c:v>0</c:v>
                </c:pt>
                <c:pt idx="7">
                  <c:v>66248.88</c:v>
                </c:pt>
                <c:pt idx="8">
                  <c:v>0</c:v>
                </c:pt>
                <c:pt idx="9">
                  <c:v>0</c:v>
                </c:pt>
                <c:pt idx="10">
                  <c:v>53.746000000000002</c:v>
                </c:pt>
                <c:pt idx="11">
                  <c:v>63715.24</c:v>
                </c:pt>
                <c:pt idx="12">
                  <c:v>66661.63</c:v>
                </c:pt>
              </c:numCache>
            </c:numRef>
          </c:val>
          <c:extLst>
            <c:ext xmlns:c16="http://schemas.microsoft.com/office/drawing/2014/chart" uri="{C3380CC4-5D6E-409C-BE32-E72D297353CC}">
              <c16:uniqueId val="{00000001-6D10-455F-BE50-FE81C9F3155C}"/>
            </c:ext>
          </c:extLst>
        </c:ser>
        <c:dLbls>
          <c:showLegendKey val="0"/>
          <c:showVal val="0"/>
          <c:showCatName val="0"/>
          <c:showSerName val="0"/>
          <c:showPercent val="0"/>
          <c:showBubbleSize val="0"/>
        </c:dLbls>
        <c:axId val="2094734554"/>
        <c:axId val="2094734552"/>
      </c:areaChart>
      <c:catAx>
        <c:axId val="2094734554"/>
        <c:scaling>
          <c:orientation val="minMax"/>
        </c:scaling>
        <c:delete val="0"/>
        <c:axPos val="b"/>
        <c:numFmt formatCode="General" sourceLinked="1"/>
        <c:majorTickMark val="none"/>
        <c:minorTickMark val="none"/>
        <c:tickLblPos val="low"/>
        <c:spPr>
          <a:ln w="6350" cap="flat">
            <a:solidFill>
              <a:srgbClr val="121212"/>
            </a:solidFill>
            <a:prstDash val="solid"/>
            <a:round/>
          </a:ln>
        </c:spPr>
        <c:txPr>
          <a:bodyPr/>
          <a:lstStyle/>
          <a:p>
            <a:pPr>
              <a:defRPr sz="938" b="0" i="0" u="none" strike="noStrike">
                <a:solidFill>
                  <a:srgbClr val="121212"/>
                </a:solidFill>
                <a:latin typeface="Inter"/>
              </a:defRPr>
            </a:pPr>
            <a:endParaRPr lang="en-US"/>
          </a:p>
        </c:txPr>
        <c:crossAx val="2094734552"/>
        <c:crosses val="autoZero"/>
        <c:auto val="1"/>
        <c:lblAlgn val="ctr"/>
        <c:lblOffset val="100"/>
        <c:noMultiLvlLbl val="1"/>
      </c:catAx>
      <c:valAx>
        <c:axId val="2094734552"/>
        <c:scaling>
          <c:orientation val="minMax"/>
        </c:scaling>
        <c:delete val="0"/>
        <c:axPos val="l"/>
        <c:majorGridlines>
          <c:spPr>
            <a:ln w="6350" cap="flat">
              <a:solidFill>
                <a:srgbClr val="CACACA"/>
              </a:solidFill>
              <a:prstDash val="solid"/>
              <a:round/>
            </a:ln>
          </c:spPr>
        </c:majorGridlines>
        <c:numFmt formatCode="###,###,###,###,###,###,###" sourceLinked="0"/>
        <c:majorTickMark val="out"/>
        <c:minorTickMark val="none"/>
        <c:tickLblPos val="nextTo"/>
        <c:spPr>
          <a:ln w="6350" cap="flat">
            <a:noFill/>
            <a:prstDash val="solid"/>
            <a:round/>
          </a:ln>
        </c:spPr>
        <c:txPr>
          <a:bodyPr/>
          <a:lstStyle/>
          <a:p>
            <a:pPr>
              <a:defRPr sz="900" b="0" i="0" u="none" strike="noStrike">
                <a:solidFill>
                  <a:srgbClr val="121212"/>
                </a:solidFill>
                <a:latin typeface="Inter"/>
              </a:defRPr>
            </a:pPr>
            <a:endParaRPr lang="en-US"/>
          </a:p>
        </c:txPr>
        <c:crossAx val="2094734554"/>
        <c:crosses val="autoZero"/>
        <c:crossBetween val="between"/>
      </c:valAx>
      <c:spPr>
        <a:noFill/>
        <a:ln>
          <a:noFill/>
        </a:ln>
        <a:effectLst/>
      </c:spPr>
    </c:plotArea>
    <c:legend>
      <c:legendPos val="t"/>
      <c:overlay val="0"/>
      <c:txPr>
        <a:bodyPr/>
        <a:lstStyle/>
        <a:p>
          <a:pPr>
            <a:defRPr sz="900">
              <a:solidFill>
                <a:srgbClr val="121212"/>
              </a:solidFill>
              <a:latin typeface="Inter"/>
              <a:cs typeface="Inter"/>
            </a:defRPr>
          </a:pPr>
          <a:endParaRPr lang="en-US"/>
        </a:p>
      </c:txPr>
    </c:legend>
    <c:plotVisOnly val="1"/>
    <c:dispBlanksAs val="span"/>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barChart>
        <c:barDir val="col"/>
        <c:grouping val="clustered"/>
        <c:varyColors val="0"/>
        <c:ser>
          <c:idx val="0"/>
          <c:order val="0"/>
          <c:tx>
            <c:strRef>
              <c:f>Sheet1!$B$1</c:f>
              <c:strCache>
                <c:ptCount val="1"/>
                <c:pt idx="0">
                  <c:v>Values</c:v>
                </c:pt>
              </c:strCache>
            </c:strRef>
          </c:tx>
          <c:spPr>
            <a:solidFill>
              <a:srgbClr val="003F5C"/>
            </a:solidFill>
            <a:effectLst/>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787</c:v>
                </c:pt>
                <c:pt idx="1">
                  <c:v>808</c:v>
                </c:pt>
                <c:pt idx="2">
                  <c:v>1113</c:v>
                </c:pt>
                <c:pt idx="3">
                  <c:v>1000</c:v>
                </c:pt>
                <c:pt idx="4">
                  <c:v>1064</c:v>
                </c:pt>
                <c:pt idx="5">
                  <c:v>1097</c:v>
                </c:pt>
                <c:pt idx="6">
                  <c:v>990</c:v>
                </c:pt>
                <c:pt idx="7">
                  <c:v>996</c:v>
                </c:pt>
                <c:pt idx="8">
                  <c:v>1203</c:v>
                </c:pt>
                <c:pt idx="9">
                  <c:v>1579</c:v>
                </c:pt>
                <c:pt idx="10">
                  <c:v>1684</c:v>
                </c:pt>
                <c:pt idx="11">
                  <c:v>624</c:v>
                </c:pt>
              </c:numCache>
            </c:numRef>
          </c:val>
          <c:extLst>
            <c:ext xmlns:c16="http://schemas.microsoft.com/office/drawing/2014/chart" uri="{C3380CC4-5D6E-409C-BE32-E72D297353CC}">
              <c16:uniqueId val="{00000000-0924-4244-ACC6-61EAD0FF2A0B}"/>
            </c:ext>
          </c:extLst>
        </c:ser>
        <c:ser>
          <c:idx val="1"/>
          <c:order val="1"/>
          <c:tx>
            <c:strRef>
              <c:f>Sheet1!$C$1</c:f>
              <c:strCache>
                <c:ptCount val="1"/>
                <c:pt idx="0">
                  <c:v>Values</c:v>
                </c:pt>
              </c:strCache>
            </c:strRef>
          </c:tx>
          <c:spPr>
            <a:solidFill>
              <a:srgbClr val="665191"/>
            </a:solidFill>
            <a:effectLst/>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numCache>
            </c:numRef>
          </c:val>
          <c:extLst>
            <c:ext xmlns:c16="http://schemas.microsoft.com/office/drawing/2014/chart" uri="{C3380CC4-5D6E-409C-BE32-E72D297353CC}">
              <c16:uniqueId val="{00000001-0924-4244-ACC6-61EAD0FF2A0B}"/>
            </c:ext>
          </c:extLst>
        </c:ser>
        <c:dLbls>
          <c:showLegendKey val="0"/>
          <c:showVal val="0"/>
          <c:showCatName val="0"/>
          <c:showSerName val="0"/>
          <c:showPercent val="0"/>
          <c:showBubbleSize val="0"/>
        </c:dLbls>
        <c:gapWidth val="150"/>
        <c:axId val="2094734554"/>
        <c:axId val="2094734552"/>
      </c:barChart>
      <c:catAx>
        <c:axId val="2094734554"/>
        <c:scaling>
          <c:orientation val="minMax"/>
        </c:scaling>
        <c:delete val="0"/>
        <c:axPos val="b"/>
        <c:numFmt formatCode="General" sourceLinked="1"/>
        <c:majorTickMark val="none"/>
        <c:minorTickMark val="none"/>
        <c:tickLblPos val="low"/>
        <c:spPr>
          <a:ln w="6350" cap="flat">
            <a:noFill/>
            <a:prstDash val="solid"/>
            <a:round/>
          </a:ln>
        </c:spPr>
        <c:txPr>
          <a:bodyPr/>
          <a:lstStyle/>
          <a:p>
            <a:pPr>
              <a:defRPr sz="900" b="0" i="0" u="none" strike="noStrike">
                <a:solidFill>
                  <a:srgbClr val="121212"/>
                </a:solidFill>
                <a:latin typeface="Inter"/>
              </a:defRPr>
            </a:pPr>
            <a:endParaRPr lang="en-US"/>
          </a:p>
        </c:txPr>
        <c:crossAx val="2094734552"/>
        <c:crosses val="autoZero"/>
        <c:auto val="1"/>
        <c:lblAlgn val="ctr"/>
        <c:lblOffset val="100"/>
        <c:noMultiLvlLbl val="1"/>
      </c:catAx>
      <c:valAx>
        <c:axId val="2094734552"/>
        <c:scaling>
          <c:orientation val="minMax"/>
        </c:scaling>
        <c:delete val="0"/>
        <c:axPos val="l"/>
        <c:majorGridlines>
          <c:spPr>
            <a:ln w="6350" cap="flat">
              <a:solidFill>
                <a:srgbClr val="CACACA"/>
              </a:solidFill>
              <a:prstDash val="solid"/>
              <a:round/>
            </a:ln>
          </c:spPr>
        </c:majorGridlines>
        <c:numFmt formatCode="###,###,###,###,###,###,###" sourceLinked="0"/>
        <c:majorTickMark val="out"/>
        <c:minorTickMark val="none"/>
        <c:tickLblPos val="nextTo"/>
        <c:spPr>
          <a:ln w="6350" cap="flat">
            <a:noFill/>
            <a:prstDash val="solid"/>
            <a:round/>
          </a:ln>
        </c:spPr>
        <c:txPr>
          <a:bodyPr/>
          <a:lstStyle/>
          <a:p>
            <a:pPr>
              <a:defRPr sz="900" b="0" i="0" u="none" strike="noStrike">
                <a:solidFill>
                  <a:srgbClr val="121212"/>
                </a:solidFill>
                <a:latin typeface="Inter"/>
              </a:defRPr>
            </a:pPr>
            <a:endParaRPr lang="en-US"/>
          </a:p>
        </c:txPr>
        <c:crossAx val="2094734554"/>
        <c:crosses val="autoZero"/>
        <c:crossBetween val="between"/>
      </c:valAx>
      <c:spPr>
        <a:noFill/>
        <a:ln>
          <a:noFill/>
        </a:ln>
        <a:effectLst/>
      </c:spPr>
    </c:plotArea>
    <c:plotVisOnly val="1"/>
    <c:dispBlanksAs val="span"/>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barChart>
        <c:barDir val="col"/>
        <c:grouping val="clustered"/>
        <c:varyColors val="0"/>
        <c:ser>
          <c:idx val="0"/>
          <c:order val="0"/>
          <c:tx>
            <c:strRef>
              <c:f>Sheet1!$B$1</c:f>
              <c:strCache>
                <c:ptCount val="1"/>
                <c:pt idx="0">
                  <c:v>Values</c:v>
                </c:pt>
              </c:strCache>
            </c:strRef>
          </c:tx>
          <c:spPr>
            <a:solidFill>
              <a:srgbClr val="FF8A99"/>
            </a:solidFill>
            <a:effectLst/>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923</c:v>
                </c:pt>
                <c:pt idx="1">
                  <c:v>775</c:v>
                </c:pt>
                <c:pt idx="2">
                  <c:v>991</c:v>
                </c:pt>
                <c:pt idx="3">
                  <c:v>822</c:v>
                </c:pt>
                <c:pt idx="4">
                  <c:v>1055</c:v>
                </c:pt>
                <c:pt idx="5">
                  <c:v>988</c:v>
                </c:pt>
                <c:pt idx="6">
                  <c:v>1031</c:v>
                </c:pt>
                <c:pt idx="7">
                  <c:v>969</c:v>
                </c:pt>
                <c:pt idx="8">
                  <c:v>1330</c:v>
                </c:pt>
                <c:pt idx="9">
                  <c:v>1465</c:v>
                </c:pt>
                <c:pt idx="10">
                  <c:v>1566</c:v>
                </c:pt>
                <c:pt idx="11">
                  <c:v>669</c:v>
                </c:pt>
              </c:numCache>
            </c:numRef>
          </c:val>
          <c:extLst>
            <c:ext xmlns:c16="http://schemas.microsoft.com/office/drawing/2014/chart" uri="{C3380CC4-5D6E-409C-BE32-E72D297353CC}">
              <c16:uniqueId val="{00000000-FBD6-48A2-AC18-1E8A269680BA}"/>
            </c:ext>
          </c:extLst>
        </c:ser>
        <c:ser>
          <c:idx val="1"/>
          <c:order val="1"/>
          <c:tx>
            <c:strRef>
              <c:f>Sheet1!$C$1</c:f>
              <c:strCache>
                <c:ptCount val="1"/>
                <c:pt idx="0">
                  <c:v>Values</c:v>
                </c:pt>
              </c:strCache>
            </c:strRef>
          </c:tx>
          <c:spPr>
            <a:solidFill>
              <a:srgbClr val="FF8A99"/>
            </a:solidFill>
            <a:effectLst/>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numCache>
            </c:numRef>
          </c:val>
          <c:extLst>
            <c:ext xmlns:c16="http://schemas.microsoft.com/office/drawing/2014/chart" uri="{C3380CC4-5D6E-409C-BE32-E72D297353CC}">
              <c16:uniqueId val="{00000001-FBD6-48A2-AC18-1E8A269680BA}"/>
            </c:ext>
          </c:extLst>
        </c:ser>
        <c:dLbls>
          <c:showLegendKey val="0"/>
          <c:showVal val="0"/>
          <c:showCatName val="0"/>
          <c:showSerName val="0"/>
          <c:showPercent val="0"/>
          <c:showBubbleSize val="0"/>
        </c:dLbls>
        <c:gapWidth val="150"/>
        <c:axId val="2094734554"/>
        <c:axId val="2094734552"/>
      </c:barChart>
      <c:catAx>
        <c:axId val="2094734554"/>
        <c:scaling>
          <c:orientation val="minMax"/>
        </c:scaling>
        <c:delete val="0"/>
        <c:axPos val="b"/>
        <c:numFmt formatCode="General" sourceLinked="1"/>
        <c:majorTickMark val="none"/>
        <c:minorTickMark val="none"/>
        <c:tickLblPos val="low"/>
        <c:spPr>
          <a:ln w="6350" cap="flat">
            <a:noFill/>
            <a:prstDash val="solid"/>
            <a:round/>
          </a:ln>
        </c:spPr>
        <c:txPr>
          <a:bodyPr/>
          <a:lstStyle/>
          <a:p>
            <a:pPr>
              <a:defRPr sz="900" b="0" i="0" u="none" strike="noStrike">
                <a:solidFill>
                  <a:srgbClr val="121212"/>
                </a:solidFill>
                <a:latin typeface="Inter"/>
              </a:defRPr>
            </a:pPr>
            <a:endParaRPr lang="en-US"/>
          </a:p>
        </c:txPr>
        <c:crossAx val="2094734552"/>
        <c:crosses val="autoZero"/>
        <c:auto val="1"/>
        <c:lblAlgn val="ctr"/>
        <c:lblOffset val="100"/>
        <c:noMultiLvlLbl val="1"/>
      </c:catAx>
      <c:valAx>
        <c:axId val="2094734552"/>
        <c:scaling>
          <c:orientation val="minMax"/>
        </c:scaling>
        <c:delete val="0"/>
        <c:axPos val="l"/>
        <c:majorGridlines>
          <c:spPr>
            <a:ln w="6350" cap="flat">
              <a:solidFill>
                <a:srgbClr val="CACACA"/>
              </a:solidFill>
              <a:prstDash val="solid"/>
              <a:round/>
            </a:ln>
          </c:spPr>
        </c:majorGridlines>
        <c:numFmt formatCode="###,###,###,###,###,###,###" sourceLinked="0"/>
        <c:majorTickMark val="out"/>
        <c:minorTickMark val="none"/>
        <c:tickLblPos val="nextTo"/>
        <c:spPr>
          <a:ln w="6350" cap="flat">
            <a:noFill/>
            <a:prstDash val="solid"/>
            <a:round/>
          </a:ln>
        </c:spPr>
        <c:txPr>
          <a:bodyPr/>
          <a:lstStyle/>
          <a:p>
            <a:pPr>
              <a:defRPr sz="900" b="0" i="0" u="none" strike="noStrike">
                <a:solidFill>
                  <a:srgbClr val="121212"/>
                </a:solidFill>
                <a:latin typeface="Inter"/>
              </a:defRPr>
            </a:pPr>
            <a:endParaRPr lang="en-US"/>
          </a:p>
        </c:txPr>
        <c:crossAx val="2094734554"/>
        <c:crosses val="autoZero"/>
        <c:crossBetween val="between"/>
      </c:valAx>
      <c:spPr>
        <a:noFill/>
        <a:ln>
          <a:noFill/>
        </a:ln>
        <a:effectLst/>
      </c:spPr>
    </c:plotArea>
    <c:plotVisOnly val="1"/>
    <c:dispBlanksAs val="span"/>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90E7221-1C5F-D729-E19D-8352F63A9271}"/>
              </a:ext>
            </a:extLst>
          </p:cNvPr>
          <p:cNvSpPr>
            <a:spLocks noGrp="1"/>
          </p:cNvSpPr>
          <p:nvPr>
            <p:ph type="hdr" sz="quarter"/>
          </p:nvPr>
        </p:nvSpPr>
        <p:spPr>
          <a:xfrm>
            <a:off x="0" y="0"/>
            <a:ext cx="222885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9D4F865-7F0D-E1A4-1FF6-6477C06F9FD0}"/>
              </a:ext>
            </a:extLst>
          </p:cNvPr>
          <p:cNvSpPr>
            <a:spLocks noGrp="1"/>
          </p:cNvSpPr>
          <p:nvPr>
            <p:ph type="dt" sz="quarter" idx="1"/>
          </p:nvPr>
        </p:nvSpPr>
        <p:spPr>
          <a:xfrm>
            <a:off x="2913063" y="0"/>
            <a:ext cx="2228850" cy="458788"/>
          </a:xfrm>
          <a:prstGeom prst="rect">
            <a:avLst/>
          </a:prstGeom>
        </p:spPr>
        <p:txBody>
          <a:bodyPr vert="horz" lIns="91440" tIns="45720" rIns="91440" bIns="45720" rtlCol="0"/>
          <a:lstStyle>
            <a:lvl1pPr algn="r">
              <a:defRPr sz="1200"/>
            </a:lvl1pPr>
          </a:lstStyle>
          <a:p>
            <a:fld id="{2D3445B4-DFB3-4668-8014-4BED15C73A33}" type="datetimeFigureOut">
              <a:rPr lang="en-IN" smtClean="0"/>
              <a:t>13-05-2024</a:t>
            </a:fld>
            <a:endParaRPr lang="en-IN"/>
          </a:p>
        </p:txBody>
      </p:sp>
      <p:sp>
        <p:nvSpPr>
          <p:cNvPr id="4" name="Footer Placeholder 3">
            <a:extLst>
              <a:ext uri="{FF2B5EF4-FFF2-40B4-BE49-F238E27FC236}">
                <a16:creationId xmlns:a16="http://schemas.microsoft.com/office/drawing/2014/main" id="{25CCB5A9-8DDD-7630-28EA-3FEA49942043}"/>
              </a:ext>
            </a:extLst>
          </p:cNvPr>
          <p:cNvSpPr>
            <a:spLocks noGrp="1"/>
          </p:cNvSpPr>
          <p:nvPr>
            <p:ph type="ftr" sz="quarter" idx="2"/>
          </p:nvPr>
        </p:nvSpPr>
        <p:spPr>
          <a:xfrm>
            <a:off x="0" y="8685213"/>
            <a:ext cx="222885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E68F443-7301-8A80-71FB-2F922DC54B72}"/>
              </a:ext>
            </a:extLst>
          </p:cNvPr>
          <p:cNvSpPr>
            <a:spLocks noGrp="1"/>
          </p:cNvSpPr>
          <p:nvPr>
            <p:ph type="sldNum" sz="quarter" idx="3"/>
          </p:nvPr>
        </p:nvSpPr>
        <p:spPr>
          <a:xfrm>
            <a:off x="2913063" y="8685213"/>
            <a:ext cx="2228850" cy="458787"/>
          </a:xfrm>
          <a:prstGeom prst="rect">
            <a:avLst/>
          </a:prstGeom>
        </p:spPr>
        <p:txBody>
          <a:bodyPr vert="horz" lIns="91440" tIns="45720" rIns="91440" bIns="45720" rtlCol="0" anchor="b"/>
          <a:lstStyle>
            <a:lvl1pPr algn="r">
              <a:defRPr sz="1200"/>
            </a:lvl1pPr>
          </a:lstStyle>
          <a:p>
            <a:fld id="{2EDF926F-628B-4204-83F5-0E242CFF301C}" type="slidenum">
              <a:rPr lang="en-IN" smtClean="0"/>
              <a:t>‹#›</a:t>
            </a:fld>
            <a:endParaRPr lang="en-IN"/>
          </a:p>
        </p:txBody>
      </p:sp>
    </p:spTree>
    <p:extLst>
      <p:ext uri="{BB962C8B-B14F-4D97-AF65-F5344CB8AC3E}">
        <p14:creationId xmlns:p14="http://schemas.microsoft.com/office/powerpoint/2010/main" val="3549907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3426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5/13/2024</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fld id="{4FAB73BC-B049-4115-A692-8D63A059BFB8}" type="slidenum">
              <a:rPr lang="en-US" smtClean="0"/>
              <a:pPr/>
              <a:t>‹#›</a:t>
            </a:fld>
            <a:endParaRPr lang="en-US" dirty="0"/>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195161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734039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394436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788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535882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725180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364944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5/13/2024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518995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5/13/2024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468450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5/13/2024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759633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920948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3772C379-9A7C-4C87-A116-CBE9F58B04C5}" type="datetimeFigureOut">
              <a:rPr lang="en-US" smtClean="0"/>
              <a:t>5/13/2024</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716247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8664C608-40B1-4030-A28D-5B74BC98ADCE}" type="datetimeFigureOut">
              <a:rPr lang="en-US" smtClean="0"/>
              <a:t>5/13/2024</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4FAB73BC-B049-4115-A692-8D63A059BFB8}" type="slidenum">
              <a:rPr lang="en-US" smtClean="0"/>
              <a:pPr/>
              <a:t>‹#›</a:t>
            </a:fld>
            <a:endParaRPr lang="en-US" dirty="0"/>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1D5B550-8F45-9965-C57A-1625289827A7}"/>
              </a:ext>
            </a:extLst>
          </p:cNvPr>
          <p:cNvPicPr>
            <a:picLocks noChangeAspect="1"/>
          </p:cNvPicPr>
          <p:nvPr userDrawn="1"/>
        </p:nvPicPr>
        <p:blipFill>
          <a:blip r:embed="rId15"/>
          <a:stretch>
            <a:fillRect/>
          </a:stretch>
        </p:blipFill>
        <p:spPr>
          <a:xfrm>
            <a:off x="6256020" y="0"/>
            <a:ext cx="2887980" cy="571877"/>
          </a:xfrm>
          <a:prstGeom prst="rect">
            <a:avLst/>
          </a:prstGeom>
        </p:spPr>
      </p:pic>
    </p:spTree>
    <p:extLst>
      <p:ext uri="{BB962C8B-B14F-4D97-AF65-F5344CB8AC3E}">
        <p14:creationId xmlns:p14="http://schemas.microsoft.com/office/powerpoint/2010/main" val="4026793953"/>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chart" Target="../charts/char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1B7A267-D9E8-E6C7-955B-E91BB2C80542}"/>
              </a:ext>
            </a:extLst>
          </p:cNvPr>
          <p:cNvSpPr txBox="1"/>
          <p:nvPr/>
        </p:nvSpPr>
        <p:spPr>
          <a:xfrm>
            <a:off x="1215190" y="1588681"/>
            <a:ext cx="6725652" cy="3554819"/>
          </a:xfrm>
          <a:prstGeom prst="rect">
            <a:avLst/>
          </a:prstGeom>
          <a:noFill/>
        </p:spPr>
        <p:txBody>
          <a:bodyPr wrap="square" rtlCol="0">
            <a:spAutoFit/>
          </a:bodyPr>
          <a:lstStyle/>
          <a:p>
            <a:pPr algn="ctr"/>
            <a:r>
              <a:rPr lang="en-IN" sz="4500" b="1" dirty="0"/>
              <a:t>A</a:t>
            </a:r>
          </a:p>
          <a:p>
            <a:pPr algn="ctr"/>
            <a:r>
              <a:rPr lang="en-IN" sz="4500" b="1" dirty="0"/>
              <a:t>Case Study </a:t>
            </a:r>
          </a:p>
          <a:p>
            <a:pPr algn="ctr"/>
            <a:r>
              <a:rPr lang="en-IN" sz="4500" b="1" dirty="0"/>
              <a:t>To understand Consumer Behaviour</a:t>
            </a:r>
          </a:p>
          <a:p>
            <a:pPr algn="ctr"/>
            <a:endParaRPr lang="en-IN" sz="4500" b="1" dirty="0"/>
          </a:p>
        </p:txBody>
      </p:sp>
    </p:spTree>
    <p:extLst>
      <p:ext uri="{BB962C8B-B14F-4D97-AF65-F5344CB8AC3E}">
        <p14:creationId xmlns:p14="http://schemas.microsoft.com/office/powerpoint/2010/main" val="3511280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136596" y="280211"/>
            <a:ext cx="3820418" cy="396230"/>
          </a:xfrm>
          <a:prstGeom prst="rect">
            <a:avLst/>
          </a:prstGeom>
          <a:noFill/>
          <a:ln/>
        </p:spPr>
        <p:txBody>
          <a:bodyPr wrap="square" lIns="0" tIns="0" rIns="0" bIns="0" rtlCol="0" anchor="t"/>
          <a:lstStyle/>
          <a:p>
            <a:pPr algn="l">
              <a:lnSpc>
                <a:spcPts val="3120"/>
              </a:lnSpc>
            </a:pPr>
            <a:r>
              <a:rPr lang="en-US" sz="3000" b="0" kern="0" spc="-48" dirty="0">
                <a:solidFill>
                  <a:srgbClr val="121212"/>
                </a:solidFill>
                <a:latin typeface="Noto Serif JP" pitchFamily="34" charset="0"/>
                <a:ea typeface="Noto Serif JP" pitchFamily="34" charset="-122"/>
                <a:cs typeface="Noto Serif JP" pitchFamily="34" charset="-120"/>
              </a:rPr>
              <a:t>PRODUCT WISE SALES</a:t>
            </a:r>
            <a:endParaRPr lang="en-US" sz="3000" dirty="0"/>
          </a:p>
        </p:txBody>
      </p:sp>
      <p:graphicFrame>
        <p:nvGraphicFramePr>
          <p:cNvPr id="4" name="Chart 0"/>
          <p:cNvGraphicFramePr/>
          <p:nvPr>
            <p:extLst>
              <p:ext uri="{D42A27DB-BD31-4B8C-83A1-F6EECF244321}">
                <p14:modId xmlns:p14="http://schemas.microsoft.com/office/powerpoint/2010/main" val="773331957"/>
              </p:ext>
            </p:extLst>
          </p:nvPr>
        </p:nvGraphicFramePr>
        <p:xfrm>
          <a:off x="3740051" y="899190"/>
          <a:ext cx="5342477" cy="326555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1"/>
          <p:cNvSpPr/>
          <p:nvPr/>
        </p:nvSpPr>
        <p:spPr>
          <a:xfrm>
            <a:off x="136596" y="1234864"/>
            <a:ext cx="3603456" cy="2484208"/>
          </a:xfrm>
          <a:prstGeom prst="rect">
            <a:avLst/>
          </a:prstGeom>
          <a:noFill/>
          <a:ln/>
        </p:spPr>
        <p:txBody>
          <a:bodyPr wrap="square" lIns="0" tIns="0" rIns="0" bIns="0" rtlCol="0" anchor="t"/>
          <a:lstStyle/>
          <a:p>
            <a:pPr algn="l">
              <a:lnSpc>
                <a:spcPts val="1050"/>
              </a:lnSpc>
            </a:pPr>
            <a:r>
              <a:rPr lang="en-US" sz="1400" b="1" dirty="0">
                <a:solidFill>
                  <a:srgbClr val="121212"/>
                </a:solidFill>
                <a:latin typeface="Inter" pitchFamily="34" charset="0"/>
                <a:ea typeface="Inter" pitchFamily="34" charset="-122"/>
                <a:cs typeface="Inter" pitchFamily="34" charset="-120"/>
              </a:rPr>
              <a:t>THE FIRST POINT</a:t>
            </a:r>
            <a:endParaRPr lang="en-US" sz="1400" dirty="0"/>
          </a:p>
          <a:p>
            <a:pPr algn="l">
              <a:lnSpc>
                <a:spcPts val="1050"/>
              </a:lnSpc>
            </a:pPr>
            <a:r>
              <a:rPr lang="en-US" sz="1400" b="0" dirty="0">
                <a:solidFill>
                  <a:srgbClr val="121212"/>
                </a:solidFill>
                <a:latin typeface="Inter" pitchFamily="34" charset="0"/>
                <a:ea typeface="Inter" pitchFamily="34" charset="-122"/>
                <a:cs typeface="Inter" pitchFamily="34" charset="-120"/>
              </a:rPr>
              <a:t>REGENCY CAKESTAND 3 TIER HAS BEEN THE TOP SELLING PRODCUT ACROSS THE TWO YEARS </a:t>
            </a:r>
          </a:p>
          <a:p>
            <a:pPr algn="l">
              <a:lnSpc>
                <a:spcPts val="1050"/>
              </a:lnSpc>
            </a:pPr>
            <a:endParaRPr lang="en-US" sz="1400" dirty="0"/>
          </a:p>
          <a:p>
            <a:pPr algn="l">
              <a:lnSpc>
                <a:spcPts val="1050"/>
              </a:lnSpc>
            </a:pPr>
            <a:endParaRPr lang="en-US" sz="1400" dirty="0"/>
          </a:p>
          <a:p>
            <a:pPr algn="l">
              <a:lnSpc>
                <a:spcPts val="1050"/>
              </a:lnSpc>
            </a:pPr>
            <a:r>
              <a:rPr lang="en-US" sz="1400" b="1" dirty="0">
                <a:solidFill>
                  <a:srgbClr val="121212"/>
                </a:solidFill>
                <a:latin typeface="Inter" pitchFamily="34" charset="0"/>
                <a:ea typeface="Inter" pitchFamily="34" charset="-122"/>
                <a:cs typeface="Inter" pitchFamily="34" charset="-120"/>
              </a:rPr>
              <a:t>THE SECOND POINT</a:t>
            </a:r>
            <a:endParaRPr lang="en-US" sz="1400" dirty="0"/>
          </a:p>
          <a:p>
            <a:pPr algn="l">
              <a:lnSpc>
                <a:spcPts val="1050"/>
              </a:lnSpc>
            </a:pPr>
            <a:r>
              <a:rPr lang="en-US" sz="1400" b="0" dirty="0">
                <a:solidFill>
                  <a:srgbClr val="121212"/>
                </a:solidFill>
                <a:latin typeface="Inter" pitchFamily="34" charset="0"/>
                <a:ea typeface="Inter" pitchFamily="34" charset="-122"/>
                <a:cs typeface="Inter" pitchFamily="34" charset="-120"/>
              </a:rPr>
              <a:t>THE RISE IN CERTAIN PRODUCTS LIKE DOTCOM POSTAGE HAS SHOWN PROGRESS</a:t>
            </a:r>
          </a:p>
          <a:p>
            <a:pPr algn="l">
              <a:lnSpc>
                <a:spcPts val="1050"/>
              </a:lnSpc>
            </a:pPr>
            <a:endParaRPr lang="en-US" sz="1400" dirty="0"/>
          </a:p>
          <a:p>
            <a:pPr algn="l">
              <a:lnSpc>
                <a:spcPts val="1050"/>
              </a:lnSpc>
            </a:pPr>
            <a:endParaRPr lang="en-US" sz="1400" dirty="0"/>
          </a:p>
          <a:p>
            <a:pPr algn="l">
              <a:lnSpc>
                <a:spcPts val="1050"/>
              </a:lnSpc>
            </a:pPr>
            <a:r>
              <a:rPr lang="en-US" sz="1400" b="1" dirty="0">
                <a:solidFill>
                  <a:srgbClr val="121212"/>
                </a:solidFill>
                <a:latin typeface="Inter" pitchFamily="34" charset="0"/>
                <a:ea typeface="Inter" pitchFamily="34" charset="-122"/>
                <a:cs typeface="Inter" pitchFamily="34" charset="-120"/>
              </a:rPr>
              <a:t>ONE FINAL POINT</a:t>
            </a:r>
            <a:endParaRPr lang="en-US" sz="1400" dirty="0"/>
          </a:p>
          <a:p>
            <a:pPr algn="l">
              <a:lnSpc>
                <a:spcPts val="1050"/>
              </a:lnSpc>
            </a:pPr>
            <a:r>
              <a:rPr lang="en-US" sz="1400" b="0" dirty="0">
                <a:solidFill>
                  <a:srgbClr val="121212"/>
                </a:solidFill>
                <a:latin typeface="Inter" pitchFamily="34" charset="0"/>
                <a:ea typeface="Inter" pitchFamily="34" charset="-122"/>
                <a:cs typeface="Inter" pitchFamily="34" charset="-120"/>
              </a:rPr>
              <a:t>SOME PRODUCTS ARE A STAPLE LIKE ASSORTED BIRD ORNAMENT, JUMBO STRAWBERRY BAGS</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5186511" y="1216707"/>
            <a:ext cx="3957489" cy="373360"/>
          </a:xfrm>
          <a:prstGeom prst="rect">
            <a:avLst/>
          </a:prstGeom>
          <a:noFill/>
          <a:ln/>
        </p:spPr>
        <p:txBody>
          <a:bodyPr wrap="square" lIns="0" tIns="0" rIns="0" bIns="0" rtlCol="0" anchor="t"/>
          <a:lstStyle/>
          <a:p>
            <a:pPr algn="l">
              <a:lnSpc>
                <a:spcPts val="1470"/>
              </a:lnSpc>
            </a:pPr>
            <a:r>
              <a:rPr lang="en-US" sz="1100" b="0" kern="0" spc="-12" dirty="0">
                <a:solidFill>
                  <a:srgbClr val="121212"/>
                </a:solidFill>
                <a:latin typeface="Inter" pitchFamily="34" charset="0"/>
                <a:ea typeface="Inter" pitchFamily="34" charset="-122"/>
                <a:cs typeface="Inter" pitchFamily="34" charset="-120"/>
              </a:rPr>
              <a:t>The most sales occuring in the United Kingdom, Ireland, France, Germany and Netherlands</a:t>
            </a:r>
            <a:endParaRPr lang="en-US" sz="1050" dirty="0"/>
          </a:p>
        </p:txBody>
      </p:sp>
      <p:sp>
        <p:nvSpPr>
          <p:cNvPr id="4" name="Text 1"/>
          <p:cNvSpPr/>
          <p:nvPr/>
        </p:nvSpPr>
        <p:spPr>
          <a:xfrm>
            <a:off x="5186511" y="891386"/>
            <a:ext cx="3957489" cy="240010"/>
          </a:xfrm>
          <a:prstGeom prst="rect">
            <a:avLst/>
          </a:prstGeom>
          <a:noFill/>
          <a:ln/>
        </p:spPr>
        <p:txBody>
          <a:bodyPr wrap="square" lIns="0" tIns="0" rIns="0" bIns="0" rtlCol="0" anchor="t"/>
          <a:lstStyle/>
          <a:p>
            <a:pPr algn="l">
              <a:lnSpc>
                <a:spcPts val="1890"/>
              </a:lnSpc>
            </a:pPr>
            <a:r>
              <a:rPr lang="en-US" sz="1400" b="0" kern="0" spc="-48" dirty="0">
                <a:solidFill>
                  <a:srgbClr val="121212"/>
                </a:solidFill>
                <a:latin typeface="Noto Serif JP" pitchFamily="34" charset="0"/>
                <a:ea typeface="Noto Serif JP" pitchFamily="34" charset="-122"/>
                <a:cs typeface="Noto Serif JP" pitchFamily="34" charset="-120"/>
              </a:rPr>
              <a:t>2009-2010</a:t>
            </a:r>
            <a:endParaRPr lang="en-US" sz="1350" dirty="0"/>
          </a:p>
        </p:txBody>
      </p:sp>
      <p:grpSp>
        <p:nvGrpSpPr>
          <p:cNvPr id="2" name="Group 1">
            <a:extLst>
              <a:ext uri="{FF2B5EF4-FFF2-40B4-BE49-F238E27FC236}">
                <a16:creationId xmlns:a16="http://schemas.microsoft.com/office/drawing/2014/main" id="{FB1CF9B2-4427-E900-3295-A2B013B07F53}"/>
              </a:ext>
            </a:extLst>
          </p:cNvPr>
          <p:cNvGrpSpPr/>
          <p:nvPr/>
        </p:nvGrpSpPr>
        <p:grpSpPr>
          <a:xfrm>
            <a:off x="200461" y="3262549"/>
            <a:ext cx="3954413" cy="866856"/>
            <a:chOff x="4710989" y="3695977"/>
            <a:chExt cx="3954413" cy="866856"/>
          </a:xfrm>
        </p:grpSpPr>
        <p:sp>
          <p:nvSpPr>
            <p:cNvPr id="5" name="Text 2"/>
            <p:cNvSpPr/>
            <p:nvPr/>
          </p:nvSpPr>
          <p:spPr>
            <a:xfrm>
              <a:off x="4710989" y="4002793"/>
              <a:ext cx="3954413" cy="560040"/>
            </a:xfrm>
            <a:prstGeom prst="rect">
              <a:avLst/>
            </a:prstGeom>
            <a:noFill/>
            <a:ln/>
          </p:spPr>
          <p:txBody>
            <a:bodyPr wrap="square" lIns="0" tIns="0" rIns="0" bIns="0" rtlCol="0" anchor="t"/>
            <a:lstStyle/>
            <a:p>
              <a:pPr algn="l">
                <a:lnSpc>
                  <a:spcPts val="1470"/>
                </a:lnSpc>
              </a:pPr>
              <a:r>
                <a:rPr lang="en-US" sz="1100" b="0" kern="0" spc="-12" dirty="0">
                  <a:solidFill>
                    <a:srgbClr val="121212"/>
                  </a:solidFill>
                  <a:latin typeface="Inter" pitchFamily="34" charset="0"/>
                  <a:ea typeface="Inter" pitchFamily="34" charset="-122"/>
                  <a:cs typeface="Inter" pitchFamily="34" charset="-120"/>
                </a:rPr>
                <a:t>We see some new sales in places such as Australia, Spain and additional sales in regions like France showing scopt for expansion</a:t>
              </a:r>
              <a:endParaRPr lang="en-US" sz="1050" dirty="0"/>
            </a:p>
          </p:txBody>
        </p:sp>
        <p:sp>
          <p:nvSpPr>
            <p:cNvPr id="6" name="Text 3"/>
            <p:cNvSpPr/>
            <p:nvPr/>
          </p:nvSpPr>
          <p:spPr>
            <a:xfrm>
              <a:off x="4710989" y="3695977"/>
              <a:ext cx="3954413" cy="240010"/>
            </a:xfrm>
            <a:prstGeom prst="rect">
              <a:avLst/>
            </a:prstGeom>
            <a:noFill/>
            <a:ln/>
          </p:spPr>
          <p:txBody>
            <a:bodyPr wrap="square" lIns="0" tIns="0" rIns="0" bIns="0" rtlCol="0" anchor="t"/>
            <a:lstStyle/>
            <a:p>
              <a:pPr algn="l">
                <a:lnSpc>
                  <a:spcPts val="1890"/>
                </a:lnSpc>
              </a:pPr>
              <a:r>
                <a:rPr lang="en-US" sz="1400" b="0" kern="0" spc="-48" dirty="0">
                  <a:solidFill>
                    <a:srgbClr val="121212"/>
                  </a:solidFill>
                  <a:latin typeface="Noto Serif JP" pitchFamily="34" charset="0"/>
                  <a:ea typeface="Noto Serif JP" pitchFamily="34" charset="-122"/>
                  <a:cs typeface="Noto Serif JP" pitchFamily="34" charset="-120"/>
                </a:rPr>
                <a:t>2010-2009</a:t>
              </a:r>
              <a:endParaRPr lang="en-US" sz="1350" dirty="0"/>
            </a:p>
          </p:txBody>
        </p:sp>
      </p:grpSp>
      <p:sp>
        <p:nvSpPr>
          <p:cNvPr id="7" name="Text 4"/>
          <p:cNvSpPr/>
          <p:nvPr/>
        </p:nvSpPr>
        <p:spPr>
          <a:xfrm>
            <a:off x="0" y="145675"/>
            <a:ext cx="8191501" cy="730181"/>
          </a:xfrm>
          <a:prstGeom prst="rect">
            <a:avLst/>
          </a:prstGeom>
          <a:noFill/>
          <a:ln/>
        </p:spPr>
        <p:txBody>
          <a:bodyPr wrap="square" lIns="0" tIns="0" rIns="0" bIns="0" rtlCol="0" anchor="t"/>
          <a:lstStyle/>
          <a:p>
            <a:pPr algn="l">
              <a:lnSpc>
                <a:spcPts val="3120"/>
              </a:lnSpc>
            </a:pPr>
            <a:r>
              <a:rPr lang="en-US" sz="3000" b="0" kern="0" spc="-48" dirty="0">
                <a:solidFill>
                  <a:srgbClr val="121212"/>
                </a:solidFill>
                <a:latin typeface="Noto Serif JP" pitchFamily="34" charset="0"/>
                <a:ea typeface="Noto Serif JP" pitchFamily="34" charset="-122"/>
                <a:cs typeface="Noto Serif JP" pitchFamily="34" charset="-120"/>
              </a:rPr>
              <a:t>Lets compare the sales in different </a:t>
            </a:r>
          </a:p>
          <a:p>
            <a:pPr algn="l">
              <a:lnSpc>
                <a:spcPts val="3120"/>
              </a:lnSpc>
            </a:pPr>
            <a:r>
              <a:rPr lang="en-US" sz="3000" b="0" kern="0" spc="-48" dirty="0">
                <a:solidFill>
                  <a:srgbClr val="121212"/>
                </a:solidFill>
                <a:latin typeface="Noto Serif JP" pitchFamily="34" charset="0"/>
                <a:ea typeface="Noto Serif JP" pitchFamily="34" charset="-122"/>
                <a:cs typeface="Noto Serif JP" pitchFamily="34" charset="-120"/>
              </a:rPr>
              <a:t>countries</a:t>
            </a:r>
            <a:endParaRPr lang="en-US" sz="3000" dirty="0"/>
          </a:p>
        </p:txBody>
      </p:sp>
      <p:pic>
        <p:nvPicPr>
          <p:cNvPr id="8" name="Image 0" descr="https://pitch-assets-ccb95893-de3f-4266-973c-20049231b248.s3.eu-west-1.amazonaws.com/a5fa9898-0c45-4792-8705-4243447866cb?pitch-bytes=249323&amp;pitch-content-type=image%2Fpng"/>
          <p:cNvPicPr>
            <a:picLocks noChangeAspect="1"/>
          </p:cNvPicPr>
          <p:nvPr/>
        </p:nvPicPr>
        <p:blipFill>
          <a:blip r:embed="rId3"/>
          <a:srcRect/>
          <a:stretch/>
        </p:blipFill>
        <p:spPr>
          <a:xfrm>
            <a:off x="0" y="971726"/>
            <a:ext cx="4707318" cy="1932320"/>
          </a:xfrm>
          <a:prstGeom prst="rect">
            <a:avLst/>
          </a:prstGeom>
        </p:spPr>
      </p:pic>
      <p:pic>
        <p:nvPicPr>
          <p:cNvPr id="9" name="Image 1" descr="https://pitch-assets-ccb95893-de3f-4266-973c-20049231b248.s3.eu-west-1.amazonaws.com/fd523189-9211-44e9-9774-a168fa0ee7cd?pitch-bytes=420032&amp;pitch-content-type=image%2Fpng"/>
          <p:cNvPicPr>
            <a:picLocks noChangeAspect="1"/>
          </p:cNvPicPr>
          <p:nvPr/>
        </p:nvPicPr>
        <p:blipFill>
          <a:blip r:embed="rId4"/>
          <a:srcRect/>
          <a:stretch/>
        </p:blipFill>
        <p:spPr>
          <a:xfrm>
            <a:off x="4707318" y="2210472"/>
            <a:ext cx="4344473" cy="240612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a:effectLst/>
      </p:bgPr>
    </p:bg>
    <p:spTree>
      <p:nvGrpSpPr>
        <p:cNvPr id="1" name=""/>
        <p:cNvGrpSpPr/>
        <p:nvPr/>
      </p:nvGrpSpPr>
      <p:grpSpPr>
        <a:xfrm>
          <a:off x="0" y="0"/>
          <a:ext cx="0" cy="0"/>
          <a:chOff x="0" y="0"/>
          <a:chExt cx="0" cy="0"/>
        </a:xfrm>
      </p:grpSpPr>
      <p:graphicFrame>
        <p:nvGraphicFramePr>
          <p:cNvPr id="3" name="Chart 0"/>
          <p:cNvGraphicFramePr/>
          <p:nvPr>
            <p:extLst>
              <p:ext uri="{D42A27DB-BD31-4B8C-83A1-F6EECF244321}">
                <p14:modId xmlns:p14="http://schemas.microsoft.com/office/powerpoint/2010/main" val="10240675"/>
              </p:ext>
            </p:extLst>
          </p:nvPr>
        </p:nvGraphicFramePr>
        <p:xfrm>
          <a:off x="476487" y="1144921"/>
          <a:ext cx="3857520" cy="2051226"/>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0"/>
          <p:cNvSpPr/>
          <p:nvPr/>
        </p:nvSpPr>
        <p:spPr>
          <a:xfrm>
            <a:off x="422699" y="3797841"/>
            <a:ext cx="3857476" cy="373360"/>
          </a:xfrm>
          <a:prstGeom prst="rect">
            <a:avLst/>
          </a:prstGeom>
          <a:noFill/>
          <a:ln/>
        </p:spPr>
        <p:txBody>
          <a:bodyPr wrap="square" lIns="0" tIns="0" rIns="0" bIns="0" rtlCol="0" anchor="t"/>
          <a:lstStyle/>
          <a:p>
            <a:pPr algn="l">
              <a:lnSpc>
                <a:spcPts val="1470"/>
              </a:lnSpc>
            </a:pPr>
            <a:r>
              <a:rPr lang="en-US" sz="1400" b="0" kern="0" spc="-12" dirty="0">
                <a:solidFill>
                  <a:srgbClr val="121212"/>
                </a:solidFill>
                <a:latin typeface="Inter" pitchFamily="34" charset="0"/>
                <a:ea typeface="Inter" pitchFamily="34" charset="-122"/>
                <a:cs typeface="Inter" pitchFamily="34" charset="-120"/>
              </a:rPr>
              <a:t>Major sales across Oct-Nov as well as some increased sales in the mid months on the year</a:t>
            </a:r>
            <a:endParaRPr lang="en-US" sz="1400" dirty="0"/>
          </a:p>
        </p:txBody>
      </p:sp>
      <p:sp>
        <p:nvSpPr>
          <p:cNvPr id="5" name="Text 1"/>
          <p:cNvSpPr/>
          <p:nvPr/>
        </p:nvSpPr>
        <p:spPr>
          <a:xfrm>
            <a:off x="237444" y="366824"/>
            <a:ext cx="8193038" cy="240010"/>
          </a:xfrm>
          <a:prstGeom prst="rect">
            <a:avLst/>
          </a:prstGeom>
          <a:noFill/>
          <a:ln/>
        </p:spPr>
        <p:txBody>
          <a:bodyPr wrap="square" lIns="0" tIns="0" rIns="0" bIns="0" rtlCol="0" anchor="ctr"/>
          <a:lstStyle/>
          <a:p>
            <a:pPr algn="l">
              <a:lnSpc>
                <a:spcPts val="1890"/>
              </a:lnSpc>
            </a:pPr>
            <a:r>
              <a:rPr lang="en-US" sz="3000" b="0" kern="0" spc="-48" dirty="0">
                <a:solidFill>
                  <a:srgbClr val="121212"/>
                </a:solidFill>
                <a:latin typeface="Noto Serif JP" pitchFamily="34" charset="0"/>
                <a:ea typeface="Noto Serif JP" pitchFamily="34" charset="-122"/>
                <a:cs typeface="Noto Serif JP" pitchFamily="34" charset="-120"/>
              </a:rPr>
              <a:t>Understanding Sale through the months </a:t>
            </a:r>
            <a:endParaRPr lang="en-US" sz="3000" dirty="0"/>
          </a:p>
        </p:txBody>
      </p:sp>
      <p:sp>
        <p:nvSpPr>
          <p:cNvPr id="6" name="Text 2"/>
          <p:cNvSpPr/>
          <p:nvPr/>
        </p:nvSpPr>
        <p:spPr>
          <a:xfrm>
            <a:off x="476487" y="3431476"/>
            <a:ext cx="2429620" cy="240010"/>
          </a:xfrm>
          <a:prstGeom prst="rect">
            <a:avLst/>
          </a:prstGeom>
          <a:noFill/>
          <a:ln/>
        </p:spPr>
        <p:txBody>
          <a:bodyPr wrap="square" lIns="0" tIns="0" rIns="0" bIns="0" rtlCol="0" anchor="t"/>
          <a:lstStyle/>
          <a:p>
            <a:pPr algn="l">
              <a:lnSpc>
                <a:spcPts val="1890"/>
              </a:lnSpc>
            </a:pPr>
            <a:r>
              <a:rPr lang="en-US" sz="1400" b="0" kern="0" spc="-48" dirty="0">
                <a:solidFill>
                  <a:srgbClr val="121212"/>
                </a:solidFill>
                <a:latin typeface="Noto Serif JP" pitchFamily="34" charset="0"/>
                <a:ea typeface="Noto Serif JP" pitchFamily="34" charset="-122"/>
                <a:cs typeface="Noto Serif JP" pitchFamily="34" charset="-120"/>
              </a:rPr>
              <a:t>2009-2010</a:t>
            </a:r>
            <a:endParaRPr lang="en-US" sz="1350" dirty="0"/>
          </a:p>
        </p:txBody>
      </p:sp>
      <p:sp>
        <p:nvSpPr>
          <p:cNvPr id="7" name="Text 3"/>
          <p:cNvSpPr/>
          <p:nvPr/>
        </p:nvSpPr>
        <p:spPr>
          <a:xfrm>
            <a:off x="5130091" y="3431476"/>
            <a:ext cx="2428876" cy="240010"/>
          </a:xfrm>
          <a:prstGeom prst="rect">
            <a:avLst/>
          </a:prstGeom>
          <a:noFill/>
          <a:ln/>
        </p:spPr>
        <p:txBody>
          <a:bodyPr wrap="square" lIns="0" tIns="0" rIns="0" bIns="0" rtlCol="0" anchor="t"/>
          <a:lstStyle/>
          <a:p>
            <a:pPr algn="l">
              <a:lnSpc>
                <a:spcPts val="1890"/>
              </a:lnSpc>
            </a:pPr>
            <a:r>
              <a:rPr lang="en-US" sz="1400" b="0" kern="0" spc="-48" dirty="0">
                <a:solidFill>
                  <a:srgbClr val="121212"/>
                </a:solidFill>
                <a:latin typeface="Noto Serif JP" pitchFamily="34" charset="0"/>
                <a:ea typeface="Noto Serif JP" pitchFamily="34" charset="-122"/>
                <a:cs typeface="Noto Serif JP" pitchFamily="34" charset="-120"/>
              </a:rPr>
              <a:t>2010-2011</a:t>
            </a:r>
            <a:endParaRPr lang="en-US" sz="1350" dirty="0"/>
          </a:p>
        </p:txBody>
      </p:sp>
      <p:sp>
        <p:nvSpPr>
          <p:cNvPr id="8" name="Text 4"/>
          <p:cNvSpPr/>
          <p:nvPr/>
        </p:nvSpPr>
        <p:spPr>
          <a:xfrm>
            <a:off x="5130091" y="3807789"/>
            <a:ext cx="3538389" cy="746720"/>
          </a:xfrm>
          <a:prstGeom prst="rect">
            <a:avLst/>
          </a:prstGeom>
          <a:noFill/>
          <a:ln/>
        </p:spPr>
        <p:txBody>
          <a:bodyPr wrap="square" lIns="0" tIns="0" rIns="0" bIns="0" rtlCol="0" anchor="t"/>
          <a:lstStyle/>
          <a:p>
            <a:pPr algn="l">
              <a:lnSpc>
                <a:spcPts val="1470"/>
              </a:lnSpc>
            </a:pPr>
            <a:r>
              <a:rPr lang="en-US" sz="1400" b="0" kern="0" spc="-12" dirty="0">
                <a:solidFill>
                  <a:srgbClr val="121212"/>
                </a:solidFill>
                <a:latin typeface="Inter" pitchFamily="34" charset="0"/>
                <a:ea typeface="Inter" pitchFamily="34" charset="-122"/>
                <a:cs typeface="Inter" pitchFamily="34" charset="-120"/>
              </a:rPr>
              <a:t>With another year with similar statistics, advance sales in the months on Oct-Nov to attract addtional sales as well as Promos during the mid months to increase sales then</a:t>
            </a:r>
            <a:endParaRPr lang="en-US" sz="1400" dirty="0"/>
          </a:p>
        </p:txBody>
      </p:sp>
      <p:graphicFrame>
        <p:nvGraphicFramePr>
          <p:cNvPr id="9" name="Chart 1"/>
          <p:cNvGraphicFramePr/>
          <p:nvPr>
            <p:extLst>
              <p:ext uri="{D42A27DB-BD31-4B8C-83A1-F6EECF244321}">
                <p14:modId xmlns:p14="http://schemas.microsoft.com/office/powerpoint/2010/main" val="3783300236"/>
              </p:ext>
            </p:extLst>
          </p:nvPr>
        </p:nvGraphicFramePr>
        <p:xfrm>
          <a:off x="5127746" y="1211665"/>
          <a:ext cx="3888135" cy="198448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898bd5aa-16ff-4cab-a67c-b3617670c90c?pitch-bytes=238118&amp;pitch-content-type=image%2Fpng"/>
          <p:cNvPicPr>
            <a:picLocks noChangeAspect="1"/>
          </p:cNvPicPr>
          <p:nvPr/>
        </p:nvPicPr>
        <p:blipFill>
          <a:blip r:embed="rId3"/>
          <a:srcRect/>
          <a:stretch/>
        </p:blipFill>
        <p:spPr>
          <a:xfrm>
            <a:off x="0" y="606551"/>
            <a:ext cx="4201858" cy="2606645"/>
          </a:xfrm>
          <a:prstGeom prst="rect">
            <a:avLst/>
          </a:prstGeom>
        </p:spPr>
      </p:pic>
      <p:sp>
        <p:nvSpPr>
          <p:cNvPr id="4" name="Text 0"/>
          <p:cNvSpPr/>
          <p:nvPr/>
        </p:nvSpPr>
        <p:spPr>
          <a:xfrm>
            <a:off x="335352" y="-352413"/>
            <a:ext cx="4693848" cy="1326069"/>
          </a:xfrm>
          <a:prstGeom prst="rect">
            <a:avLst/>
          </a:prstGeom>
          <a:noFill/>
          <a:ln/>
        </p:spPr>
        <p:txBody>
          <a:bodyPr wrap="square" lIns="0" tIns="0" rIns="0" bIns="0" rtlCol="0" anchor="t">
            <a:spAutoFit/>
          </a:bodyPr>
          <a:lstStyle/>
          <a:p>
            <a:pPr algn="l">
              <a:lnSpc>
                <a:spcPts val="1470"/>
              </a:lnSpc>
            </a:pPr>
            <a:endParaRPr lang="en-US" sz="3000" dirty="0"/>
          </a:p>
          <a:p>
            <a:pPr algn="l">
              <a:lnSpc>
                <a:spcPts val="1470"/>
              </a:lnSpc>
            </a:pPr>
            <a:endParaRPr lang="en-US" sz="3000" dirty="0"/>
          </a:p>
          <a:p>
            <a:pPr algn="l">
              <a:lnSpc>
                <a:spcPts val="1470"/>
              </a:lnSpc>
            </a:pPr>
            <a:endParaRPr lang="en-US" sz="3000" dirty="0"/>
          </a:p>
          <a:p>
            <a:pPr algn="l">
              <a:lnSpc>
                <a:spcPts val="2520"/>
              </a:lnSpc>
            </a:pPr>
            <a:r>
              <a:rPr lang="en-US" sz="3000" b="0" kern="0" spc="-12" dirty="0">
                <a:solidFill>
                  <a:srgbClr val="121212"/>
                </a:solidFill>
                <a:latin typeface="Inter" pitchFamily="34" charset="0"/>
                <a:ea typeface="Inter" pitchFamily="34" charset="-122"/>
                <a:cs typeface="Inter" pitchFamily="34" charset="-120"/>
              </a:rPr>
              <a:t>New Footfalls every month</a:t>
            </a:r>
            <a:endParaRPr lang="en-US" sz="3000" dirty="0"/>
          </a:p>
          <a:p>
            <a:pPr algn="l">
              <a:lnSpc>
                <a:spcPts val="1470"/>
              </a:lnSpc>
            </a:pPr>
            <a:endParaRPr lang="en-US" sz="3000" dirty="0"/>
          </a:p>
          <a:p>
            <a:pPr algn="l">
              <a:lnSpc>
                <a:spcPts val="1470"/>
              </a:lnSpc>
            </a:pPr>
            <a:endParaRPr lang="en-US" sz="3000" dirty="0"/>
          </a:p>
        </p:txBody>
      </p:sp>
      <p:pic>
        <p:nvPicPr>
          <p:cNvPr id="5" name="Image 1" descr="https://pitch-assets-ccb95893-de3f-4266-973c-20049231b248.s3.eu-west-1.amazonaws.com/19906840-a208-44da-a4b3-a21b5ccd8bf1?pitch-bytes=256011&amp;pitch-content-type=image%2Fpng"/>
          <p:cNvPicPr>
            <a:picLocks noChangeAspect="1"/>
          </p:cNvPicPr>
          <p:nvPr/>
        </p:nvPicPr>
        <p:blipFill>
          <a:blip r:embed="rId4"/>
          <a:srcRect/>
          <a:stretch/>
        </p:blipFill>
        <p:spPr>
          <a:xfrm>
            <a:off x="4198791" y="2562727"/>
            <a:ext cx="4945210" cy="2099752"/>
          </a:xfrm>
          <a:prstGeom prst="rect">
            <a:avLst/>
          </a:prstGeom>
        </p:spPr>
      </p:pic>
      <p:sp>
        <p:nvSpPr>
          <p:cNvPr id="6" name="Text 1"/>
          <p:cNvSpPr/>
          <p:nvPr/>
        </p:nvSpPr>
        <p:spPr>
          <a:xfrm>
            <a:off x="4569382" y="593416"/>
            <a:ext cx="3957489" cy="240010"/>
          </a:xfrm>
          <a:prstGeom prst="rect">
            <a:avLst/>
          </a:prstGeom>
          <a:noFill/>
          <a:ln/>
        </p:spPr>
        <p:txBody>
          <a:bodyPr wrap="square" lIns="0" tIns="0" rIns="0" bIns="0" rtlCol="0" anchor="t"/>
          <a:lstStyle/>
          <a:p>
            <a:pPr algn="l">
              <a:lnSpc>
                <a:spcPts val="1890"/>
              </a:lnSpc>
            </a:pPr>
            <a:r>
              <a:rPr lang="en-US" sz="1400" b="0" kern="0" spc="-48" dirty="0">
                <a:solidFill>
                  <a:srgbClr val="121212"/>
                </a:solidFill>
                <a:latin typeface="Noto Serif JP" pitchFamily="34" charset="0"/>
                <a:ea typeface="Noto Serif JP" pitchFamily="34" charset="-122"/>
                <a:cs typeface="Noto Serif JP" pitchFamily="34" charset="-120"/>
              </a:rPr>
              <a:t>2009-2010</a:t>
            </a:r>
            <a:endParaRPr lang="en-US" sz="1350" dirty="0"/>
          </a:p>
        </p:txBody>
      </p:sp>
      <p:sp>
        <p:nvSpPr>
          <p:cNvPr id="7" name="Text 2"/>
          <p:cNvSpPr/>
          <p:nvPr/>
        </p:nvSpPr>
        <p:spPr>
          <a:xfrm>
            <a:off x="4569382" y="973656"/>
            <a:ext cx="3857477" cy="560040"/>
          </a:xfrm>
          <a:prstGeom prst="rect">
            <a:avLst/>
          </a:prstGeom>
          <a:noFill/>
          <a:ln/>
        </p:spPr>
        <p:txBody>
          <a:bodyPr wrap="square" lIns="0" tIns="0" rIns="0" bIns="0" rtlCol="0" anchor="t"/>
          <a:lstStyle/>
          <a:p>
            <a:pPr algn="l">
              <a:lnSpc>
                <a:spcPts val="1470"/>
              </a:lnSpc>
            </a:pPr>
            <a:r>
              <a:rPr lang="en-US" sz="1400" b="0" kern="0" spc="-12" dirty="0">
                <a:solidFill>
                  <a:srgbClr val="121212"/>
                </a:solidFill>
                <a:latin typeface="Inter" pitchFamily="34" charset="0"/>
                <a:ea typeface="Inter" pitchFamily="34" charset="-122"/>
                <a:cs typeface="Inter" pitchFamily="34" charset="-120"/>
              </a:rPr>
              <a:t>Most customer visit was in November 2010  around 1684 across all countries second highest was in October 2010 around 1579</a:t>
            </a:r>
            <a:endParaRPr lang="en-US" sz="1400" dirty="0"/>
          </a:p>
        </p:txBody>
      </p:sp>
      <p:sp>
        <p:nvSpPr>
          <p:cNvPr id="8" name="Text 3"/>
          <p:cNvSpPr/>
          <p:nvPr/>
        </p:nvSpPr>
        <p:spPr>
          <a:xfrm>
            <a:off x="335352" y="3800359"/>
            <a:ext cx="3857476" cy="560040"/>
          </a:xfrm>
          <a:prstGeom prst="rect">
            <a:avLst/>
          </a:prstGeom>
          <a:noFill/>
          <a:ln/>
        </p:spPr>
        <p:txBody>
          <a:bodyPr wrap="square" lIns="0" tIns="0" rIns="0" bIns="0" rtlCol="0" anchor="t"/>
          <a:lstStyle/>
          <a:p>
            <a:pPr algn="l">
              <a:lnSpc>
                <a:spcPts val="1470"/>
              </a:lnSpc>
            </a:pPr>
            <a:r>
              <a:rPr lang="en-US" sz="1400" b="0" kern="0" spc="-12" dirty="0">
                <a:solidFill>
                  <a:srgbClr val="121212"/>
                </a:solidFill>
                <a:latin typeface="Inter" pitchFamily="34" charset="0"/>
                <a:ea typeface="Inter" pitchFamily="34" charset="-122"/>
                <a:cs typeface="Inter" pitchFamily="34" charset="-120"/>
              </a:rPr>
              <a:t>Most customer visit was in November 2011 around 1566 across all countries second highest was in October 2011 around 1465</a:t>
            </a:r>
            <a:endParaRPr lang="en-US" sz="1400" dirty="0"/>
          </a:p>
        </p:txBody>
      </p:sp>
      <p:sp>
        <p:nvSpPr>
          <p:cNvPr id="9" name="Text 4"/>
          <p:cNvSpPr/>
          <p:nvPr/>
        </p:nvSpPr>
        <p:spPr>
          <a:xfrm>
            <a:off x="382343" y="3420492"/>
            <a:ext cx="3957489" cy="240010"/>
          </a:xfrm>
          <a:prstGeom prst="rect">
            <a:avLst/>
          </a:prstGeom>
          <a:noFill/>
          <a:ln/>
        </p:spPr>
        <p:txBody>
          <a:bodyPr wrap="square" lIns="0" tIns="0" rIns="0" bIns="0" rtlCol="0" anchor="t"/>
          <a:lstStyle/>
          <a:p>
            <a:pPr algn="l">
              <a:lnSpc>
                <a:spcPts val="1890"/>
              </a:lnSpc>
            </a:pPr>
            <a:r>
              <a:rPr lang="en-US" sz="1400" b="0" kern="0" spc="-48" dirty="0">
                <a:solidFill>
                  <a:srgbClr val="121212"/>
                </a:solidFill>
                <a:latin typeface="Noto Serif JP" pitchFamily="34" charset="0"/>
                <a:ea typeface="Noto Serif JP" pitchFamily="34" charset="-122"/>
                <a:cs typeface="Noto Serif JP" pitchFamily="34" charset="-120"/>
              </a:rPr>
              <a:t>2010-2011</a:t>
            </a:r>
            <a:endParaRPr lang="en-US" sz="13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220263" y="524309"/>
            <a:ext cx="6839545" cy="480020"/>
          </a:xfrm>
          <a:prstGeom prst="rect">
            <a:avLst/>
          </a:prstGeom>
          <a:noFill/>
          <a:ln/>
        </p:spPr>
        <p:txBody>
          <a:bodyPr wrap="square" lIns="0" tIns="0" rIns="0" bIns="0" rtlCol="0" anchor="t"/>
          <a:lstStyle/>
          <a:p>
            <a:pPr algn="l">
              <a:lnSpc>
                <a:spcPts val="1890"/>
              </a:lnSpc>
            </a:pPr>
            <a:r>
              <a:rPr lang="en-US" sz="1400" b="0" kern="0" spc="-48" dirty="0">
                <a:solidFill>
                  <a:srgbClr val="121212"/>
                </a:solidFill>
                <a:latin typeface="Noto Serif JP" pitchFamily="34" charset="0"/>
                <a:ea typeface="Noto Serif JP" pitchFamily="34" charset="-122"/>
                <a:cs typeface="Noto Serif JP" pitchFamily="34" charset="-120"/>
              </a:rPr>
              <a:t>As compared both the years damaged Products have been increased by 41.6%, defective increased by 80%, Wrong Entry increased by 12.5%</a:t>
            </a:r>
            <a:endParaRPr lang="en-US" sz="1350" dirty="0"/>
          </a:p>
        </p:txBody>
      </p:sp>
      <p:sp>
        <p:nvSpPr>
          <p:cNvPr id="4" name="Text 1"/>
          <p:cNvSpPr/>
          <p:nvPr/>
        </p:nvSpPr>
        <p:spPr>
          <a:xfrm>
            <a:off x="312821" y="81434"/>
            <a:ext cx="8194229" cy="396230"/>
          </a:xfrm>
          <a:prstGeom prst="rect">
            <a:avLst/>
          </a:prstGeom>
          <a:noFill/>
          <a:ln/>
        </p:spPr>
        <p:txBody>
          <a:bodyPr wrap="square" lIns="0" tIns="0" rIns="0" bIns="0" rtlCol="0" anchor="t"/>
          <a:lstStyle/>
          <a:p>
            <a:pPr algn="l">
              <a:lnSpc>
                <a:spcPts val="3120"/>
              </a:lnSpc>
            </a:pPr>
            <a:r>
              <a:rPr lang="en-US" sz="3000" b="0" kern="0" spc="-48" dirty="0">
                <a:solidFill>
                  <a:srgbClr val="121212"/>
                </a:solidFill>
                <a:latin typeface="Noto Serif JP" pitchFamily="34" charset="0"/>
                <a:ea typeface="Noto Serif JP" pitchFamily="34" charset="-122"/>
                <a:cs typeface="Noto Serif JP" pitchFamily="34" charset="-120"/>
              </a:rPr>
              <a:t>Observations</a:t>
            </a:r>
            <a:endParaRPr lang="en-US" sz="3000" dirty="0"/>
          </a:p>
        </p:txBody>
      </p:sp>
      <p:sp>
        <p:nvSpPr>
          <p:cNvPr id="7" name="Text 2"/>
          <p:cNvSpPr/>
          <p:nvPr/>
        </p:nvSpPr>
        <p:spPr>
          <a:xfrm>
            <a:off x="1286354" y="4147292"/>
            <a:ext cx="923677" cy="240010"/>
          </a:xfrm>
          <a:prstGeom prst="rect">
            <a:avLst/>
          </a:prstGeom>
          <a:noFill/>
          <a:ln/>
        </p:spPr>
        <p:txBody>
          <a:bodyPr wrap="square" lIns="0" tIns="0" rIns="0" bIns="0" rtlCol="0" anchor="t"/>
          <a:lstStyle/>
          <a:p>
            <a:pPr algn="l">
              <a:lnSpc>
                <a:spcPts val="1890"/>
              </a:lnSpc>
            </a:pPr>
            <a:r>
              <a:rPr lang="en-US" sz="1400" b="0" kern="0" spc="-48" dirty="0">
                <a:solidFill>
                  <a:srgbClr val="121212"/>
                </a:solidFill>
                <a:latin typeface="Noto Serif JP" pitchFamily="34" charset="0"/>
                <a:ea typeface="Noto Serif JP" pitchFamily="34" charset="-122"/>
                <a:cs typeface="Noto Serif JP" pitchFamily="34" charset="-120"/>
              </a:rPr>
              <a:t>2009-2010    </a:t>
            </a:r>
            <a:endParaRPr lang="en-US" sz="1350" dirty="0"/>
          </a:p>
        </p:txBody>
      </p:sp>
      <p:sp>
        <p:nvSpPr>
          <p:cNvPr id="8" name="Text 3"/>
          <p:cNvSpPr/>
          <p:nvPr/>
        </p:nvSpPr>
        <p:spPr>
          <a:xfrm>
            <a:off x="6423428" y="4157922"/>
            <a:ext cx="2593628" cy="240010"/>
          </a:xfrm>
          <a:prstGeom prst="rect">
            <a:avLst/>
          </a:prstGeom>
          <a:noFill/>
          <a:ln/>
        </p:spPr>
        <p:txBody>
          <a:bodyPr wrap="square" lIns="0" tIns="0" rIns="0" bIns="0" rtlCol="0" anchor="t"/>
          <a:lstStyle/>
          <a:p>
            <a:pPr algn="l">
              <a:lnSpc>
                <a:spcPts val="1890"/>
              </a:lnSpc>
            </a:pPr>
            <a:r>
              <a:rPr lang="en-US" sz="1400" b="0" kern="0" spc="-48" dirty="0">
                <a:solidFill>
                  <a:srgbClr val="121212"/>
                </a:solidFill>
                <a:latin typeface="Noto Serif JP" pitchFamily="34" charset="0"/>
                <a:ea typeface="Noto Serif JP" pitchFamily="34" charset="-122"/>
                <a:cs typeface="Noto Serif JP" pitchFamily="34" charset="-120"/>
              </a:rPr>
              <a:t>2010-2011</a:t>
            </a:r>
            <a:endParaRPr lang="en-US" sz="1350" dirty="0"/>
          </a:p>
        </p:txBody>
      </p:sp>
      <p:pic>
        <p:nvPicPr>
          <p:cNvPr id="27" name="Picture 26">
            <a:extLst>
              <a:ext uri="{FF2B5EF4-FFF2-40B4-BE49-F238E27FC236}">
                <a16:creationId xmlns:a16="http://schemas.microsoft.com/office/drawing/2014/main" id="{9523F5FD-1711-194F-BF50-BF1EC22847CC}"/>
              </a:ext>
            </a:extLst>
          </p:cNvPr>
          <p:cNvPicPr>
            <a:picLocks noChangeAspect="1"/>
          </p:cNvPicPr>
          <p:nvPr/>
        </p:nvPicPr>
        <p:blipFill>
          <a:blip r:embed="rId3"/>
          <a:stretch>
            <a:fillRect/>
          </a:stretch>
        </p:blipFill>
        <p:spPr>
          <a:xfrm>
            <a:off x="4571604" y="1200031"/>
            <a:ext cx="4572396" cy="2664183"/>
          </a:xfrm>
          <a:prstGeom prst="rect">
            <a:avLst/>
          </a:prstGeom>
        </p:spPr>
      </p:pic>
      <p:pic>
        <p:nvPicPr>
          <p:cNvPr id="31" name="Picture 30">
            <a:extLst>
              <a:ext uri="{FF2B5EF4-FFF2-40B4-BE49-F238E27FC236}">
                <a16:creationId xmlns:a16="http://schemas.microsoft.com/office/drawing/2014/main" id="{0F74B621-04B2-AE3B-E3A6-99D0E1FE9450}"/>
              </a:ext>
            </a:extLst>
          </p:cNvPr>
          <p:cNvPicPr>
            <a:picLocks noChangeAspect="1"/>
          </p:cNvPicPr>
          <p:nvPr/>
        </p:nvPicPr>
        <p:blipFill>
          <a:blip r:embed="rId4"/>
          <a:stretch>
            <a:fillRect/>
          </a:stretch>
        </p:blipFill>
        <p:spPr>
          <a:xfrm>
            <a:off x="0" y="1200031"/>
            <a:ext cx="4499811" cy="265388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76250" y="247650"/>
            <a:ext cx="3624560" cy="457200"/>
          </a:xfrm>
          <a:prstGeom prst="rect">
            <a:avLst/>
          </a:prstGeom>
          <a:noFill/>
          <a:ln/>
        </p:spPr>
        <p:txBody>
          <a:bodyPr wrap="none" lIns="0" tIns="0" rIns="0" bIns="0" rtlCol="0" anchor="t">
            <a:spAutoFit/>
          </a:bodyPr>
          <a:lstStyle/>
          <a:p>
            <a:pPr algn="l">
              <a:lnSpc>
                <a:spcPts val="3600"/>
              </a:lnSpc>
            </a:pPr>
            <a:r>
              <a:rPr lang="en-US" sz="3000" b="0" kern="0" spc="-48" dirty="0">
                <a:solidFill>
                  <a:srgbClr val="121212"/>
                </a:solidFill>
                <a:latin typeface="Inter" pitchFamily="34" charset="0"/>
                <a:ea typeface="Inter" pitchFamily="34" charset="-122"/>
                <a:cs typeface="Inter" pitchFamily="34" charset="-120"/>
              </a:rPr>
              <a:t>RECOMMENDATIONS</a:t>
            </a:r>
            <a:endParaRPr lang="en-US" sz="3000" dirty="0"/>
          </a:p>
        </p:txBody>
      </p:sp>
      <p:sp>
        <p:nvSpPr>
          <p:cNvPr id="4" name="Text 1"/>
          <p:cNvSpPr/>
          <p:nvPr/>
        </p:nvSpPr>
        <p:spPr>
          <a:xfrm>
            <a:off x="264695" y="878305"/>
            <a:ext cx="8638673" cy="3681663"/>
          </a:xfrm>
          <a:prstGeom prst="rect">
            <a:avLst/>
          </a:prstGeom>
          <a:noFill/>
          <a:ln/>
        </p:spPr>
        <p:txBody>
          <a:bodyPr wrap="square" lIns="0" tIns="0" rIns="0" bIns="0" rtlCol="0" anchor="t"/>
          <a:lstStyle/>
          <a:p>
            <a:pPr marL="190500" indent="-190500" algn="l">
              <a:lnSpc>
                <a:spcPts val="1470"/>
              </a:lnSpc>
              <a:buSzPct val="100000"/>
              <a:buFont typeface="+mj-lt"/>
              <a:buAutoNum type="arabicPeriod"/>
            </a:pPr>
            <a:r>
              <a:rPr lang="en-US" sz="1400" b="0" kern="0" spc="-12" dirty="0">
                <a:solidFill>
                  <a:srgbClr val="121212"/>
                </a:solidFill>
                <a:latin typeface="Inter" pitchFamily="34" charset="0"/>
                <a:ea typeface="Inter" pitchFamily="34" charset="-122"/>
                <a:cs typeface="Inter" pitchFamily="34" charset="-120"/>
              </a:rPr>
              <a:t>October and November month footfall sales is highest till now in both years, we can increase sales in rest of the months by giving some offers</a:t>
            </a:r>
            <a:endParaRPr lang="en-US" sz="1400" kern="0" spc="-12" dirty="0">
              <a:solidFill>
                <a:srgbClr val="121212"/>
              </a:solidFill>
              <a:latin typeface="Inter" pitchFamily="34" charset="0"/>
              <a:ea typeface="Inter" pitchFamily="34" charset="-122"/>
              <a:cs typeface="Inter" pitchFamily="34" charset="-120"/>
            </a:endParaRPr>
          </a:p>
          <a:p>
            <a:pPr marL="190500" indent="-190500" algn="l">
              <a:lnSpc>
                <a:spcPts val="1470"/>
              </a:lnSpc>
              <a:buSzPct val="100000"/>
              <a:buFont typeface="+mj-lt"/>
              <a:buAutoNum type="arabicPeriod"/>
            </a:pPr>
            <a:endParaRPr lang="en-US" sz="1400" b="0" kern="0" spc="-12" dirty="0">
              <a:solidFill>
                <a:srgbClr val="121212"/>
              </a:solidFill>
              <a:latin typeface="Inter" pitchFamily="34" charset="0"/>
              <a:ea typeface="Inter" pitchFamily="34" charset="-122"/>
              <a:cs typeface="Inter" pitchFamily="34" charset="-120"/>
            </a:endParaRPr>
          </a:p>
          <a:p>
            <a:pPr marL="190500" indent="-190500" algn="l">
              <a:lnSpc>
                <a:spcPts val="1470"/>
              </a:lnSpc>
              <a:buSzPct val="100000"/>
              <a:buFont typeface="+mj-lt"/>
              <a:buAutoNum type="arabicPeriod"/>
            </a:pPr>
            <a:r>
              <a:rPr lang="en-US" sz="1400" b="0" kern="0" spc="-12" dirty="0">
                <a:solidFill>
                  <a:srgbClr val="121212"/>
                </a:solidFill>
                <a:latin typeface="Inter" pitchFamily="34" charset="0"/>
                <a:ea typeface="Inter" pitchFamily="34" charset="-122"/>
                <a:cs typeface="Inter" pitchFamily="34" charset="-120"/>
              </a:rPr>
              <a:t>Need to understand different consumer behavior as different countries have different set of people with different mindset, focus on their taste, style and affordability segment</a:t>
            </a:r>
            <a:endParaRPr lang="en-US" sz="1400" kern="0" spc="-12" dirty="0">
              <a:solidFill>
                <a:srgbClr val="121212"/>
              </a:solidFill>
              <a:latin typeface="Inter" pitchFamily="34" charset="0"/>
              <a:ea typeface="Inter" pitchFamily="34" charset="-122"/>
              <a:cs typeface="Inter" pitchFamily="34" charset="-120"/>
            </a:endParaRPr>
          </a:p>
          <a:p>
            <a:pPr marL="190500" indent="-190500" algn="l">
              <a:lnSpc>
                <a:spcPts val="1470"/>
              </a:lnSpc>
              <a:buSzPct val="100000"/>
              <a:buFont typeface="+mj-lt"/>
              <a:buAutoNum type="arabicPeriod"/>
            </a:pPr>
            <a:endParaRPr lang="en-US" sz="1400" b="0" kern="0" spc="-12" dirty="0">
              <a:solidFill>
                <a:srgbClr val="121212"/>
              </a:solidFill>
              <a:latin typeface="Inter" pitchFamily="34" charset="0"/>
              <a:ea typeface="Inter" pitchFamily="34" charset="-122"/>
              <a:cs typeface="Inter" pitchFamily="34" charset="-120"/>
            </a:endParaRPr>
          </a:p>
          <a:p>
            <a:pPr marL="190500" indent="-190500" algn="l">
              <a:lnSpc>
                <a:spcPts val="1470"/>
              </a:lnSpc>
              <a:buSzPct val="100000"/>
              <a:buFont typeface="+mj-lt"/>
              <a:buAutoNum type="arabicPeriod"/>
            </a:pPr>
            <a:r>
              <a:rPr lang="en-US" sz="1400" b="0" kern="0" spc="-12" dirty="0">
                <a:solidFill>
                  <a:srgbClr val="121212"/>
                </a:solidFill>
                <a:latin typeface="Inter" pitchFamily="34" charset="0"/>
                <a:ea typeface="Inter" pitchFamily="34" charset="-122"/>
                <a:cs typeface="Inter" pitchFamily="34" charset="-120"/>
              </a:rPr>
              <a:t>Need to take some actions on the points mentioned below  </a:t>
            </a:r>
            <a:endParaRPr lang="en-US" sz="1400" dirty="0"/>
          </a:p>
          <a:p>
            <a:pPr algn="l">
              <a:lnSpc>
                <a:spcPts val="1470"/>
              </a:lnSpc>
            </a:pPr>
            <a:r>
              <a:rPr lang="en-US" sz="1400" b="0" kern="0" spc="-12" dirty="0">
                <a:solidFill>
                  <a:srgbClr val="121212"/>
                </a:solidFill>
                <a:latin typeface="Inter" pitchFamily="34" charset="0"/>
                <a:ea typeface="Inter" pitchFamily="34" charset="-122"/>
                <a:cs typeface="Inter" pitchFamily="34" charset="-120"/>
              </a:rPr>
              <a:t>  a) Damage control as it has increased drastically</a:t>
            </a:r>
            <a:endParaRPr lang="en-US" sz="1400" dirty="0"/>
          </a:p>
          <a:p>
            <a:pPr algn="l">
              <a:lnSpc>
                <a:spcPts val="1470"/>
              </a:lnSpc>
            </a:pPr>
            <a:r>
              <a:rPr lang="en-US" sz="1400" b="0" kern="0" spc="-12" dirty="0">
                <a:solidFill>
                  <a:srgbClr val="121212"/>
                </a:solidFill>
                <a:latin typeface="Inter" pitchFamily="34" charset="0"/>
                <a:ea typeface="Inter" pitchFamily="34" charset="-122"/>
                <a:cs typeface="Inter" pitchFamily="34" charset="-120"/>
              </a:rPr>
              <a:t>  b) Recording a transaction is also need to be corrected</a:t>
            </a:r>
            <a:endParaRPr lang="en-US" sz="1400" dirty="0"/>
          </a:p>
          <a:p>
            <a:pPr algn="l">
              <a:lnSpc>
                <a:spcPts val="1470"/>
              </a:lnSpc>
            </a:pPr>
            <a:r>
              <a:rPr lang="en-US" sz="1400" b="0" kern="0" spc="-12" dirty="0">
                <a:solidFill>
                  <a:srgbClr val="121212"/>
                </a:solidFill>
                <a:latin typeface="Inter" pitchFamily="34" charset="0"/>
                <a:ea typeface="Inter" pitchFamily="34" charset="-122"/>
                <a:cs typeface="Inter" pitchFamily="34" charset="-120"/>
              </a:rPr>
              <a:t>  c) Defective Items to be returned to vendors or inform them so that it can reduced to some certain level</a:t>
            </a:r>
            <a:endParaRPr lang="en-US" sz="1400" dirty="0"/>
          </a:p>
          <a:p>
            <a:pPr algn="l">
              <a:lnSpc>
                <a:spcPts val="1470"/>
              </a:lnSpc>
            </a:pPr>
            <a:r>
              <a:rPr lang="en-US" sz="1400" b="0" kern="0" spc="-12" dirty="0">
                <a:solidFill>
                  <a:srgbClr val="121212"/>
                </a:solidFill>
                <a:latin typeface="Inter" pitchFamily="34" charset="0"/>
                <a:ea typeface="Inter" pitchFamily="34" charset="-122"/>
                <a:cs typeface="Inter" pitchFamily="34" charset="-120"/>
              </a:rPr>
              <a:t>  d) There were 422 products recorded at 0 price in 2009-2010 and 421 products recorded at 0 price in 2010-2011, need to look on  priority, as this is </a:t>
            </a:r>
            <a:r>
              <a:rPr lang="en-US" sz="1400" b="1" kern="0" spc="-12" dirty="0">
                <a:solidFill>
                  <a:srgbClr val="121212"/>
                </a:solidFill>
                <a:latin typeface="Inter" pitchFamily="34" charset="0"/>
                <a:ea typeface="Inter" pitchFamily="34" charset="-122"/>
                <a:cs typeface="Inter" pitchFamily="34" charset="-120"/>
              </a:rPr>
              <a:t>Big</a:t>
            </a:r>
            <a:r>
              <a:rPr lang="en-US" sz="1400" b="0" kern="0" spc="-12" dirty="0">
                <a:solidFill>
                  <a:srgbClr val="121212"/>
                </a:solidFill>
                <a:latin typeface="Inter" pitchFamily="34" charset="0"/>
                <a:ea typeface="Inter" pitchFamily="34" charset="-122"/>
                <a:cs typeface="Inter" pitchFamily="34" charset="-120"/>
              </a:rPr>
              <a:t> </a:t>
            </a:r>
            <a:r>
              <a:rPr lang="en-US" sz="1400" b="1" kern="0" spc="-12" dirty="0">
                <a:solidFill>
                  <a:srgbClr val="121212"/>
                </a:solidFill>
                <a:latin typeface="Inter" pitchFamily="34" charset="0"/>
                <a:ea typeface="Inter" pitchFamily="34" charset="-122"/>
                <a:cs typeface="Inter" pitchFamily="34" charset="-120"/>
              </a:rPr>
              <a:t>Revenue Leakage</a:t>
            </a:r>
            <a:endParaRPr lang="en-US" sz="1400" dirty="0"/>
          </a:p>
          <a:p>
            <a:pPr algn="l">
              <a:lnSpc>
                <a:spcPts val="1470"/>
              </a:lnSpc>
            </a:pPr>
            <a:r>
              <a:rPr lang="en-US" sz="1400" b="1" kern="0" spc="-12" dirty="0">
                <a:solidFill>
                  <a:srgbClr val="121212"/>
                </a:solidFill>
                <a:latin typeface="Inter" pitchFamily="34" charset="0"/>
                <a:ea typeface="Inter" pitchFamily="34" charset="-122"/>
                <a:cs typeface="Inter" pitchFamily="34" charset="-120"/>
              </a:rPr>
              <a:t>  </a:t>
            </a:r>
            <a:r>
              <a:rPr lang="en-US" sz="1400" b="0" kern="0" spc="-12" dirty="0">
                <a:solidFill>
                  <a:srgbClr val="121212"/>
                </a:solidFill>
                <a:latin typeface="Inter" pitchFamily="34" charset="0"/>
                <a:ea typeface="Inter" pitchFamily="34" charset="-122"/>
                <a:cs typeface="Inter" pitchFamily="34" charset="-120"/>
              </a:rPr>
              <a:t>e) Need to reduce our adjustment and reversal transactions</a:t>
            </a:r>
            <a:endParaRPr lang="en-US" sz="1400" dirty="0"/>
          </a:p>
          <a:p>
            <a:pPr>
              <a:lnSpc>
                <a:spcPts val="1470"/>
              </a:lnSpc>
            </a:pPr>
            <a:r>
              <a:rPr lang="en-US" sz="1400" b="0" kern="0" spc="-12" dirty="0">
                <a:solidFill>
                  <a:srgbClr val="121212"/>
                </a:solidFill>
                <a:latin typeface="Inter" pitchFamily="34" charset="0"/>
                <a:ea typeface="Inter" pitchFamily="34" charset="-122"/>
                <a:cs typeface="Inter" pitchFamily="34" charset="-120"/>
              </a:rPr>
              <a:t>  f) Many products have been sold but there data in which country it is being sold 310 unspecified countries in 2009-2010 &amp; 442 in 2010-2011, it is a </a:t>
            </a:r>
            <a:r>
              <a:rPr lang="en-US" sz="1400" b="1" kern="0" spc="-12" dirty="0">
                <a:solidFill>
                  <a:srgbClr val="121212"/>
                </a:solidFill>
                <a:latin typeface="Inter" pitchFamily="34" charset="0"/>
                <a:ea typeface="Inter" pitchFamily="34" charset="-122"/>
                <a:cs typeface="Inter" pitchFamily="34" charset="-120"/>
              </a:rPr>
              <a:t>Big Revenue Leakage </a:t>
            </a:r>
          </a:p>
          <a:p>
            <a:pPr>
              <a:lnSpc>
                <a:spcPts val="1470"/>
              </a:lnSpc>
            </a:pPr>
            <a:endParaRPr lang="en-US" sz="1400" b="1" kern="0" spc="-12" dirty="0">
              <a:solidFill>
                <a:srgbClr val="121212"/>
              </a:solidFill>
              <a:latin typeface="Inter" pitchFamily="34" charset="0"/>
              <a:ea typeface="Inter" pitchFamily="34" charset="-122"/>
              <a:cs typeface="Inter" pitchFamily="34" charset="-120"/>
            </a:endParaRPr>
          </a:p>
          <a:p>
            <a:pPr>
              <a:lnSpc>
                <a:spcPts val="1470"/>
              </a:lnSpc>
            </a:pPr>
            <a:r>
              <a:rPr lang="en-US" sz="1400" b="1" kern="0" spc="-12" dirty="0">
                <a:solidFill>
                  <a:srgbClr val="121212"/>
                </a:solidFill>
                <a:latin typeface="Inter" pitchFamily="34" charset="0"/>
                <a:ea typeface="Inter" pitchFamily="34" charset="-122"/>
                <a:cs typeface="Inter" pitchFamily="34" charset="-120"/>
              </a:rPr>
              <a:t>4. </a:t>
            </a:r>
            <a:r>
              <a:rPr lang="en-US" sz="1400" b="0" kern="0" spc="-12" dirty="0">
                <a:solidFill>
                  <a:srgbClr val="121212"/>
                </a:solidFill>
                <a:latin typeface="Inter" pitchFamily="34" charset="0"/>
                <a:ea typeface="Inter" pitchFamily="34" charset="-122"/>
                <a:cs typeface="Inter" pitchFamily="34" charset="-120"/>
              </a:rPr>
              <a:t>We should increase in footfalls, through means of digital marketing, giving good experience to customers it will lead to recommendation, billboards, Newspaper Marketing, Boucher, social activities </a:t>
            </a:r>
            <a:r>
              <a:rPr lang="en-US" sz="1400" b="0" kern="0" spc="-12" dirty="0" err="1">
                <a:solidFill>
                  <a:srgbClr val="121212"/>
                </a:solidFill>
                <a:latin typeface="Inter" pitchFamily="34" charset="0"/>
                <a:ea typeface="Inter" pitchFamily="34" charset="-122"/>
                <a:cs typeface="Inter" pitchFamily="34" charset="-120"/>
              </a:rPr>
              <a:t>etc</a:t>
            </a:r>
            <a:endParaRPr lang="en-US" sz="1400" dirty="0"/>
          </a:p>
          <a:p>
            <a:pPr algn="l">
              <a:lnSpc>
                <a:spcPts val="1470"/>
              </a:lnSpc>
            </a:pPr>
            <a:endParaRPr lang="en-US" sz="1400" b="1" kern="0" spc="-12" dirty="0">
              <a:solidFill>
                <a:srgbClr val="121212"/>
              </a:solidFill>
              <a:latin typeface="Inter" pitchFamily="34" charset="0"/>
              <a:ea typeface="Inter" pitchFamily="34" charset="-122"/>
              <a:cs typeface="Inter" pitchFamily="34"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B4386C-ACEE-B830-3B9A-03D5ABF59C0A}"/>
              </a:ext>
            </a:extLst>
          </p:cNvPr>
          <p:cNvPicPr>
            <a:picLocks noChangeAspect="1"/>
          </p:cNvPicPr>
          <p:nvPr/>
        </p:nvPicPr>
        <p:blipFill rotWithShape="1">
          <a:blip r:embed="rId2"/>
          <a:srcRect l="11778" t="7015" r="9453" b="12307"/>
          <a:stretch/>
        </p:blipFill>
        <p:spPr>
          <a:xfrm>
            <a:off x="2779295" y="1163795"/>
            <a:ext cx="4150894" cy="3023195"/>
          </a:xfrm>
          <a:prstGeom prst="rect">
            <a:avLst/>
          </a:prstGeom>
        </p:spPr>
      </p:pic>
    </p:spTree>
    <p:extLst>
      <p:ext uri="{BB962C8B-B14F-4D97-AF65-F5344CB8AC3E}">
        <p14:creationId xmlns:p14="http://schemas.microsoft.com/office/powerpoint/2010/main" val="2551656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59B3001-10B6-DA14-EDEB-E4F59D950D3A}"/>
              </a:ext>
            </a:extLst>
          </p:cNvPr>
          <p:cNvGrpSpPr/>
          <p:nvPr/>
        </p:nvGrpSpPr>
        <p:grpSpPr>
          <a:xfrm>
            <a:off x="604871" y="1848581"/>
            <a:ext cx="8213177" cy="2449717"/>
            <a:chOff x="475189" y="2191262"/>
            <a:chExt cx="8213177" cy="2449717"/>
          </a:xfrm>
        </p:grpSpPr>
        <p:sp>
          <p:nvSpPr>
            <p:cNvPr id="3" name="Shape 0"/>
            <p:cNvSpPr/>
            <p:nvPr/>
          </p:nvSpPr>
          <p:spPr>
            <a:xfrm>
              <a:off x="477645" y="2192418"/>
              <a:ext cx="3952875" cy="0"/>
            </a:xfrm>
            <a:prstGeom prst="line">
              <a:avLst/>
            </a:prstGeom>
            <a:solidFill>
              <a:srgbClr val="DF392A"/>
            </a:solidFill>
            <a:ln w="5292">
              <a:solidFill>
                <a:srgbClr val="BEBEBE"/>
              </a:solidFill>
              <a:prstDash val="solid"/>
              <a:headEnd type="none"/>
              <a:tailEnd type="none"/>
            </a:ln>
          </p:spPr>
        </p:sp>
        <p:sp>
          <p:nvSpPr>
            <p:cNvPr id="4" name="Shape 1"/>
            <p:cNvSpPr/>
            <p:nvPr/>
          </p:nvSpPr>
          <p:spPr>
            <a:xfrm>
              <a:off x="477645" y="2862093"/>
              <a:ext cx="3952875" cy="0"/>
            </a:xfrm>
            <a:prstGeom prst="line">
              <a:avLst/>
            </a:prstGeom>
            <a:solidFill>
              <a:srgbClr val="DF392A"/>
            </a:solidFill>
            <a:ln w="5292">
              <a:solidFill>
                <a:srgbClr val="BEBEBE"/>
              </a:solidFill>
              <a:prstDash val="solid"/>
              <a:headEnd type="none"/>
              <a:tailEnd type="none"/>
            </a:ln>
          </p:spPr>
        </p:sp>
        <p:sp>
          <p:nvSpPr>
            <p:cNvPr id="5" name="Shape 2"/>
            <p:cNvSpPr/>
            <p:nvPr/>
          </p:nvSpPr>
          <p:spPr>
            <a:xfrm>
              <a:off x="477645" y="3527520"/>
              <a:ext cx="3952875" cy="0"/>
            </a:xfrm>
            <a:prstGeom prst="line">
              <a:avLst/>
            </a:prstGeom>
            <a:solidFill>
              <a:srgbClr val="DF392A"/>
            </a:solidFill>
            <a:ln w="5292">
              <a:solidFill>
                <a:srgbClr val="BEBEBE"/>
              </a:solidFill>
              <a:prstDash val="solid"/>
              <a:headEnd type="none"/>
              <a:tailEnd type="none"/>
            </a:ln>
          </p:spPr>
        </p:sp>
        <p:sp>
          <p:nvSpPr>
            <p:cNvPr id="6" name="Shape 3"/>
            <p:cNvSpPr/>
            <p:nvPr/>
          </p:nvSpPr>
          <p:spPr>
            <a:xfrm>
              <a:off x="4711460" y="2191262"/>
              <a:ext cx="3957967" cy="0"/>
            </a:xfrm>
            <a:prstGeom prst="line">
              <a:avLst/>
            </a:prstGeom>
            <a:solidFill>
              <a:srgbClr val="DF392A"/>
            </a:solidFill>
            <a:ln w="5292">
              <a:solidFill>
                <a:srgbClr val="BEBEBE"/>
              </a:solidFill>
              <a:prstDash val="solid"/>
              <a:headEnd type="none"/>
              <a:tailEnd type="none"/>
            </a:ln>
          </p:spPr>
        </p:sp>
        <p:sp>
          <p:nvSpPr>
            <p:cNvPr id="7" name="Shape 4"/>
            <p:cNvSpPr/>
            <p:nvPr/>
          </p:nvSpPr>
          <p:spPr>
            <a:xfrm>
              <a:off x="4711460" y="2861755"/>
              <a:ext cx="3957967" cy="0"/>
            </a:xfrm>
            <a:prstGeom prst="line">
              <a:avLst/>
            </a:prstGeom>
            <a:solidFill>
              <a:srgbClr val="DF392A"/>
            </a:solidFill>
            <a:ln w="5292">
              <a:solidFill>
                <a:srgbClr val="BEBEBE"/>
              </a:solidFill>
              <a:prstDash val="solid"/>
              <a:headEnd type="none"/>
              <a:tailEnd type="none"/>
            </a:ln>
          </p:spPr>
        </p:sp>
        <p:sp>
          <p:nvSpPr>
            <p:cNvPr id="8" name="Shape 5"/>
            <p:cNvSpPr/>
            <p:nvPr/>
          </p:nvSpPr>
          <p:spPr>
            <a:xfrm>
              <a:off x="4711460" y="3527486"/>
              <a:ext cx="3957967" cy="0"/>
            </a:xfrm>
            <a:prstGeom prst="line">
              <a:avLst/>
            </a:prstGeom>
            <a:solidFill>
              <a:srgbClr val="DF392A"/>
            </a:solidFill>
            <a:ln w="5292">
              <a:solidFill>
                <a:srgbClr val="BEBEBE"/>
              </a:solidFill>
              <a:prstDash val="solid"/>
              <a:headEnd type="none"/>
              <a:tailEnd type="none"/>
            </a:ln>
          </p:spPr>
        </p:sp>
        <p:sp>
          <p:nvSpPr>
            <p:cNvPr id="9" name="Shape 6"/>
            <p:cNvSpPr/>
            <p:nvPr/>
          </p:nvSpPr>
          <p:spPr>
            <a:xfrm>
              <a:off x="477645" y="4193462"/>
              <a:ext cx="3952875" cy="0"/>
            </a:xfrm>
            <a:prstGeom prst="line">
              <a:avLst/>
            </a:prstGeom>
            <a:solidFill>
              <a:srgbClr val="DF392A"/>
            </a:solidFill>
            <a:ln w="5292">
              <a:solidFill>
                <a:srgbClr val="BEBEBE"/>
              </a:solidFill>
              <a:prstDash val="solid"/>
              <a:headEnd type="none"/>
              <a:tailEnd type="none"/>
            </a:ln>
          </p:spPr>
        </p:sp>
        <p:sp>
          <p:nvSpPr>
            <p:cNvPr id="10" name="Shape 7"/>
            <p:cNvSpPr/>
            <p:nvPr/>
          </p:nvSpPr>
          <p:spPr>
            <a:xfrm>
              <a:off x="4711460" y="4193216"/>
              <a:ext cx="3957967" cy="0"/>
            </a:xfrm>
            <a:prstGeom prst="line">
              <a:avLst/>
            </a:prstGeom>
            <a:solidFill>
              <a:srgbClr val="DF392A"/>
            </a:solidFill>
            <a:ln w="5292">
              <a:solidFill>
                <a:srgbClr val="BEBEBE"/>
              </a:solidFill>
              <a:prstDash val="solid"/>
              <a:headEnd type="none"/>
              <a:tailEnd type="none"/>
            </a:ln>
          </p:spPr>
        </p:sp>
        <p:sp>
          <p:nvSpPr>
            <p:cNvPr id="11" name="Text 8"/>
            <p:cNvSpPr/>
            <p:nvPr/>
          </p:nvSpPr>
          <p:spPr>
            <a:xfrm>
              <a:off x="1190297" y="2436487"/>
              <a:ext cx="3238401" cy="186680"/>
            </a:xfrm>
            <a:prstGeom prst="rect">
              <a:avLst/>
            </a:prstGeom>
            <a:noFill/>
            <a:ln/>
          </p:spPr>
          <p:txBody>
            <a:bodyPr wrap="square" lIns="0" tIns="0" rIns="0" bIns="0" rtlCol="0" anchor="ctr"/>
            <a:lstStyle/>
            <a:p>
              <a:pPr algn="l">
                <a:lnSpc>
                  <a:spcPts val="1470"/>
                </a:lnSpc>
              </a:pPr>
              <a:r>
                <a:rPr lang="en-US" sz="1400" b="1" kern="0" spc="-12" dirty="0">
                  <a:solidFill>
                    <a:srgbClr val="121212"/>
                  </a:solidFill>
                  <a:latin typeface="Inter" pitchFamily="34" charset="0"/>
                  <a:ea typeface="Inter" pitchFamily="34" charset="-122"/>
                  <a:cs typeface="Inter" pitchFamily="34" charset="-120"/>
                </a:rPr>
                <a:t>Requirement</a:t>
              </a:r>
              <a:endParaRPr lang="en-US" sz="1400" b="1" dirty="0"/>
            </a:p>
          </p:txBody>
        </p:sp>
        <p:sp>
          <p:nvSpPr>
            <p:cNvPr id="12" name="Text 9"/>
            <p:cNvSpPr/>
            <p:nvPr/>
          </p:nvSpPr>
          <p:spPr>
            <a:xfrm>
              <a:off x="1190625" y="3100155"/>
              <a:ext cx="3238401" cy="186680"/>
            </a:xfrm>
            <a:prstGeom prst="rect">
              <a:avLst/>
            </a:prstGeom>
            <a:noFill/>
            <a:ln/>
          </p:spPr>
          <p:txBody>
            <a:bodyPr wrap="square" lIns="0" tIns="0" rIns="0" bIns="0" rtlCol="0" anchor="ctr"/>
            <a:lstStyle/>
            <a:p>
              <a:pPr algn="l">
                <a:lnSpc>
                  <a:spcPts val="1470"/>
                </a:lnSpc>
              </a:pPr>
              <a:r>
                <a:rPr lang="en-US" sz="1400" b="1" kern="0" spc="-12" dirty="0">
                  <a:solidFill>
                    <a:srgbClr val="121212"/>
                  </a:solidFill>
                  <a:latin typeface="Inter" pitchFamily="34" charset="0"/>
                  <a:ea typeface="Inter" pitchFamily="34" charset="-122"/>
                  <a:cs typeface="Inter" pitchFamily="34" charset="-120"/>
                </a:rPr>
                <a:t>Data Set First View    </a:t>
              </a:r>
              <a:endParaRPr lang="en-US" sz="1400" b="1" dirty="0"/>
            </a:p>
          </p:txBody>
        </p:sp>
        <p:sp>
          <p:nvSpPr>
            <p:cNvPr id="13" name="Text 10"/>
            <p:cNvSpPr/>
            <p:nvPr/>
          </p:nvSpPr>
          <p:spPr>
            <a:xfrm>
              <a:off x="1190625" y="3763824"/>
              <a:ext cx="3238401" cy="186680"/>
            </a:xfrm>
            <a:prstGeom prst="rect">
              <a:avLst/>
            </a:prstGeom>
            <a:noFill/>
            <a:ln/>
          </p:spPr>
          <p:txBody>
            <a:bodyPr wrap="square" lIns="0" tIns="0" rIns="0" bIns="0" rtlCol="0" anchor="ctr"/>
            <a:lstStyle/>
            <a:p>
              <a:pPr algn="l">
                <a:lnSpc>
                  <a:spcPts val="1470"/>
                </a:lnSpc>
              </a:pPr>
              <a:r>
                <a:rPr lang="en-US" sz="1400" b="1" kern="0" spc="-12" dirty="0">
                  <a:solidFill>
                    <a:srgbClr val="121212"/>
                  </a:solidFill>
                  <a:latin typeface="Inter" pitchFamily="34" charset="0"/>
                  <a:ea typeface="Inter" pitchFamily="34" charset="-122"/>
                  <a:cs typeface="Inter" pitchFamily="34" charset="-120"/>
                </a:rPr>
                <a:t>Assumptions</a:t>
              </a:r>
              <a:endParaRPr lang="en-US" sz="1400" b="1" dirty="0"/>
            </a:p>
          </p:txBody>
        </p:sp>
        <p:sp>
          <p:nvSpPr>
            <p:cNvPr id="14" name="Text 11"/>
            <p:cNvSpPr/>
            <p:nvPr/>
          </p:nvSpPr>
          <p:spPr>
            <a:xfrm>
              <a:off x="5426996" y="2436727"/>
              <a:ext cx="3261370" cy="186680"/>
            </a:xfrm>
            <a:prstGeom prst="rect">
              <a:avLst/>
            </a:prstGeom>
            <a:noFill/>
            <a:ln/>
          </p:spPr>
          <p:txBody>
            <a:bodyPr wrap="square" lIns="0" tIns="0" rIns="0" bIns="0" rtlCol="0" anchor="ctr"/>
            <a:lstStyle/>
            <a:p>
              <a:pPr algn="l">
                <a:lnSpc>
                  <a:spcPts val="1470"/>
                </a:lnSpc>
              </a:pPr>
              <a:r>
                <a:rPr lang="en-US" sz="1400" b="1" kern="0" spc="-12" dirty="0">
                  <a:solidFill>
                    <a:srgbClr val="121212"/>
                  </a:solidFill>
                  <a:latin typeface="Inter" pitchFamily="34" charset="0"/>
                  <a:ea typeface="Inter" pitchFamily="34" charset="-122"/>
                  <a:cs typeface="Inter" pitchFamily="34" charset="-120"/>
                </a:rPr>
                <a:t>Analyzing and Visualizing </a:t>
              </a:r>
              <a:endParaRPr lang="en-US" sz="1400" b="1" dirty="0"/>
            </a:p>
          </p:txBody>
        </p:sp>
        <p:sp>
          <p:nvSpPr>
            <p:cNvPr id="15" name="Text 12"/>
            <p:cNvSpPr/>
            <p:nvPr/>
          </p:nvSpPr>
          <p:spPr>
            <a:xfrm>
              <a:off x="5426996" y="3098863"/>
              <a:ext cx="3261370" cy="186680"/>
            </a:xfrm>
            <a:prstGeom prst="rect">
              <a:avLst/>
            </a:prstGeom>
            <a:noFill/>
            <a:ln/>
          </p:spPr>
          <p:txBody>
            <a:bodyPr wrap="square" lIns="0" tIns="0" rIns="0" bIns="0" rtlCol="0" anchor="ctr"/>
            <a:lstStyle/>
            <a:p>
              <a:pPr algn="l">
                <a:lnSpc>
                  <a:spcPts val="1470"/>
                </a:lnSpc>
              </a:pPr>
              <a:r>
                <a:rPr lang="en-US" sz="1400" b="1" kern="0" spc="-12" dirty="0">
                  <a:solidFill>
                    <a:srgbClr val="121212"/>
                  </a:solidFill>
                  <a:latin typeface="Inter" pitchFamily="34" charset="0"/>
                  <a:ea typeface="Inter" pitchFamily="34" charset="-122"/>
                  <a:cs typeface="Inter" pitchFamily="34" charset="-120"/>
                </a:rPr>
                <a:t>Observations</a:t>
              </a:r>
              <a:endParaRPr lang="en-US" sz="1400" b="1" dirty="0"/>
            </a:p>
          </p:txBody>
        </p:sp>
        <p:sp>
          <p:nvSpPr>
            <p:cNvPr id="16" name="Text 13"/>
            <p:cNvSpPr/>
            <p:nvPr/>
          </p:nvSpPr>
          <p:spPr>
            <a:xfrm>
              <a:off x="5426996" y="3761000"/>
              <a:ext cx="3261370" cy="186680"/>
            </a:xfrm>
            <a:prstGeom prst="rect">
              <a:avLst/>
            </a:prstGeom>
            <a:noFill/>
            <a:ln/>
          </p:spPr>
          <p:txBody>
            <a:bodyPr wrap="square" lIns="0" tIns="0" rIns="0" bIns="0" rtlCol="0" anchor="ctr"/>
            <a:lstStyle/>
            <a:p>
              <a:pPr algn="l">
                <a:lnSpc>
                  <a:spcPts val="1470"/>
                </a:lnSpc>
              </a:pPr>
              <a:r>
                <a:rPr lang="en-US" sz="1400" b="1" kern="0" spc="-12" dirty="0">
                  <a:solidFill>
                    <a:srgbClr val="121212"/>
                  </a:solidFill>
                  <a:latin typeface="Inter" pitchFamily="34" charset="0"/>
                  <a:ea typeface="Inter" pitchFamily="34" charset="-122"/>
                  <a:cs typeface="Inter" pitchFamily="34" charset="-120"/>
                </a:rPr>
                <a:t>Recommendations</a:t>
              </a:r>
              <a:endParaRPr lang="en-US" sz="1400" b="1" dirty="0"/>
            </a:p>
          </p:txBody>
        </p:sp>
        <p:sp>
          <p:nvSpPr>
            <p:cNvPr id="17" name="Text 14"/>
            <p:cNvSpPr/>
            <p:nvPr/>
          </p:nvSpPr>
          <p:spPr>
            <a:xfrm>
              <a:off x="1190625" y="4427492"/>
              <a:ext cx="3238401" cy="186680"/>
            </a:xfrm>
            <a:prstGeom prst="rect">
              <a:avLst/>
            </a:prstGeom>
            <a:noFill/>
            <a:ln/>
          </p:spPr>
          <p:txBody>
            <a:bodyPr wrap="square" lIns="0" tIns="0" rIns="0" bIns="0" rtlCol="0" anchor="ctr"/>
            <a:lstStyle/>
            <a:p>
              <a:pPr algn="l">
                <a:lnSpc>
                  <a:spcPts val="1470"/>
                </a:lnSpc>
              </a:pPr>
              <a:r>
                <a:rPr lang="en-US" sz="1400" b="1" kern="0" spc="-12" dirty="0">
                  <a:solidFill>
                    <a:srgbClr val="121212"/>
                  </a:solidFill>
                  <a:latin typeface="Inter" pitchFamily="34" charset="0"/>
                  <a:ea typeface="Inter" pitchFamily="34" charset="-122"/>
                  <a:cs typeface="Inter" pitchFamily="34" charset="-120"/>
                </a:rPr>
                <a:t>Data Cleaning</a:t>
              </a:r>
              <a:endParaRPr lang="en-US" sz="1400" b="1" dirty="0"/>
            </a:p>
          </p:txBody>
        </p:sp>
        <p:sp>
          <p:nvSpPr>
            <p:cNvPr id="18" name="Text 15"/>
            <p:cNvSpPr/>
            <p:nvPr/>
          </p:nvSpPr>
          <p:spPr>
            <a:xfrm>
              <a:off x="5426996" y="4423136"/>
              <a:ext cx="3260974" cy="186680"/>
            </a:xfrm>
            <a:prstGeom prst="rect">
              <a:avLst/>
            </a:prstGeom>
            <a:noFill/>
            <a:ln/>
          </p:spPr>
          <p:txBody>
            <a:bodyPr wrap="square" lIns="0" tIns="0" rIns="0" bIns="0" rtlCol="0" anchor="ctr"/>
            <a:lstStyle/>
            <a:p>
              <a:pPr algn="l">
                <a:lnSpc>
                  <a:spcPts val="1470"/>
                </a:lnSpc>
              </a:pPr>
              <a:r>
                <a:rPr lang="en-US" sz="1400" b="1" kern="0" spc="-12" dirty="0">
                  <a:solidFill>
                    <a:srgbClr val="121212"/>
                  </a:solidFill>
                  <a:latin typeface="Inter" pitchFamily="34" charset="0"/>
                  <a:ea typeface="Inter" pitchFamily="34" charset="-122"/>
                  <a:cs typeface="Inter" pitchFamily="34" charset="-120"/>
                </a:rPr>
                <a:t>Thank You</a:t>
              </a:r>
              <a:endParaRPr lang="en-US" sz="1400" b="1" dirty="0"/>
            </a:p>
          </p:txBody>
        </p:sp>
        <p:sp>
          <p:nvSpPr>
            <p:cNvPr id="19" name="Text 16"/>
            <p:cNvSpPr/>
            <p:nvPr/>
          </p:nvSpPr>
          <p:spPr>
            <a:xfrm>
              <a:off x="4717150" y="2410286"/>
              <a:ext cx="426988" cy="240010"/>
            </a:xfrm>
            <a:prstGeom prst="rect">
              <a:avLst/>
            </a:prstGeom>
            <a:noFill/>
            <a:ln/>
          </p:spPr>
          <p:txBody>
            <a:bodyPr wrap="square" lIns="0" tIns="0" rIns="0" bIns="0" rtlCol="0" anchor="ctr"/>
            <a:lstStyle/>
            <a:p>
              <a:pPr algn="l">
                <a:lnSpc>
                  <a:spcPts val="1890"/>
                </a:lnSpc>
              </a:pPr>
              <a:r>
                <a:rPr lang="en-US" sz="1400" b="1" kern="0" spc="-48" dirty="0">
                  <a:solidFill>
                    <a:srgbClr val="121212"/>
                  </a:solidFill>
                  <a:latin typeface="Noto Serif JP" pitchFamily="34" charset="0"/>
                  <a:ea typeface="Noto Serif JP" pitchFamily="34" charset="-122"/>
                  <a:cs typeface="Noto Serif JP" pitchFamily="34" charset="-120"/>
                </a:rPr>
                <a:t>05</a:t>
              </a:r>
              <a:endParaRPr lang="en-US" sz="1400" b="1" dirty="0"/>
            </a:p>
          </p:txBody>
        </p:sp>
        <p:sp>
          <p:nvSpPr>
            <p:cNvPr id="20" name="Text 17"/>
            <p:cNvSpPr/>
            <p:nvPr/>
          </p:nvSpPr>
          <p:spPr>
            <a:xfrm>
              <a:off x="4712952" y="3073847"/>
              <a:ext cx="426839" cy="240010"/>
            </a:xfrm>
            <a:prstGeom prst="rect">
              <a:avLst/>
            </a:prstGeom>
            <a:noFill/>
            <a:ln/>
          </p:spPr>
          <p:txBody>
            <a:bodyPr wrap="square" lIns="0" tIns="0" rIns="0" bIns="0" rtlCol="0" anchor="ctr"/>
            <a:lstStyle/>
            <a:p>
              <a:pPr algn="l">
                <a:lnSpc>
                  <a:spcPts val="1890"/>
                </a:lnSpc>
              </a:pPr>
              <a:r>
                <a:rPr lang="en-US" sz="1400" b="1" kern="0" spc="-48" dirty="0">
                  <a:solidFill>
                    <a:srgbClr val="121212"/>
                  </a:solidFill>
                  <a:latin typeface="Noto Serif JP" pitchFamily="34" charset="0"/>
                  <a:ea typeface="Noto Serif JP" pitchFamily="34" charset="-122"/>
                  <a:cs typeface="Noto Serif JP" pitchFamily="34" charset="-120"/>
                </a:rPr>
                <a:t>06</a:t>
              </a:r>
              <a:endParaRPr lang="en-US" sz="1400" b="1" dirty="0"/>
            </a:p>
          </p:txBody>
        </p:sp>
        <p:sp>
          <p:nvSpPr>
            <p:cNvPr id="21" name="Text 18"/>
            <p:cNvSpPr/>
            <p:nvPr/>
          </p:nvSpPr>
          <p:spPr>
            <a:xfrm>
              <a:off x="4712952" y="3737408"/>
              <a:ext cx="426839" cy="240010"/>
            </a:xfrm>
            <a:prstGeom prst="rect">
              <a:avLst/>
            </a:prstGeom>
            <a:noFill/>
            <a:ln/>
          </p:spPr>
          <p:txBody>
            <a:bodyPr wrap="square" lIns="0" tIns="0" rIns="0" bIns="0" rtlCol="0" anchor="ctr"/>
            <a:lstStyle/>
            <a:p>
              <a:pPr algn="l">
                <a:lnSpc>
                  <a:spcPts val="1890"/>
                </a:lnSpc>
              </a:pPr>
              <a:r>
                <a:rPr lang="en-US" sz="1400" b="1" kern="0" spc="-48" dirty="0">
                  <a:solidFill>
                    <a:srgbClr val="121212"/>
                  </a:solidFill>
                  <a:latin typeface="Noto Serif JP" pitchFamily="34" charset="0"/>
                  <a:ea typeface="Noto Serif JP" pitchFamily="34" charset="-122"/>
                  <a:cs typeface="Noto Serif JP" pitchFamily="34" charset="-120"/>
                </a:rPr>
                <a:t>07</a:t>
              </a:r>
              <a:endParaRPr lang="en-US" sz="1400" b="1" dirty="0"/>
            </a:p>
          </p:txBody>
        </p:sp>
        <p:sp>
          <p:nvSpPr>
            <p:cNvPr id="22" name="Text 19"/>
            <p:cNvSpPr/>
            <p:nvPr/>
          </p:nvSpPr>
          <p:spPr>
            <a:xfrm>
              <a:off x="4712952" y="4400969"/>
              <a:ext cx="426839" cy="240010"/>
            </a:xfrm>
            <a:prstGeom prst="rect">
              <a:avLst/>
            </a:prstGeom>
            <a:noFill/>
            <a:ln/>
          </p:spPr>
          <p:txBody>
            <a:bodyPr wrap="square" lIns="0" tIns="0" rIns="0" bIns="0" rtlCol="0" anchor="ctr"/>
            <a:lstStyle/>
            <a:p>
              <a:pPr algn="l">
                <a:lnSpc>
                  <a:spcPts val="1890"/>
                </a:lnSpc>
              </a:pPr>
              <a:r>
                <a:rPr lang="en-US" sz="1400" b="1" kern="0" spc="-48" dirty="0">
                  <a:solidFill>
                    <a:srgbClr val="121212"/>
                  </a:solidFill>
                  <a:latin typeface="Noto Serif JP" pitchFamily="34" charset="0"/>
                  <a:ea typeface="Noto Serif JP" pitchFamily="34" charset="-122"/>
                  <a:cs typeface="Noto Serif JP" pitchFamily="34" charset="-120"/>
                </a:rPr>
                <a:t>08</a:t>
              </a:r>
              <a:endParaRPr lang="en-US" sz="1400" b="1" dirty="0"/>
            </a:p>
          </p:txBody>
        </p:sp>
        <p:sp>
          <p:nvSpPr>
            <p:cNvPr id="23" name="Text 20"/>
            <p:cNvSpPr/>
            <p:nvPr/>
          </p:nvSpPr>
          <p:spPr>
            <a:xfrm>
              <a:off x="475189" y="2410148"/>
              <a:ext cx="476250" cy="240010"/>
            </a:xfrm>
            <a:prstGeom prst="rect">
              <a:avLst/>
            </a:prstGeom>
            <a:noFill/>
            <a:ln/>
          </p:spPr>
          <p:txBody>
            <a:bodyPr wrap="square" lIns="0" tIns="0" rIns="0" bIns="0" rtlCol="0" anchor="ctr"/>
            <a:lstStyle/>
            <a:p>
              <a:pPr algn="l">
                <a:lnSpc>
                  <a:spcPts val="1890"/>
                </a:lnSpc>
              </a:pPr>
              <a:r>
                <a:rPr lang="en-US" sz="1400" b="1" kern="0" spc="-48" dirty="0">
                  <a:solidFill>
                    <a:srgbClr val="121212"/>
                  </a:solidFill>
                  <a:latin typeface="Noto Serif JP" pitchFamily="34" charset="0"/>
                  <a:ea typeface="Noto Serif JP" pitchFamily="34" charset="-122"/>
                  <a:cs typeface="Noto Serif JP" pitchFamily="34" charset="-120"/>
                </a:rPr>
                <a:t>01</a:t>
              </a:r>
              <a:endParaRPr lang="en-US" sz="1400" b="1" dirty="0"/>
            </a:p>
          </p:txBody>
        </p:sp>
        <p:sp>
          <p:nvSpPr>
            <p:cNvPr id="24" name="Text 21"/>
            <p:cNvSpPr/>
            <p:nvPr/>
          </p:nvSpPr>
          <p:spPr>
            <a:xfrm>
              <a:off x="475500" y="3073440"/>
              <a:ext cx="476151" cy="240010"/>
            </a:xfrm>
            <a:prstGeom prst="rect">
              <a:avLst/>
            </a:prstGeom>
            <a:noFill/>
            <a:ln/>
          </p:spPr>
          <p:txBody>
            <a:bodyPr wrap="square" lIns="0" tIns="0" rIns="0" bIns="0" rtlCol="0" anchor="ctr"/>
            <a:lstStyle/>
            <a:p>
              <a:pPr algn="l">
                <a:lnSpc>
                  <a:spcPts val="1890"/>
                </a:lnSpc>
              </a:pPr>
              <a:r>
                <a:rPr lang="en-US" sz="1400" b="1" kern="0" spc="-48" dirty="0">
                  <a:solidFill>
                    <a:srgbClr val="121212"/>
                  </a:solidFill>
                  <a:latin typeface="Noto Serif JP" pitchFamily="34" charset="0"/>
                  <a:ea typeface="Noto Serif JP" pitchFamily="34" charset="-122"/>
                  <a:cs typeface="Noto Serif JP" pitchFamily="34" charset="-120"/>
                </a:rPr>
                <a:t>02</a:t>
              </a:r>
              <a:endParaRPr lang="en-US" sz="1400" b="1" dirty="0"/>
            </a:p>
          </p:txBody>
        </p:sp>
        <p:sp>
          <p:nvSpPr>
            <p:cNvPr id="25" name="Text 22"/>
            <p:cNvSpPr/>
            <p:nvPr/>
          </p:nvSpPr>
          <p:spPr>
            <a:xfrm>
              <a:off x="475500" y="3739637"/>
              <a:ext cx="476151" cy="240010"/>
            </a:xfrm>
            <a:prstGeom prst="rect">
              <a:avLst/>
            </a:prstGeom>
            <a:noFill/>
            <a:ln/>
          </p:spPr>
          <p:txBody>
            <a:bodyPr wrap="square" lIns="0" tIns="0" rIns="0" bIns="0" rtlCol="0" anchor="ctr"/>
            <a:lstStyle/>
            <a:p>
              <a:pPr algn="l">
                <a:lnSpc>
                  <a:spcPts val="1890"/>
                </a:lnSpc>
              </a:pPr>
              <a:r>
                <a:rPr lang="en-US" sz="1400" b="1" kern="0" spc="-48" dirty="0">
                  <a:solidFill>
                    <a:srgbClr val="121212"/>
                  </a:solidFill>
                  <a:latin typeface="Noto Serif JP" pitchFamily="34" charset="0"/>
                  <a:ea typeface="Noto Serif JP" pitchFamily="34" charset="-122"/>
                  <a:cs typeface="Noto Serif JP" pitchFamily="34" charset="-120"/>
                </a:rPr>
                <a:t>03</a:t>
              </a:r>
              <a:endParaRPr lang="en-US" sz="1400" b="1" dirty="0"/>
            </a:p>
          </p:txBody>
        </p:sp>
        <p:sp>
          <p:nvSpPr>
            <p:cNvPr id="26" name="Text 23"/>
            <p:cNvSpPr/>
            <p:nvPr/>
          </p:nvSpPr>
          <p:spPr>
            <a:xfrm>
              <a:off x="475500" y="4398668"/>
              <a:ext cx="476151" cy="240010"/>
            </a:xfrm>
            <a:prstGeom prst="rect">
              <a:avLst/>
            </a:prstGeom>
            <a:noFill/>
            <a:ln/>
          </p:spPr>
          <p:txBody>
            <a:bodyPr wrap="square" lIns="0" tIns="0" rIns="0" bIns="0" rtlCol="0" anchor="ctr"/>
            <a:lstStyle/>
            <a:p>
              <a:pPr algn="l">
                <a:lnSpc>
                  <a:spcPts val="1890"/>
                </a:lnSpc>
              </a:pPr>
              <a:r>
                <a:rPr lang="en-US" sz="1400" b="1" kern="0" spc="-48" dirty="0">
                  <a:solidFill>
                    <a:srgbClr val="121212"/>
                  </a:solidFill>
                  <a:latin typeface="Noto Serif JP" pitchFamily="34" charset="0"/>
                  <a:ea typeface="Noto Serif JP" pitchFamily="34" charset="-122"/>
                  <a:cs typeface="Noto Serif JP" pitchFamily="34" charset="-120"/>
                </a:rPr>
                <a:t>04</a:t>
              </a:r>
              <a:endParaRPr lang="en-US" sz="1400" b="1" dirty="0"/>
            </a:p>
          </p:txBody>
        </p:sp>
      </p:grpSp>
      <p:sp>
        <p:nvSpPr>
          <p:cNvPr id="27" name="Text 24"/>
          <p:cNvSpPr/>
          <p:nvPr/>
        </p:nvSpPr>
        <p:spPr>
          <a:xfrm>
            <a:off x="476250" y="476250"/>
            <a:ext cx="8193137" cy="396230"/>
          </a:xfrm>
          <a:prstGeom prst="rect">
            <a:avLst/>
          </a:prstGeom>
          <a:noFill/>
          <a:ln/>
        </p:spPr>
        <p:txBody>
          <a:bodyPr wrap="square" lIns="0" tIns="0" rIns="0" bIns="0" rtlCol="0" anchor="t"/>
          <a:lstStyle/>
          <a:p>
            <a:pPr algn="l">
              <a:lnSpc>
                <a:spcPts val="3120"/>
              </a:lnSpc>
            </a:pPr>
            <a:r>
              <a:rPr lang="en-US" sz="3000" b="1" kern="0" spc="-48" dirty="0">
                <a:solidFill>
                  <a:srgbClr val="121212"/>
                </a:solidFill>
                <a:latin typeface="Noto Serif JP" pitchFamily="34" charset="0"/>
                <a:ea typeface="Noto Serif JP" pitchFamily="34" charset="-122"/>
                <a:cs typeface="Noto Serif JP" pitchFamily="34" charset="-120"/>
              </a:rPr>
              <a:t>Agenda</a:t>
            </a:r>
            <a:endParaRPr lang="en-US" sz="3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14777" y="353305"/>
            <a:ext cx="3446008" cy="620939"/>
          </a:xfrm>
          <a:prstGeom prst="rect">
            <a:avLst/>
          </a:prstGeom>
          <a:noFill/>
          <a:ln/>
        </p:spPr>
        <p:txBody>
          <a:bodyPr wrap="none" lIns="0" tIns="0" rIns="0" bIns="0" rtlCol="0" anchor="t">
            <a:spAutoFit/>
          </a:bodyPr>
          <a:lstStyle/>
          <a:p>
            <a:pPr algn="l">
              <a:lnSpc>
                <a:spcPts val="5400"/>
              </a:lnSpc>
            </a:pPr>
            <a:r>
              <a:rPr lang="en-US" sz="3000" b="0" kern="0" spc="-48" dirty="0">
                <a:solidFill>
                  <a:srgbClr val="121212"/>
                </a:solidFill>
                <a:latin typeface="Inter" pitchFamily="34" charset="0"/>
                <a:ea typeface="Inter" pitchFamily="34" charset="-122"/>
                <a:cs typeface="Inter" pitchFamily="34" charset="-120"/>
              </a:rPr>
              <a:t>PROBLEM STATEMENT</a:t>
            </a:r>
            <a:endParaRPr lang="en-US" sz="3000" dirty="0"/>
          </a:p>
        </p:txBody>
      </p:sp>
      <p:sp>
        <p:nvSpPr>
          <p:cNvPr id="4" name="Text 1"/>
          <p:cNvSpPr/>
          <p:nvPr/>
        </p:nvSpPr>
        <p:spPr>
          <a:xfrm>
            <a:off x="476250" y="893405"/>
            <a:ext cx="8191500" cy="2880271"/>
          </a:xfrm>
          <a:prstGeom prst="rect">
            <a:avLst/>
          </a:prstGeom>
          <a:noFill/>
          <a:ln/>
        </p:spPr>
        <p:txBody>
          <a:bodyPr wrap="square" lIns="0" tIns="0" rIns="0" bIns="0" rtlCol="0" anchor="t"/>
          <a:lstStyle/>
          <a:p>
            <a:pPr algn="l">
              <a:lnSpc>
                <a:spcPts val="2520"/>
              </a:lnSpc>
            </a:pPr>
            <a:endParaRPr lang="en-US" sz="1800" dirty="0"/>
          </a:p>
          <a:p>
            <a:pPr algn="l">
              <a:lnSpc>
                <a:spcPts val="2520"/>
              </a:lnSpc>
            </a:pPr>
            <a:endParaRPr lang="en-US" sz="1800" dirty="0"/>
          </a:p>
          <a:p>
            <a:pPr algn="l">
              <a:lnSpc>
                <a:spcPts val="2520"/>
              </a:lnSpc>
            </a:pPr>
            <a:endParaRPr lang="en-US" sz="1800" dirty="0"/>
          </a:p>
          <a:p>
            <a:pPr algn="l">
              <a:lnSpc>
                <a:spcPts val="2520"/>
              </a:lnSpc>
            </a:pPr>
            <a:endParaRPr lang="en-US" sz="1800" dirty="0"/>
          </a:p>
          <a:p>
            <a:pPr algn="l">
              <a:lnSpc>
                <a:spcPts val="2520"/>
              </a:lnSpc>
            </a:pPr>
            <a:r>
              <a:rPr lang="en-US" sz="1800" b="0" kern="0" spc="-12" dirty="0">
                <a:solidFill>
                  <a:srgbClr val="121212"/>
                </a:solidFill>
                <a:latin typeface="Inter" pitchFamily="34" charset="0"/>
                <a:ea typeface="Inter" pitchFamily="34" charset="-122"/>
                <a:cs typeface="Inter" pitchFamily="34" charset="-120"/>
              </a:rPr>
              <a:t>The Objective of this case study is to give 3 main recommendations to the CEO of the company based on your analysis.</a:t>
            </a:r>
            <a:endParaRPr lang="en-US" sz="1800" dirty="0"/>
          </a:p>
          <a:p>
            <a:pPr algn="l">
              <a:lnSpc>
                <a:spcPts val="2520"/>
              </a:lnSpc>
            </a:pPr>
            <a:endParaRPr lang="en-US" sz="1800" dirty="0"/>
          </a:p>
          <a:p>
            <a:pPr algn="l">
              <a:lnSpc>
                <a:spcPts val="2520"/>
              </a:lnSpc>
            </a:pPr>
            <a:r>
              <a:rPr lang="en-US" sz="1800" b="0" kern="0" spc="-12" dirty="0">
                <a:solidFill>
                  <a:srgbClr val="121212"/>
                </a:solidFill>
                <a:latin typeface="Inter" pitchFamily="34" charset="0"/>
                <a:ea typeface="Inter" pitchFamily="34" charset="-122"/>
                <a:cs typeface="Inter" pitchFamily="34" charset="-120"/>
              </a:rPr>
              <a:t>Visualization to understand customer behavior and key takeaways</a:t>
            </a:r>
            <a:endParaRPr lang="en-US" sz="1800" dirty="0"/>
          </a:p>
          <a:p>
            <a:pPr algn="l">
              <a:lnSpc>
                <a:spcPts val="2520"/>
              </a:lnSpc>
            </a:pP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276074" y="-178040"/>
            <a:ext cx="3442997" cy="822920"/>
          </a:xfrm>
          <a:prstGeom prst="rect">
            <a:avLst/>
          </a:prstGeom>
          <a:noFill/>
          <a:ln/>
        </p:spPr>
        <p:txBody>
          <a:bodyPr wrap="square" lIns="0" tIns="0" rIns="0" bIns="0" rtlCol="0" anchor="t"/>
          <a:lstStyle/>
          <a:p>
            <a:pPr algn="l">
              <a:lnSpc>
                <a:spcPts val="6480"/>
              </a:lnSpc>
            </a:pPr>
            <a:r>
              <a:rPr lang="en-US" sz="3000" b="0" kern="0" spc="-48" dirty="0">
                <a:solidFill>
                  <a:srgbClr val="121212"/>
                </a:solidFill>
                <a:latin typeface="Inter" pitchFamily="34" charset="0"/>
                <a:ea typeface="Inter" pitchFamily="34" charset="-122"/>
                <a:cs typeface="Inter" pitchFamily="34" charset="-120"/>
              </a:rPr>
              <a:t>DATA SET FIRST VIEW</a:t>
            </a:r>
            <a:endParaRPr lang="en-US" sz="3000" dirty="0"/>
          </a:p>
        </p:txBody>
      </p:sp>
      <p:pic>
        <p:nvPicPr>
          <p:cNvPr id="4" name="Image 0" descr="https://pitch-assets-ccb95893-de3f-4266-973c-20049231b248.s3.eu-west-1.amazonaws.com/b1790c9b-7102-4cee-a5ca-0b6c88329e7e?pitch-bytes=195568&amp;pitch-content-type=image%2Fpng"/>
          <p:cNvPicPr>
            <a:picLocks noChangeAspect="1"/>
          </p:cNvPicPr>
          <p:nvPr/>
        </p:nvPicPr>
        <p:blipFill>
          <a:blip r:embed="rId3"/>
          <a:srcRect/>
          <a:stretch/>
        </p:blipFill>
        <p:spPr>
          <a:xfrm>
            <a:off x="184417" y="633819"/>
            <a:ext cx="4621235" cy="2317922"/>
          </a:xfrm>
          <a:prstGeom prst="rect">
            <a:avLst/>
          </a:prstGeom>
        </p:spPr>
      </p:pic>
      <p:pic>
        <p:nvPicPr>
          <p:cNvPr id="5" name="Image 1" descr="https://pitch-assets-ccb95893-de3f-4266-973c-20049231b248.s3.eu-west-1.amazonaws.com/c1fb051c-2a47-4ade-9574-ee335a7074de?pitch-bytes=195459&amp;pitch-content-type=image%2Fpng"/>
          <p:cNvPicPr>
            <a:picLocks noChangeAspect="1"/>
          </p:cNvPicPr>
          <p:nvPr/>
        </p:nvPicPr>
        <p:blipFill>
          <a:blip r:embed="rId4"/>
          <a:srcRect/>
          <a:stretch/>
        </p:blipFill>
        <p:spPr>
          <a:xfrm>
            <a:off x="4805653" y="2565942"/>
            <a:ext cx="4155431" cy="2374892"/>
          </a:xfrm>
          <a:prstGeom prst="rect">
            <a:avLst/>
          </a:prstGeom>
        </p:spPr>
      </p:pic>
      <p:sp>
        <p:nvSpPr>
          <p:cNvPr id="6" name="Text 1"/>
          <p:cNvSpPr/>
          <p:nvPr/>
        </p:nvSpPr>
        <p:spPr>
          <a:xfrm>
            <a:off x="5286278" y="1353015"/>
            <a:ext cx="1564977" cy="426690"/>
          </a:xfrm>
          <a:prstGeom prst="rect">
            <a:avLst/>
          </a:prstGeom>
          <a:noFill/>
          <a:ln/>
        </p:spPr>
        <p:txBody>
          <a:bodyPr wrap="none" lIns="0" tIns="0" rIns="0" bIns="0" rtlCol="0" anchor="t">
            <a:spAutoFit/>
          </a:bodyPr>
          <a:lstStyle/>
          <a:p>
            <a:pPr algn="l">
              <a:lnSpc>
                <a:spcPts val="3360"/>
              </a:lnSpc>
            </a:pPr>
            <a:r>
              <a:rPr lang="en-US" sz="2400" b="0" kern="0" spc="-12" dirty="0">
                <a:solidFill>
                  <a:srgbClr val="121212"/>
                </a:solidFill>
                <a:latin typeface="Inter" pitchFamily="34" charset="0"/>
                <a:ea typeface="Inter" pitchFamily="34" charset="-122"/>
                <a:cs typeface="Inter" pitchFamily="34" charset="-120"/>
              </a:rPr>
              <a:t>2009-2010</a:t>
            </a:r>
            <a:endParaRPr lang="en-US" sz="2400" dirty="0"/>
          </a:p>
        </p:txBody>
      </p:sp>
      <p:sp>
        <p:nvSpPr>
          <p:cNvPr id="7" name="Text 2"/>
          <p:cNvSpPr/>
          <p:nvPr/>
        </p:nvSpPr>
        <p:spPr>
          <a:xfrm>
            <a:off x="1645269" y="3852569"/>
            <a:ext cx="1467594" cy="426690"/>
          </a:xfrm>
          <a:prstGeom prst="rect">
            <a:avLst/>
          </a:prstGeom>
          <a:noFill/>
          <a:ln/>
        </p:spPr>
        <p:txBody>
          <a:bodyPr wrap="none" lIns="0" tIns="0" rIns="0" bIns="0" rtlCol="0" anchor="t">
            <a:spAutoFit/>
          </a:bodyPr>
          <a:lstStyle/>
          <a:p>
            <a:pPr algn="l">
              <a:lnSpc>
                <a:spcPts val="3360"/>
              </a:lnSpc>
            </a:pPr>
            <a:r>
              <a:rPr lang="en-US" sz="2400" b="0" kern="0" spc="-12" dirty="0">
                <a:solidFill>
                  <a:srgbClr val="121212"/>
                </a:solidFill>
                <a:latin typeface="Inter" pitchFamily="34" charset="0"/>
                <a:ea typeface="Inter" pitchFamily="34" charset="-122"/>
                <a:cs typeface="Inter" pitchFamily="34" charset="-120"/>
              </a:rPr>
              <a:t>2010-2011</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76250" y="257059"/>
            <a:ext cx="2571750" cy="822920"/>
          </a:xfrm>
          <a:prstGeom prst="rect">
            <a:avLst/>
          </a:prstGeom>
          <a:noFill/>
          <a:ln/>
        </p:spPr>
        <p:txBody>
          <a:bodyPr wrap="none" lIns="0" tIns="0" rIns="0" bIns="0" rtlCol="0" anchor="t">
            <a:spAutoFit/>
          </a:bodyPr>
          <a:lstStyle/>
          <a:p>
            <a:pPr algn="l">
              <a:lnSpc>
                <a:spcPts val="6480"/>
              </a:lnSpc>
            </a:pPr>
            <a:r>
              <a:rPr lang="en-US" sz="3000" b="0" kern="0" spc="-48" dirty="0">
                <a:solidFill>
                  <a:srgbClr val="121212"/>
                </a:solidFill>
                <a:latin typeface="Inter" pitchFamily="34" charset="0"/>
                <a:ea typeface="Inter" pitchFamily="34" charset="-122"/>
                <a:cs typeface="Inter" pitchFamily="34" charset="-120"/>
              </a:rPr>
              <a:t>ASSUMPTIONS    </a:t>
            </a:r>
            <a:endParaRPr lang="en-US" sz="5400" dirty="0"/>
          </a:p>
        </p:txBody>
      </p:sp>
      <p:sp>
        <p:nvSpPr>
          <p:cNvPr id="4" name="Text 1"/>
          <p:cNvSpPr/>
          <p:nvPr/>
        </p:nvSpPr>
        <p:spPr>
          <a:xfrm>
            <a:off x="476250" y="1192301"/>
            <a:ext cx="8191500" cy="3479899"/>
          </a:xfrm>
          <a:prstGeom prst="rect">
            <a:avLst/>
          </a:prstGeom>
          <a:noFill/>
          <a:ln/>
        </p:spPr>
        <p:txBody>
          <a:bodyPr wrap="square" lIns="0" tIns="0" rIns="0" bIns="0" rtlCol="0" anchor="t"/>
          <a:lstStyle/>
          <a:p>
            <a:pPr marL="190500" indent="-190500" algn="l">
              <a:lnSpc>
                <a:spcPts val="1523"/>
              </a:lnSpc>
              <a:buSzPct val="100000"/>
              <a:buChar char="•"/>
            </a:pPr>
            <a:r>
              <a:rPr lang="en-US" sz="1100" b="0" kern="0" spc="-12" dirty="0">
                <a:solidFill>
                  <a:srgbClr val="121212"/>
                </a:solidFill>
                <a:latin typeface="Inter" pitchFamily="34" charset="0"/>
                <a:ea typeface="Inter" pitchFamily="34" charset="-122"/>
                <a:cs typeface="Inter" pitchFamily="34" charset="-120"/>
              </a:rPr>
              <a:t>There are many Items or products where no name  has been mentioned and even price is zero like check, found, counted, dotcom sales, ebay sales, showroom, sold as sets, ?? , manual, found some more on shelf, Found in w/hse, Found by jackie, mailout, michel oops, historic computer difference?....se etc. categorized as Product details not found</a:t>
            </a:r>
            <a:endParaRPr lang="en-US" sz="1050" dirty="0"/>
          </a:p>
          <a:p>
            <a:pPr marL="190500" indent="-190500" algn="l">
              <a:lnSpc>
                <a:spcPts val="1523"/>
              </a:lnSpc>
              <a:buSzPct val="100000"/>
              <a:buChar char="•"/>
            </a:pPr>
            <a:r>
              <a:rPr lang="en-US" sz="1100" b="0" kern="0" spc="-12" dirty="0">
                <a:solidFill>
                  <a:srgbClr val="121212"/>
                </a:solidFill>
                <a:latin typeface="Inter" pitchFamily="34" charset="0"/>
                <a:ea typeface="Inter" pitchFamily="34" charset="-122"/>
                <a:cs typeface="Inter" pitchFamily="34" charset="-120"/>
              </a:rPr>
              <a:t>Some Items are crushed, broken, breakages, cracked, damages, faulty, wet damaged, rusty, Thrown away-rusty, wet/rusty, rusty throw away, rusty thrown away, incorrectly made-thrown away, water damaged, damages wax, Unsaleable, destroyed, Printing smudges/thrown away, are considered as Damaged.</a:t>
            </a:r>
            <a:endParaRPr lang="en-US" sz="1050" dirty="0"/>
          </a:p>
          <a:p>
            <a:pPr marL="190500" indent="-190500" algn="l">
              <a:lnSpc>
                <a:spcPts val="1523"/>
              </a:lnSpc>
              <a:buSzPct val="100000"/>
              <a:buChar char="•"/>
            </a:pPr>
            <a:r>
              <a:rPr lang="en-US" sz="1100" b="0" kern="0" spc="-12" dirty="0">
                <a:solidFill>
                  <a:srgbClr val="121212"/>
                </a:solidFill>
                <a:latin typeface="Inter" pitchFamily="34" charset="0"/>
                <a:ea typeface="Inter" pitchFamily="34" charset="-122"/>
                <a:cs typeface="Inter" pitchFamily="34" charset="-120"/>
              </a:rPr>
              <a:t>Some Items are wrongly sold sets, wrong barcode (22467),wrongly sold (22719) barcode, wrongly marked. 23343 in box, stock creditted wrongly, wrongly coded 20713, wrongly coded-23343, wrongly marked 23343, 20713 wrongly marked, wrongly coded 23343, wrongly coded 20713, Wrongly mrked had 85123a in box, wrongly marked carton 22804, sold with wrong barcode, came coded as 20713, code mix up? 84930, incorrectly credited C550456 see 47, incorrectly credited C550456 see 47, incorrectly put back into stock, Incorrect stock entry, ?display?, mix up with c, etc are considered as Wrong Entry</a:t>
            </a:r>
            <a:endParaRPr lang="en-US" sz="1050" dirty="0"/>
          </a:p>
          <a:p>
            <a:pPr marL="190500" indent="-190500" algn="l">
              <a:lnSpc>
                <a:spcPts val="1523"/>
              </a:lnSpc>
              <a:buSzPct val="100000"/>
              <a:buChar char="•"/>
            </a:pPr>
            <a:r>
              <a:rPr lang="en-US" sz="1100" b="0" kern="0" spc="-12" dirty="0">
                <a:solidFill>
                  <a:srgbClr val="121212"/>
                </a:solidFill>
                <a:latin typeface="Inter" pitchFamily="34" charset="0"/>
                <a:ea typeface="Inter" pitchFamily="34" charset="-122"/>
                <a:cs typeface="Inter" pitchFamily="34" charset="-120"/>
              </a:rPr>
              <a:t>Some items are like adjust, reverse previous adjustment, temp adjustment, OOPS ! adjustment, Amazon Adjustment, re-adjustment, dotcom adjust, taig adjust, reverse 21/5/10 adjustment, reverse 21/5/10 adjustment all are considered as Adjustment as no specific product item was mention and prices of these items were zero and negative too.</a:t>
            </a:r>
            <a:endParaRPr lang="en-US" sz="1050" dirty="0"/>
          </a:p>
          <a:p>
            <a:pPr marL="190500" indent="-190500" algn="l">
              <a:lnSpc>
                <a:spcPts val="1523"/>
              </a:lnSpc>
              <a:buSzPct val="100000"/>
              <a:buChar char="•"/>
            </a:pPr>
            <a:r>
              <a:rPr lang="en-US" sz="1100" b="0" kern="0" spc="-12" dirty="0">
                <a:solidFill>
                  <a:srgbClr val="121212"/>
                </a:solidFill>
                <a:latin typeface="Inter" pitchFamily="34" charset="0"/>
                <a:ea typeface="Inter" pitchFamily="34" charset="-122"/>
                <a:cs typeface="Inter" pitchFamily="34" charset="-120"/>
              </a:rPr>
              <a:t>Some Items are lost, missing, can't find, missing?, ?? missing, ????missing, ???missing, lost in space are considered as Missing</a:t>
            </a:r>
            <a:endParaRPr lang="en-US" sz="1050" dirty="0"/>
          </a:p>
          <a:p>
            <a:pPr marL="190500" indent="-190500" algn="l">
              <a:lnSpc>
                <a:spcPts val="1523"/>
              </a:lnSpc>
              <a:buSzPct val="100000"/>
              <a:buChar char="•"/>
            </a:pPr>
            <a:r>
              <a:rPr lang="en-US" sz="1100" b="0" kern="0" spc="-12" dirty="0">
                <a:solidFill>
                  <a:srgbClr val="121212"/>
                </a:solidFill>
                <a:latin typeface="Inter" pitchFamily="34" charset="0"/>
                <a:ea typeface="Inter" pitchFamily="34" charset="-122"/>
                <a:cs typeface="Inter" pitchFamily="34" charset="-120"/>
              </a:rPr>
              <a:t>Some items like mouldy, WET/MOULDY,  are considered as Defective</a:t>
            </a:r>
            <a:endParaRPr lang="en-US" sz="10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157534" y="248210"/>
            <a:ext cx="2772668" cy="457200"/>
          </a:xfrm>
          <a:prstGeom prst="rect">
            <a:avLst/>
          </a:prstGeom>
          <a:noFill/>
          <a:ln/>
        </p:spPr>
        <p:txBody>
          <a:bodyPr wrap="none" lIns="0" tIns="0" rIns="0" bIns="0" rtlCol="0" anchor="t">
            <a:spAutoFit/>
          </a:bodyPr>
          <a:lstStyle/>
          <a:p>
            <a:pPr algn="l">
              <a:lnSpc>
                <a:spcPts val="3600"/>
              </a:lnSpc>
            </a:pPr>
            <a:r>
              <a:rPr lang="en-US" sz="3000" b="0" kern="0" spc="-48" dirty="0">
                <a:solidFill>
                  <a:srgbClr val="121212"/>
                </a:solidFill>
                <a:latin typeface="Inter" pitchFamily="34" charset="0"/>
                <a:ea typeface="Inter" pitchFamily="34" charset="-122"/>
                <a:cs typeface="Inter" pitchFamily="34" charset="-120"/>
              </a:rPr>
              <a:t>DATA CLEANING</a:t>
            </a:r>
            <a:endParaRPr lang="en-US" sz="3000" dirty="0"/>
          </a:p>
        </p:txBody>
      </p:sp>
      <p:pic>
        <p:nvPicPr>
          <p:cNvPr id="4" name="Image 0" descr="https://pitch-assets-ccb95893-de3f-4266-973c-20049231b248.s3.eu-west-1.amazonaws.com/048e9428-b37e-4fc5-a2ca-fac1541f781a?pitch-bytes=242974&amp;pitch-content-type=image%2Fpng"/>
          <p:cNvPicPr>
            <a:picLocks noChangeAspect="1"/>
          </p:cNvPicPr>
          <p:nvPr/>
        </p:nvPicPr>
        <p:blipFill>
          <a:blip r:embed="rId3"/>
          <a:srcRect/>
          <a:stretch/>
        </p:blipFill>
        <p:spPr>
          <a:xfrm>
            <a:off x="151340" y="824590"/>
            <a:ext cx="4284415" cy="2428680"/>
          </a:xfrm>
          <a:prstGeom prst="rect">
            <a:avLst/>
          </a:prstGeom>
        </p:spPr>
      </p:pic>
      <p:pic>
        <p:nvPicPr>
          <p:cNvPr id="5" name="Image 1" descr="https://pitch-assets-ccb95893-de3f-4266-973c-20049231b248.s3.eu-west-1.amazonaws.com/3d25e60d-602a-4e34-bf6d-91e47b98b2fd?pitch-bytes=251196&amp;pitch-content-type=image%2Fpng"/>
          <p:cNvPicPr>
            <a:picLocks noChangeAspect="1"/>
          </p:cNvPicPr>
          <p:nvPr/>
        </p:nvPicPr>
        <p:blipFill>
          <a:blip r:embed="rId4"/>
          <a:srcRect/>
          <a:stretch/>
        </p:blipFill>
        <p:spPr>
          <a:xfrm>
            <a:off x="4521084" y="2575196"/>
            <a:ext cx="4151005" cy="2092816"/>
          </a:xfrm>
          <a:prstGeom prst="rect">
            <a:avLst/>
          </a:prstGeom>
        </p:spPr>
      </p:pic>
      <p:sp>
        <p:nvSpPr>
          <p:cNvPr id="6" name="Text 1"/>
          <p:cNvSpPr/>
          <p:nvPr/>
        </p:nvSpPr>
        <p:spPr>
          <a:xfrm>
            <a:off x="5426937" y="821375"/>
            <a:ext cx="2893219" cy="1200051"/>
          </a:xfrm>
          <a:prstGeom prst="rect">
            <a:avLst/>
          </a:prstGeom>
          <a:noFill/>
          <a:ln/>
        </p:spPr>
        <p:txBody>
          <a:bodyPr wrap="none" lIns="0" tIns="0" rIns="0" bIns="0" rtlCol="0" anchor="t">
            <a:spAutoFit/>
          </a:bodyPr>
          <a:lstStyle/>
          <a:p>
            <a:pPr algn="l">
              <a:lnSpc>
                <a:spcPts val="1890"/>
              </a:lnSpc>
            </a:pPr>
            <a:r>
              <a:rPr lang="en-US" sz="1400" b="0" kern="0" spc="-12" dirty="0">
                <a:solidFill>
                  <a:srgbClr val="121212"/>
                </a:solidFill>
                <a:latin typeface="Inter" pitchFamily="34" charset="0"/>
                <a:ea typeface="Inter" pitchFamily="34" charset="-122"/>
                <a:cs typeface="Inter" pitchFamily="34" charset="-120"/>
              </a:rPr>
              <a:t>            2009-2010</a:t>
            </a:r>
            <a:endParaRPr lang="en-US" sz="1350" dirty="0"/>
          </a:p>
          <a:p>
            <a:pPr algn="l">
              <a:lnSpc>
                <a:spcPts val="1890"/>
              </a:lnSpc>
            </a:pPr>
            <a:endParaRPr lang="en-US" sz="1350" dirty="0"/>
          </a:p>
          <a:p>
            <a:pPr algn="l">
              <a:lnSpc>
                <a:spcPts val="1890"/>
              </a:lnSpc>
            </a:pPr>
            <a:r>
              <a:rPr lang="en-US" sz="1400" b="0" kern="0" spc="-12" dirty="0">
                <a:solidFill>
                  <a:srgbClr val="121212"/>
                </a:solidFill>
                <a:latin typeface="Inter" pitchFamily="34" charset="0"/>
                <a:ea typeface="Inter" pitchFamily="34" charset="-122"/>
                <a:cs typeface="Inter" pitchFamily="34" charset="-120"/>
              </a:rPr>
              <a:t>Total data was - 5,25,461</a:t>
            </a:r>
            <a:endParaRPr lang="en-US" sz="1350" dirty="0"/>
          </a:p>
          <a:p>
            <a:pPr algn="l">
              <a:lnSpc>
                <a:spcPts val="1890"/>
              </a:lnSpc>
            </a:pPr>
            <a:endParaRPr lang="en-US" sz="1350" dirty="0"/>
          </a:p>
          <a:p>
            <a:pPr algn="l">
              <a:lnSpc>
                <a:spcPts val="1890"/>
              </a:lnSpc>
            </a:pPr>
            <a:r>
              <a:rPr lang="en-US" sz="1400" b="0" kern="0" spc="-12" dirty="0">
                <a:solidFill>
                  <a:srgbClr val="121212"/>
                </a:solidFill>
                <a:latin typeface="Inter" pitchFamily="34" charset="0"/>
                <a:ea typeface="Inter" pitchFamily="34" charset="-122"/>
                <a:cs typeface="Inter" pitchFamily="34" charset="-120"/>
              </a:rPr>
              <a:t>Final data after cleaning - 5,15,618    </a:t>
            </a:r>
            <a:endParaRPr lang="en-US" sz="1350" dirty="0"/>
          </a:p>
        </p:txBody>
      </p:sp>
      <p:sp>
        <p:nvSpPr>
          <p:cNvPr id="7" name="Text 2"/>
          <p:cNvSpPr/>
          <p:nvPr/>
        </p:nvSpPr>
        <p:spPr>
          <a:xfrm>
            <a:off x="758519" y="3298936"/>
            <a:ext cx="2750741" cy="1840111"/>
          </a:xfrm>
          <a:prstGeom prst="rect">
            <a:avLst/>
          </a:prstGeom>
          <a:noFill/>
          <a:ln/>
        </p:spPr>
        <p:txBody>
          <a:bodyPr wrap="none" lIns="0" tIns="0" rIns="0" bIns="0" rtlCol="0" anchor="t">
            <a:spAutoFit/>
          </a:bodyPr>
          <a:lstStyle/>
          <a:p>
            <a:pPr algn="l">
              <a:lnSpc>
                <a:spcPts val="1470"/>
              </a:lnSpc>
            </a:pPr>
            <a:endParaRPr lang="en-US" sz="1050" dirty="0"/>
          </a:p>
          <a:p>
            <a:pPr algn="l">
              <a:lnSpc>
                <a:spcPts val="1470"/>
              </a:lnSpc>
            </a:pPr>
            <a:r>
              <a:rPr lang="en-US" sz="1100" b="0" kern="0" spc="-12" dirty="0">
                <a:solidFill>
                  <a:srgbClr val="121212"/>
                </a:solidFill>
                <a:latin typeface="Inter" pitchFamily="34" charset="0"/>
                <a:ea typeface="Inter" pitchFamily="34" charset="-122"/>
                <a:cs typeface="Inter" pitchFamily="34" charset="-120"/>
              </a:rPr>
              <a:t>              </a:t>
            </a:r>
            <a:r>
              <a:rPr lang="en-US" sz="1400" b="0" kern="0" spc="-12" dirty="0">
                <a:solidFill>
                  <a:srgbClr val="121212"/>
                </a:solidFill>
                <a:latin typeface="Inter" pitchFamily="34" charset="0"/>
                <a:ea typeface="Inter" pitchFamily="34" charset="-122"/>
                <a:cs typeface="Inter" pitchFamily="34" charset="-120"/>
              </a:rPr>
              <a:t>2010-2011</a:t>
            </a:r>
            <a:endParaRPr lang="en-US" sz="1050" dirty="0"/>
          </a:p>
          <a:p>
            <a:pPr algn="l">
              <a:lnSpc>
                <a:spcPts val="1470"/>
              </a:lnSpc>
            </a:pPr>
            <a:endParaRPr lang="en-US" sz="1050" dirty="0"/>
          </a:p>
          <a:p>
            <a:pPr algn="l">
              <a:lnSpc>
                <a:spcPts val="1890"/>
              </a:lnSpc>
            </a:pPr>
            <a:r>
              <a:rPr lang="en-US" sz="1400" b="0" kern="0" spc="-12" dirty="0">
                <a:solidFill>
                  <a:srgbClr val="121212"/>
                </a:solidFill>
                <a:latin typeface="Inter" pitchFamily="34" charset="0"/>
                <a:ea typeface="Inter" pitchFamily="34" charset="-122"/>
                <a:cs typeface="Inter" pitchFamily="34" charset="-120"/>
              </a:rPr>
              <a:t>Total data was - 5,41,910</a:t>
            </a:r>
            <a:endParaRPr lang="en-US" sz="1050" dirty="0"/>
          </a:p>
          <a:p>
            <a:pPr algn="l">
              <a:lnSpc>
                <a:spcPts val="1470"/>
              </a:lnSpc>
            </a:pPr>
            <a:endParaRPr lang="en-US" sz="1050" dirty="0"/>
          </a:p>
          <a:p>
            <a:pPr algn="l">
              <a:lnSpc>
                <a:spcPts val="1890"/>
              </a:lnSpc>
            </a:pPr>
            <a:r>
              <a:rPr lang="en-US" sz="1400" b="0" kern="0" spc="-12" dirty="0">
                <a:solidFill>
                  <a:srgbClr val="121212"/>
                </a:solidFill>
                <a:latin typeface="Inter" pitchFamily="34" charset="0"/>
                <a:ea typeface="Inter" pitchFamily="34" charset="-122"/>
                <a:cs typeface="Inter" pitchFamily="34" charset="-120"/>
              </a:rPr>
              <a:t>Final data after cleaning - 5,35,120</a:t>
            </a:r>
            <a:endParaRPr lang="en-US" sz="1050" dirty="0"/>
          </a:p>
          <a:p>
            <a:pPr algn="l">
              <a:lnSpc>
                <a:spcPts val="1470"/>
              </a:lnSpc>
            </a:pPr>
            <a:endParaRPr lang="en-US" sz="1050" dirty="0"/>
          </a:p>
          <a:p>
            <a:pPr algn="l">
              <a:lnSpc>
                <a:spcPts val="1470"/>
              </a:lnSpc>
            </a:pPr>
            <a:endParaRPr lang="en-US" sz="1050" dirty="0"/>
          </a:p>
          <a:p>
            <a:pPr algn="l">
              <a:lnSpc>
                <a:spcPts val="1470"/>
              </a:lnSpc>
            </a:pPr>
            <a:endParaRPr lang="en-US" sz="10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88201" y="3337452"/>
            <a:ext cx="2546499" cy="186680"/>
          </a:xfrm>
          <a:prstGeom prst="rect">
            <a:avLst/>
          </a:prstGeom>
          <a:noFill/>
          <a:ln/>
        </p:spPr>
        <p:txBody>
          <a:bodyPr wrap="square" lIns="0" tIns="0" rIns="0" bIns="0" rtlCol="0" anchor="t"/>
          <a:lstStyle/>
          <a:p>
            <a:pPr algn="ctr">
              <a:lnSpc>
                <a:spcPts val="1470"/>
              </a:lnSpc>
            </a:pPr>
            <a:r>
              <a:rPr lang="en-US" sz="1100" b="0" kern="0" spc="-12" dirty="0">
                <a:solidFill>
                  <a:srgbClr val="121212"/>
                </a:solidFill>
                <a:latin typeface="Inter" pitchFamily="34" charset="0"/>
                <a:ea typeface="Inter" pitchFamily="34" charset="-122"/>
                <a:cs typeface="Inter" pitchFamily="34" charset="-120"/>
              </a:rPr>
              <a:t>Total Sales  2009-2010    </a:t>
            </a:r>
            <a:endParaRPr lang="en-US" sz="1050" dirty="0"/>
          </a:p>
        </p:txBody>
      </p:sp>
      <p:sp>
        <p:nvSpPr>
          <p:cNvPr id="4" name="Text 1"/>
          <p:cNvSpPr/>
          <p:nvPr/>
        </p:nvSpPr>
        <p:spPr>
          <a:xfrm>
            <a:off x="6123872" y="3336409"/>
            <a:ext cx="2543869" cy="186680"/>
          </a:xfrm>
          <a:prstGeom prst="rect">
            <a:avLst/>
          </a:prstGeom>
          <a:noFill/>
          <a:ln/>
        </p:spPr>
        <p:txBody>
          <a:bodyPr wrap="square" lIns="0" tIns="0" rIns="0" bIns="0" rtlCol="0" anchor="t"/>
          <a:lstStyle/>
          <a:p>
            <a:pPr algn="ctr">
              <a:lnSpc>
                <a:spcPts val="1470"/>
              </a:lnSpc>
            </a:pPr>
            <a:r>
              <a:rPr lang="en-US" sz="1100" b="0" kern="0" spc="-12" dirty="0">
                <a:solidFill>
                  <a:srgbClr val="121212"/>
                </a:solidFill>
                <a:latin typeface="Inter" pitchFamily="34" charset="0"/>
                <a:ea typeface="Inter" pitchFamily="34" charset="-122"/>
                <a:cs typeface="Inter" pitchFamily="34" charset="-120"/>
              </a:rPr>
              <a:t>Growth rate.</a:t>
            </a:r>
            <a:endParaRPr lang="en-US" sz="1050" dirty="0"/>
          </a:p>
        </p:txBody>
      </p:sp>
      <p:sp>
        <p:nvSpPr>
          <p:cNvPr id="5" name="Text 2"/>
          <p:cNvSpPr/>
          <p:nvPr/>
        </p:nvSpPr>
        <p:spPr>
          <a:xfrm>
            <a:off x="3300369" y="3336409"/>
            <a:ext cx="2548087" cy="186680"/>
          </a:xfrm>
          <a:prstGeom prst="rect">
            <a:avLst/>
          </a:prstGeom>
          <a:noFill/>
          <a:ln/>
        </p:spPr>
        <p:txBody>
          <a:bodyPr wrap="square" lIns="0" tIns="0" rIns="0" bIns="0" rtlCol="0" anchor="t"/>
          <a:lstStyle/>
          <a:p>
            <a:pPr algn="ctr">
              <a:lnSpc>
                <a:spcPts val="1470"/>
              </a:lnSpc>
            </a:pPr>
            <a:r>
              <a:rPr lang="en-US" sz="1100" b="0" kern="0" spc="-12" dirty="0">
                <a:solidFill>
                  <a:srgbClr val="121212"/>
                </a:solidFill>
                <a:latin typeface="Inter" pitchFamily="34" charset="0"/>
                <a:ea typeface="Inter" pitchFamily="34" charset="-122"/>
                <a:cs typeface="Inter" pitchFamily="34" charset="-120"/>
              </a:rPr>
              <a:t>Total Sales  2010-2011</a:t>
            </a:r>
            <a:endParaRPr lang="en-US" sz="1050" dirty="0"/>
          </a:p>
        </p:txBody>
      </p:sp>
      <p:sp>
        <p:nvSpPr>
          <p:cNvPr id="6" name="Text 3"/>
          <p:cNvSpPr/>
          <p:nvPr/>
        </p:nvSpPr>
        <p:spPr>
          <a:xfrm>
            <a:off x="485858" y="2684827"/>
            <a:ext cx="2546499" cy="548630"/>
          </a:xfrm>
          <a:prstGeom prst="rect">
            <a:avLst/>
          </a:prstGeom>
          <a:noFill/>
          <a:ln/>
        </p:spPr>
        <p:txBody>
          <a:bodyPr wrap="square" lIns="0" tIns="0" rIns="0" bIns="0" rtlCol="0" anchor="b"/>
          <a:lstStyle/>
          <a:p>
            <a:pPr algn="ctr">
              <a:lnSpc>
                <a:spcPts val="4320"/>
              </a:lnSpc>
            </a:pPr>
            <a:r>
              <a:rPr lang="en-US" sz="3600" b="0" kern="0" spc="-48" dirty="0">
                <a:solidFill>
                  <a:srgbClr val="121212"/>
                </a:solidFill>
                <a:latin typeface="Inter" pitchFamily="34" charset="0"/>
                <a:ea typeface="Inter" pitchFamily="34" charset="-122"/>
                <a:cs typeface="Inter" pitchFamily="34" charset="-120"/>
              </a:rPr>
              <a:t>95,05,776    </a:t>
            </a:r>
            <a:endParaRPr lang="en-US" sz="3600" dirty="0"/>
          </a:p>
        </p:txBody>
      </p:sp>
      <p:sp>
        <p:nvSpPr>
          <p:cNvPr id="7" name="Text 4"/>
          <p:cNvSpPr/>
          <p:nvPr/>
        </p:nvSpPr>
        <p:spPr>
          <a:xfrm>
            <a:off x="3299185" y="2688546"/>
            <a:ext cx="2548086" cy="548630"/>
          </a:xfrm>
          <a:prstGeom prst="rect">
            <a:avLst/>
          </a:prstGeom>
          <a:noFill/>
          <a:ln/>
        </p:spPr>
        <p:txBody>
          <a:bodyPr wrap="square" lIns="0" tIns="0" rIns="0" bIns="0" rtlCol="0" anchor="b"/>
          <a:lstStyle/>
          <a:p>
            <a:pPr algn="ctr">
              <a:lnSpc>
                <a:spcPts val="4320"/>
              </a:lnSpc>
            </a:pPr>
            <a:r>
              <a:rPr lang="en-US" sz="3600" b="0" kern="0" spc="-48" dirty="0">
                <a:solidFill>
                  <a:srgbClr val="121212"/>
                </a:solidFill>
                <a:latin typeface="Inter" pitchFamily="34" charset="0"/>
                <a:ea typeface="Inter" pitchFamily="34" charset="-122"/>
                <a:cs typeface="Inter" pitchFamily="34" charset="-120"/>
              </a:rPr>
              <a:t>97,26,025</a:t>
            </a:r>
            <a:endParaRPr lang="en-US" sz="3600" dirty="0"/>
          </a:p>
        </p:txBody>
      </p:sp>
      <p:sp>
        <p:nvSpPr>
          <p:cNvPr id="8" name="Text 5"/>
          <p:cNvSpPr/>
          <p:nvPr/>
        </p:nvSpPr>
        <p:spPr>
          <a:xfrm>
            <a:off x="6121910" y="2688546"/>
            <a:ext cx="2547938" cy="548630"/>
          </a:xfrm>
          <a:prstGeom prst="rect">
            <a:avLst/>
          </a:prstGeom>
          <a:noFill/>
          <a:ln/>
        </p:spPr>
        <p:txBody>
          <a:bodyPr wrap="square" lIns="0" tIns="0" rIns="0" bIns="0" rtlCol="0" anchor="b"/>
          <a:lstStyle/>
          <a:p>
            <a:pPr algn="ctr">
              <a:lnSpc>
                <a:spcPts val="4320"/>
              </a:lnSpc>
            </a:pPr>
            <a:r>
              <a:rPr lang="en-US" sz="3600" b="0" kern="0" spc="-48" dirty="0">
                <a:solidFill>
                  <a:srgbClr val="121212"/>
                </a:solidFill>
                <a:latin typeface="Inter" pitchFamily="34" charset="0"/>
                <a:ea typeface="Inter" pitchFamily="34" charset="-122"/>
                <a:cs typeface="Inter" pitchFamily="34" charset="-120"/>
              </a:rPr>
              <a:t>2.32%</a:t>
            </a:r>
            <a:endParaRPr lang="en-US" sz="3600" dirty="0"/>
          </a:p>
        </p:txBody>
      </p:sp>
      <p:sp>
        <p:nvSpPr>
          <p:cNvPr id="9" name="Text 6"/>
          <p:cNvSpPr/>
          <p:nvPr/>
        </p:nvSpPr>
        <p:spPr>
          <a:xfrm>
            <a:off x="3401412" y="971471"/>
            <a:ext cx="2169666" cy="533400"/>
          </a:xfrm>
          <a:prstGeom prst="rect">
            <a:avLst/>
          </a:prstGeom>
          <a:noFill/>
          <a:ln/>
        </p:spPr>
        <p:txBody>
          <a:bodyPr wrap="square" lIns="0" tIns="0" rIns="0" bIns="0" rtlCol="0" anchor="t"/>
          <a:lstStyle/>
          <a:p>
            <a:pPr algn="ctr">
              <a:lnSpc>
                <a:spcPts val="4200"/>
              </a:lnSpc>
            </a:pPr>
            <a:r>
              <a:rPr lang="en-US" sz="3000" b="0" kern="0" spc="-48" dirty="0">
                <a:solidFill>
                  <a:srgbClr val="121212"/>
                </a:solidFill>
                <a:latin typeface="Noto Serif JP" pitchFamily="34" charset="0"/>
                <a:ea typeface="Noto Serif JP" pitchFamily="34" charset="-122"/>
                <a:cs typeface="Noto Serif JP" pitchFamily="34" charset="-120"/>
              </a:rPr>
              <a:t>Revenue </a:t>
            </a:r>
            <a:endParaRPr lang="en-US" sz="3000" dirty="0"/>
          </a:p>
        </p:txBody>
      </p:sp>
      <p:sp>
        <p:nvSpPr>
          <p:cNvPr id="10" name="Text 7"/>
          <p:cNvSpPr/>
          <p:nvPr/>
        </p:nvSpPr>
        <p:spPr>
          <a:xfrm>
            <a:off x="479767" y="4528564"/>
            <a:ext cx="8188722" cy="133350"/>
          </a:xfrm>
          <a:prstGeom prst="rect">
            <a:avLst/>
          </a:prstGeom>
          <a:noFill/>
          <a:ln/>
        </p:spPr>
        <p:txBody>
          <a:bodyPr wrap="square" lIns="0" tIns="0" rIns="0" bIns="0" rtlCol="0" anchor="b"/>
          <a:lstStyle/>
          <a:p>
            <a:pPr algn="ctr">
              <a:lnSpc>
                <a:spcPts val="1050"/>
              </a:lnSpc>
            </a:pPr>
            <a:r>
              <a:rPr lang="en-US" sz="800" b="0" dirty="0">
                <a:solidFill>
                  <a:srgbClr val="121212"/>
                </a:solidFill>
                <a:latin typeface="Inter" pitchFamily="34" charset="0"/>
                <a:ea typeface="Inter" pitchFamily="34" charset="-122"/>
                <a:cs typeface="Inter" pitchFamily="34" charset="-120"/>
              </a:rPr>
              <a:t>THIS GROWTH REFLECTS COMPANY CONTINUED EFFORTS AND THE EFFECTIVENESS OF THEIR STRATEGIES IN DRIVING FINANCIAL PERFORMANCE..</a:t>
            </a:r>
            <a:endParaRPr lang="en-US" sz="750" dirty="0"/>
          </a:p>
        </p:txBody>
      </p:sp>
      <p:sp>
        <p:nvSpPr>
          <p:cNvPr id="11" name="Text 8"/>
          <p:cNvSpPr/>
          <p:nvPr/>
        </p:nvSpPr>
        <p:spPr>
          <a:xfrm>
            <a:off x="68996" y="60969"/>
            <a:ext cx="8191500" cy="685800"/>
          </a:xfrm>
          <a:prstGeom prst="rect">
            <a:avLst/>
          </a:prstGeom>
          <a:noFill/>
          <a:ln/>
        </p:spPr>
        <p:txBody>
          <a:bodyPr wrap="square" lIns="0" tIns="0" rIns="0" bIns="0" rtlCol="0" anchor="t"/>
          <a:lstStyle/>
          <a:p>
            <a:pPr algn="l">
              <a:lnSpc>
                <a:spcPts val="5400"/>
              </a:lnSpc>
            </a:pPr>
            <a:r>
              <a:rPr lang="en-US" sz="3000" b="0" kern="0" spc="-48" dirty="0">
                <a:solidFill>
                  <a:srgbClr val="121212"/>
                </a:solidFill>
                <a:latin typeface="Inter" pitchFamily="34" charset="0"/>
                <a:ea typeface="Inter" pitchFamily="34" charset="-122"/>
                <a:cs typeface="Inter" pitchFamily="34" charset="-120"/>
              </a:rPr>
              <a:t>ANALYZING AND VISUALIZING</a:t>
            </a:r>
            <a:endParaRPr lang="en-US" sz="3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5664474" y="2575639"/>
            <a:ext cx="3348897" cy="1420058"/>
          </a:xfrm>
          <a:prstGeom prst="rect">
            <a:avLst/>
          </a:prstGeom>
          <a:noFill/>
          <a:ln/>
        </p:spPr>
        <p:txBody>
          <a:bodyPr wrap="square" lIns="0" tIns="0" rIns="0" bIns="0" rtlCol="0" anchor="t"/>
          <a:lstStyle/>
          <a:p>
            <a:pPr algn="l">
              <a:lnSpc>
                <a:spcPts val="1050"/>
              </a:lnSpc>
            </a:pPr>
            <a:r>
              <a:rPr lang="en-US" sz="1400" b="0" dirty="0">
                <a:solidFill>
                  <a:srgbClr val="121212"/>
                </a:solidFill>
                <a:latin typeface="Inter" pitchFamily="34" charset="0"/>
                <a:ea typeface="Inter" pitchFamily="34" charset="-122"/>
                <a:cs typeface="Inter" pitchFamily="34" charset="-120"/>
              </a:rPr>
              <a:t>THROUGHTOUT THE YEAR CONSISTENCE PERFORMANCE BY THE COMPANY, IN THE LAST QUARTER IT IS 36.33 %</a:t>
            </a:r>
          </a:p>
          <a:p>
            <a:pPr algn="l">
              <a:lnSpc>
                <a:spcPts val="1050"/>
              </a:lnSpc>
            </a:pPr>
            <a:endParaRPr lang="en-US" sz="1400" dirty="0"/>
          </a:p>
          <a:p>
            <a:pPr algn="l">
              <a:lnSpc>
                <a:spcPts val="1050"/>
              </a:lnSpc>
            </a:pPr>
            <a:endParaRPr lang="en-US" sz="1400" dirty="0"/>
          </a:p>
          <a:p>
            <a:pPr algn="l">
              <a:lnSpc>
                <a:spcPts val="1050"/>
              </a:lnSpc>
            </a:pPr>
            <a:r>
              <a:rPr lang="en-US" sz="1400" b="0" dirty="0">
                <a:solidFill>
                  <a:srgbClr val="121212"/>
                </a:solidFill>
                <a:latin typeface="Inter" pitchFamily="34" charset="0"/>
                <a:ea typeface="Inter" pitchFamily="34" charset="-122"/>
                <a:cs typeface="Inter" pitchFamily="34" charset="-120"/>
              </a:rPr>
              <a:t>IF WE SEE FROM DEC 2009 TO DEC 2010 THEN ITS A 255.82% GROWTH BY COMPANY     </a:t>
            </a:r>
            <a:endParaRPr lang="en-US" sz="1400" dirty="0"/>
          </a:p>
          <a:p>
            <a:pPr algn="l">
              <a:lnSpc>
                <a:spcPts val="1050"/>
              </a:lnSpc>
            </a:pPr>
            <a:endParaRPr lang="en-US" sz="750" dirty="0"/>
          </a:p>
        </p:txBody>
      </p:sp>
      <p:sp>
        <p:nvSpPr>
          <p:cNvPr id="4" name="Text 1"/>
          <p:cNvSpPr/>
          <p:nvPr/>
        </p:nvSpPr>
        <p:spPr>
          <a:xfrm>
            <a:off x="475781" y="1279949"/>
            <a:ext cx="3958084" cy="240010"/>
          </a:xfrm>
          <a:prstGeom prst="rect">
            <a:avLst/>
          </a:prstGeom>
          <a:noFill/>
          <a:ln/>
        </p:spPr>
        <p:txBody>
          <a:bodyPr wrap="square" lIns="0" tIns="0" rIns="0" bIns="0" rtlCol="0" anchor="t"/>
          <a:lstStyle/>
          <a:p>
            <a:pPr algn="l">
              <a:lnSpc>
                <a:spcPts val="1890"/>
              </a:lnSpc>
            </a:pPr>
            <a:r>
              <a:rPr lang="en-US" sz="1400" b="0" kern="0" spc="-48" dirty="0">
                <a:solidFill>
                  <a:srgbClr val="121212"/>
                </a:solidFill>
                <a:latin typeface="Noto Serif JP" pitchFamily="34" charset="0"/>
                <a:ea typeface="Noto Serif JP" pitchFamily="34" charset="-122"/>
                <a:cs typeface="Noto Serif JP" pitchFamily="34" charset="-120"/>
              </a:rPr>
              <a:t>Understand the growth curve</a:t>
            </a:r>
            <a:endParaRPr lang="en-US" sz="1350" dirty="0"/>
          </a:p>
        </p:txBody>
      </p:sp>
      <p:sp>
        <p:nvSpPr>
          <p:cNvPr id="5" name="Text 2"/>
          <p:cNvSpPr/>
          <p:nvPr/>
        </p:nvSpPr>
        <p:spPr>
          <a:xfrm>
            <a:off x="222837" y="471234"/>
            <a:ext cx="8194229" cy="396230"/>
          </a:xfrm>
          <a:prstGeom prst="rect">
            <a:avLst/>
          </a:prstGeom>
          <a:noFill/>
          <a:ln/>
        </p:spPr>
        <p:txBody>
          <a:bodyPr wrap="square" lIns="0" tIns="0" rIns="0" bIns="0" rtlCol="0" anchor="t"/>
          <a:lstStyle/>
          <a:p>
            <a:pPr algn="l">
              <a:lnSpc>
                <a:spcPts val="3120"/>
              </a:lnSpc>
            </a:pPr>
            <a:r>
              <a:rPr lang="en-US" sz="3000" b="0" kern="0" spc="-48" dirty="0">
                <a:solidFill>
                  <a:srgbClr val="121212"/>
                </a:solidFill>
                <a:latin typeface="Noto Serif JP" pitchFamily="34" charset="0"/>
                <a:ea typeface="Noto Serif JP" pitchFamily="34" charset="-122"/>
                <a:cs typeface="Noto Serif JP" pitchFamily="34" charset="-120"/>
              </a:rPr>
              <a:t>Yearly and Quaterly Sales(2009-2010)</a:t>
            </a:r>
            <a:endParaRPr lang="en-US" sz="3000" dirty="0"/>
          </a:p>
        </p:txBody>
      </p:sp>
      <p:graphicFrame>
        <p:nvGraphicFramePr>
          <p:cNvPr id="6" name="Chart 0"/>
          <p:cNvGraphicFramePr/>
          <p:nvPr>
            <p:extLst>
              <p:ext uri="{D42A27DB-BD31-4B8C-83A1-F6EECF244321}">
                <p14:modId xmlns:p14="http://schemas.microsoft.com/office/powerpoint/2010/main" val="2195847016"/>
              </p:ext>
            </p:extLst>
          </p:nvPr>
        </p:nvGraphicFramePr>
        <p:xfrm>
          <a:off x="355184" y="1279949"/>
          <a:ext cx="4595051" cy="340144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856309" y="1582911"/>
            <a:ext cx="4233903" cy="2812356"/>
          </a:xfrm>
          <a:prstGeom prst="rect">
            <a:avLst/>
          </a:prstGeom>
          <a:noFill/>
          <a:ln/>
        </p:spPr>
        <p:txBody>
          <a:bodyPr wrap="square" lIns="0" tIns="0" rIns="0" bIns="0" rtlCol="0" anchor="t"/>
          <a:lstStyle/>
          <a:p>
            <a:pPr algn="l">
              <a:lnSpc>
                <a:spcPts val="1050"/>
              </a:lnSpc>
            </a:pPr>
            <a:r>
              <a:rPr lang="en-US" sz="1400" b="0" dirty="0">
                <a:solidFill>
                  <a:srgbClr val="121212"/>
                </a:solidFill>
                <a:latin typeface="Inter" pitchFamily="34" charset="0"/>
                <a:ea typeface="Inter" pitchFamily="34" charset="-122"/>
                <a:cs typeface="Inter" pitchFamily="34" charset="-120"/>
              </a:rPr>
              <a:t>THROUGHTOUT THE YEAR CONSISTENCE PERFORMANCE BY THE COMPANY, IN THE LAST QUARTER IT IS 24.34 %</a:t>
            </a:r>
          </a:p>
          <a:p>
            <a:pPr algn="l">
              <a:lnSpc>
                <a:spcPts val="1050"/>
              </a:lnSpc>
            </a:pPr>
            <a:endParaRPr lang="en-US" sz="1400" dirty="0"/>
          </a:p>
          <a:p>
            <a:pPr algn="l">
              <a:lnSpc>
                <a:spcPts val="1050"/>
              </a:lnSpc>
            </a:pPr>
            <a:endParaRPr lang="en-US" sz="1400" dirty="0"/>
          </a:p>
          <a:p>
            <a:pPr algn="l">
              <a:lnSpc>
                <a:spcPts val="1050"/>
              </a:lnSpc>
            </a:pPr>
            <a:r>
              <a:rPr lang="en-US" sz="1400" b="0" dirty="0">
                <a:solidFill>
                  <a:srgbClr val="121212"/>
                </a:solidFill>
                <a:latin typeface="Inter" pitchFamily="34" charset="0"/>
                <a:ea typeface="Inter" pitchFamily="34" charset="-122"/>
                <a:cs typeface="Inter" pitchFamily="34" charset="-120"/>
              </a:rPr>
              <a:t>IF WE SEE FROM DEC 2009 TO DEC 2010 THEN ITS A 296.16% GROWTH BY COMPANY</a:t>
            </a:r>
          </a:p>
          <a:p>
            <a:pPr algn="l">
              <a:lnSpc>
                <a:spcPts val="1050"/>
              </a:lnSpc>
            </a:pPr>
            <a:endParaRPr lang="en-US" sz="1400" dirty="0"/>
          </a:p>
          <a:p>
            <a:pPr algn="l">
              <a:lnSpc>
                <a:spcPts val="1050"/>
              </a:lnSpc>
            </a:pPr>
            <a:endParaRPr lang="en-US" sz="1400" dirty="0"/>
          </a:p>
          <a:p>
            <a:pPr algn="l">
              <a:lnSpc>
                <a:spcPts val="1050"/>
              </a:lnSpc>
            </a:pPr>
            <a:r>
              <a:rPr lang="en-US" sz="1400" b="0" dirty="0">
                <a:solidFill>
                  <a:srgbClr val="121212"/>
                </a:solidFill>
                <a:latin typeface="Inter" pitchFamily="34" charset="0"/>
                <a:ea typeface="Inter" pitchFamily="34" charset="-122"/>
                <a:cs typeface="Inter" pitchFamily="34" charset="-120"/>
              </a:rPr>
              <a:t>AS COMPARED TO LAST YEAR IN LAST QUARTER IT WAS 36.33%, ITS A DOWNFALL COMPANY NEED TO SEE THE REASONS BEHIND IT</a:t>
            </a:r>
            <a:endParaRPr lang="en-US" sz="1400" dirty="0"/>
          </a:p>
        </p:txBody>
      </p:sp>
      <p:sp>
        <p:nvSpPr>
          <p:cNvPr id="4" name="Text 1"/>
          <p:cNvSpPr/>
          <p:nvPr/>
        </p:nvSpPr>
        <p:spPr>
          <a:xfrm>
            <a:off x="475781" y="1279949"/>
            <a:ext cx="3958084" cy="240010"/>
          </a:xfrm>
          <a:prstGeom prst="rect">
            <a:avLst/>
          </a:prstGeom>
          <a:noFill/>
          <a:ln/>
        </p:spPr>
        <p:txBody>
          <a:bodyPr wrap="square" lIns="0" tIns="0" rIns="0" bIns="0" rtlCol="0" anchor="t"/>
          <a:lstStyle/>
          <a:p>
            <a:pPr algn="l">
              <a:lnSpc>
                <a:spcPts val="1890"/>
              </a:lnSpc>
            </a:pPr>
            <a:r>
              <a:rPr lang="en-US" sz="1400" b="0" kern="0" spc="-48" dirty="0">
                <a:solidFill>
                  <a:srgbClr val="121212"/>
                </a:solidFill>
                <a:latin typeface="Noto Serif JP" pitchFamily="34" charset="0"/>
                <a:ea typeface="Noto Serif JP" pitchFamily="34" charset="-122"/>
                <a:cs typeface="Noto Serif JP" pitchFamily="34" charset="-120"/>
              </a:rPr>
              <a:t>And the growth continuse</a:t>
            </a:r>
            <a:endParaRPr lang="en-US" sz="1350" dirty="0"/>
          </a:p>
        </p:txBody>
      </p:sp>
      <p:sp>
        <p:nvSpPr>
          <p:cNvPr id="5" name="Text 2"/>
          <p:cNvSpPr/>
          <p:nvPr/>
        </p:nvSpPr>
        <p:spPr>
          <a:xfrm>
            <a:off x="474225" y="477664"/>
            <a:ext cx="8194229" cy="396230"/>
          </a:xfrm>
          <a:prstGeom prst="rect">
            <a:avLst/>
          </a:prstGeom>
          <a:noFill/>
          <a:ln/>
        </p:spPr>
        <p:txBody>
          <a:bodyPr wrap="square" lIns="0" tIns="0" rIns="0" bIns="0" rtlCol="0" anchor="t"/>
          <a:lstStyle/>
          <a:p>
            <a:pPr algn="l">
              <a:lnSpc>
                <a:spcPts val="3120"/>
              </a:lnSpc>
            </a:pPr>
            <a:r>
              <a:rPr lang="en-US" sz="2400" b="0" kern="0" spc="-48" dirty="0">
                <a:solidFill>
                  <a:srgbClr val="121212"/>
                </a:solidFill>
                <a:latin typeface="Noto Serif JP" pitchFamily="34" charset="0"/>
                <a:ea typeface="Noto Serif JP" pitchFamily="34" charset="-122"/>
                <a:cs typeface="Noto Serif JP" pitchFamily="34" charset="-120"/>
              </a:rPr>
              <a:t>Yearly and Quaterly Sales(2010-2011)</a:t>
            </a:r>
            <a:endParaRPr lang="en-US" sz="2400" dirty="0"/>
          </a:p>
        </p:txBody>
      </p:sp>
      <p:graphicFrame>
        <p:nvGraphicFramePr>
          <p:cNvPr id="6" name="Chart 0"/>
          <p:cNvGraphicFramePr/>
          <p:nvPr>
            <p:extLst>
              <p:ext uri="{D42A27DB-BD31-4B8C-83A1-F6EECF244321}">
                <p14:modId xmlns:p14="http://schemas.microsoft.com/office/powerpoint/2010/main" val="3925589324"/>
              </p:ext>
            </p:extLst>
          </p:nvPr>
        </p:nvGraphicFramePr>
        <p:xfrm>
          <a:off x="369393" y="1519959"/>
          <a:ext cx="4871678" cy="311351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57</TotalTime>
  <Words>1069</Words>
  <Application>Microsoft Office PowerPoint</Application>
  <PresentationFormat>On-screen Show (16:9)</PresentationFormat>
  <Paragraphs>147</Paragraphs>
  <Slides>16</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Inter</vt:lpstr>
      <vt:lpstr>Noto Serif JP</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Reports</dc:title>
  <dc:subject>PptxGenJS Presentation</dc:subject>
  <dc:creator>Pitch Software GmbH</dc:creator>
  <cp:lastModifiedBy>Arhant Jain</cp:lastModifiedBy>
  <cp:revision>2</cp:revision>
  <dcterms:created xsi:type="dcterms:W3CDTF">2024-05-12T23:11:20Z</dcterms:created>
  <dcterms:modified xsi:type="dcterms:W3CDTF">2024-05-13T00:08:57Z</dcterms:modified>
</cp:coreProperties>
</file>