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Average"/>
      <p:regular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Oswald-regular.fntdata"/><Relationship Id="rId14" Type="http://schemas.openxmlformats.org/officeDocument/2006/relationships/slide" Target="slides/slide10.xml"/><Relationship Id="rId36" Type="http://schemas.openxmlformats.org/officeDocument/2006/relationships/font" Target="fonts/Average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Oswald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uk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goog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Lection 2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Comic Sans MS"/>
                <a:ea typeface="Comic Sans MS"/>
                <a:cs typeface="Comic Sans MS"/>
                <a:sym typeface="Comic Sans MS"/>
              </a:rPr>
              <a:t>HTML &amp; CSS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97550"/>
            <a:ext cx="8520600" cy="437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&lt;title&gt;</a:t>
            </a:r>
            <a:r>
              <a:rPr lang="uk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Стили текста</a:t>
            </a: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&lt;body&gt;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&lt;big&gt;&lt;b&gt;&lt;u&gt;</a:t>
            </a:r>
            <a:r>
              <a:rPr lang="uk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Научная статья.</a:t>
            </a: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&lt;/u&gt;&lt;/b&gt;&lt;/big&gt;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&lt;br&gt;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&lt;br&gt;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uk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Если разбавить дистиллированную воду Н</a:t>
            </a: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&lt;sub&gt;</a:t>
            </a:r>
            <a:r>
              <a:rPr lang="uk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&lt;/sub&gt;</a:t>
            </a:r>
            <a:r>
              <a:rPr lang="uk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О сорока процентами этилового спирта С</a:t>
            </a: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&lt;sub&gt;</a:t>
            </a:r>
            <a:r>
              <a:rPr lang="uk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&lt;/sub&gt;</a:t>
            </a:r>
            <a:r>
              <a:rPr lang="uk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Н</a:t>
            </a: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&lt;sub&gt;</a:t>
            </a:r>
            <a:r>
              <a:rPr lang="uk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&lt;/sub&gt;</a:t>
            </a:r>
            <a:r>
              <a:rPr lang="uk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ОН то получится жидкость в 40</a:t>
            </a: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&lt;sup&gt;</a:t>
            </a:r>
            <a:r>
              <a:rPr lang="uk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о</a:t>
            </a: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&lt;/sup&gt; </a:t>
            </a:r>
            <a:r>
              <a:rPr lang="uk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более известную широкой публике под названием </a:t>
            </a: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&lt;i&gt;</a:t>
            </a:r>
            <a:r>
              <a:rPr lang="uk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- водка.</a:t>
            </a: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&lt;/i&gt;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&lt;br&gt;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uk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Впервые данную пропорцию </a:t>
            </a: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&lt;s&gt;</a:t>
            </a:r>
            <a:r>
              <a:rPr lang="uk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придлажил</a:t>
            </a: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&lt;/s&gt; </a:t>
            </a:r>
            <a:r>
              <a:rPr lang="uk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предложил </a:t>
            </a: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&lt;tt&gt;</a:t>
            </a:r>
            <a:r>
              <a:rPr lang="uk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Дмитрий Иванович МЕНДЕЛЕЕВ.</a:t>
            </a: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&lt;/tt&gt;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&lt;br&gt;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&lt;br&gt;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&lt;br&gt;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&lt;small&gt;</a:t>
            </a:r>
            <a:r>
              <a:rPr lang="uk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Распитие спиртных напитков вредит вашему здоровью.</a:t>
            </a: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&lt;/small&gt;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&lt;/body&gt;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"/>
              <a:t>Ссылки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HTML ссылки создаются с помощью элементов &lt;a&gt;, &lt;area&gt; и &lt;link&gt;. Ссылки представляют собой связь между двумя ресурсами, одним из которых является текущий документ.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Ссылки можно поделить на две категории: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ссылки на </a:t>
            </a:r>
            <a:r>
              <a:rPr lang="uk">
                <a:solidFill>
                  <a:srgbClr val="B6D7A8"/>
                </a:solidFill>
              </a:rPr>
              <a:t>внешние ресурсы</a:t>
            </a:r>
            <a:r>
              <a:rPr lang="uk"/>
              <a:t> — создаются с помощью тега &lt;link&gt; и используются для расширения возможностей текущего документа при обработке браузером;</a:t>
            </a:r>
          </a:p>
          <a:p>
            <a:pPr lvl="0">
              <a:spcBef>
                <a:spcPts val="0"/>
              </a:spcBef>
              <a:buNone/>
            </a:pPr>
            <a:r>
              <a:rPr lang="uk">
                <a:solidFill>
                  <a:srgbClr val="FFFF00"/>
                </a:solidFill>
              </a:rPr>
              <a:t>гиперссылки</a:t>
            </a:r>
            <a:r>
              <a:rPr lang="uk"/>
              <a:t> — ссылки на другие ресурсы, которые пользователь может посетить или загрузить.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83475" y="226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"/>
              <a:t>Гиперссылки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959550"/>
            <a:ext cx="8520600" cy="375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Чтобы использовать ссылки на другие ресурсы или переход на любой другой адрес используеться тег &lt;a&gt;&lt;/a&gt;:</a:t>
            </a:r>
          </a:p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lang="uk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href=</a:t>
            </a:r>
            <a:r>
              <a:rPr lang="uk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&gt;&lt;/a&gt;</a:t>
            </a:r>
          </a:p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Как пример можно рассмотреть следующий вариант:</a:t>
            </a:r>
          </a:p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lang="uk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href=</a:t>
            </a:r>
            <a:r>
              <a:rPr lang="uk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uk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https://www.google.com</a:t>
            </a:r>
            <a:r>
              <a:rPr lang="uk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Google</a:t>
            </a: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</a:p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Или как вариант в стилизованном виде с картинкой(найдите любую в интернете и вставьте путь к ней в src):</a:t>
            </a:r>
          </a:p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lang="uk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href=</a:t>
            </a:r>
            <a:r>
              <a:rPr lang="uk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"https://www.google.com"</a:t>
            </a: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&gt;&lt;img </a:t>
            </a:r>
            <a:r>
              <a:rPr lang="uk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src=</a:t>
            </a:r>
            <a:r>
              <a:rPr lang="uk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"https://lh3.googleusercontent.com/7clxDYpmA-L1XXJP7wcRZMWV71MwDtZhubp1cF8Ss4cVjHFsqisncNP5vavacmMPhds=w300" </a:t>
            </a:r>
            <a:r>
              <a:rPr lang="uk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alt=</a:t>
            </a:r>
            <a:r>
              <a:rPr lang="uk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&gt;&lt;/a&gt;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437450"/>
            <a:ext cx="8520600" cy="43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&lt;html </a:t>
            </a:r>
            <a:r>
              <a:rPr lang="uk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lang=</a:t>
            </a:r>
            <a:r>
              <a:rPr lang="uk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</a:p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</a:p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</a:p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Еще один пример:</a:t>
            </a:r>
          </a:p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lang="uk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href=</a:t>
            </a:r>
            <a:r>
              <a:rPr lang="uk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"http://www.fast-torrent.ru/film/gran-za-granyu-tv.html"</a:t>
            </a: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&gt;&lt;img </a:t>
            </a:r>
            <a:r>
              <a:rPr lang="uk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src=</a:t>
            </a:r>
            <a:r>
              <a:rPr lang="uk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"http://html5book.ru/wp-content/uploads/2015/10/Fringe.jpg" </a:t>
            </a:r>
            <a:r>
              <a:rPr lang="uk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alt=</a:t>
            </a:r>
            <a:r>
              <a:rPr lang="uk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"Fringe"</a:t>
            </a: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&gt;&lt;/a&gt;</a:t>
            </a:r>
          </a:p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</a:p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993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"/>
              <a:t>Спецсимволы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712600"/>
            <a:ext cx="8520600" cy="406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uk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Спецсимволы HTML</a:t>
            </a:r>
            <a:r>
              <a:rPr lang="uk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, или символы-мнемоники, представляют собой конструкцию SGML (англ. Standard Generalized Markup Language — стандартный обобщённый язык разметки), ссылающуюся на определенные символы из символьного набора документа. В основном они используются для указания символов, которых нет в стандартной компьютерной клавиатуре, либо которые не поддерживает кодировка HTML-страницы (Windows-1251, UTF-8 и т.д.). Вот пример некоторых из них: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&lt;div </a:t>
            </a:r>
            <a:r>
              <a:rPr lang="uk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style=</a:t>
            </a:r>
            <a:r>
              <a:rPr lang="uk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uk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14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uk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uk" sz="1400">
                <a:solidFill>
                  <a:srgbClr val="6D9CBE"/>
                </a:solidFill>
                <a:latin typeface="Courier New"/>
                <a:ea typeface="Courier New"/>
                <a:cs typeface="Courier New"/>
                <a:sym typeface="Courier New"/>
              </a:rPr>
              <a:t>&amp;#10000;</a:t>
            </a: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&lt;br&gt;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uk" sz="1400">
                <a:solidFill>
                  <a:srgbClr val="6D9CBE"/>
                </a:solidFill>
                <a:latin typeface="Courier New"/>
                <a:ea typeface="Courier New"/>
                <a:cs typeface="Courier New"/>
                <a:sym typeface="Courier New"/>
              </a:rPr>
              <a:t>&amp;#9885;</a:t>
            </a: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&lt;br&gt;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uk" sz="1400">
                <a:solidFill>
                  <a:srgbClr val="6D9CBE"/>
                </a:solidFill>
                <a:latin typeface="Courier New"/>
                <a:ea typeface="Courier New"/>
                <a:cs typeface="Courier New"/>
                <a:sym typeface="Courier New"/>
              </a:rPr>
              <a:t>&amp;#9729;</a:t>
            </a: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&lt;br&gt;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&lt;/div&gt;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"/>
              <a:t>HTML таблицы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>
              <a:spcBef>
                <a:spcPts val="0"/>
              </a:spcBef>
              <a:buNone/>
            </a:pPr>
            <a:r>
              <a:rPr lang="uk">
                <a:solidFill>
                  <a:srgbClr val="FFD966"/>
                </a:solidFill>
              </a:rPr>
              <a:t>HTML таблицы</a:t>
            </a:r>
            <a:r>
              <a:rPr lang="uk"/>
              <a:t> упорядочивают и выводят на экран данные с помощью строк или столбцов. Таблицы состоят из ячеек, образующихся при пересечении строк и столбцов. Ячейки таблиц могут содержать любые HTML-элементы, такие как заголовки, списки, текст, изображения, элементы форм, а также другие таблицы. Каждой таблице можно добавить связанный с ней заголовок, расположив его перед таблицей или после неё.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uk"/>
              <a:t>Таблицы больше не используются для вёрстки веб-страниц и компоновки отдельных элементов, потому что такой приём не обеспечивает гибкость структуры и адаптивность сайта, существенно увеличивая html-разметку.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"/>
              <a:t>Как создать таблицу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330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Таблица создаётся при помощи парного тега &lt;table&gt;&lt;/table&gt;. Данный тег является контейнером для элементов таблицы и все элементы должны находиться внутри него. Например: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Теперь рассмотрим другой пример: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949550" y="1079125"/>
            <a:ext cx="4764000" cy="366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&lt;tr&gt;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&lt;td&gt;</a:t>
            </a: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First data in 1-st string</a:t>
            </a: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&lt;td&gt;</a:t>
            </a: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Second data in 1-st string</a:t>
            </a: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&lt;/tr&gt;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&lt;tr&gt;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&lt;td&gt;</a:t>
            </a: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First data in 2-st string</a:t>
            </a: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&lt;td&gt;</a:t>
            </a: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Second data in 2-st string</a:t>
            </a: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&lt;/tr&gt;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232825"/>
            <a:ext cx="8520600" cy="467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&lt;caption&gt;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Перечень продуктов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&lt;caption&gt;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&lt;tr&gt;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&lt;th&gt;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№ п/п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&lt;th&gt;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Наименование товара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&lt;th&gt;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Ед. изм.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&lt;th&gt;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Количество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&lt;th&gt;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Цена за ед. изм., руб.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&lt;th&gt;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Стоимость, руб.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&lt;/tr&gt;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&lt;tr&gt;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&lt;td&gt;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&lt;td&gt;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Томаты свежие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&lt;/td&gt;&lt;td&gt;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кг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&lt;/td&gt;&lt;td&gt;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15,20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&lt;/td&gt;&lt;td&gt;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69,00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&lt;/td&gt;&lt;td&gt;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1048,80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&lt;/tr&gt;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&lt;tr&gt;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&lt;td&gt;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&lt;td&gt;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Огурцы свежие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&lt;/td&gt;&lt;td&gt;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кг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&lt;/td&gt;&lt;td&gt;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2,50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&lt;/td&gt;&lt;td&gt;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48,00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&lt;/td&gt;&lt;td&gt;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120,00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&lt;/tr&gt;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&lt;tr&gt;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&lt;td </a:t>
            </a:r>
            <a:r>
              <a:rPr lang="uk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colspan=</a:t>
            </a:r>
            <a:r>
              <a:rPr lang="uk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"5" </a:t>
            </a:r>
            <a:r>
              <a:rPr lang="uk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style=</a:t>
            </a:r>
            <a:r>
              <a:rPr lang="uk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uk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uk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right"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ИТОГО: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&lt;/td&gt;&lt;td&gt;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1168,80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&lt;/tr&gt;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Так же добавим немного стилей.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289275"/>
            <a:ext cx="8520600" cy="452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Добавим этот кусочек кода покаместь в html сразу же над &lt;body&gt;. Наша табличка станет более удобной и привычной для чтения.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/* внешние границы таблицы серого цвета толщиной 1px */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uk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uk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uk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uk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px solid grey</a:t>
            </a:r>
            <a:r>
              <a:rPr lang="uk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uk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/* границы ячеек первого ряда таблицы */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th </a:t>
            </a:r>
            <a:r>
              <a:rPr lang="uk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uk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uk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uk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px solid grey</a:t>
            </a:r>
            <a:r>
              <a:rPr lang="uk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uk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/* границы ячеек тела таблицы */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td </a:t>
            </a:r>
            <a:r>
              <a:rPr lang="uk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uk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uk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uk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px solid grey</a:t>
            </a:r>
            <a:r>
              <a:rPr lang="uk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uk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Ещё пример =)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246950"/>
            <a:ext cx="8520600" cy="456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&lt;colgroup&gt;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&lt;col </a:t>
            </a:r>
            <a:r>
              <a:rPr lang="uk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span=</a:t>
            </a:r>
            <a:r>
              <a:rPr lang="uk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"2" </a:t>
            </a:r>
            <a:r>
              <a:rPr lang="uk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style=</a:t>
            </a:r>
            <a:r>
              <a:rPr lang="uk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uk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uk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Khaki"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uk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&lt;!-- С помощью этой конструкции задаем цвет фона для первых двух столбцов таблицы--&gt;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&lt;col </a:t>
            </a:r>
            <a:r>
              <a:rPr lang="uk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style=</a:t>
            </a:r>
            <a:r>
              <a:rPr lang="uk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uk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uk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LightCyan"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uk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&lt;!-- Задаем цвет фона для следующего (одного) столбца таблицы--&gt;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&lt;/colgroup&gt;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&lt;tr&gt;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&lt;th&gt;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№ п/п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&lt;th&gt;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Наименование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&lt;th&gt;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Цена, руб.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&lt;/tr&gt;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&lt;tr&gt;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&lt;td&gt;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&lt;td&gt;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Карандаш цветной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&lt;td&gt;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20,00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&lt;/tr&gt;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&lt;tr&gt;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&lt;td&gt;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&lt;td&gt;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Линейка 20 см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&lt;td&gt;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30,00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&lt;/tr&gt;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39925" y="2051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"/>
              <a:t>HTML???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77650" y="926675"/>
            <a:ext cx="4007400" cy="378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HTML это язык для описания веб страниц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HTML - это аббревиатура от Hyper Text Markup Language (Язык гипертекстовой разметки).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HTML это не язык программирования, это язык разметки.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303900" y="795725"/>
            <a:ext cx="4556700" cy="40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</a:t>
            </a:r>
            <a:r>
              <a:rPr lang="uk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&lt;html </a:t>
            </a:r>
            <a:r>
              <a:rPr lang="uk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lang=</a:t>
            </a:r>
            <a:r>
              <a:rPr lang="uk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&lt;meta </a:t>
            </a:r>
            <a:r>
              <a:rPr lang="uk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charset=</a:t>
            </a:r>
            <a:r>
              <a:rPr lang="uk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&lt;meta </a:t>
            </a:r>
            <a:r>
              <a:rPr lang="uk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lang="uk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"viewport"</a:t>
            </a:r>
          </a:p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uk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content=</a:t>
            </a:r>
            <a:r>
              <a:rPr lang="uk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"width=device-width,       </a:t>
            </a:r>
            <a:r>
              <a:rPr lang="uk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user-scalable=no, initial-scale=1.0, maximum-scale=1.0, minimum-scale=1.0"</a:t>
            </a: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&lt;meta </a:t>
            </a:r>
            <a:r>
              <a:rPr lang="uk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http-equiv=</a:t>
            </a:r>
            <a:r>
              <a:rPr lang="uk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"X-UA-Compatible" </a:t>
            </a:r>
            <a:r>
              <a:rPr lang="uk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content=</a:t>
            </a:r>
            <a:r>
              <a:rPr lang="uk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"ie=edge"</a:t>
            </a: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&lt;title&gt;</a:t>
            </a:r>
            <a:r>
              <a:rPr lang="uk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uk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Как объединить ячейки таблицы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Атрибуты colspan и rowspan объединяют ячейки таблицы. Атрибут colspan задает количество ячеек, объединенных по горизонтали, а rowspan — по вертикали.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Меньше слов, сразу пример=)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Кстати для большей наглядности советую оставить те стили, которые задали вначале)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239900"/>
            <a:ext cx="8520600" cy="43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&lt;tr&gt;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&lt;th&gt;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№ п/п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&lt;th&gt;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Наименование товара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&lt;th&gt;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Ед. изм.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&lt;th&gt;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Количество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&lt;th&gt;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Цена за ед. изм., руб.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&lt;th&gt;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Стоимость, руб.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&lt;/tr&gt;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&lt;tr&gt;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&lt;td&gt;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&lt;td&gt;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Томаты свежие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&lt;/td&gt;&lt;td&gt;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кг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&lt;/td&gt;&lt;td&gt;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15,20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&lt;/td&gt;&lt;td&gt;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69,00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&lt;/td&gt;&lt;td&gt;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1048,80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&lt;/tr&gt;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&lt;tr&gt;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&lt;td&gt;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&lt;td&gt;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Огурцы свежие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&lt;/td&gt;&lt;td&gt;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кг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&lt;/td&gt;&lt;td&gt;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2,50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&lt;/td&gt;&lt;td&gt;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48,00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&lt;/td&gt;&lt;td&gt;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120,00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&lt;/tr&gt;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&lt;tr&gt;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&lt;td </a:t>
            </a:r>
            <a:r>
              <a:rPr lang="uk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colspan=</a:t>
            </a:r>
            <a:r>
              <a:rPr lang="uk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"5" </a:t>
            </a:r>
            <a:r>
              <a:rPr lang="uk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style=</a:t>
            </a:r>
            <a:r>
              <a:rPr lang="uk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uk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uk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right"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ИТОГО: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&lt;/td&gt;&lt;td&gt;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1168,80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r>
              <a:rPr lang="uk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&lt;!-- Задаем количество ячеек по горизонтали для объединения--&gt;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"/>
              <a:t>CSS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CSS (Cascading Style Sheets), или каскадные таблицы стилей, используются для описания внешнего вида документа, написанного языком разметки. Обычно css-стили используются для создания и изменения стиля элементов веб-страниц и пользовательских интерфейсов, написанных на языках HTML и XHTML, но также могут быть применены к любому виду XML-документа, в том числе XML, SVG и XUL.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Каскадные таблицы стилей описывают правила форматирования элементов с помощью свойств и допустимых значений этих свойств. Для каждого элемента можно использовать ограниченный набор свойств, остальные свойства не будут оказывать на него никакого влияния.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409225"/>
            <a:ext cx="8520600" cy="41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Объявление стиля состоит из двух частей: элемента веб-страницы — селектора, и команды форматирования — блока объявления. Селектор сообщает браузеру, какой именно элемент форматировать, а в блоке объявления (код в фигурных скобках) перечисляются форматирующие команды — свойства и их значения.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325" y="2006300"/>
            <a:ext cx="6106950" cy="27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"/>
              <a:t>Внешняя таблица стилей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>
              <a:spcBef>
                <a:spcPts val="0"/>
              </a:spcBef>
              <a:buNone/>
            </a:pPr>
            <a:r>
              <a:rPr lang="uk"/>
              <a:t>Внешняя таблица стилей представляет собой текстовый файл с расширением .css, в котором находится набор css-стилей элементов. Файл создаётся в редакторе кода, так же как и html-страница. Внутри файла могут содержатся только стили, без html-разметки. Внешняя таблица стилей подключается к веб-странице с помощью тега &lt;link&gt;, расположенного внутри раздела &lt;head&gt;&lt;/head&gt;. Такие стили работают для всех страниц сайта.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uk"/>
              <a:t>К каждой веб-странице можно присоединить несколько таблиц стилей, добавляя последовательно несколько тегов &lt;link&gt;, указав в атрибуте тега media назначение данной таблицы стилей. rel="stylesheet" указывает тип ссылки (ссылка на таблицу стилей).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458600"/>
            <a:ext cx="8520600" cy="43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&lt;html </a:t>
            </a:r>
            <a:r>
              <a:rPr lang="uk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lang=</a:t>
            </a:r>
            <a:r>
              <a:rPr lang="uk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</a:p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&lt;link </a:t>
            </a:r>
            <a:r>
              <a:rPr lang="uk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rel=</a:t>
            </a:r>
            <a:r>
              <a:rPr lang="uk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"stylesheet" </a:t>
            </a:r>
            <a:r>
              <a:rPr lang="uk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href=</a:t>
            </a:r>
            <a:r>
              <a:rPr lang="uk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"css/style.css"</a:t>
            </a: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&lt;link </a:t>
            </a:r>
            <a:r>
              <a:rPr lang="uk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rel=</a:t>
            </a:r>
            <a:r>
              <a:rPr lang="uk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"stylesheet" </a:t>
            </a:r>
            <a:r>
              <a:rPr lang="uk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href=</a:t>
            </a:r>
            <a:r>
              <a:rPr lang="uk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"css/assets.css" </a:t>
            </a:r>
            <a:r>
              <a:rPr lang="uk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media=</a:t>
            </a:r>
            <a:r>
              <a:rPr lang="uk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"all"</a:t>
            </a: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</a:p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</a:p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uk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Внутренние стили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>
              <a:spcBef>
                <a:spcPts val="0"/>
              </a:spcBef>
              <a:buNone/>
            </a:pPr>
            <a:r>
              <a:rPr lang="uk"/>
              <a:t>Внутренние стили встраиваются в раздел &lt;head&gt;&lt;/head&gt; html-документа и определяются внутри тега &lt;style&gt;&lt;/style&gt;. Внутренние стили имеют приоритет над внешними, но уступают встроенным стилям (заданным через атрибут style).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48175"/>
            <a:ext cx="8520600" cy="468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&lt;html </a:t>
            </a:r>
            <a:r>
              <a:rPr b="1" lang="uk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lang=</a:t>
            </a:r>
            <a:r>
              <a:rPr b="1" lang="uk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b="1"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/* внешние границы таблицы серого цвета толщиной 1px */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b="1"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uk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b="1"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uk" sz="11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uk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px solid grey</a:t>
            </a:r>
            <a:r>
              <a:rPr b="1" lang="uk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/* границы ячеек первого ряда таблицы */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th </a:t>
            </a:r>
            <a:r>
              <a:rPr b="1"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uk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b="1"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uk" sz="11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uk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px solid grey</a:t>
            </a:r>
            <a:r>
              <a:rPr b="1" lang="uk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/* границы ячеек тела таблицы */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td </a:t>
            </a:r>
            <a:r>
              <a:rPr b="1"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uk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b="1"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uk" sz="11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uk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px solid grey</a:t>
            </a:r>
            <a:r>
              <a:rPr b="1" lang="uk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h1, h2 </a:t>
            </a:r>
            <a:r>
              <a:rPr b="1"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uk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uk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b="1" lang="uk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uk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font-family</a:t>
            </a:r>
            <a:r>
              <a:rPr b="1"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uk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"Times New Roman"</a:t>
            </a:r>
            <a:r>
              <a:rPr b="1" lang="uk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uk" sz="11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line-height</a:t>
            </a:r>
            <a:r>
              <a:rPr b="1"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uk" sz="11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1.3</a:t>
            </a:r>
            <a:r>
              <a:rPr b="1" lang="uk" sz="11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1" lang="uk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uk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Встроенные стили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Когда мы пишем встроенные стили, мы пишем css-код в html-файл, непосредственно внутри тега элемента с помощью атрибута style.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Такие стили действуют только на тот элемент, для которого они заданы.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&lt;p </a:t>
            </a:r>
            <a:r>
              <a:rPr b="1" lang="uk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style=</a:t>
            </a:r>
            <a:r>
              <a:rPr b="1" lang="uk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uk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font-weight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uk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bold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uk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uk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b="1"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uk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Can I ride your car???</a:t>
            </a:r>
            <a:r>
              <a:rPr b="1"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uk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Виды селекторов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Селекторы представляют структуру веб-страницы. С их помощью создаются правила для форматирования элементов веб-страницы. Селекторами могут быть элементы, их классы и идентификаторы, а также псевдоклассы и псевдоэлементы.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Селекторы элементов позволяют форматировать все элементы данного типа на всех страницах сайта. Например, </a:t>
            </a:r>
          </a:p>
          <a:p>
            <a:pPr lvl="0">
              <a:spcBef>
                <a:spcPts val="0"/>
              </a:spcBef>
              <a:buNone/>
            </a:pPr>
            <a:r>
              <a:rPr lang="uk" sz="2400">
                <a:solidFill>
                  <a:srgbClr val="FFD966"/>
                </a:solidFill>
              </a:rPr>
              <a:t>h1 {font-family: Lobster, cursive;} 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задаст общий стиль форматирования всех заголовков h1.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324550"/>
            <a:ext cx="8520600" cy="440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Так вот то что написано между &lt;…&gt; - называют тегами они не видны читателю, заглянувшему на Вашу страницу.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 Все документы должны иметь вот такой шаблон кода: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&lt;html&gt;- начало документа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&lt;head&gt;- начало головы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&lt;/head&gt;- закрытие головы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&lt;body&gt;- начало тела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&lt;/body&gt;- закрытие тела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&lt;/html&gt;- конец документа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uk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Селектор класса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152475"/>
            <a:ext cx="8520600" cy="375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>
              <a:spcBef>
                <a:spcPts val="0"/>
              </a:spcBef>
              <a:buNone/>
            </a:pPr>
            <a:r>
              <a:rPr lang="uk"/>
              <a:t>Селекторы класса позволяют задавать стили для одного и более элементов с одинаковым именем класса, размещенных в разных местах страницы или на разных страницах сайта. Например, для создания заголовка с классом headline необходимо добавить атрибут class со значением </a:t>
            </a:r>
            <a:r>
              <a:rPr lang="uk">
                <a:solidFill>
                  <a:srgbClr val="93C47D"/>
                </a:solidFill>
              </a:rPr>
              <a:t>headline</a:t>
            </a:r>
            <a:r>
              <a:rPr lang="uk"/>
              <a:t> в открывающий тег &lt;h1&gt; и задать стиль для указанного класса. Стили, созданные с помощью класса, можно применять к другим элементам, не обязательно данного типа.</a:t>
            </a:r>
          </a:p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&lt;h1 </a:t>
            </a:r>
            <a:r>
              <a:rPr lang="uk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class=</a:t>
            </a:r>
            <a:r>
              <a:rPr lang="uk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"headline"</a:t>
            </a: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Инструкция пользования персональным компьютером</a:t>
            </a: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headline </a:t>
            </a: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lightblue</a:t>
            </a:r>
            <a:r>
              <a:rPr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uk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Селектор идентификатора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uk"/>
              <a:t>Селектор идентификатора позволяет форматировать один конкретный элемент. Идентификатор id должен быть уникальным и на одной странице может встречаться только один раз.</a:t>
            </a:r>
          </a:p>
          <a:p>
            <a:pPr indent="45720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#sidebar </a:t>
            </a: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uk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14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lang="uk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uk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</a:p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&lt;div </a:t>
            </a:r>
            <a:r>
              <a:rPr lang="uk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id=</a:t>
            </a:r>
            <a:r>
              <a:rPr lang="uk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"sidebar"</a:t>
            </a:r>
            <a:r>
              <a:rPr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&gt;&lt;/div&gt;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8675"/>
            <a:ext cx="8520600" cy="42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Как закомментировать текст?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Благодаря тегам &lt;!-- и →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Выглядит все следующим образом для HTML.</a:t>
            </a:r>
          </a:p>
          <a:p>
            <a:pPr lvl="0">
              <a:spcBef>
                <a:spcPts val="0"/>
              </a:spcBef>
              <a:buNone/>
            </a:pPr>
            <a:r>
              <a:rPr b="1" lang="uk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&lt;!-- &lt;p&gt; --&gt;</a:t>
            </a:r>
          </a:p>
          <a:p>
            <a:pPr lvl="0">
              <a:spcBef>
                <a:spcPts val="0"/>
              </a:spcBef>
              <a:buNone/>
            </a:pPr>
            <a:r>
              <a:rPr b="1" lang="uk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&lt;!--    This is text for comment example.--&gt;</a:t>
            </a:r>
          </a:p>
          <a:p>
            <a:pPr lvl="0">
              <a:spcBef>
                <a:spcPts val="0"/>
              </a:spcBef>
              <a:buNone/>
            </a:pPr>
            <a:r>
              <a:rPr b="1" lang="uk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&lt;!-- &lt;/p&gt; --&gt;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808080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338675"/>
            <a:ext cx="8520600" cy="42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Для того чтобы на странице сайта разбить текст на параграфы, необходимо воспользоваться тегом &lt;p&gt; - собственно параграф.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Параграф имеет атрибут align "выравнивание" который в свою очередь может быть равен тому ли иному значению.</a:t>
            </a:r>
          </a:p>
          <a:p>
            <a:pPr lvl="0">
              <a:spcBef>
                <a:spcPts val="0"/>
              </a:spcBef>
              <a:buNone/>
            </a:pPr>
            <a:r>
              <a:rPr b="1"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&lt;p </a:t>
            </a:r>
            <a:r>
              <a:rPr b="1" lang="uk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align=</a:t>
            </a:r>
            <a:r>
              <a:rPr b="1" lang="uk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"center"</a:t>
            </a:r>
            <a:r>
              <a:rPr b="1"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Привет мир!!!</a:t>
            </a:r>
            <a:r>
              <a:rPr b="1"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По левому краю:</a:t>
            </a:r>
          </a:p>
          <a:p>
            <a:pPr lvl="0">
              <a:spcBef>
                <a:spcPts val="0"/>
              </a:spcBef>
              <a:buNone/>
            </a:pPr>
            <a:r>
              <a:rPr b="1"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&lt;p </a:t>
            </a:r>
            <a:r>
              <a:rPr b="1" lang="uk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align=</a:t>
            </a:r>
            <a:r>
              <a:rPr b="1" lang="uk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"left"</a:t>
            </a:r>
            <a:r>
              <a:rPr b="1"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Привет мир!!!</a:t>
            </a:r>
            <a:r>
              <a:rPr b="1"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По правому краю:</a:t>
            </a:r>
          </a:p>
          <a:p>
            <a:pPr lvl="0">
              <a:spcBef>
                <a:spcPts val="0"/>
              </a:spcBef>
              <a:buNone/>
            </a:pPr>
            <a:r>
              <a:rPr b="1"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&lt;p </a:t>
            </a:r>
            <a:r>
              <a:rPr b="1" lang="uk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align=</a:t>
            </a:r>
            <a:r>
              <a:rPr b="1" lang="uk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"right"</a:t>
            </a:r>
            <a:r>
              <a:rPr b="1"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uk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Привет мир!!!</a:t>
            </a:r>
            <a:r>
              <a:rPr b="1" lang="uk" sz="14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255275" y="2827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"/>
              <a:t>Заголовки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959550"/>
            <a:ext cx="8520600" cy="360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2400"/>
              </a:spcBef>
              <a:spcAft>
                <a:spcPts val="600"/>
              </a:spcAft>
              <a:buNone/>
            </a:pPr>
            <a:r>
              <a:rPr lang="uk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В наборе тегов html языка имеется шесть типов заголовков:</a:t>
            </a:r>
          </a:p>
          <a:p>
            <a:pPr lvl="0">
              <a:spcBef>
                <a:spcPts val="2400"/>
              </a:spcBef>
              <a:spcAft>
                <a:spcPts val="600"/>
              </a:spcAft>
              <a:buNone/>
            </a:pPr>
            <a:r>
              <a:rPr b="1" lang="uk" sz="225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&lt;h1&gt; Привет мир!!! &lt;/h1&gt;</a:t>
            </a:r>
          </a:p>
          <a:p>
            <a:pPr lvl="0">
              <a:spcBef>
                <a:spcPts val="1800"/>
              </a:spcBef>
              <a:spcAft>
                <a:spcPts val="400"/>
              </a:spcAft>
              <a:buNone/>
            </a:pPr>
            <a:r>
              <a:rPr b="1" lang="uk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&lt;h2&gt; Привет мир!!! &lt;/h2&gt;</a:t>
            </a:r>
          </a:p>
          <a:p>
            <a:pPr lvl="0">
              <a:spcBef>
                <a:spcPts val="1400"/>
              </a:spcBef>
              <a:spcAft>
                <a:spcPts val="400"/>
              </a:spcAft>
              <a:buNone/>
            </a:pPr>
            <a:r>
              <a:rPr b="1" lang="uk" sz="15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&lt;h3&gt; Привет мир!!! &lt;/h3&gt;</a:t>
            </a:r>
          </a:p>
          <a:p>
            <a:pPr lvl="0">
              <a:spcBef>
                <a:spcPts val="1200"/>
              </a:spcBef>
              <a:spcAft>
                <a:spcPts val="200"/>
              </a:spcAft>
              <a:buNone/>
            </a:pPr>
            <a:r>
              <a:rPr b="1" lang="uk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&lt;h4&gt; Привет мир!!! &lt;/h4&gt;</a:t>
            </a:r>
          </a:p>
          <a:p>
            <a:pPr lvl="0">
              <a:spcBef>
                <a:spcPts val="1100"/>
              </a:spcBef>
              <a:spcAft>
                <a:spcPts val="200"/>
              </a:spcAft>
              <a:buNone/>
            </a:pPr>
            <a:r>
              <a:rPr b="1" lang="uk" sz="9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&lt;h5&gt; Привет мир!!! &lt;/h5&gt;</a:t>
            </a:r>
          </a:p>
          <a:p>
            <a:pPr lvl="0">
              <a:spcBef>
                <a:spcPts val="1000"/>
              </a:spcBef>
              <a:spcAft>
                <a:spcPts val="200"/>
              </a:spcAft>
              <a:buNone/>
            </a:pPr>
            <a:r>
              <a:rPr b="1" lang="uk" sz="75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&lt;h6&gt; Привет мир!!! &lt;/h6&gt;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"/>
              <a:t>Цвет?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3237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Для придания страничке красивого вида не обойтись без палитры с красками..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В html языке используется своя палитра красок. Вот основные цвета, выглядят они так: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На самом деле их куда больше, это лишь основные.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421" y="1412825"/>
            <a:ext cx="5103475" cy="23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366900"/>
            <a:ext cx="8520600" cy="45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Если к примеру написать так:</a:t>
            </a:r>
          </a:p>
          <a:p>
            <a:pPr lvl="0">
              <a:spcBef>
                <a:spcPts val="0"/>
              </a:spcBef>
              <a:buNone/>
            </a:pPr>
            <a:r>
              <a:rPr b="1"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&lt;font </a:t>
            </a:r>
            <a:r>
              <a:rPr b="1" lang="uk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color=</a:t>
            </a:r>
            <a:r>
              <a:rPr b="1" lang="uk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"#ff0000"</a:t>
            </a:r>
            <a:r>
              <a:rPr b="1"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uk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Привет мир!!!</a:t>
            </a:r>
            <a:r>
              <a:rPr b="1"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&lt;/font&gt;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- То цвет шрифта станет красным. Попробуйте..</a:t>
            </a:r>
          </a:p>
          <a:p>
            <a:pPr lvl="0">
              <a:spcBef>
                <a:spcPts val="0"/>
              </a:spcBef>
              <a:buNone/>
            </a:pPr>
            <a:r>
              <a:rPr lang="uk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А можно так:</a:t>
            </a:r>
          </a:p>
          <a:p>
            <a:pPr lvl="0">
              <a:spcBef>
                <a:spcPts val="0"/>
              </a:spcBef>
              <a:buNone/>
            </a:pPr>
            <a:r>
              <a:rPr b="1"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&lt;font </a:t>
            </a:r>
            <a:r>
              <a:rPr b="1" lang="uk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color=</a:t>
            </a:r>
            <a:r>
              <a:rPr b="1" lang="uk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b="1"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uk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Привет мир!!!</a:t>
            </a:r>
            <a:r>
              <a:rPr b="1"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&lt;/font&gt;</a:t>
            </a:r>
            <a:r>
              <a:rPr lang="uk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- Будет тоже самое..</a:t>
            </a:r>
          </a:p>
          <a:p>
            <a:pPr lvl="0">
              <a:spcBef>
                <a:spcPts val="0"/>
              </a:spcBef>
              <a:buNone/>
            </a:pPr>
            <a:r>
              <a:rPr lang="uk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Но практически всегда на практике приходиться использовать CSS для изменения текста, полей, формы и тд тп. Например:(попробуйте пропишите у себя в файлике и посмотрите результат)</a:t>
            </a:r>
          </a:p>
          <a:p>
            <a:pPr lvl="0">
              <a:spcBef>
                <a:spcPts val="0"/>
              </a:spcBef>
              <a:buNone/>
            </a:pPr>
            <a:r>
              <a:rPr b="1"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&lt;span </a:t>
            </a:r>
            <a:r>
              <a:rPr b="1" lang="uk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style=</a:t>
            </a:r>
            <a:r>
              <a:rPr b="1" lang="uk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uk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uk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uk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red"</a:t>
            </a:r>
            <a:r>
              <a:rPr b="1"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uk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This is a place for your text.</a:t>
            </a:r>
            <a:r>
              <a:rPr b="1"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&lt;/span&gt;&lt;br&gt;</a:t>
            </a:r>
          </a:p>
          <a:p>
            <a:pPr lvl="0">
              <a:spcBef>
                <a:spcPts val="0"/>
              </a:spcBef>
              <a:buNone/>
            </a:pPr>
            <a:r>
              <a:rPr b="1"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&lt;input </a:t>
            </a:r>
            <a:r>
              <a:rPr b="1" lang="uk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uk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"text" </a:t>
            </a:r>
            <a:r>
              <a:rPr b="1" lang="uk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style=</a:t>
            </a:r>
            <a:r>
              <a:rPr b="1" lang="uk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uk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uk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uk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red" </a:t>
            </a:r>
            <a:r>
              <a:rPr b="1" lang="uk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value=</a:t>
            </a:r>
            <a:r>
              <a:rPr b="1" lang="uk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"This is input"</a:t>
            </a:r>
            <a:r>
              <a:rPr b="1"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b="1"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&lt;p </a:t>
            </a:r>
            <a:r>
              <a:rPr b="1" lang="uk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style=</a:t>
            </a:r>
            <a:r>
              <a:rPr b="1" lang="uk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uk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uk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uk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blue"</a:t>
            </a:r>
            <a:r>
              <a:rPr b="1"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uk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This is p</a:t>
            </a:r>
            <a:r>
              <a:rPr b="1"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  <a:p>
            <a:pPr lvl="0">
              <a:spcBef>
                <a:spcPts val="0"/>
              </a:spcBef>
              <a:buNone/>
            </a:pPr>
            <a:r>
              <a:rPr b="1"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&lt;button </a:t>
            </a:r>
            <a:r>
              <a:rPr b="1" lang="uk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style=</a:t>
            </a:r>
            <a:r>
              <a:rPr b="1" lang="uk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uk" sz="12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uk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uk" sz="12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brown"</a:t>
            </a:r>
            <a:r>
              <a:rPr b="1"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uk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Click Me</a:t>
            </a:r>
            <a:r>
              <a:rPr b="1" lang="uk" sz="12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54025" y="1839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"/>
              <a:t>Стиль текста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889000"/>
            <a:ext cx="8520600" cy="381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&lt;b&gt; &lt;/b&gt; 			- </a:t>
            </a:r>
            <a:r>
              <a:rPr lang="uk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uk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Полужирный текст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&lt;i&gt; &lt;/i&gt; 			</a:t>
            </a:r>
            <a:r>
              <a:rPr lang="uk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i="1" lang="uk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Наклонный текст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&lt;u&gt; &lt;/u&gt;			</a:t>
            </a:r>
            <a:r>
              <a:rPr lang="uk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uk" sz="1400" u="sng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Подчеркнутый текст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&lt;strike&gt; &lt;/strike&gt;	</a:t>
            </a:r>
            <a:r>
              <a:rPr lang="uk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- Перечеркнутый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&lt;s&gt; &lt;/s&gt;			</a:t>
            </a:r>
            <a:r>
              <a:rPr lang="uk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- Перечеркнутый (второй вариант, от первого ничем не отличается)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&lt;tt&gt; &lt;/tt&gt;			</a:t>
            </a:r>
            <a:r>
              <a:rPr lang="uk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- моноширинный шрифт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&lt;small&gt; &lt;/small&gt;	</a:t>
            </a:r>
            <a:r>
              <a:rPr lang="uk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- Малый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&lt;big&gt; &lt;/big&gt;		</a:t>
            </a:r>
            <a:r>
              <a:rPr lang="uk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- Большой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&lt;sup&gt; &lt;/sup&gt;		</a:t>
            </a:r>
            <a:r>
              <a:rPr lang="uk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- Верхний </a:t>
            </a:r>
            <a:r>
              <a:rPr baseline="30000" lang="uk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индекс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&lt;sub&gt; &lt;/sub&gt;		</a:t>
            </a:r>
            <a:r>
              <a:rPr lang="uk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- Нижний </a:t>
            </a:r>
            <a:r>
              <a:rPr baseline="-25000" lang="uk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индекс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 sz="1400"/>
              <a:t>Ну думаю понятно.. текст заключённый между этими открывающими и закрывающими тегами приобретёт нужный нам стиль. Вот пример, сделайте что-то подобное у себя в файлике index.php и посмотрите результат.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