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5143500" cx="9144000"/>
  <p:notesSz cx="6858000" cy="9144000"/>
  <p:embeddedFontLst>
    <p:embeddedFont>
      <p:font typeface="Roboto"/>
      <p:regular r:id="rId33"/>
      <p:bold r:id="rId34"/>
      <p:italic r:id="rId35"/>
      <p:boldItalic r:id="rId36"/>
    </p:embeddedFont>
    <p:embeddedFont>
      <p:font typeface="Source Code Pro"/>
      <p:regular r:id="rId37"/>
      <p:bold r:id="rId38"/>
    </p:embeddedFont>
    <p:embeddedFont>
      <p:font typeface="Oswald"/>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font" Target="fonts/Oswald-bold.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oboto-italic.fntdata"/><Relationship Id="rId12" Type="http://schemas.openxmlformats.org/officeDocument/2006/relationships/slide" Target="slides/slide8.xml"/><Relationship Id="rId34" Type="http://schemas.openxmlformats.org/officeDocument/2006/relationships/font" Target="fonts/Roboto-bold.fntdata"/><Relationship Id="rId15" Type="http://schemas.openxmlformats.org/officeDocument/2006/relationships/slide" Target="slides/slide11.xml"/><Relationship Id="rId37" Type="http://schemas.openxmlformats.org/officeDocument/2006/relationships/font" Target="fonts/SourceCodePro-regular.fntdata"/><Relationship Id="rId14" Type="http://schemas.openxmlformats.org/officeDocument/2006/relationships/slide" Target="slides/slide10.xml"/><Relationship Id="rId36" Type="http://schemas.openxmlformats.org/officeDocument/2006/relationships/font" Target="fonts/Roboto-boldItalic.fntdata"/><Relationship Id="rId17" Type="http://schemas.openxmlformats.org/officeDocument/2006/relationships/slide" Target="slides/slide13.xml"/><Relationship Id="rId39" Type="http://schemas.openxmlformats.org/officeDocument/2006/relationships/font" Target="fonts/Oswald-regular.fntdata"/><Relationship Id="rId16" Type="http://schemas.openxmlformats.org/officeDocument/2006/relationships/slide" Target="slides/slide12.xml"/><Relationship Id="rId38" Type="http://schemas.openxmlformats.org/officeDocument/2006/relationships/font" Target="fonts/SourceCodePro-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a:off x="-25" y="0"/>
            <a:ext cx="9144000" cy="31242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411175" y="644300"/>
            <a:ext cx="8282400" cy="2109000"/>
          </a:xfrm>
          <a:prstGeom prst="rect">
            <a:avLst/>
          </a:prstGeom>
        </p:spPr>
        <p:txBody>
          <a:bodyPr anchorCtr="0" anchor="b" bIns="91425" lIns="91425" rIns="91425" tIns="91425"/>
          <a:lstStyle>
            <a:lvl1pPr lvl="0" algn="ctr">
              <a:spcBef>
                <a:spcPts val="0"/>
              </a:spcBef>
              <a:buClr>
                <a:schemeClr val="lt1"/>
              </a:buClr>
              <a:buSzPct val="100000"/>
              <a:defRPr sz="6000">
                <a:solidFill>
                  <a:schemeClr val="lt1"/>
                </a:solidFill>
              </a:defRPr>
            </a:lvl1pPr>
            <a:lvl2pPr lvl="1" algn="ctr">
              <a:spcBef>
                <a:spcPts val="0"/>
              </a:spcBef>
              <a:buClr>
                <a:schemeClr val="lt1"/>
              </a:buClr>
              <a:buSzPct val="100000"/>
              <a:defRPr sz="6000">
                <a:solidFill>
                  <a:schemeClr val="lt1"/>
                </a:solidFill>
              </a:defRPr>
            </a:lvl2pPr>
            <a:lvl3pPr lvl="2" algn="ctr">
              <a:spcBef>
                <a:spcPts val="0"/>
              </a:spcBef>
              <a:buClr>
                <a:schemeClr val="lt1"/>
              </a:buClr>
              <a:buSzPct val="100000"/>
              <a:defRPr sz="6000">
                <a:solidFill>
                  <a:schemeClr val="lt1"/>
                </a:solidFill>
              </a:defRPr>
            </a:lvl3pPr>
            <a:lvl4pPr lvl="3" algn="ctr">
              <a:spcBef>
                <a:spcPts val="0"/>
              </a:spcBef>
              <a:buClr>
                <a:schemeClr val="lt1"/>
              </a:buClr>
              <a:buSzPct val="100000"/>
              <a:defRPr sz="6000">
                <a:solidFill>
                  <a:schemeClr val="lt1"/>
                </a:solidFill>
              </a:defRPr>
            </a:lvl4pPr>
            <a:lvl5pPr lvl="4" algn="ctr">
              <a:spcBef>
                <a:spcPts val="0"/>
              </a:spcBef>
              <a:buClr>
                <a:schemeClr val="lt1"/>
              </a:buClr>
              <a:buSzPct val="100000"/>
              <a:defRPr sz="6000">
                <a:solidFill>
                  <a:schemeClr val="lt1"/>
                </a:solidFill>
              </a:defRPr>
            </a:lvl5pPr>
            <a:lvl6pPr lvl="5" algn="ctr">
              <a:spcBef>
                <a:spcPts val="0"/>
              </a:spcBef>
              <a:buClr>
                <a:schemeClr val="lt1"/>
              </a:buClr>
              <a:buSzPct val="100000"/>
              <a:defRPr sz="6000">
                <a:solidFill>
                  <a:schemeClr val="lt1"/>
                </a:solidFill>
              </a:defRPr>
            </a:lvl6pPr>
            <a:lvl7pPr lvl="6" algn="ctr">
              <a:spcBef>
                <a:spcPts val="0"/>
              </a:spcBef>
              <a:buClr>
                <a:schemeClr val="lt1"/>
              </a:buClr>
              <a:buSzPct val="100000"/>
              <a:defRPr sz="6000">
                <a:solidFill>
                  <a:schemeClr val="lt1"/>
                </a:solidFill>
              </a:defRPr>
            </a:lvl7pPr>
            <a:lvl8pPr lvl="7" algn="ctr">
              <a:spcBef>
                <a:spcPts val="0"/>
              </a:spcBef>
              <a:buClr>
                <a:schemeClr val="lt1"/>
              </a:buClr>
              <a:buSzPct val="100000"/>
              <a:defRPr sz="6000">
                <a:solidFill>
                  <a:schemeClr val="lt1"/>
                </a:solidFill>
              </a:defRPr>
            </a:lvl8pPr>
            <a:lvl9pPr lvl="8" algn="ctr">
              <a:spcBef>
                <a:spcPts val="0"/>
              </a:spcBef>
              <a:buClr>
                <a:schemeClr val="lt1"/>
              </a:buClr>
              <a:buSzPct val="100000"/>
              <a:defRPr sz="6000">
                <a:solidFill>
                  <a:schemeClr val="lt1"/>
                </a:solidFill>
              </a:defRPr>
            </a:lvl9pPr>
          </a:lstStyle>
          <a:p/>
        </p:txBody>
      </p:sp>
      <p:sp>
        <p:nvSpPr>
          <p:cNvPr id="13" name="Shape 13"/>
          <p:cNvSpPr txBox="1"/>
          <p:nvPr>
            <p:ph idx="1" type="subTitle"/>
          </p:nvPr>
        </p:nvSpPr>
        <p:spPr>
          <a:xfrm>
            <a:off x="411175" y="3398250"/>
            <a:ext cx="8282400" cy="1260600"/>
          </a:xfrm>
          <a:prstGeom prst="rect">
            <a:avLst/>
          </a:prstGeom>
        </p:spPr>
        <p:txBody>
          <a:bodyPr anchorCtr="0" anchor="ctr" bIns="91425" lIns="91425" rIns="91425" tIns="91425"/>
          <a:lstStyle>
            <a:lvl1pPr lvl="0" algn="ctr">
              <a:lnSpc>
                <a:spcPct val="100000"/>
              </a:lnSpc>
              <a:spcBef>
                <a:spcPts val="0"/>
              </a:spcBef>
              <a:spcAft>
                <a:spcPts val="0"/>
              </a:spcAft>
              <a:buSzPct val="100000"/>
              <a:buFont typeface="Oswald"/>
              <a:buNone/>
              <a:defRPr sz="3600">
                <a:latin typeface="Oswald"/>
                <a:ea typeface="Oswald"/>
                <a:cs typeface="Oswald"/>
                <a:sym typeface="Oswald"/>
              </a:defRPr>
            </a:lvl1pPr>
            <a:lvl2pPr lvl="1" algn="ctr">
              <a:lnSpc>
                <a:spcPct val="100000"/>
              </a:lnSpc>
              <a:spcBef>
                <a:spcPts val="0"/>
              </a:spcBef>
              <a:spcAft>
                <a:spcPts val="0"/>
              </a:spcAft>
              <a:buSzPct val="100000"/>
              <a:buFont typeface="Oswald"/>
              <a:buNone/>
              <a:defRPr sz="3600">
                <a:latin typeface="Oswald"/>
                <a:ea typeface="Oswald"/>
                <a:cs typeface="Oswald"/>
                <a:sym typeface="Oswald"/>
              </a:defRPr>
            </a:lvl2pPr>
            <a:lvl3pPr lvl="2" algn="ctr">
              <a:lnSpc>
                <a:spcPct val="100000"/>
              </a:lnSpc>
              <a:spcBef>
                <a:spcPts val="0"/>
              </a:spcBef>
              <a:spcAft>
                <a:spcPts val="0"/>
              </a:spcAft>
              <a:buSzPct val="100000"/>
              <a:buFont typeface="Oswald"/>
              <a:buNone/>
              <a:defRPr sz="3600">
                <a:latin typeface="Oswald"/>
                <a:ea typeface="Oswald"/>
                <a:cs typeface="Oswald"/>
                <a:sym typeface="Oswald"/>
              </a:defRPr>
            </a:lvl3pPr>
            <a:lvl4pPr lvl="3" algn="ctr">
              <a:lnSpc>
                <a:spcPct val="100000"/>
              </a:lnSpc>
              <a:spcBef>
                <a:spcPts val="0"/>
              </a:spcBef>
              <a:spcAft>
                <a:spcPts val="0"/>
              </a:spcAft>
              <a:buSzPct val="100000"/>
              <a:buFont typeface="Oswald"/>
              <a:buNone/>
              <a:defRPr sz="3600">
                <a:latin typeface="Oswald"/>
                <a:ea typeface="Oswald"/>
                <a:cs typeface="Oswald"/>
                <a:sym typeface="Oswald"/>
              </a:defRPr>
            </a:lvl4pPr>
            <a:lvl5pPr lvl="4" algn="ctr">
              <a:lnSpc>
                <a:spcPct val="100000"/>
              </a:lnSpc>
              <a:spcBef>
                <a:spcPts val="0"/>
              </a:spcBef>
              <a:spcAft>
                <a:spcPts val="0"/>
              </a:spcAft>
              <a:buSzPct val="100000"/>
              <a:buFont typeface="Oswald"/>
              <a:buNone/>
              <a:defRPr sz="3600">
                <a:latin typeface="Oswald"/>
                <a:ea typeface="Oswald"/>
                <a:cs typeface="Oswald"/>
                <a:sym typeface="Oswald"/>
              </a:defRPr>
            </a:lvl5pPr>
            <a:lvl6pPr lvl="5" algn="ctr">
              <a:lnSpc>
                <a:spcPct val="100000"/>
              </a:lnSpc>
              <a:spcBef>
                <a:spcPts val="0"/>
              </a:spcBef>
              <a:spcAft>
                <a:spcPts val="0"/>
              </a:spcAft>
              <a:buSzPct val="100000"/>
              <a:buFont typeface="Oswald"/>
              <a:buNone/>
              <a:defRPr sz="3600">
                <a:latin typeface="Oswald"/>
                <a:ea typeface="Oswald"/>
                <a:cs typeface="Oswald"/>
                <a:sym typeface="Oswald"/>
              </a:defRPr>
            </a:lvl6pPr>
            <a:lvl7pPr lvl="6" algn="ctr">
              <a:lnSpc>
                <a:spcPct val="100000"/>
              </a:lnSpc>
              <a:spcBef>
                <a:spcPts val="0"/>
              </a:spcBef>
              <a:spcAft>
                <a:spcPts val="0"/>
              </a:spcAft>
              <a:buSzPct val="100000"/>
              <a:buFont typeface="Oswald"/>
              <a:buNone/>
              <a:defRPr sz="3600">
                <a:latin typeface="Oswald"/>
                <a:ea typeface="Oswald"/>
                <a:cs typeface="Oswald"/>
                <a:sym typeface="Oswald"/>
              </a:defRPr>
            </a:lvl7pPr>
            <a:lvl8pPr lvl="7" algn="ctr">
              <a:lnSpc>
                <a:spcPct val="100000"/>
              </a:lnSpc>
              <a:spcBef>
                <a:spcPts val="0"/>
              </a:spcBef>
              <a:spcAft>
                <a:spcPts val="0"/>
              </a:spcAft>
              <a:buSzPct val="100000"/>
              <a:buFont typeface="Oswald"/>
              <a:buNone/>
              <a:defRPr sz="3600">
                <a:latin typeface="Oswald"/>
                <a:ea typeface="Oswald"/>
                <a:cs typeface="Oswald"/>
                <a:sym typeface="Oswald"/>
              </a:defRPr>
            </a:lvl8pPr>
            <a:lvl9pPr lvl="8" algn="ctr">
              <a:lnSpc>
                <a:spcPct val="100000"/>
              </a:lnSpc>
              <a:spcBef>
                <a:spcPts val="0"/>
              </a:spcBef>
              <a:spcAft>
                <a:spcPts val="0"/>
              </a:spcAft>
              <a:buSzPct val="100000"/>
              <a:buFont typeface="Oswald"/>
              <a:buNone/>
              <a:defRPr sz="3600">
                <a:latin typeface="Oswald"/>
                <a:ea typeface="Oswald"/>
                <a:cs typeface="Oswald"/>
                <a:sym typeface="Oswald"/>
              </a:defRPr>
            </a:lvl9pPr>
          </a:lstStyle>
          <a:p/>
        </p:txBody>
      </p:sp>
      <p:sp>
        <p:nvSpPr>
          <p:cNvPr id="14" name="Shape 1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1" name="Shape 51"/>
        <p:cNvGrpSpPr/>
        <p:nvPr/>
      </p:nvGrpSpPr>
      <p:grpSpPr>
        <a:xfrm>
          <a:off x="0" y="0"/>
          <a:ext cx="0" cy="0"/>
          <a:chOff x="0" y="0"/>
          <a:chExt cx="0" cy="0"/>
        </a:xfrm>
      </p:grpSpPr>
      <p:cxnSp>
        <p:nvCxnSpPr>
          <p:cNvPr id="52" name="Shape 52"/>
          <p:cNvCxnSpPr/>
          <p:nvPr/>
        </p:nvCxnSpPr>
        <p:spPr>
          <a:xfrm>
            <a:off x="413275" y="2988275"/>
            <a:ext cx="910500" cy="0"/>
          </a:xfrm>
          <a:prstGeom prst="straightConnector1">
            <a:avLst/>
          </a:prstGeom>
          <a:noFill/>
          <a:ln cap="flat" cmpd="sng" w="28575">
            <a:solidFill>
              <a:schemeClr val="dk1"/>
            </a:solidFill>
            <a:prstDash val="lgDash"/>
            <a:round/>
            <a:headEnd len="med" w="med" type="none"/>
            <a:tailEnd len="med" w="med" type="none"/>
          </a:ln>
        </p:spPr>
      </p:cxnSp>
      <p:sp>
        <p:nvSpPr>
          <p:cNvPr id="53" name="Shape 53"/>
          <p:cNvSpPr txBox="1"/>
          <p:nvPr>
            <p:ph type="title"/>
          </p:nvPr>
        </p:nvSpPr>
        <p:spPr>
          <a:xfrm>
            <a:off x="311700" y="1106125"/>
            <a:ext cx="8520600" cy="1963500"/>
          </a:xfrm>
          <a:prstGeom prst="rect">
            <a:avLst/>
          </a:prstGeom>
        </p:spPr>
        <p:txBody>
          <a:bodyPr anchorCtr="0" anchor="b" bIns="91425" lIns="91425" rIns="91425" tIns="91425"/>
          <a:lstStyle>
            <a:lvl1pPr lvl="0">
              <a:spcBef>
                <a:spcPts val="0"/>
              </a:spcBef>
              <a:buSzPct val="100000"/>
              <a:defRPr sz="12000"/>
            </a:lvl1pPr>
            <a:lvl2pPr lvl="1">
              <a:spcBef>
                <a:spcPts val="0"/>
              </a:spcBef>
              <a:buSzPct val="100000"/>
              <a:defRPr sz="12000"/>
            </a:lvl2pPr>
            <a:lvl3pPr lvl="2">
              <a:spcBef>
                <a:spcPts val="0"/>
              </a:spcBef>
              <a:buSzPct val="100000"/>
              <a:defRPr sz="12000"/>
            </a:lvl3pPr>
            <a:lvl4pPr lvl="3">
              <a:spcBef>
                <a:spcPts val="0"/>
              </a:spcBef>
              <a:buSzPct val="100000"/>
              <a:defRPr sz="12000"/>
            </a:lvl4pPr>
            <a:lvl5pPr lvl="4">
              <a:spcBef>
                <a:spcPts val="0"/>
              </a:spcBef>
              <a:buSzPct val="100000"/>
              <a:defRPr sz="12000"/>
            </a:lvl5pPr>
            <a:lvl6pPr lvl="5">
              <a:spcBef>
                <a:spcPts val="0"/>
              </a:spcBef>
              <a:buSzPct val="100000"/>
              <a:defRPr sz="12000"/>
            </a:lvl6pPr>
            <a:lvl7pPr lvl="6">
              <a:spcBef>
                <a:spcPts val="0"/>
              </a:spcBef>
              <a:buSzPct val="100000"/>
              <a:defRPr sz="12000"/>
            </a:lvl7pPr>
            <a:lvl8pPr lvl="7">
              <a:spcBef>
                <a:spcPts val="0"/>
              </a:spcBef>
              <a:buSzPct val="100000"/>
              <a:defRPr sz="12000"/>
            </a:lvl8pPr>
            <a:lvl9pPr lvl="8">
              <a:spcBef>
                <a:spcPts val="0"/>
              </a:spcBef>
              <a:buSzPct val="100000"/>
              <a:defRPr sz="12000"/>
            </a:lvl9pPr>
          </a:lstStyle>
          <a:p/>
        </p:txBody>
      </p:sp>
      <p:sp>
        <p:nvSpPr>
          <p:cNvPr id="54" name="Shape 54"/>
          <p:cNvSpPr txBox="1"/>
          <p:nvPr>
            <p:ph idx="1" type="body"/>
          </p:nvPr>
        </p:nvSpPr>
        <p:spPr>
          <a:xfrm>
            <a:off x="311700" y="3152225"/>
            <a:ext cx="8520600" cy="1300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5" name="Shape 5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p:nvPr/>
        </p:nvSpPr>
        <p:spPr>
          <a:xfrm>
            <a:off x="0" y="1567350"/>
            <a:ext cx="9144000" cy="20088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7" name="Shape 17"/>
          <p:cNvSpPr txBox="1"/>
          <p:nvPr>
            <p:ph type="title"/>
          </p:nvPr>
        </p:nvSpPr>
        <p:spPr>
          <a:xfrm>
            <a:off x="430800" y="1889700"/>
            <a:ext cx="8282400" cy="1516500"/>
          </a:xfrm>
          <a:prstGeom prst="rect">
            <a:avLst/>
          </a:prstGeom>
        </p:spPr>
        <p:txBody>
          <a:bodyPr anchorCtr="0" anchor="ctr" bIns="91425" lIns="91425" rIns="91425" tIns="91425"/>
          <a:lstStyle>
            <a:lvl1pPr lvl="0" algn="ctr">
              <a:spcBef>
                <a:spcPts val="0"/>
              </a:spcBef>
              <a:buClr>
                <a:schemeClr val="lt1"/>
              </a:buClr>
              <a:buSzPct val="100000"/>
              <a:defRPr sz="3600">
                <a:solidFill>
                  <a:schemeClr val="lt1"/>
                </a:solidFill>
              </a:defRPr>
            </a:lvl1pPr>
            <a:lvl2pPr lvl="1" algn="ctr">
              <a:spcBef>
                <a:spcPts val="0"/>
              </a:spcBef>
              <a:buClr>
                <a:schemeClr val="lt1"/>
              </a:buClr>
              <a:buSzPct val="100000"/>
              <a:defRPr sz="3600">
                <a:solidFill>
                  <a:schemeClr val="lt1"/>
                </a:solidFill>
              </a:defRPr>
            </a:lvl2pPr>
            <a:lvl3pPr lvl="2" algn="ctr">
              <a:spcBef>
                <a:spcPts val="0"/>
              </a:spcBef>
              <a:buClr>
                <a:schemeClr val="lt1"/>
              </a:buClr>
              <a:buSzPct val="100000"/>
              <a:defRPr sz="3600">
                <a:solidFill>
                  <a:schemeClr val="lt1"/>
                </a:solidFill>
              </a:defRPr>
            </a:lvl3pPr>
            <a:lvl4pPr lvl="3" algn="ctr">
              <a:spcBef>
                <a:spcPts val="0"/>
              </a:spcBef>
              <a:buClr>
                <a:schemeClr val="lt1"/>
              </a:buClr>
              <a:buSzPct val="100000"/>
              <a:defRPr sz="3600">
                <a:solidFill>
                  <a:schemeClr val="lt1"/>
                </a:solidFill>
              </a:defRPr>
            </a:lvl4pPr>
            <a:lvl5pPr lvl="4" algn="ctr">
              <a:spcBef>
                <a:spcPts val="0"/>
              </a:spcBef>
              <a:buClr>
                <a:schemeClr val="lt1"/>
              </a:buClr>
              <a:buSzPct val="100000"/>
              <a:defRPr sz="3600">
                <a:solidFill>
                  <a:schemeClr val="lt1"/>
                </a:solidFill>
              </a:defRPr>
            </a:lvl5pPr>
            <a:lvl6pPr lvl="5" algn="ctr">
              <a:spcBef>
                <a:spcPts val="0"/>
              </a:spcBef>
              <a:buClr>
                <a:schemeClr val="lt1"/>
              </a:buClr>
              <a:buSzPct val="100000"/>
              <a:defRPr sz="3600">
                <a:solidFill>
                  <a:schemeClr val="lt1"/>
                </a:solidFill>
              </a:defRPr>
            </a:lvl6pPr>
            <a:lvl7pPr lvl="6" algn="ctr">
              <a:spcBef>
                <a:spcPts val="0"/>
              </a:spcBef>
              <a:buClr>
                <a:schemeClr val="lt1"/>
              </a:buClr>
              <a:buSzPct val="100000"/>
              <a:defRPr sz="3600">
                <a:solidFill>
                  <a:schemeClr val="lt1"/>
                </a:solidFill>
              </a:defRPr>
            </a:lvl7pPr>
            <a:lvl8pPr lvl="7" algn="ctr">
              <a:spcBef>
                <a:spcPts val="0"/>
              </a:spcBef>
              <a:buClr>
                <a:schemeClr val="lt1"/>
              </a:buClr>
              <a:buSzPct val="100000"/>
              <a:defRPr sz="3600">
                <a:solidFill>
                  <a:schemeClr val="lt1"/>
                </a:solidFill>
              </a:defRPr>
            </a:lvl8pPr>
            <a:lvl9pPr lvl="8" algn="ctr">
              <a:spcBef>
                <a:spcPts val="0"/>
              </a:spcBef>
              <a:buClr>
                <a:schemeClr val="lt1"/>
              </a:buClr>
              <a:buSzPct val="100000"/>
              <a:defRPr sz="3600">
                <a:solidFill>
                  <a:schemeClr val="lt1"/>
                </a:solidFill>
              </a:defRPr>
            </a:lvl9pPr>
          </a:lstStyle>
          <a:p/>
        </p:txBody>
      </p:sp>
      <p:sp>
        <p:nvSpPr>
          <p:cNvPr id="18" name="Shape 1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cxnSp>
        <p:nvCxnSpPr>
          <p:cNvPr id="20" name="Shape 20"/>
          <p:cNvCxnSpPr/>
          <p:nvPr/>
        </p:nvCxnSpPr>
        <p:spPr>
          <a:xfrm>
            <a:off x="429200" y="1275577"/>
            <a:ext cx="614100" cy="0"/>
          </a:xfrm>
          <a:prstGeom prst="straightConnector1">
            <a:avLst/>
          </a:prstGeom>
          <a:noFill/>
          <a:ln cap="flat" cmpd="sng" w="19050">
            <a:solidFill>
              <a:schemeClr val="dk2"/>
            </a:solidFill>
            <a:prstDash val="lgDash"/>
            <a:round/>
            <a:headEnd len="med" w="med" type="none"/>
            <a:tailEnd len="med" w="med" type="none"/>
          </a:ln>
        </p:spPr>
      </p:cxnSp>
      <p:sp>
        <p:nvSpPr>
          <p:cNvPr id="21" name="Shape 21"/>
          <p:cNvSpPr txBox="1"/>
          <p:nvPr>
            <p:ph type="title"/>
          </p:nvPr>
        </p:nvSpPr>
        <p:spPr>
          <a:xfrm>
            <a:off x="311700" y="372500"/>
            <a:ext cx="8520600" cy="7335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468825"/>
            <a:ext cx="8520600" cy="3099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cxnSp>
        <p:nvCxnSpPr>
          <p:cNvPr id="25" name="Shape 25"/>
          <p:cNvCxnSpPr/>
          <p:nvPr/>
        </p:nvCxnSpPr>
        <p:spPr>
          <a:xfrm>
            <a:off x="429200" y="1275577"/>
            <a:ext cx="614100" cy="0"/>
          </a:xfrm>
          <a:prstGeom prst="straightConnector1">
            <a:avLst/>
          </a:prstGeom>
          <a:noFill/>
          <a:ln cap="flat" cmpd="sng" w="19050">
            <a:solidFill>
              <a:schemeClr val="dk2"/>
            </a:solidFill>
            <a:prstDash val="lgDash"/>
            <a:round/>
            <a:headEnd len="med" w="med" type="none"/>
            <a:tailEnd len="med" w="med" type="none"/>
          </a:ln>
        </p:spPr>
      </p:cxnSp>
      <p:sp>
        <p:nvSpPr>
          <p:cNvPr id="26" name="Shape 26"/>
          <p:cNvSpPr txBox="1"/>
          <p:nvPr>
            <p:ph type="title"/>
          </p:nvPr>
        </p:nvSpPr>
        <p:spPr>
          <a:xfrm>
            <a:off x="311700" y="372500"/>
            <a:ext cx="8520600" cy="7335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 type="body"/>
          </p:nvPr>
        </p:nvSpPr>
        <p:spPr>
          <a:xfrm>
            <a:off x="311700" y="1468825"/>
            <a:ext cx="3999900" cy="3099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2" type="body"/>
          </p:nvPr>
        </p:nvSpPr>
        <p:spPr>
          <a:xfrm>
            <a:off x="4832400" y="1468825"/>
            <a:ext cx="3999900" cy="3099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311700" y="372500"/>
            <a:ext cx="8520600" cy="7335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3" name="Shape 33"/>
        <p:cNvGrpSpPr/>
        <p:nvPr/>
      </p:nvGrpSpPr>
      <p:grpSpPr>
        <a:xfrm>
          <a:off x="0" y="0"/>
          <a:ext cx="0" cy="0"/>
          <a:chOff x="0" y="0"/>
          <a:chExt cx="0" cy="0"/>
        </a:xfrm>
      </p:grpSpPr>
      <p:cxnSp>
        <p:nvCxnSpPr>
          <p:cNvPr id="34" name="Shape 34"/>
          <p:cNvCxnSpPr/>
          <p:nvPr/>
        </p:nvCxnSpPr>
        <p:spPr>
          <a:xfrm>
            <a:off x="418675" y="1457787"/>
            <a:ext cx="614100" cy="0"/>
          </a:xfrm>
          <a:prstGeom prst="straightConnector1">
            <a:avLst/>
          </a:prstGeom>
          <a:noFill/>
          <a:ln cap="flat" cmpd="sng" w="19050">
            <a:solidFill>
              <a:schemeClr val="dk2"/>
            </a:solidFill>
            <a:prstDash val="lgDash"/>
            <a:round/>
            <a:headEnd len="med" w="med" type="none"/>
            <a:tailEnd len="med" w="med" type="none"/>
          </a:ln>
        </p:spPr>
      </p:cxnSp>
      <p:sp>
        <p:nvSpPr>
          <p:cNvPr id="35" name="Shape 35"/>
          <p:cNvSpPr txBox="1"/>
          <p:nvPr>
            <p:ph type="title"/>
          </p:nvPr>
        </p:nvSpPr>
        <p:spPr>
          <a:xfrm>
            <a:off x="311700" y="6318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6" name="Shape 36"/>
          <p:cNvSpPr txBox="1"/>
          <p:nvPr>
            <p:ph idx="1" type="body"/>
          </p:nvPr>
        </p:nvSpPr>
        <p:spPr>
          <a:xfrm>
            <a:off x="311700" y="1618203"/>
            <a:ext cx="2808000" cy="29508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8" name="Shape 38"/>
        <p:cNvGrpSpPr/>
        <p:nvPr/>
      </p:nvGrpSpPr>
      <p:grpSpPr>
        <a:xfrm>
          <a:off x="0" y="0"/>
          <a:ext cx="0" cy="0"/>
          <a:chOff x="0" y="0"/>
          <a:chExt cx="0" cy="0"/>
        </a:xfrm>
      </p:grpSpPr>
      <p:sp>
        <p:nvSpPr>
          <p:cNvPr id="39" name="Shape 39"/>
          <p:cNvSpPr txBox="1"/>
          <p:nvPr>
            <p:ph type="title"/>
          </p:nvPr>
        </p:nvSpPr>
        <p:spPr>
          <a:xfrm>
            <a:off x="490250" y="528900"/>
            <a:ext cx="5678100" cy="4085700"/>
          </a:xfrm>
          <a:prstGeom prst="rect">
            <a:avLst/>
          </a:prstGeom>
        </p:spPr>
        <p:txBody>
          <a:bodyPr anchorCtr="0" anchor="ctr" bIns="91425" lIns="91425" rIns="91425" tIns="91425"/>
          <a:lstStyle>
            <a:lvl1pPr lvl="0">
              <a:spcBef>
                <a:spcPts val="0"/>
              </a:spcBef>
              <a:buClr>
                <a:schemeClr val="lt1"/>
              </a:buClr>
              <a:buSzPct val="100000"/>
              <a:defRPr sz="5400">
                <a:solidFill>
                  <a:schemeClr val="lt1"/>
                </a:solidFill>
              </a:defRPr>
            </a:lvl1pPr>
            <a:lvl2pPr lvl="1">
              <a:spcBef>
                <a:spcPts val="0"/>
              </a:spcBef>
              <a:buClr>
                <a:schemeClr val="lt1"/>
              </a:buClr>
              <a:buSzPct val="100000"/>
              <a:defRPr sz="5400">
                <a:solidFill>
                  <a:schemeClr val="lt1"/>
                </a:solidFill>
              </a:defRPr>
            </a:lvl2pPr>
            <a:lvl3pPr lvl="2">
              <a:spcBef>
                <a:spcPts val="0"/>
              </a:spcBef>
              <a:buClr>
                <a:schemeClr val="lt1"/>
              </a:buClr>
              <a:buSzPct val="100000"/>
              <a:defRPr sz="5400">
                <a:solidFill>
                  <a:schemeClr val="lt1"/>
                </a:solidFill>
              </a:defRPr>
            </a:lvl3pPr>
            <a:lvl4pPr lvl="3">
              <a:spcBef>
                <a:spcPts val="0"/>
              </a:spcBef>
              <a:buClr>
                <a:schemeClr val="lt1"/>
              </a:buClr>
              <a:buSzPct val="100000"/>
              <a:defRPr sz="5400">
                <a:solidFill>
                  <a:schemeClr val="lt1"/>
                </a:solidFill>
              </a:defRPr>
            </a:lvl4pPr>
            <a:lvl5pPr lvl="4">
              <a:spcBef>
                <a:spcPts val="0"/>
              </a:spcBef>
              <a:buClr>
                <a:schemeClr val="lt1"/>
              </a:buClr>
              <a:buSzPct val="100000"/>
              <a:defRPr sz="5400">
                <a:solidFill>
                  <a:schemeClr val="lt1"/>
                </a:solidFill>
              </a:defRPr>
            </a:lvl5pPr>
            <a:lvl6pPr lvl="5">
              <a:spcBef>
                <a:spcPts val="0"/>
              </a:spcBef>
              <a:buClr>
                <a:schemeClr val="lt1"/>
              </a:buClr>
              <a:buSzPct val="100000"/>
              <a:defRPr sz="5400">
                <a:solidFill>
                  <a:schemeClr val="lt1"/>
                </a:solidFill>
              </a:defRPr>
            </a:lvl6pPr>
            <a:lvl7pPr lvl="6">
              <a:spcBef>
                <a:spcPts val="0"/>
              </a:spcBef>
              <a:buClr>
                <a:schemeClr val="lt1"/>
              </a:buClr>
              <a:buSzPct val="100000"/>
              <a:defRPr sz="5400">
                <a:solidFill>
                  <a:schemeClr val="lt1"/>
                </a:solidFill>
              </a:defRPr>
            </a:lvl7pPr>
            <a:lvl8pPr lvl="7">
              <a:spcBef>
                <a:spcPts val="0"/>
              </a:spcBef>
              <a:buClr>
                <a:schemeClr val="lt1"/>
              </a:buClr>
              <a:buSzPct val="100000"/>
              <a:defRPr sz="5400">
                <a:solidFill>
                  <a:schemeClr val="lt1"/>
                </a:solidFill>
              </a:defRPr>
            </a:lvl8pPr>
            <a:lvl9pPr lvl="8">
              <a:spcBef>
                <a:spcPts val="0"/>
              </a:spcBef>
              <a:buClr>
                <a:schemeClr val="lt1"/>
              </a:buClr>
              <a:buSzPct val="100000"/>
              <a:defRPr sz="5400">
                <a:solidFill>
                  <a:schemeClr val="lt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bg>
      <p:bgPr>
        <a:solidFill>
          <a:schemeClr val="dk1"/>
        </a:solidFill>
      </p:bgPr>
    </p:bg>
    <p:spTree>
      <p:nvGrpSpPr>
        <p:cNvPr id="41" name="Shape 41"/>
        <p:cNvGrpSpPr/>
        <p:nvPr/>
      </p:nvGrpSpPr>
      <p:grpSpPr>
        <a:xfrm>
          <a:off x="0" y="0"/>
          <a:ext cx="0" cy="0"/>
          <a:chOff x="0" y="0"/>
          <a:chExt cx="0" cy="0"/>
        </a:xfrm>
      </p:grpSpPr>
      <p:sp>
        <p:nvSpPr>
          <p:cNvPr id="42" name="Shape 42"/>
          <p:cNvSpPr/>
          <p:nvPr/>
        </p:nvSpPr>
        <p:spPr>
          <a:xfrm>
            <a:off x="4572000" y="175"/>
            <a:ext cx="4572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cxnSp>
        <p:nvCxnSpPr>
          <p:cNvPr id="43" name="Shape 43"/>
          <p:cNvCxnSpPr/>
          <p:nvPr/>
        </p:nvCxnSpPr>
        <p:spPr>
          <a:xfrm>
            <a:off x="5029675" y="4495500"/>
            <a:ext cx="577200" cy="0"/>
          </a:xfrm>
          <a:prstGeom prst="straightConnector1">
            <a:avLst/>
          </a:prstGeom>
          <a:noFill/>
          <a:ln cap="flat" cmpd="sng" w="19050">
            <a:solidFill>
              <a:schemeClr val="dk1"/>
            </a:solidFill>
            <a:prstDash val="lgDash"/>
            <a:round/>
            <a:headEnd len="med" w="med" type="none"/>
            <a:tailEnd len="med" w="med" type="none"/>
          </a:ln>
        </p:spPr>
      </p:cxnSp>
      <p:sp>
        <p:nvSpPr>
          <p:cNvPr id="44" name="Shape 44"/>
          <p:cNvSpPr txBox="1"/>
          <p:nvPr>
            <p:ph type="title"/>
          </p:nvPr>
        </p:nvSpPr>
        <p:spPr>
          <a:xfrm>
            <a:off x="265500" y="1078750"/>
            <a:ext cx="4045200" cy="1789200"/>
          </a:xfrm>
          <a:prstGeom prst="rect">
            <a:avLst/>
          </a:prstGeom>
        </p:spPr>
        <p:txBody>
          <a:bodyPr anchorCtr="0" anchor="b" bIns="91425" lIns="91425" rIns="91425" tIns="91425"/>
          <a:lstStyle>
            <a:lvl1pPr lvl="0" algn="ctr">
              <a:spcBef>
                <a:spcPts val="0"/>
              </a:spcBef>
              <a:buClr>
                <a:schemeClr val="lt1"/>
              </a:buClr>
              <a:buSzPct val="100000"/>
              <a:defRPr sz="4600">
                <a:solidFill>
                  <a:schemeClr val="lt1"/>
                </a:solidFill>
              </a:defRPr>
            </a:lvl1pPr>
            <a:lvl2pPr lvl="1" algn="ctr">
              <a:spcBef>
                <a:spcPts val="0"/>
              </a:spcBef>
              <a:buClr>
                <a:schemeClr val="lt1"/>
              </a:buClr>
              <a:buSzPct val="100000"/>
              <a:defRPr sz="4600">
                <a:solidFill>
                  <a:schemeClr val="lt1"/>
                </a:solidFill>
              </a:defRPr>
            </a:lvl2pPr>
            <a:lvl3pPr lvl="2" algn="ctr">
              <a:spcBef>
                <a:spcPts val="0"/>
              </a:spcBef>
              <a:buClr>
                <a:schemeClr val="lt1"/>
              </a:buClr>
              <a:buSzPct val="100000"/>
              <a:defRPr sz="4600">
                <a:solidFill>
                  <a:schemeClr val="lt1"/>
                </a:solidFill>
              </a:defRPr>
            </a:lvl3pPr>
            <a:lvl4pPr lvl="3" algn="ctr">
              <a:spcBef>
                <a:spcPts val="0"/>
              </a:spcBef>
              <a:buClr>
                <a:schemeClr val="lt1"/>
              </a:buClr>
              <a:buSzPct val="100000"/>
              <a:defRPr sz="4600">
                <a:solidFill>
                  <a:schemeClr val="lt1"/>
                </a:solidFill>
              </a:defRPr>
            </a:lvl4pPr>
            <a:lvl5pPr lvl="4" algn="ctr">
              <a:spcBef>
                <a:spcPts val="0"/>
              </a:spcBef>
              <a:buClr>
                <a:schemeClr val="lt1"/>
              </a:buClr>
              <a:buSzPct val="100000"/>
              <a:defRPr sz="4600">
                <a:solidFill>
                  <a:schemeClr val="lt1"/>
                </a:solidFill>
              </a:defRPr>
            </a:lvl5pPr>
            <a:lvl6pPr lvl="5" algn="ctr">
              <a:spcBef>
                <a:spcPts val="0"/>
              </a:spcBef>
              <a:buClr>
                <a:schemeClr val="lt1"/>
              </a:buClr>
              <a:buSzPct val="100000"/>
              <a:defRPr sz="4600">
                <a:solidFill>
                  <a:schemeClr val="lt1"/>
                </a:solidFill>
              </a:defRPr>
            </a:lvl6pPr>
            <a:lvl7pPr lvl="6" algn="ctr">
              <a:spcBef>
                <a:spcPts val="0"/>
              </a:spcBef>
              <a:buClr>
                <a:schemeClr val="lt1"/>
              </a:buClr>
              <a:buSzPct val="100000"/>
              <a:defRPr sz="4600">
                <a:solidFill>
                  <a:schemeClr val="lt1"/>
                </a:solidFill>
              </a:defRPr>
            </a:lvl7pPr>
            <a:lvl8pPr lvl="7" algn="ctr">
              <a:spcBef>
                <a:spcPts val="0"/>
              </a:spcBef>
              <a:buClr>
                <a:schemeClr val="lt1"/>
              </a:buClr>
              <a:buSzPct val="100000"/>
              <a:defRPr sz="4600">
                <a:solidFill>
                  <a:schemeClr val="lt1"/>
                </a:solidFill>
              </a:defRPr>
            </a:lvl8pPr>
            <a:lvl9pPr lvl="8" algn="ctr">
              <a:spcBef>
                <a:spcPts val="0"/>
              </a:spcBef>
              <a:buClr>
                <a:schemeClr val="lt1"/>
              </a:buClr>
              <a:buSzPct val="100000"/>
              <a:defRPr sz="4600">
                <a:solidFill>
                  <a:schemeClr val="lt1"/>
                </a:solidFill>
              </a:defRPr>
            </a:lvl9pPr>
          </a:lstStyle>
          <a:p/>
        </p:txBody>
      </p:sp>
      <p:sp>
        <p:nvSpPr>
          <p:cNvPr id="45" name="Shape 45"/>
          <p:cNvSpPr txBox="1"/>
          <p:nvPr>
            <p:ph idx="1" type="subTitle"/>
          </p:nvPr>
        </p:nvSpPr>
        <p:spPr>
          <a:xfrm>
            <a:off x="265500" y="29214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lt1"/>
              </a:buClr>
              <a:buSzPct val="100000"/>
              <a:buNone/>
              <a:defRPr sz="1900">
                <a:solidFill>
                  <a:schemeClr val="lt1"/>
                </a:solidFill>
              </a:defRPr>
            </a:lvl1pPr>
            <a:lvl2pPr lvl="1" algn="ctr">
              <a:lnSpc>
                <a:spcPct val="100000"/>
              </a:lnSpc>
              <a:spcBef>
                <a:spcPts val="0"/>
              </a:spcBef>
              <a:spcAft>
                <a:spcPts val="0"/>
              </a:spcAft>
              <a:buClr>
                <a:schemeClr val="lt1"/>
              </a:buClr>
              <a:buSzPct val="100000"/>
              <a:buNone/>
              <a:defRPr sz="1900">
                <a:solidFill>
                  <a:schemeClr val="lt1"/>
                </a:solidFill>
              </a:defRPr>
            </a:lvl2pPr>
            <a:lvl3pPr lvl="2" algn="ctr">
              <a:lnSpc>
                <a:spcPct val="100000"/>
              </a:lnSpc>
              <a:spcBef>
                <a:spcPts val="0"/>
              </a:spcBef>
              <a:spcAft>
                <a:spcPts val="0"/>
              </a:spcAft>
              <a:buClr>
                <a:schemeClr val="lt1"/>
              </a:buClr>
              <a:buSzPct val="100000"/>
              <a:buNone/>
              <a:defRPr sz="1900">
                <a:solidFill>
                  <a:schemeClr val="lt1"/>
                </a:solidFill>
              </a:defRPr>
            </a:lvl3pPr>
            <a:lvl4pPr lvl="3" algn="ctr">
              <a:lnSpc>
                <a:spcPct val="100000"/>
              </a:lnSpc>
              <a:spcBef>
                <a:spcPts val="0"/>
              </a:spcBef>
              <a:spcAft>
                <a:spcPts val="0"/>
              </a:spcAft>
              <a:buClr>
                <a:schemeClr val="lt1"/>
              </a:buClr>
              <a:buSzPct val="100000"/>
              <a:buNone/>
              <a:defRPr sz="1900">
                <a:solidFill>
                  <a:schemeClr val="lt1"/>
                </a:solidFill>
              </a:defRPr>
            </a:lvl4pPr>
            <a:lvl5pPr lvl="4" algn="ctr">
              <a:lnSpc>
                <a:spcPct val="100000"/>
              </a:lnSpc>
              <a:spcBef>
                <a:spcPts val="0"/>
              </a:spcBef>
              <a:spcAft>
                <a:spcPts val="0"/>
              </a:spcAft>
              <a:buClr>
                <a:schemeClr val="lt1"/>
              </a:buClr>
              <a:buSzPct val="100000"/>
              <a:buNone/>
              <a:defRPr sz="1900">
                <a:solidFill>
                  <a:schemeClr val="lt1"/>
                </a:solidFill>
              </a:defRPr>
            </a:lvl5pPr>
            <a:lvl6pPr lvl="5" algn="ctr">
              <a:lnSpc>
                <a:spcPct val="100000"/>
              </a:lnSpc>
              <a:spcBef>
                <a:spcPts val="0"/>
              </a:spcBef>
              <a:spcAft>
                <a:spcPts val="0"/>
              </a:spcAft>
              <a:buClr>
                <a:schemeClr val="lt1"/>
              </a:buClr>
              <a:buSzPct val="100000"/>
              <a:buNone/>
              <a:defRPr sz="1900">
                <a:solidFill>
                  <a:schemeClr val="lt1"/>
                </a:solidFill>
              </a:defRPr>
            </a:lvl6pPr>
            <a:lvl7pPr lvl="6" algn="ctr">
              <a:lnSpc>
                <a:spcPct val="100000"/>
              </a:lnSpc>
              <a:spcBef>
                <a:spcPts val="0"/>
              </a:spcBef>
              <a:spcAft>
                <a:spcPts val="0"/>
              </a:spcAft>
              <a:buClr>
                <a:schemeClr val="lt1"/>
              </a:buClr>
              <a:buSzPct val="100000"/>
              <a:buNone/>
              <a:defRPr sz="1900">
                <a:solidFill>
                  <a:schemeClr val="lt1"/>
                </a:solidFill>
              </a:defRPr>
            </a:lvl7pPr>
            <a:lvl8pPr lvl="7" algn="ctr">
              <a:lnSpc>
                <a:spcPct val="100000"/>
              </a:lnSpc>
              <a:spcBef>
                <a:spcPts val="0"/>
              </a:spcBef>
              <a:spcAft>
                <a:spcPts val="0"/>
              </a:spcAft>
              <a:buClr>
                <a:schemeClr val="lt1"/>
              </a:buClr>
              <a:buSzPct val="100000"/>
              <a:buNone/>
              <a:defRPr sz="1900">
                <a:solidFill>
                  <a:schemeClr val="lt1"/>
                </a:solidFill>
              </a:defRPr>
            </a:lvl8pPr>
            <a:lvl9pPr lvl="8" algn="ctr">
              <a:lnSpc>
                <a:spcPct val="100000"/>
              </a:lnSpc>
              <a:spcBef>
                <a:spcPts val="0"/>
              </a:spcBef>
              <a:spcAft>
                <a:spcPts val="0"/>
              </a:spcAft>
              <a:buClr>
                <a:schemeClr val="lt1"/>
              </a:buClr>
              <a:buSzPct val="100000"/>
              <a:buNone/>
              <a:defRPr sz="1900">
                <a:solidFill>
                  <a:schemeClr val="lt1"/>
                </a:solidFill>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8" name="Shape 48"/>
        <p:cNvGrpSpPr/>
        <p:nvPr/>
      </p:nvGrpSpPr>
      <p:grpSpPr>
        <a:xfrm>
          <a:off x="0" y="0"/>
          <a:ext cx="0" cy="0"/>
          <a:chOff x="0" y="0"/>
          <a:chExt cx="0" cy="0"/>
        </a:xfrm>
      </p:grpSpPr>
      <p:sp>
        <p:nvSpPr>
          <p:cNvPr id="49" name="Shape 49"/>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SzPct val="100000"/>
              <a:buFont typeface="Oswald"/>
              <a:buNone/>
              <a:defRPr sz="2100">
                <a:latin typeface="Oswald"/>
                <a:ea typeface="Oswald"/>
                <a:cs typeface="Oswald"/>
                <a:sym typeface="Oswald"/>
              </a:defRPr>
            </a:lvl1pPr>
          </a:lstStyle>
          <a:p/>
        </p:txBody>
      </p:sp>
      <p:sp>
        <p:nvSpPr>
          <p:cNvPr id="50" name="Shape 5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72500"/>
            <a:ext cx="8520600" cy="733500"/>
          </a:xfrm>
          <a:prstGeom prst="rect">
            <a:avLst/>
          </a:prstGeom>
          <a:noFill/>
          <a:ln>
            <a:noFill/>
          </a:ln>
        </p:spPr>
        <p:txBody>
          <a:bodyPr anchorCtr="0" anchor="b" bIns="91425" lIns="91425" rIns="91425" tIns="91425"/>
          <a:lstStyle>
            <a:lvl1pPr lvl="0">
              <a:spcBef>
                <a:spcPts val="0"/>
              </a:spcBef>
              <a:buClr>
                <a:schemeClr val="dk2"/>
              </a:buClr>
              <a:buSzPct val="100000"/>
              <a:buFont typeface="Oswald"/>
              <a:buNone/>
              <a:defRPr sz="3000">
                <a:solidFill>
                  <a:schemeClr val="dk2"/>
                </a:solidFill>
                <a:latin typeface="Oswald"/>
                <a:ea typeface="Oswald"/>
                <a:cs typeface="Oswald"/>
                <a:sym typeface="Oswald"/>
              </a:defRPr>
            </a:lvl1pPr>
            <a:lvl2pPr lvl="1">
              <a:spcBef>
                <a:spcPts val="0"/>
              </a:spcBef>
              <a:buClr>
                <a:schemeClr val="dk2"/>
              </a:buClr>
              <a:buSzPct val="100000"/>
              <a:buFont typeface="Oswald"/>
              <a:buNone/>
              <a:defRPr sz="3000">
                <a:solidFill>
                  <a:schemeClr val="dk2"/>
                </a:solidFill>
                <a:latin typeface="Oswald"/>
                <a:ea typeface="Oswald"/>
                <a:cs typeface="Oswald"/>
                <a:sym typeface="Oswald"/>
              </a:defRPr>
            </a:lvl2pPr>
            <a:lvl3pPr lvl="2">
              <a:spcBef>
                <a:spcPts val="0"/>
              </a:spcBef>
              <a:buClr>
                <a:schemeClr val="dk2"/>
              </a:buClr>
              <a:buSzPct val="100000"/>
              <a:buFont typeface="Oswald"/>
              <a:buNone/>
              <a:defRPr sz="3000">
                <a:solidFill>
                  <a:schemeClr val="dk2"/>
                </a:solidFill>
                <a:latin typeface="Oswald"/>
                <a:ea typeface="Oswald"/>
                <a:cs typeface="Oswald"/>
                <a:sym typeface="Oswald"/>
              </a:defRPr>
            </a:lvl3pPr>
            <a:lvl4pPr lvl="3">
              <a:spcBef>
                <a:spcPts val="0"/>
              </a:spcBef>
              <a:buClr>
                <a:schemeClr val="dk2"/>
              </a:buClr>
              <a:buSzPct val="100000"/>
              <a:buFont typeface="Oswald"/>
              <a:buNone/>
              <a:defRPr sz="3000">
                <a:solidFill>
                  <a:schemeClr val="dk2"/>
                </a:solidFill>
                <a:latin typeface="Oswald"/>
                <a:ea typeface="Oswald"/>
                <a:cs typeface="Oswald"/>
                <a:sym typeface="Oswald"/>
              </a:defRPr>
            </a:lvl4pPr>
            <a:lvl5pPr lvl="4">
              <a:spcBef>
                <a:spcPts val="0"/>
              </a:spcBef>
              <a:buClr>
                <a:schemeClr val="dk2"/>
              </a:buClr>
              <a:buSzPct val="100000"/>
              <a:buFont typeface="Oswald"/>
              <a:buNone/>
              <a:defRPr sz="3000">
                <a:solidFill>
                  <a:schemeClr val="dk2"/>
                </a:solidFill>
                <a:latin typeface="Oswald"/>
                <a:ea typeface="Oswald"/>
                <a:cs typeface="Oswald"/>
                <a:sym typeface="Oswald"/>
              </a:defRPr>
            </a:lvl5pPr>
            <a:lvl6pPr lvl="5">
              <a:spcBef>
                <a:spcPts val="0"/>
              </a:spcBef>
              <a:buClr>
                <a:schemeClr val="dk2"/>
              </a:buClr>
              <a:buSzPct val="100000"/>
              <a:buFont typeface="Oswald"/>
              <a:buNone/>
              <a:defRPr sz="3000">
                <a:solidFill>
                  <a:schemeClr val="dk2"/>
                </a:solidFill>
                <a:latin typeface="Oswald"/>
                <a:ea typeface="Oswald"/>
                <a:cs typeface="Oswald"/>
                <a:sym typeface="Oswald"/>
              </a:defRPr>
            </a:lvl6pPr>
            <a:lvl7pPr lvl="6">
              <a:spcBef>
                <a:spcPts val="0"/>
              </a:spcBef>
              <a:buClr>
                <a:schemeClr val="dk2"/>
              </a:buClr>
              <a:buSzPct val="100000"/>
              <a:buFont typeface="Oswald"/>
              <a:buNone/>
              <a:defRPr sz="3000">
                <a:solidFill>
                  <a:schemeClr val="dk2"/>
                </a:solidFill>
                <a:latin typeface="Oswald"/>
                <a:ea typeface="Oswald"/>
                <a:cs typeface="Oswald"/>
                <a:sym typeface="Oswald"/>
              </a:defRPr>
            </a:lvl7pPr>
            <a:lvl8pPr lvl="7">
              <a:spcBef>
                <a:spcPts val="0"/>
              </a:spcBef>
              <a:buClr>
                <a:schemeClr val="dk2"/>
              </a:buClr>
              <a:buSzPct val="100000"/>
              <a:buFont typeface="Oswald"/>
              <a:buNone/>
              <a:defRPr sz="3000">
                <a:solidFill>
                  <a:schemeClr val="dk2"/>
                </a:solidFill>
                <a:latin typeface="Oswald"/>
                <a:ea typeface="Oswald"/>
                <a:cs typeface="Oswald"/>
                <a:sym typeface="Oswald"/>
              </a:defRPr>
            </a:lvl8pPr>
            <a:lvl9pPr lvl="8">
              <a:spcBef>
                <a:spcPts val="0"/>
              </a:spcBef>
              <a:buClr>
                <a:schemeClr val="dk2"/>
              </a:buClr>
              <a:buSzPct val="100000"/>
              <a:buFont typeface="Oswald"/>
              <a:buNone/>
              <a:defRPr sz="3000">
                <a:solidFill>
                  <a:schemeClr val="dk2"/>
                </a:solidFill>
                <a:latin typeface="Oswald"/>
                <a:ea typeface="Oswald"/>
                <a:cs typeface="Oswald"/>
                <a:sym typeface="Oswald"/>
              </a:defRPr>
            </a:lvl9pPr>
          </a:lstStyle>
          <a:p/>
        </p:txBody>
      </p:sp>
      <p:sp>
        <p:nvSpPr>
          <p:cNvPr id="7" name="Shape 7"/>
          <p:cNvSpPr txBox="1"/>
          <p:nvPr>
            <p:ph idx="1" type="body"/>
          </p:nvPr>
        </p:nvSpPr>
        <p:spPr>
          <a:xfrm>
            <a:off x="311700" y="1468825"/>
            <a:ext cx="8520600" cy="30999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ru" sz="1000">
                <a:solidFill>
                  <a:schemeClr val="dk2"/>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ctrTitle"/>
          </p:nvPr>
        </p:nvSpPr>
        <p:spPr>
          <a:xfrm>
            <a:off x="411175" y="644300"/>
            <a:ext cx="8282400" cy="2109000"/>
          </a:xfrm>
          <a:prstGeom prst="rect">
            <a:avLst/>
          </a:prstGeom>
        </p:spPr>
        <p:txBody>
          <a:bodyPr anchorCtr="0" anchor="b" bIns="91425" lIns="91425" rIns="91425" tIns="91425">
            <a:noAutofit/>
          </a:bodyPr>
          <a:lstStyle/>
          <a:p>
            <a:pPr lvl="0">
              <a:spcBef>
                <a:spcPts val="0"/>
              </a:spcBef>
              <a:buNone/>
            </a:pPr>
            <a:r>
              <a:rPr lang="ru"/>
              <a:t>Lection 5</a:t>
            </a:r>
          </a:p>
        </p:txBody>
      </p:sp>
      <p:sp>
        <p:nvSpPr>
          <p:cNvPr id="63" name="Shape 63"/>
          <p:cNvSpPr txBox="1"/>
          <p:nvPr>
            <p:ph idx="1" type="subTitle"/>
          </p:nvPr>
        </p:nvSpPr>
        <p:spPr>
          <a:xfrm>
            <a:off x="411175" y="3398250"/>
            <a:ext cx="8282400" cy="1260600"/>
          </a:xfrm>
          <a:prstGeom prst="rect">
            <a:avLst/>
          </a:prstGeom>
        </p:spPr>
        <p:txBody>
          <a:bodyPr anchorCtr="0" anchor="ctr" bIns="91425" lIns="91425" rIns="91425" tIns="91425">
            <a:noAutofit/>
          </a:bodyPr>
          <a:lstStyle/>
          <a:p>
            <a:pPr lvl="0">
              <a:spcBef>
                <a:spcPts val="0"/>
              </a:spcBef>
              <a:buNone/>
            </a:pPr>
            <a:r>
              <a:rPr lang="ru"/>
              <a:t>Массивы и циклы</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idx="1" type="body"/>
          </p:nvPr>
        </p:nvSpPr>
        <p:spPr>
          <a:xfrm>
            <a:off x="311700" y="197550"/>
            <a:ext cx="8520600" cy="804300"/>
          </a:xfrm>
          <a:prstGeom prst="rect">
            <a:avLst/>
          </a:prstGeom>
        </p:spPr>
        <p:txBody>
          <a:bodyPr anchorCtr="0" anchor="t" bIns="91425" lIns="91425" rIns="91425" tIns="91425">
            <a:noAutofit/>
          </a:bodyPr>
          <a:lstStyle/>
          <a:p>
            <a:pPr lvl="0">
              <a:spcBef>
                <a:spcPts val="0"/>
              </a:spcBef>
              <a:buNone/>
            </a:pPr>
            <a:r>
              <a:rPr lang="ru"/>
              <a:t>Создаются ассоциативные массивы аналогичным образом. Рассмотрим 2 основных способа.</a:t>
            </a:r>
          </a:p>
          <a:p>
            <a:pPr lvl="0">
              <a:spcBef>
                <a:spcPts val="0"/>
              </a:spcBef>
              <a:buNone/>
            </a:pPr>
            <a:r>
              <a:t/>
            </a:r>
            <a:endParaRPr/>
          </a:p>
          <a:p>
            <a:pPr lvl="0">
              <a:spcBef>
                <a:spcPts val="0"/>
              </a:spcBef>
              <a:buNone/>
            </a:pPr>
            <a:r>
              <a:t/>
            </a:r>
            <a:endParaRPr/>
          </a:p>
        </p:txBody>
      </p:sp>
      <p:sp>
        <p:nvSpPr>
          <p:cNvPr id="119" name="Shape 119"/>
          <p:cNvSpPr txBox="1"/>
          <p:nvPr>
            <p:ph idx="1" type="body"/>
          </p:nvPr>
        </p:nvSpPr>
        <p:spPr>
          <a:xfrm>
            <a:off x="280675" y="1246025"/>
            <a:ext cx="3056700" cy="757800"/>
          </a:xfrm>
          <a:prstGeom prst="rect">
            <a:avLst/>
          </a:prstGeom>
        </p:spPr>
        <p:txBody>
          <a:bodyPr anchorCtr="0" anchor="t" bIns="91425" lIns="91425" rIns="91425" tIns="91425">
            <a:noAutofit/>
          </a:bodyPr>
          <a:lstStyle/>
          <a:p>
            <a:pPr lvl="0" rtl="0">
              <a:spcBef>
                <a:spcPts val="0"/>
              </a:spcBef>
              <a:buNone/>
            </a:pPr>
            <a:r>
              <a:rPr lang="ru"/>
              <a:t>Первый способ создания ассоциативного массива.</a:t>
            </a:r>
          </a:p>
          <a:p>
            <a:pPr indent="-228600" lvl="0" marL="457200">
              <a:spcBef>
                <a:spcPts val="0"/>
              </a:spcBef>
              <a:spcAft>
                <a:spcPts val="0"/>
              </a:spcAft>
              <a:buClr>
                <a:srgbClr val="000000"/>
              </a:buClr>
              <a:buSzPct val="95454"/>
              <a:buFont typeface="Roboto"/>
              <a:buNone/>
            </a:pPr>
            <a:r>
              <a:t/>
            </a:r>
            <a:endParaRPr sz="1050">
              <a:solidFill>
                <a:srgbClr val="666600"/>
              </a:solidFill>
              <a:highlight>
                <a:srgbClr val="FFFFFF"/>
              </a:highlight>
              <a:latin typeface="Roboto"/>
              <a:ea typeface="Roboto"/>
              <a:cs typeface="Roboto"/>
              <a:sym typeface="Roboto"/>
            </a:endParaRPr>
          </a:p>
          <a:p>
            <a:pPr lvl="0" rtl="0">
              <a:spcBef>
                <a:spcPts val="0"/>
              </a:spcBef>
              <a:buNone/>
            </a:pPr>
            <a:r>
              <a:t/>
            </a:r>
            <a:endParaRPr/>
          </a:p>
          <a:p>
            <a:pPr lvl="0" rtl="0">
              <a:spcBef>
                <a:spcPts val="0"/>
              </a:spcBef>
              <a:buNone/>
            </a:pPr>
            <a:r>
              <a:t/>
            </a:r>
            <a:endParaRPr/>
          </a:p>
        </p:txBody>
      </p:sp>
      <p:sp>
        <p:nvSpPr>
          <p:cNvPr id="120" name="Shape 120"/>
          <p:cNvSpPr txBox="1"/>
          <p:nvPr>
            <p:ph idx="1" type="body"/>
          </p:nvPr>
        </p:nvSpPr>
        <p:spPr>
          <a:xfrm>
            <a:off x="5089750" y="1246025"/>
            <a:ext cx="3056700" cy="757800"/>
          </a:xfrm>
          <a:prstGeom prst="rect">
            <a:avLst/>
          </a:prstGeom>
        </p:spPr>
        <p:txBody>
          <a:bodyPr anchorCtr="0" anchor="t" bIns="91425" lIns="91425" rIns="91425" tIns="91425">
            <a:noAutofit/>
          </a:bodyPr>
          <a:lstStyle/>
          <a:p>
            <a:pPr lvl="0" rtl="0">
              <a:spcBef>
                <a:spcPts val="0"/>
              </a:spcBef>
              <a:buNone/>
            </a:pPr>
            <a:r>
              <a:rPr lang="ru"/>
              <a:t>Второй способ создания ассоциативного массива.</a:t>
            </a:r>
          </a:p>
          <a:p>
            <a:pPr lvl="0" rtl="0">
              <a:spcBef>
                <a:spcPts val="0"/>
              </a:spcBef>
              <a:buNone/>
            </a:pPr>
            <a:r>
              <a:t/>
            </a:r>
            <a:endParaRPr/>
          </a:p>
          <a:p>
            <a:pPr lvl="0" rtl="0">
              <a:spcBef>
                <a:spcPts val="0"/>
              </a:spcBef>
              <a:buNone/>
            </a:pPr>
            <a:r>
              <a:t/>
            </a:r>
            <a:endParaRPr/>
          </a:p>
        </p:txBody>
      </p:sp>
      <p:sp>
        <p:nvSpPr>
          <p:cNvPr id="121" name="Shape 121"/>
          <p:cNvSpPr txBox="1"/>
          <p:nvPr>
            <p:ph idx="1" type="body"/>
          </p:nvPr>
        </p:nvSpPr>
        <p:spPr>
          <a:xfrm>
            <a:off x="280675" y="2565475"/>
            <a:ext cx="3457200" cy="1815900"/>
          </a:xfrm>
          <a:prstGeom prst="rect">
            <a:avLst/>
          </a:prstGeom>
        </p:spPr>
        <p:txBody>
          <a:bodyPr anchorCtr="0" anchor="t" bIns="91425" lIns="91425" rIns="91425" tIns="91425">
            <a:noAutofit/>
          </a:bodyPr>
          <a:lstStyle/>
          <a:p>
            <a:pPr indent="-228600" lvl="0" marL="457200">
              <a:spcBef>
                <a:spcPts val="0"/>
              </a:spcBef>
              <a:spcAft>
                <a:spcPts val="0"/>
              </a:spcAft>
              <a:buClr>
                <a:srgbClr val="000000"/>
              </a:buClr>
              <a:buSzPct val="100000"/>
              <a:buFont typeface="Roboto"/>
              <a:buNone/>
            </a:pPr>
            <a:r>
              <a:rPr lang="ru">
                <a:solidFill>
                  <a:srgbClr val="000000"/>
                </a:solidFill>
                <a:highlight>
                  <a:srgbClr val="FFFFFF"/>
                </a:highlight>
                <a:latin typeface="Roboto"/>
                <a:ea typeface="Roboto"/>
                <a:cs typeface="Roboto"/>
                <a:sym typeface="Roboto"/>
              </a:rPr>
              <a:t>$color</a:t>
            </a:r>
            <a:r>
              <a:rPr lang="ru">
                <a:solidFill>
                  <a:srgbClr val="666600"/>
                </a:solidFill>
                <a:highlight>
                  <a:srgbClr val="FFFFFF"/>
                </a:highlight>
                <a:latin typeface="Roboto"/>
                <a:ea typeface="Roboto"/>
                <a:cs typeface="Roboto"/>
                <a:sym typeface="Roboto"/>
              </a:rPr>
              <a:t>[</a:t>
            </a:r>
            <a:r>
              <a:rPr lang="ru">
                <a:solidFill>
                  <a:srgbClr val="008800"/>
                </a:solidFill>
                <a:highlight>
                  <a:srgbClr val="FFFFFF"/>
                </a:highlight>
                <a:latin typeface="Roboto"/>
                <a:ea typeface="Roboto"/>
                <a:cs typeface="Roboto"/>
                <a:sym typeface="Roboto"/>
              </a:rPr>
              <a:t>"white"</a:t>
            </a:r>
            <a:r>
              <a:rPr lang="ru">
                <a:solidFill>
                  <a:srgbClr val="666600"/>
                </a:solidFill>
                <a:highlight>
                  <a:srgbClr val="FFFFFF"/>
                </a:highlight>
                <a:latin typeface="Roboto"/>
                <a:ea typeface="Roboto"/>
                <a:cs typeface="Roboto"/>
                <a:sym typeface="Roboto"/>
              </a:rPr>
              <a:t>]</a:t>
            </a:r>
            <a:r>
              <a:rPr lang="ru">
                <a:solidFill>
                  <a:srgbClr val="000000"/>
                </a:solidFill>
                <a:highlight>
                  <a:srgbClr val="FFFFFF"/>
                </a:highlight>
                <a:latin typeface="Roboto"/>
                <a:ea typeface="Roboto"/>
                <a:cs typeface="Roboto"/>
                <a:sym typeface="Roboto"/>
              </a:rPr>
              <a:t> </a:t>
            </a:r>
            <a:r>
              <a:rPr lang="ru">
                <a:solidFill>
                  <a:srgbClr val="666600"/>
                </a:solidFill>
                <a:highlight>
                  <a:srgbClr val="FFFFFF"/>
                </a:highlight>
                <a:latin typeface="Roboto"/>
                <a:ea typeface="Roboto"/>
                <a:cs typeface="Roboto"/>
                <a:sym typeface="Roboto"/>
              </a:rPr>
              <a:t>=</a:t>
            </a:r>
            <a:r>
              <a:rPr lang="ru">
                <a:solidFill>
                  <a:srgbClr val="000000"/>
                </a:solidFill>
                <a:highlight>
                  <a:srgbClr val="FFFFFF"/>
                </a:highlight>
                <a:latin typeface="Roboto"/>
                <a:ea typeface="Roboto"/>
                <a:cs typeface="Roboto"/>
                <a:sym typeface="Roboto"/>
              </a:rPr>
              <a:t> </a:t>
            </a:r>
            <a:r>
              <a:rPr lang="ru">
                <a:solidFill>
                  <a:srgbClr val="008800"/>
                </a:solidFill>
                <a:highlight>
                  <a:srgbClr val="FFFFFF"/>
                </a:highlight>
                <a:latin typeface="Roboto"/>
                <a:ea typeface="Roboto"/>
                <a:cs typeface="Roboto"/>
                <a:sym typeface="Roboto"/>
              </a:rPr>
              <a:t>"белый"</a:t>
            </a:r>
            <a:r>
              <a:rPr lang="ru">
                <a:solidFill>
                  <a:srgbClr val="666600"/>
                </a:solidFill>
                <a:highlight>
                  <a:srgbClr val="FFFFFF"/>
                </a:highlight>
                <a:latin typeface="Roboto"/>
                <a:ea typeface="Roboto"/>
                <a:cs typeface="Roboto"/>
                <a:sym typeface="Roboto"/>
              </a:rPr>
              <a:t>;</a:t>
            </a:r>
          </a:p>
          <a:p>
            <a:pPr indent="-228600" lvl="0" marL="457200">
              <a:spcBef>
                <a:spcPts val="0"/>
              </a:spcBef>
              <a:spcAft>
                <a:spcPts val="0"/>
              </a:spcAft>
              <a:buClr>
                <a:srgbClr val="000000"/>
              </a:buClr>
              <a:buSzPct val="100000"/>
              <a:buFont typeface="Roboto"/>
              <a:buNone/>
            </a:pPr>
            <a:r>
              <a:rPr lang="ru">
                <a:solidFill>
                  <a:srgbClr val="000000"/>
                </a:solidFill>
                <a:highlight>
                  <a:srgbClr val="F6F6F6"/>
                </a:highlight>
                <a:latin typeface="Roboto"/>
                <a:ea typeface="Roboto"/>
                <a:cs typeface="Roboto"/>
                <a:sym typeface="Roboto"/>
              </a:rPr>
              <a:t>$color</a:t>
            </a:r>
            <a:r>
              <a:rPr lang="ru">
                <a:solidFill>
                  <a:srgbClr val="666600"/>
                </a:solidFill>
                <a:highlight>
                  <a:srgbClr val="F6F6F6"/>
                </a:highlight>
                <a:latin typeface="Roboto"/>
                <a:ea typeface="Roboto"/>
                <a:cs typeface="Roboto"/>
                <a:sym typeface="Roboto"/>
              </a:rPr>
              <a:t>[</a:t>
            </a:r>
            <a:r>
              <a:rPr lang="ru">
                <a:solidFill>
                  <a:srgbClr val="008800"/>
                </a:solidFill>
                <a:highlight>
                  <a:srgbClr val="F6F6F6"/>
                </a:highlight>
                <a:latin typeface="Roboto"/>
                <a:ea typeface="Roboto"/>
                <a:cs typeface="Roboto"/>
                <a:sym typeface="Roboto"/>
              </a:rPr>
              <a:t>"black"</a:t>
            </a:r>
            <a:r>
              <a:rPr lang="ru">
                <a:solidFill>
                  <a:srgbClr val="666600"/>
                </a:solidFill>
                <a:highlight>
                  <a:srgbClr val="F6F6F6"/>
                </a:highlight>
                <a:latin typeface="Roboto"/>
                <a:ea typeface="Roboto"/>
                <a:cs typeface="Roboto"/>
                <a:sym typeface="Roboto"/>
              </a:rPr>
              <a:t>]</a:t>
            </a:r>
            <a:r>
              <a:rPr lang="ru">
                <a:solidFill>
                  <a:srgbClr val="000000"/>
                </a:solidFill>
                <a:highlight>
                  <a:srgbClr val="F6F6F6"/>
                </a:highlight>
                <a:latin typeface="Roboto"/>
                <a:ea typeface="Roboto"/>
                <a:cs typeface="Roboto"/>
                <a:sym typeface="Roboto"/>
              </a:rPr>
              <a:t> </a:t>
            </a:r>
            <a:r>
              <a:rPr lang="ru">
                <a:solidFill>
                  <a:srgbClr val="666600"/>
                </a:solidFill>
                <a:highlight>
                  <a:srgbClr val="F6F6F6"/>
                </a:highlight>
                <a:latin typeface="Roboto"/>
                <a:ea typeface="Roboto"/>
                <a:cs typeface="Roboto"/>
                <a:sym typeface="Roboto"/>
              </a:rPr>
              <a:t>=</a:t>
            </a:r>
            <a:r>
              <a:rPr lang="ru">
                <a:solidFill>
                  <a:srgbClr val="000000"/>
                </a:solidFill>
                <a:highlight>
                  <a:srgbClr val="F6F6F6"/>
                </a:highlight>
                <a:latin typeface="Roboto"/>
                <a:ea typeface="Roboto"/>
                <a:cs typeface="Roboto"/>
                <a:sym typeface="Roboto"/>
              </a:rPr>
              <a:t> </a:t>
            </a:r>
            <a:r>
              <a:rPr lang="ru">
                <a:solidFill>
                  <a:srgbClr val="008800"/>
                </a:solidFill>
                <a:highlight>
                  <a:srgbClr val="F6F6F6"/>
                </a:highlight>
                <a:latin typeface="Roboto"/>
                <a:ea typeface="Roboto"/>
                <a:cs typeface="Roboto"/>
                <a:sym typeface="Roboto"/>
              </a:rPr>
              <a:t>"черный"</a:t>
            </a:r>
            <a:r>
              <a:rPr lang="ru">
                <a:solidFill>
                  <a:srgbClr val="666600"/>
                </a:solidFill>
                <a:highlight>
                  <a:srgbClr val="F6F6F6"/>
                </a:highlight>
                <a:latin typeface="Roboto"/>
                <a:ea typeface="Roboto"/>
                <a:cs typeface="Roboto"/>
                <a:sym typeface="Roboto"/>
              </a:rPr>
              <a:t>;</a:t>
            </a:r>
          </a:p>
          <a:p>
            <a:pPr indent="-228600" lvl="0" marL="457200">
              <a:spcBef>
                <a:spcPts val="0"/>
              </a:spcBef>
              <a:spcAft>
                <a:spcPts val="0"/>
              </a:spcAft>
              <a:buClr>
                <a:srgbClr val="000000"/>
              </a:buClr>
              <a:buSzPct val="100000"/>
              <a:buFont typeface="Roboto"/>
              <a:buNone/>
            </a:pPr>
            <a:r>
              <a:rPr lang="ru">
                <a:solidFill>
                  <a:srgbClr val="000000"/>
                </a:solidFill>
                <a:highlight>
                  <a:srgbClr val="FFFFFF"/>
                </a:highlight>
                <a:latin typeface="Roboto"/>
                <a:ea typeface="Roboto"/>
                <a:cs typeface="Roboto"/>
                <a:sym typeface="Roboto"/>
              </a:rPr>
              <a:t>$color</a:t>
            </a:r>
            <a:r>
              <a:rPr lang="ru">
                <a:solidFill>
                  <a:srgbClr val="666600"/>
                </a:solidFill>
                <a:highlight>
                  <a:srgbClr val="FFFFFF"/>
                </a:highlight>
                <a:latin typeface="Roboto"/>
                <a:ea typeface="Roboto"/>
                <a:cs typeface="Roboto"/>
                <a:sym typeface="Roboto"/>
              </a:rPr>
              <a:t>[</a:t>
            </a:r>
            <a:r>
              <a:rPr lang="ru">
                <a:solidFill>
                  <a:srgbClr val="008800"/>
                </a:solidFill>
                <a:highlight>
                  <a:srgbClr val="FFFFFF"/>
                </a:highlight>
                <a:latin typeface="Roboto"/>
                <a:ea typeface="Roboto"/>
                <a:cs typeface="Roboto"/>
                <a:sym typeface="Roboto"/>
              </a:rPr>
              <a:t>"red"</a:t>
            </a:r>
            <a:r>
              <a:rPr lang="ru">
                <a:solidFill>
                  <a:srgbClr val="666600"/>
                </a:solidFill>
                <a:highlight>
                  <a:srgbClr val="FFFFFF"/>
                </a:highlight>
                <a:latin typeface="Roboto"/>
                <a:ea typeface="Roboto"/>
                <a:cs typeface="Roboto"/>
                <a:sym typeface="Roboto"/>
              </a:rPr>
              <a:t>]</a:t>
            </a:r>
            <a:r>
              <a:rPr lang="ru">
                <a:solidFill>
                  <a:srgbClr val="000000"/>
                </a:solidFill>
                <a:highlight>
                  <a:srgbClr val="FFFFFF"/>
                </a:highlight>
                <a:latin typeface="Roboto"/>
                <a:ea typeface="Roboto"/>
                <a:cs typeface="Roboto"/>
                <a:sym typeface="Roboto"/>
              </a:rPr>
              <a:t> </a:t>
            </a:r>
            <a:r>
              <a:rPr lang="ru">
                <a:solidFill>
                  <a:srgbClr val="666600"/>
                </a:solidFill>
                <a:highlight>
                  <a:srgbClr val="FFFFFF"/>
                </a:highlight>
                <a:latin typeface="Roboto"/>
                <a:ea typeface="Roboto"/>
                <a:cs typeface="Roboto"/>
                <a:sym typeface="Roboto"/>
              </a:rPr>
              <a:t>=</a:t>
            </a:r>
            <a:r>
              <a:rPr lang="ru">
                <a:solidFill>
                  <a:srgbClr val="000000"/>
                </a:solidFill>
                <a:highlight>
                  <a:srgbClr val="FFFFFF"/>
                </a:highlight>
                <a:latin typeface="Roboto"/>
                <a:ea typeface="Roboto"/>
                <a:cs typeface="Roboto"/>
                <a:sym typeface="Roboto"/>
              </a:rPr>
              <a:t> </a:t>
            </a:r>
            <a:r>
              <a:rPr lang="ru">
                <a:solidFill>
                  <a:srgbClr val="008800"/>
                </a:solidFill>
                <a:highlight>
                  <a:srgbClr val="FFFFFF"/>
                </a:highlight>
                <a:latin typeface="Roboto"/>
                <a:ea typeface="Roboto"/>
                <a:cs typeface="Roboto"/>
                <a:sym typeface="Roboto"/>
              </a:rPr>
              <a:t>"красный"</a:t>
            </a:r>
            <a:r>
              <a:rPr lang="ru">
                <a:solidFill>
                  <a:srgbClr val="666600"/>
                </a:solidFill>
                <a:highlight>
                  <a:srgbClr val="FFFFFF"/>
                </a:highlight>
                <a:latin typeface="Roboto"/>
                <a:ea typeface="Roboto"/>
                <a:cs typeface="Roboto"/>
                <a:sym typeface="Roboto"/>
              </a:rPr>
              <a:t>;</a:t>
            </a:r>
          </a:p>
          <a:p>
            <a:pPr indent="-228600" lvl="0" marL="457200">
              <a:spcBef>
                <a:spcPts val="0"/>
              </a:spcBef>
              <a:spcAft>
                <a:spcPts val="0"/>
              </a:spcAft>
              <a:buClr>
                <a:srgbClr val="000000"/>
              </a:buClr>
              <a:buSzPct val="100000"/>
              <a:buFont typeface="Roboto"/>
              <a:buNone/>
            </a:pPr>
            <a:r>
              <a:rPr lang="ru">
                <a:solidFill>
                  <a:srgbClr val="000000"/>
                </a:solidFill>
                <a:highlight>
                  <a:srgbClr val="F6F6F6"/>
                </a:highlight>
                <a:latin typeface="Roboto"/>
                <a:ea typeface="Roboto"/>
                <a:cs typeface="Roboto"/>
                <a:sym typeface="Roboto"/>
              </a:rPr>
              <a:t>$color</a:t>
            </a:r>
            <a:r>
              <a:rPr lang="ru">
                <a:solidFill>
                  <a:srgbClr val="666600"/>
                </a:solidFill>
                <a:highlight>
                  <a:srgbClr val="F6F6F6"/>
                </a:highlight>
                <a:latin typeface="Roboto"/>
                <a:ea typeface="Roboto"/>
                <a:cs typeface="Roboto"/>
                <a:sym typeface="Roboto"/>
              </a:rPr>
              <a:t>[</a:t>
            </a:r>
            <a:r>
              <a:rPr lang="ru">
                <a:solidFill>
                  <a:srgbClr val="008800"/>
                </a:solidFill>
                <a:highlight>
                  <a:srgbClr val="F6F6F6"/>
                </a:highlight>
                <a:latin typeface="Roboto"/>
                <a:ea typeface="Roboto"/>
                <a:cs typeface="Roboto"/>
                <a:sym typeface="Roboto"/>
              </a:rPr>
              <a:t>"green"</a:t>
            </a:r>
            <a:r>
              <a:rPr lang="ru">
                <a:solidFill>
                  <a:srgbClr val="666600"/>
                </a:solidFill>
                <a:highlight>
                  <a:srgbClr val="F6F6F6"/>
                </a:highlight>
                <a:latin typeface="Roboto"/>
                <a:ea typeface="Roboto"/>
                <a:cs typeface="Roboto"/>
                <a:sym typeface="Roboto"/>
              </a:rPr>
              <a:t>]</a:t>
            </a:r>
            <a:r>
              <a:rPr lang="ru">
                <a:solidFill>
                  <a:srgbClr val="000000"/>
                </a:solidFill>
                <a:highlight>
                  <a:srgbClr val="F6F6F6"/>
                </a:highlight>
                <a:latin typeface="Roboto"/>
                <a:ea typeface="Roboto"/>
                <a:cs typeface="Roboto"/>
                <a:sym typeface="Roboto"/>
              </a:rPr>
              <a:t> </a:t>
            </a:r>
            <a:r>
              <a:rPr lang="ru">
                <a:solidFill>
                  <a:srgbClr val="666600"/>
                </a:solidFill>
                <a:highlight>
                  <a:srgbClr val="F6F6F6"/>
                </a:highlight>
                <a:latin typeface="Roboto"/>
                <a:ea typeface="Roboto"/>
                <a:cs typeface="Roboto"/>
                <a:sym typeface="Roboto"/>
              </a:rPr>
              <a:t>=</a:t>
            </a:r>
            <a:r>
              <a:rPr lang="ru">
                <a:solidFill>
                  <a:srgbClr val="000000"/>
                </a:solidFill>
                <a:highlight>
                  <a:srgbClr val="F6F6F6"/>
                </a:highlight>
                <a:latin typeface="Roboto"/>
                <a:ea typeface="Roboto"/>
                <a:cs typeface="Roboto"/>
                <a:sym typeface="Roboto"/>
              </a:rPr>
              <a:t> </a:t>
            </a:r>
            <a:r>
              <a:rPr lang="ru">
                <a:solidFill>
                  <a:srgbClr val="008800"/>
                </a:solidFill>
                <a:highlight>
                  <a:srgbClr val="F6F6F6"/>
                </a:highlight>
                <a:latin typeface="Roboto"/>
                <a:ea typeface="Roboto"/>
                <a:cs typeface="Roboto"/>
                <a:sym typeface="Roboto"/>
              </a:rPr>
              <a:t>"зеленый"</a:t>
            </a:r>
            <a:r>
              <a:rPr lang="ru">
                <a:solidFill>
                  <a:srgbClr val="666600"/>
                </a:solidFill>
                <a:highlight>
                  <a:srgbClr val="F6F6F6"/>
                </a:highlight>
                <a:latin typeface="Roboto"/>
                <a:ea typeface="Roboto"/>
                <a:cs typeface="Roboto"/>
                <a:sym typeface="Roboto"/>
              </a:rPr>
              <a:t>;</a:t>
            </a:r>
          </a:p>
          <a:p>
            <a:pPr indent="-228600" lvl="0" marL="457200">
              <a:spcBef>
                <a:spcPts val="0"/>
              </a:spcBef>
              <a:spcAft>
                <a:spcPts val="0"/>
              </a:spcAft>
              <a:buClr>
                <a:srgbClr val="000000"/>
              </a:buClr>
              <a:buSzPct val="100000"/>
              <a:buFont typeface="Roboto"/>
              <a:buNone/>
            </a:pPr>
            <a:r>
              <a:rPr lang="ru">
                <a:solidFill>
                  <a:srgbClr val="000000"/>
                </a:solidFill>
                <a:highlight>
                  <a:srgbClr val="FFFFFF"/>
                </a:highlight>
                <a:latin typeface="Roboto"/>
                <a:ea typeface="Roboto"/>
                <a:cs typeface="Roboto"/>
                <a:sym typeface="Roboto"/>
              </a:rPr>
              <a:t>$color</a:t>
            </a:r>
            <a:r>
              <a:rPr lang="ru">
                <a:solidFill>
                  <a:srgbClr val="666600"/>
                </a:solidFill>
                <a:highlight>
                  <a:srgbClr val="FFFFFF"/>
                </a:highlight>
                <a:latin typeface="Roboto"/>
                <a:ea typeface="Roboto"/>
                <a:cs typeface="Roboto"/>
                <a:sym typeface="Roboto"/>
              </a:rPr>
              <a:t>[</a:t>
            </a:r>
            <a:r>
              <a:rPr lang="ru">
                <a:solidFill>
                  <a:srgbClr val="008800"/>
                </a:solidFill>
                <a:highlight>
                  <a:srgbClr val="FFFFFF"/>
                </a:highlight>
                <a:latin typeface="Roboto"/>
                <a:ea typeface="Roboto"/>
                <a:cs typeface="Roboto"/>
                <a:sym typeface="Roboto"/>
              </a:rPr>
              <a:t>"blue"</a:t>
            </a:r>
            <a:r>
              <a:rPr lang="ru">
                <a:solidFill>
                  <a:srgbClr val="666600"/>
                </a:solidFill>
                <a:highlight>
                  <a:srgbClr val="FFFFFF"/>
                </a:highlight>
                <a:latin typeface="Roboto"/>
                <a:ea typeface="Roboto"/>
                <a:cs typeface="Roboto"/>
                <a:sym typeface="Roboto"/>
              </a:rPr>
              <a:t>]</a:t>
            </a:r>
            <a:r>
              <a:rPr lang="ru">
                <a:solidFill>
                  <a:srgbClr val="000000"/>
                </a:solidFill>
                <a:highlight>
                  <a:srgbClr val="FFFFFF"/>
                </a:highlight>
                <a:latin typeface="Roboto"/>
                <a:ea typeface="Roboto"/>
                <a:cs typeface="Roboto"/>
                <a:sym typeface="Roboto"/>
              </a:rPr>
              <a:t> </a:t>
            </a:r>
            <a:r>
              <a:rPr lang="ru">
                <a:solidFill>
                  <a:srgbClr val="666600"/>
                </a:solidFill>
                <a:highlight>
                  <a:srgbClr val="FFFFFF"/>
                </a:highlight>
                <a:latin typeface="Roboto"/>
                <a:ea typeface="Roboto"/>
                <a:cs typeface="Roboto"/>
                <a:sym typeface="Roboto"/>
              </a:rPr>
              <a:t>=</a:t>
            </a:r>
            <a:r>
              <a:rPr lang="ru">
                <a:solidFill>
                  <a:srgbClr val="000000"/>
                </a:solidFill>
                <a:highlight>
                  <a:srgbClr val="FFFFFF"/>
                </a:highlight>
                <a:latin typeface="Roboto"/>
                <a:ea typeface="Roboto"/>
                <a:cs typeface="Roboto"/>
                <a:sym typeface="Roboto"/>
              </a:rPr>
              <a:t> </a:t>
            </a:r>
            <a:r>
              <a:rPr lang="ru">
                <a:solidFill>
                  <a:srgbClr val="008800"/>
                </a:solidFill>
                <a:highlight>
                  <a:srgbClr val="FFFFFF"/>
                </a:highlight>
                <a:latin typeface="Roboto"/>
                <a:ea typeface="Roboto"/>
                <a:cs typeface="Roboto"/>
                <a:sym typeface="Roboto"/>
              </a:rPr>
              <a:t>"синий"</a:t>
            </a:r>
            <a:r>
              <a:rPr lang="ru">
                <a:solidFill>
                  <a:srgbClr val="666600"/>
                </a:solidFill>
                <a:highlight>
                  <a:srgbClr val="FFFFFF"/>
                </a:highlight>
                <a:latin typeface="Roboto"/>
                <a:ea typeface="Roboto"/>
                <a:cs typeface="Roboto"/>
                <a:sym typeface="Roboto"/>
              </a:rPr>
              <a:t>;</a:t>
            </a:r>
          </a:p>
          <a:p>
            <a:pPr lvl="0" rtl="0">
              <a:spcBef>
                <a:spcPts val="0"/>
              </a:spcBef>
              <a:buNone/>
            </a:pPr>
            <a:r>
              <a:t/>
            </a:r>
            <a:endParaRPr/>
          </a:p>
          <a:p>
            <a:pPr indent="-228600" lvl="0" marL="457200" rtl="0">
              <a:spcBef>
                <a:spcPts val="0"/>
              </a:spcBef>
              <a:spcAft>
                <a:spcPts val="0"/>
              </a:spcAft>
              <a:buClr>
                <a:srgbClr val="000000"/>
              </a:buClr>
              <a:buSzPct val="95454"/>
              <a:buFont typeface="Roboto"/>
              <a:buNone/>
            </a:pPr>
            <a:r>
              <a:t/>
            </a:r>
            <a:endParaRPr sz="1050">
              <a:solidFill>
                <a:srgbClr val="666600"/>
              </a:solidFill>
              <a:highlight>
                <a:srgbClr val="FFFFFF"/>
              </a:highlight>
              <a:latin typeface="Roboto"/>
              <a:ea typeface="Roboto"/>
              <a:cs typeface="Roboto"/>
              <a:sym typeface="Roboto"/>
            </a:endParaRPr>
          </a:p>
          <a:p>
            <a:pPr lvl="0" rtl="0">
              <a:spcBef>
                <a:spcPts val="0"/>
              </a:spcBef>
              <a:buNone/>
            </a:pPr>
            <a:r>
              <a:t/>
            </a:r>
            <a:endParaRPr/>
          </a:p>
          <a:p>
            <a:pPr lvl="0" rtl="0">
              <a:spcBef>
                <a:spcPts val="0"/>
              </a:spcBef>
              <a:buNone/>
            </a:pPr>
            <a:r>
              <a:t/>
            </a:r>
            <a:endParaRPr/>
          </a:p>
        </p:txBody>
      </p:sp>
      <p:sp>
        <p:nvSpPr>
          <p:cNvPr id="122" name="Shape 122"/>
          <p:cNvSpPr txBox="1"/>
          <p:nvPr>
            <p:ph idx="1" type="body"/>
          </p:nvPr>
        </p:nvSpPr>
        <p:spPr>
          <a:xfrm>
            <a:off x="4699000" y="2192850"/>
            <a:ext cx="4133400" cy="2513100"/>
          </a:xfrm>
          <a:prstGeom prst="rect">
            <a:avLst/>
          </a:prstGeom>
        </p:spPr>
        <p:txBody>
          <a:bodyPr anchorCtr="0" anchor="t" bIns="91425" lIns="91425" rIns="91425" tIns="91425">
            <a:noAutofit/>
          </a:bodyPr>
          <a:lstStyle/>
          <a:p>
            <a:pPr indent="-228600" lvl="0" marL="457200" rtl="0">
              <a:spcBef>
                <a:spcPts val="0"/>
              </a:spcBef>
              <a:spcAft>
                <a:spcPts val="0"/>
              </a:spcAft>
              <a:buClr>
                <a:srgbClr val="000000"/>
              </a:buClr>
              <a:buSzPct val="100000"/>
              <a:buFont typeface="Roboto"/>
              <a:buNone/>
            </a:pPr>
            <a:r>
              <a:rPr lang="ru">
                <a:solidFill>
                  <a:srgbClr val="000000"/>
                </a:solidFill>
                <a:highlight>
                  <a:srgbClr val="FFFFFF"/>
                </a:highlight>
                <a:latin typeface="Roboto"/>
                <a:ea typeface="Roboto"/>
                <a:cs typeface="Roboto"/>
                <a:sym typeface="Roboto"/>
              </a:rPr>
              <a:t>$color </a:t>
            </a:r>
            <a:r>
              <a:rPr lang="ru">
                <a:solidFill>
                  <a:srgbClr val="666600"/>
                </a:solidFill>
                <a:highlight>
                  <a:srgbClr val="FFFFFF"/>
                </a:highlight>
                <a:latin typeface="Roboto"/>
                <a:ea typeface="Roboto"/>
                <a:cs typeface="Roboto"/>
                <a:sym typeface="Roboto"/>
              </a:rPr>
              <a:t>=</a:t>
            </a:r>
            <a:r>
              <a:rPr lang="ru">
                <a:solidFill>
                  <a:srgbClr val="000000"/>
                </a:solidFill>
                <a:highlight>
                  <a:srgbClr val="FFFFFF"/>
                </a:highlight>
                <a:latin typeface="Roboto"/>
                <a:ea typeface="Roboto"/>
                <a:cs typeface="Roboto"/>
                <a:sym typeface="Roboto"/>
              </a:rPr>
              <a:t> array</a:t>
            </a:r>
            <a:r>
              <a:rPr lang="ru">
                <a:solidFill>
                  <a:srgbClr val="666600"/>
                </a:solidFill>
                <a:highlight>
                  <a:srgbClr val="FFFFFF"/>
                </a:highlight>
                <a:latin typeface="Roboto"/>
                <a:ea typeface="Roboto"/>
                <a:cs typeface="Roboto"/>
                <a:sym typeface="Roboto"/>
              </a:rPr>
              <a:t>(</a:t>
            </a:r>
          </a:p>
          <a:p>
            <a:pPr indent="-228600" lvl="0" marL="457200" rtl="0">
              <a:spcBef>
                <a:spcPts val="0"/>
              </a:spcBef>
              <a:spcAft>
                <a:spcPts val="0"/>
              </a:spcAft>
              <a:buClr>
                <a:srgbClr val="000000"/>
              </a:buClr>
              <a:buSzPct val="100000"/>
              <a:buFont typeface="Roboto"/>
              <a:buNone/>
            </a:pPr>
            <a:r>
              <a:rPr lang="ru">
                <a:solidFill>
                  <a:srgbClr val="008800"/>
                </a:solidFill>
                <a:highlight>
                  <a:srgbClr val="FFFFFF"/>
                </a:highlight>
                <a:latin typeface="Roboto"/>
                <a:ea typeface="Roboto"/>
                <a:cs typeface="Roboto"/>
                <a:sym typeface="Roboto"/>
              </a:rPr>
              <a:t>     "white"</a:t>
            </a:r>
            <a:r>
              <a:rPr lang="ru">
                <a:solidFill>
                  <a:srgbClr val="000000"/>
                </a:solidFill>
                <a:highlight>
                  <a:srgbClr val="FFFFFF"/>
                </a:highlight>
                <a:latin typeface="Roboto"/>
                <a:ea typeface="Roboto"/>
                <a:cs typeface="Roboto"/>
                <a:sym typeface="Roboto"/>
              </a:rPr>
              <a:t> </a:t>
            </a:r>
            <a:r>
              <a:rPr lang="ru">
                <a:solidFill>
                  <a:srgbClr val="666600"/>
                </a:solidFill>
                <a:highlight>
                  <a:srgbClr val="FFFFFF"/>
                </a:highlight>
                <a:latin typeface="Roboto"/>
                <a:ea typeface="Roboto"/>
                <a:cs typeface="Roboto"/>
                <a:sym typeface="Roboto"/>
              </a:rPr>
              <a:t>=&gt;</a:t>
            </a:r>
            <a:r>
              <a:rPr lang="ru">
                <a:solidFill>
                  <a:srgbClr val="000000"/>
                </a:solidFill>
                <a:highlight>
                  <a:srgbClr val="FFFFFF"/>
                </a:highlight>
                <a:latin typeface="Roboto"/>
                <a:ea typeface="Roboto"/>
                <a:cs typeface="Roboto"/>
                <a:sym typeface="Roboto"/>
              </a:rPr>
              <a:t> </a:t>
            </a:r>
            <a:r>
              <a:rPr lang="ru">
                <a:solidFill>
                  <a:srgbClr val="008800"/>
                </a:solidFill>
                <a:highlight>
                  <a:srgbClr val="FFFFFF"/>
                </a:highlight>
                <a:latin typeface="Roboto"/>
                <a:ea typeface="Roboto"/>
                <a:cs typeface="Roboto"/>
                <a:sym typeface="Roboto"/>
              </a:rPr>
              <a:t>"белый"</a:t>
            </a:r>
            <a:r>
              <a:rPr lang="ru">
                <a:solidFill>
                  <a:srgbClr val="666600"/>
                </a:solidFill>
                <a:highlight>
                  <a:srgbClr val="FFFFFF"/>
                </a:highlight>
                <a:latin typeface="Roboto"/>
                <a:ea typeface="Roboto"/>
                <a:cs typeface="Roboto"/>
                <a:sym typeface="Roboto"/>
              </a:rPr>
              <a:t>,</a:t>
            </a:r>
            <a:r>
              <a:rPr lang="ru">
                <a:solidFill>
                  <a:srgbClr val="000000"/>
                </a:solidFill>
                <a:highlight>
                  <a:srgbClr val="FFFFFF"/>
                </a:highlight>
                <a:latin typeface="Roboto"/>
                <a:ea typeface="Roboto"/>
                <a:cs typeface="Roboto"/>
                <a:sym typeface="Roboto"/>
              </a:rPr>
              <a:t> </a:t>
            </a:r>
          </a:p>
          <a:p>
            <a:pPr indent="-228600" lvl="0" marL="457200" rtl="0">
              <a:spcBef>
                <a:spcPts val="0"/>
              </a:spcBef>
              <a:spcAft>
                <a:spcPts val="0"/>
              </a:spcAft>
              <a:buClr>
                <a:srgbClr val="000000"/>
              </a:buClr>
              <a:buSzPct val="100000"/>
              <a:buFont typeface="Roboto"/>
              <a:buNone/>
            </a:pPr>
            <a:r>
              <a:rPr lang="ru">
                <a:solidFill>
                  <a:srgbClr val="008800"/>
                </a:solidFill>
                <a:highlight>
                  <a:srgbClr val="FFFFFF"/>
                </a:highlight>
                <a:latin typeface="Roboto"/>
                <a:ea typeface="Roboto"/>
                <a:cs typeface="Roboto"/>
                <a:sym typeface="Roboto"/>
              </a:rPr>
              <a:t>     "black"</a:t>
            </a:r>
            <a:r>
              <a:rPr lang="ru">
                <a:solidFill>
                  <a:srgbClr val="000000"/>
                </a:solidFill>
                <a:highlight>
                  <a:srgbClr val="FFFFFF"/>
                </a:highlight>
                <a:latin typeface="Roboto"/>
                <a:ea typeface="Roboto"/>
                <a:cs typeface="Roboto"/>
                <a:sym typeface="Roboto"/>
              </a:rPr>
              <a:t> </a:t>
            </a:r>
            <a:r>
              <a:rPr lang="ru">
                <a:solidFill>
                  <a:srgbClr val="666600"/>
                </a:solidFill>
                <a:highlight>
                  <a:srgbClr val="FFFFFF"/>
                </a:highlight>
                <a:latin typeface="Roboto"/>
                <a:ea typeface="Roboto"/>
                <a:cs typeface="Roboto"/>
                <a:sym typeface="Roboto"/>
              </a:rPr>
              <a:t>=&gt;</a:t>
            </a:r>
            <a:r>
              <a:rPr lang="ru">
                <a:solidFill>
                  <a:srgbClr val="000000"/>
                </a:solidFill>
                <a:highlight>
                  <a:srgbClr val="FFFFFF"/>
                </a:highlight>
                <a:latin typeface="Roboto"/>
                <a:ea typeface="Roboto"/>
                <a:cs typeface="Roboto"/>
                <a:sym typeface="Roboto"/>
              </a:rPr>
              <a:t> </a:t>
            </a:r>
            <a:r>
              <a:rPr lang="ru">
                <a:solidFill>
                  <a:srgbClr val="008800"/>
                </a:solidFill>
                <a:highlight>
                  <a:srgbClr val="FFFFFF"/>
                </a:highlight>
                <a:latin typeface="Roboto"/>
                <a:ea typeface="Roboto"/>
                <a:cs typeface="Roboto"/>
                <a:sym typeface="Roboto"/>
              </a:rPr>
              <a:t>"черный"</a:t>
            </a:r>
            <a:r>
              <a:rPr lang="ru">
                <a:solidFill>
                  <a:srgbClr val="666600"/>
                </a:solidFill>
                <a:highlight>
                  <a:srgbClr val="FFFFFF"/>
                </a:highlight>
                <a:latin typeface="Roboto"/>
                <a:ea typeface="Roboto"/>
                <a:cs typeface="Roboto"/>
                <a:sym typeface="Roboto"/>
              </a:rPr>
              <a:t>,</a:t>
            </a:r>
            <a:r>
              <a:rPr lang="ru">
                <a:solidFill>
                  <a:srgbClr val="000000"/>
                </a:solidFill>
                <a:highlight>
                  <a:srgbClr val="FFFFFF"/>
                </a:highlight>
                <a:latin typeface="Roboto"/>
                <a:ea typeface="Roboto"/>
                <a:cs typeface="Roboto"/>
                <a:sym typeface="Roboto"/>
              </a:rPr>
              <a:t> </a:t>
            </a:r>
          </a:p>
          <a:p>
            <a:pPr indent="-228600" lvl="0" marL="457200" rtl="0">
              <a:spcBef>
                <a:spcPts val="0"/>
              </a:spcBef>
              <a:spcAft>
                <a:spcPts val="0"/>
              </a:spcAft>
              <a:buClr>
                <a:srgbClr val="000000"/>
              </a:buClr>
              <a:buSzPct val="100000"/>
              <a:buFont typeface="Roboto"/>
              <a:buNone/>
            </a:pPr>
            <a:r>
              <a:rPr lang="ru">
                <a:solidFill>
                  <a:srgbClr val="008800"/>
                </a:solidFill>
                <a:highlight>
                  <a:srgbClr val="FFFFFF"/>
                </a:highlight>
                <a:latin typeface="Roboto"/>
                <a:ea typeface="Roboto"/>
                <a:cs typeface="Roboto"/>
                <a:sym typeface="Roboto"/>
              </a:rPr>
              <a:t>     "red"</a:t>
            </a:r>
            <a:r>
              <a:rPr lang="ru">
                <a:solidFill>
                  <a:srgbClr val="000000"/>
                </a:solidFill>
                <a:highlight>
                  <a:srgbClr val="FFFFFF"/>
                </a:highlight>
                <a:latin typeface="Roboto"/>
                <a:ea typeface="Roboto"/>
                <a:cs typeface="Roboto"/>
                <a:sym typeface="Roboto"/>
              </a:rPr>
              <a:t> </a:t>
            </a:r>
            <a:r>
              <a:rPr lang="ru">
                <a:solidFill>
                  <a:srgbClr val="666600"/>
                </a:solidFill>
                <a:highlight>
                  <a:srgbClr val="FFFFFF"/>
                </a:highlight>
                <a:latin typeface="Roboto"/>
                <a:ea typeface="Roboto"/>
                <a:cs typeface="Roboto"/>
                <a:sym typeface="Roboto"/>
              </a:rPr>
              <a:t>=&gt;</a:t>
            </a:r>
            <a:r>
              <a:rPr lang="ru">
                <a:solidFill>
                  <a:srgbClr val="000000"/>
                </a:solidFill>
                <a:highlight>
                  <a:srgbClr val="FFFFFF"/>
                </a:highlight>
                <a:latin typeface="Roboto"/>
                <a:ea typeface="Roboto"/>
                <a:cs typeface="Roboto"/>
                <a:sym typeface="Roboto"/>
              </a:rPr>
              <a:t> </a:t>
            </a:r>
            <a:r>
              <a:rPr lang="ru">
                <a:solidFill>
                  <a:srgbClr val="008800"/>
                </a:solidFill>
                <a:highlight>
                  <a:srgbClr val="FFFFFF"/>
                </a:highlight>
                <a:latin typeface="Roboto"/>
                <a:ea typeface="Roboto"/>
                <a:cs typeface="Roboto"/>
                <a:sym typeface="Roboto"/>
              </a:rPr>
              <a:t>"красный"</a:t>
            </a:r>
            <a:r>
              <a:rPr lang="ru">
                <a:solidFill>
                  <a:srgbClr val="666600"/>
                </a:solidFill>
                <a:highlight>
                  <a:srgbClr val="FFFFFF"/>
                </a:highlight>
                <a:latin typeface="Roboto"/>
                <a:ea typeface="Roboto"/>
                <a:cs typeface="Roboto"/>
                <a:sym typeface="Roboto"/>
              </a:rPr>
              <a:t>,</a:t>
            </a:r>
            <a:r>
              <a:rPr lang="ru">
                <a:solidFill>
                  <a:srgbClr val="000000"/>
                </a:solidFill>
                <a:highlight>
                  <a:srgbClr val="FFFFFF"/>
                </a:highlight>
                <a:latin typeface="Roboto"/>
                <a:ea typeface="Roboto"/>
                <a:cs typeface="Roboto"/>
                <a:sym typeface="Roboto"/>
              </a:rPr>
              <a:t> </a:t>
            </a:r>
          </a:p>
          <a:p>
            <a:pPr indent="-228600" lvl="0" marL="457200" rtl="0">
              <a:spcBef>
                <a:spcPts val="0"/>
              </a:spcBef>
              <a:spcAft>
                <a:spcPts val="0"/>
              </a:spcAft>
              <a:buClr>
                <a:srgbClr val="000000"/>
              </a:buClr>
              <a:buSzPct val="100000"/>
              <a:buFont typeface="Roboto"/>
              <a:buNone/>
            </a:pPr>
            <a:r>
              <a:rPr lang="ru">
                <a:solidFill>
                  <a:srgbClr val="008800"/>
                </a:solidFill>
                <a:highlight>
                  <a:srgbClr val="FFFFFF"/>
                </a:highlight>
                <a:latin typeface="Roboto"/>
                <a:ea typeface="Roboto"/>
                <a:cs typeface="Roboto"/>
                <a:sym typeface="Roboto"/>
              </a:rPr>
              <a:t>     "green"</a:t>
            </a:r>
            <a:r>
              <a:rPr lang="ru">
                <a:solidFill>
                  <a:srgbClr val="000000"/>
                </a:solidFill>
                <a:highlight>
                  <a:srgbClr val="FFFFFF"/>
                </a:highlight>
                <a:latin typeface="Roboto"/>
                <a:ea typeface="Roboto"/>
                <a:cs typeface="Roboto"/>
                <a:sym typeface="Roboto"/>
              </a:rPr>
              <a:t> </a:t>
            </a:r>
            <a:r>
              <a:rPr lang="ru">
                <a:solidFill>
                  <a:srgbClr val="666600"/>
                </a:solidFill>
                <a:highlight>
                  <a:srgbClr val="FFFFFF"/>
                </a:highlight>
                <a:latin typeface="Roboto"/>
                <a:ea typeface="Roboto"/>
                <a:cs typeface="Roboto"/>
                <a:sym typeface="Roboto"/>
              </a:rPr>
              <a:t>=&gt;</a:t>
            </a:r>
            <a:r>
              <a:rPr lang="ru">
                <a:solidFill>
                  <a:srgbClr val="000000"/>
                </a:solidFill>
                <a:highlight>
                  <a:srgbClr val="FFFFFF"/>
                </a:highlight>
                <a:latin typeface="Roboto"/>
                <a:ea typeface="Roboto"/>
                <a:cs typeface="Roboto"/>
                <a:sym typeface="Roboto"/>
              </a:rPr>
              <a:t> </a:t>
            </a:r>
            <a:r>
              <a:rPr lang="ru">
                <a:solidFill>
                  <a:srgbClr val="008800"/>
                </a:solidFill>
                <a:highlight>
                  <a:srgbClr val="FFFFFF"/>
                </a:highlight>
                <a:latin typeface="Roboto"/>
                <a:ea typeface="Roboto"/>
                <a:cs typeface="Roboto"/>
                <a:sym typeface="Roboto"/>
              </a:rPr>
              <a:t>"зеленый"</a:t>
            </a:r>
            <a:r>
              <a:rPr lang="ru">
                <a:solidFill>
                  <a:srgbClr val="666600"/>
                </a:solidFill>
                <a:highlight>
                  <a:srgbClr val="FFFFFF"/>
                </a:highlight>
                <a:latin typeface="Roboto"/>
                <a:ea typeface="Roboto"/>
                <a:cs typeface="Roboto"/>
                <a:sym typeface="Roboto"/>
              </a:rPr>
              <a:t>,</a:t>
            </a:r>
            <a:r>
              <a:rPr lang="ru">
                <a:solidFill>
                  <a:srgbClr val="000000"/>
                </a:solidFill>
                <a:highlight>
                  <a:srgbClr val="FFFFFF"/>
                </a:highlight>
                <a:latin typeface="Roboto"/>
                <a:ea typeface="Roboto"/>
                <a:cs typeface="Roboto"/>
                <a:sym typeface="Roboto"/>
              </a:rPr>
              <a:t> </a:t>
            </a:r>
          </a:p>
          <a:p>
            <a:pPr indent="-228600" lvl="0" marL="457200" rtl="0">
              <a:spcBef>
                <a:spcPts val="0"/>
              </a:spcBef>
              <a:spcAft>
                <a:spcPts val="0"/>
              </a:spcAft>
              <a:buClr>
                <a:srgbClr val="000000"/>
              </a:buClr>
              <a:buSzPct val="100000"/>
              <a:buFont typeface="Roboto"/>
              <a:buNone/>
            </a:pPr>
            <a:r>
              <a:rPr lang="ru">
                <a:solidFill>
                  <a:srgbClr val="008800"/>
                </a:solidFill>
                <a:highlight>
                  <a:srgbClr val="FFFFFF"/>
                </a:highlight>
                <a:latin typeface="Roboto"/>
                <a:ea typeface="Roboto"/>
                <a:cs typeface="Roboto"/>
                <a:sym typeface="Roboto"/>
              </a:rPr>
              <a:t>     "blue"</a:t>
            </a:r>
            <a:r>
              <a:rPr lang="ru">
                <a:solidFill>
                  <a:srgbClr val="000000"/>
                </a:solidFill>
                <a:highlight>
                  <a:srgbClr val="FFFFFF"/>
                </a:highlight>
                <a:latin typeface="Roboto"/>
                <a:ea typeface="Roboto"/>
                <a:cs typeface="Roboto"/>
                <a:sym typeface="Roboto"/>
              </a:rPr>
              <a:t> </a:t>
            </a:r>
            <a:r>
              <a:rPr lang="ru">
                <a:solidFill>
                  <a:srgbClr val="666600"/>
                </a:solidFill>
                <a:highlight>
                  <a:srgbClr val="FFFFFF"/>
                </a:highlight>
                <a:latin typeface="Roboto"/>
                <a:ea typeface="Roboto"/>
                <a:cs typeface="Roboto"/>
                <a:sym typeface="Roboto"/>
              </a:rPr>
              <a:t>=&gt;</a:t>
            </a:r>
            <a:r>
              <a:rPr lang="ru">
                <a:solidFill>
                  <a:srgbClr val="000000"/>
                </a:solidFill>
                <a:highlight>
                  <a:srgbClr val="FFFFFF"/>
                </a:highlight>
                <a:latin typeface="Roboto"/>
                <a:ea typeface="Roboto"/>
                <a:cs typeface="Roboto"/>
                <a:sym typeface="Roboto"/>
              </a:rPr>
              <a:t> </a:t>
            </a:r>
            <a:r>
              <a:rPr lang="ru">
                <a:solidFill>
                  <a:srgbClr val="008800"/>
                </a:solidFill>
                <a:highlight>
                  <a:srgbClr val="FFFFFF"/>
                </a:highlight>
                <a:latin typeface="Roboto"/>
                <a:ea typeface="Roboto"/>
                <a:cs typeface="Roboto"/>
                <a:sym typeface="Roboto"/>
              </a:rPr>
              <a:t>"синий"</a:t>
            </a:r>
          </a:p>
          <a:p>
            <a:pPr indent="-228600" lvl="0" marL="457200">
              <a:spcBef>
                <a:spcPts val="0"/>
              </a:spcBef>
              <a:spcAft>
                <a:spcPts val="0"/>
              </a:spcAft>
              <a:buClr>
                <a:srgbClr val="000000"/>
              </a:buClr>
              <a:buSzPct val="100000"/>
              <a:buFont typeface="Roboto"/>
              <a:buNone/>
            </a:pPr>
            <a:r>
              <a:rPr lang="ru">
                <a:solidFill>
                  <a:srgbClr val="666600"/>
                </a:solidFill>
                <a:highlight>
                  <a:srgbClr val="FFFFFF"/>
                </a:highlight>
                <a:latin typeface="Roboto"/>
                <a:ea typeface="Roboto"/>
                <a:cs typeface="Roboto"/>
                <a:sym typeface="Roboto"/>
              </a:rPr>
              <a:t>);</a:t>
            </a: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idx="1" type="body"/>
          </p:nvPr>
        </p:nvSpPr>
        <p:spPr>
          <a:xfrm>
            <a:off x="311700" y="246950"/>
            <a:ext cx="8520600" cy="4321800"/>
          </a:xfrm>
          <a:prstGeom prst="rect">
            <a:avLst/>
          </a:prstGeom>
        </p:spPr>
        <p:txBody>
          <a:bodyPr anchorCtr="0" anchor="t" bIns="91425" lIns="91425" rIns="91425" tIns="91425">
            <a:noAutofit/>
          </a:bodyPr>
          <a:lstStyle/>
          <a:p>
            <a:pPr lvl="0">
              <a:spcBef>
                <a:spcPts val="0"/>
              </a:spcBef>
              <a:buNone/>
            </a:pPr>
            <a:r>
              <a:rPr lang="ru"/>
              <a:t>Как видите процедура создания ассоциативного массива индентична процедуре создания индексного. Для того чтобы вывести элемент массива на экран, мы можем использовать известный нам оператор вывода echo. Рассмотрим два способа – обычный и при помощи пристыковки переменных.</a:t>
            </a:r>
          </a:p>
          <a:p>
            <a:pPr lvl="0">
              <a:spcBef>
                <a:spcPts val="0"/>
              </a:spcBef>
              <a:buNone/>
            </a:pPr>
            <a:r>
              <a:t/>
            </a:r>
            <a:endParaRPr/>
          </a:p>
          <a:p>
            <a:pPr indent="-228600" lvl="0" marL="457200">
              <a:spcBef>
                <a:spcPts val="0"/>
              </a:spcBef>
              <a:spcAft>
                <a:spcPts val="0"/>
              </a:spcAft>
              <a:buClr>
                <a:srgbClr val="000000"/>
              </a:buClr>
              <a:buSzPct val="100000"/>
              <a:buFont typeface="Roboto"/>
              <a:buNone/>
            </a:pPr>
            <a:r>
              <a:rPr lang="ru" sz="2400">
                <a:solidFill>
                  <a:srgbClr val="000000"/>
                </a:solidFill>
                <a:highlight>
                  <a:srgbClr val="FFFFFF"/>
                </a:highlight>
                <a:latin typeface="Roboto"/>
                <a:ea typeface="Roboto"/>
                <a:cs typeface="Roboto"/>
                <a:sym typeface="Roboto"/>
              </a:rPr>
              <a:t>echo </a:t>
            </a:r>
            <a:r>
              <a:rPr lang="ru" sz="2400">
                <a:solidFill>
                  <a:srgbClr val="008800"/>
                </a:solidFill>
                <a:highlight>
                  <a:srgbClr val="FFFFFF"/>
                </a:highlight>
                <a:latin typeface="Roboto"/>
                <a:ea typeface="Roboto"/>
                <a:cs typeface="Roboto"/>
                <a:sym typeface="Roboto"/>
              </a:rPr>
              <a:t>"Выбранный цвет - $color[red]"</a:t>
            </a:r>
            <a:r>
              <a:rPr lang="ru" sz="2400">
                <a:solidFill>
                  <a:srgbClr val="666600"/>
                </a:solidFill>
                <a:highlight>
                  <a:srgbClr val="FFFFFF"/>
                </a:highlight>
                <a:latin typeface="Roboto"/>
                <a:ea typeface="Roboto"/>
                <a:cs typeface="Roboto"/>
                <a:sym typeface="Roboto"/>
              </a:rPr>
              <a:t>;</a:t>
            </a:r>
          </a:p>
          <a:p>
            <a:pPr indent="-228600" lvl="0" marL="457200">
              <a:spcBef>
                <a:spcPts val="0"/>
              </a:spcBef>
              <a:spcAft>
                <a:spcPts val="0"/>
              </a:spcAft>
              <a:buClr>
                <a:srgbClr val="000000"/>
              </a:buClr>
              <a:buSzPct val="100000"/>
              <a:buFont typeface="Roboto"/>
              <a:buNone/>
            </a:pPr>
            <a:r>
              <a:rPr lang="ru" sz="2400">
                <a:solidFill>
                  <a:srgbClr val="000000"/>
                </a:solidFill>
                <a:highlight>
                  <a:srgbClr val="F6F6F6"/>
                </a:highlight>
                <a:latin typeface="Roboto"/>
                <a:ea typeface="Roboto"/>
                <a:cs typeface="Roboto"/>
                <a:sym typeface="Roboto"/>
              </a:rPr>
              <a:t>echo </a:t>
            </a:r>
            <a:r>
              <a:rPr lang="ru" sz="2400">
                <a:solidFill>
                  <a:srgbClr val="008800"/>
                </a:solidFill>
                <a:highlight>
                  <a:srgbClr val="F6F6F6"/>
                </a:highlight>
                <a:latin typeface="Roboto"/>
                <a:ea typeface="Roboto"/>
                <a:cs typeface="Roboto"/>
                <a:sym typeface="Roboto"/>
              </a:rPr>
              <a:t>"Выбран "</a:t>
            </a:r>
            <a:r>
              <a:rPr lang="ru" sz="2400">
                <a:solidFill>
                  <a:srgbClr val="666600"/>
                </a:solidFill>
                <a:highlight>
                  <a:srgbClr val="F6F6F6"/>
                </a:highlight>
                <a:latin typeface="Roboto"/>
                <a:ea typeface="Roboto"/>
                <a:cs typeface="Roboto"/>
                <a:sym typeface="Roboto"/>
              </a:rPr>
              <a:t>.</a:t>
            </a:r>
            <a:r>
              <a:rPr lang="ru" sz="2400">
                <a:solidFill>
                  <a:srgbClr val="000000"/>
                </a:solidFill>
                <a:highlight>
                  <a:srgbClr val="F6F6F6"/>
                </a:highlight>
                <a:latin typeface="Roboto"/>
                <a:ea typeface="Roboto"/>
                <a:cs typeface="Roboto"/>
                <a:sym typeface="Roboto"/>
              </a:rPr>
              <a:t>$color</a:t>
            </a:r>
            <a:r>
              <a:rPr lang="ru" sz="2400">
                <a:solidFill>
                  <a:srgbClr val="666600"/>
                </a:solidFill>
                <a:highlight>
                  <a:srgbClr val="F6F6F6"/>
                </a:highlight>
                <a:latin typeface="Roboto"/>
                <a:ea typeface="Roboto"/>
                <a:cs typeface="Roboto"/>
                <a:sym typeface="Roboto"/>
              </a:rPr>
              <a:t>[</a:t>
            </a:r>
            <a:r>
              <a:rPr lang="ru" sz="2400">
                <a:solidFill>
                  <a:srgbClr val="008800"/>
                </a:solidFill>
                <a:highlight>
                  <a:srgbClr val="F6F6F6"/>
                </a:highlight>
                <a:latin typeface="Roboto"/>
                <a:ea typeface="Roboto"/>
                <a:cs typeface="Roboto"/>
                <a:sym typeface="Roboto"/>
              </a:rPr>
              <a:t>"red"</a:t>
            </a:r>
            <a:r>
              <a:rPr lang="ru" sz="2400">
                <a:solidFill>
                  <a:srgbClr val="666600"/>
                </a:solidFill>
                <a:highlight>
                  <a:srgbClr val="F6F6F6"/>
                </a:highlight>
                <a:latin typeface="Roboto"/>
                <a:ea typeface="Roboto"/>
                <a:cs typeface="Roboto"/>
                <a:sym typeface="Roboto"/>
              </a:rPr>
              <a:t>].</a:t>
            </a:r>
            <a:r>
              <a:rPr lang="ru" sz="2400">
                <a:solidFill>
                  <a:srgbClr val="008800"/>
                </a:solidFill>
                <a:highlight>
                  <a:srgbClr val="F6F6F6"/>
                </a:highlight>
                <a:latin typeface="Roboto"/>
                <a:ea typeface="Roboto"/>
                <a:cs typeface="Roboto"/>
                <a:sym typeface="Roboto"/>
              </a:rPr>
              <a:t>" цвет"</a:t>
            </a:r>
            <a:r>
              <a:rPr lang="ru" sz="2400">
                <a:solidFill>
                  <a:srgbClr val="666600"/>
                </a:solidFill>
                <a:highlight>
                  <a:srgbClr val="F6F6F6"/>
                </a:highlight>
                <a:latin typeface="Roboto"/>
                <a:ea typeface="Roboto"/>
                <a:cs typeface="Roboto"/>
                <a:sym typeface="Roboto"/>
              </a:rPr>
              <a:t>;</a:t>
            </a:r>
          </a:p>
          <a:p>
            <a:pPr lvl="0">
              <a:spcBef>
                <a:spcPts val="0"/>
              </a:spcBef>
              <a:buNone/>
            </a:pPr>
            <a:r>
              <a:t/>
            </a:r>
            <a:endParaRPr/>
          </a:p>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idx="1" type="body"/>
          </p:nvPr>
        </p:nvSpPr>
        <p:spPr>
          <a:xfrm>
            <a:off x="311700" y="246950"/>
            <a:ext cx="8520600" cy="4487400"/>
          </a:xfrm>
          <a:prstGeom prst="rect">
            <a:avLst/>
          </a:prstGeom>
        </p:spPr>
        <p:txBody>
          <a:bodyPr anchorCtr="0" anchor="t" bIns="91425" lIns="91425" rIns="91425" tIns="91425">
            <a:noAutofit/>
          </a:bodyPr>
          <a:lstStyle/>
          <a:p>
            <a:pPr lvl="0">
              <a:spcBef>
                <a:spcPts val="0"/>
              </a:spcBef>
              <a:buNone/>
            </a:pPr>
            <a:r>
              <a:rPr lang="ru"/>
              <a:t>Как вы уже заметили, в первом случае индекс ячейки не берется в двойные кавычки. Это правило стоит сразу запомнить, во избежание ошибок в будущем. Если вы используете первый способ и хотите вывести элемент массива без пристыковки переменных, то индекс в кавычки не берется. Во втором примере, как видите, все пишется как обычно и кавычки не убираются.</a:t>
            </a:r>
          </a:p>
          <a:p>
            <a:pPr lvl="0">
              <a:spcBef>
                <a:spcPts val="0"/>
              </a:spcBef>
              <a:buNone/>
            </a:pPr>
            <a:r>
              <a:rPr lang="ru"/>
              <a:t>Лично мне больше нравится первый способ, так как он, на мой взгляд, намного проще второго и требует меньше движений на реализацию. Все же выбирать вам, какой способ вы будете использовать.</a:t>
            </a:r>
          </a:p>
          <a:p>
            <a:pPr lvl="0">
              <a:spcBef>
                <a:spcPts val="0"/>
              </a:spcBef>
              <a:buNone/>
            </a:pPr>
            <a:r>
              <a:rPr lang="ru"/>
              <a:t>Теперь давайте перейдем к заключительной части - рассмотрим многомерные массивы PHP.</a:t>
            </a:r>
          </a:p>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372500"/>
            <a:ext cx="8520600" cy="733500"/>
          </a:xfrm>
          <a:prstGeom prst="rect">
            <a:avLst/>
          </a:prstGeom>
        </p:spPr>
        <p:txBody>
          <a:bodyPr anchorCtr="0" anchor="b" bIns="91425" lIns="91425" rIns="91425" tIns="91425">
            <a:noAutofit/>
          </a:bodyPr>
          <a:lstStyle/>
          <a:p>
            <a:pPr lvl="0" algn="ctr">
              <a:spcBef>
                <a:spcPts val="0"/>
              </a:spcBef>
              <a:buNone/>
            </a:pPr>
            <a:r>
              <a:rPr lang="ru"/>
              <a:t>Многомерные массивы PHP</a:t>
            </a:r>
          </a:p>
        </p:txBody>
      </p:sp>
      <p:sp>
        <p:nvSpPr>
          <p:cNvPr id="138" name="Shape 138"/>
          <p:cNvSpPr txBox="1"/>
          <p:nvPr>
            <p:ph idx="1" type="body"/>
          </p:nvPr>
        </p:nvSpPr>
        <p:spPr>
          <a:xfrm>
            <a:off x="311700" y="1151325"/>
            <a:ext cx="8520600" cy="2383500"/>
          </a:xfrm>
          <a:prstGeom prst="rect">
            <a:avLst/>
          </a:prstGeom>
        </p:spPr>
        <p:txBody>
          <a:bodyPr anchorCtr="0" anchor="t" bIns="91425" lIns="91425" rIns="91425" tIns="91425">
            <a:noAutofit/>
          </a:bodyPr>
          <a:lstStyle/>
          <a:p>
            <a:pPr lvl="0">
              <a:spcBef>
                <a:spcPts val="0"/>
              </a:spcBef>
              <a:buNone/>
            </a:pPr>
            <a:r>
              <a:rPr lang="ru"/>
              <a:t>Многомерный массив – это массив, который содержит в себе еще один массив. Для наглядности давайте реализуем многомерный массив на примере трех разновидностей компьютеров. В нашем случае это стационарный компьютер, ноутбук и нетбук. В качестве характеристик будут объем оперативной памяти, объем жесткого диска и частота процессора. Схематически многомерный массив PHP для решения данной задачи может выглядеть следующим образом.</a:t>
            </a:r>
          </a:p>
        </p:txBody>
      </p:sp>
      <p:pic>
        <p:nvPicPr>
          <p:cNvPr id="139" name="Shape 139"/>
          <p:cNvPicPr preferRelativeResize="0"/>
          <p:nvPr/>
        </p:nvPicPr>
        <p:blipFill>
          <a:blip r:embed="rId3">
            <a:alphaModFix/>
          </a:blip>
          <a:stretch>
            <a:fillRect/>
          </a:stretch>
        </p:blipFill>
        <p:spPr>
          <a:xfrm>
            <a:off x="1030175" y="3467274"/>
            <a:ext cx="6200881" cy="14786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idx="1" type="body"/>
          </p:nvPr>
        </p:nvSpPr>
        <p:spPr>
          <a:xfrm>
            <a:off x="311700" y="493900"/>
            <a:ext cx="3336000" cy="4402500"/>
          </a:xfrm>
          <a:prstGeom prst="rect">
            <a:avLst/>
          </a:prstGeom>
        </p:spPr>
        <p:txBody>
          <a:bodyPr anchorCtr="0" anchor="t" bIns="91425" lIns="91425" rIns="91425" tIns="91425">
            <a:noAutofit/>
          </a:bodyPr>
          <a:lstStyle/>
          <a:p>
            <a:pPr lvl="0">
              <a:spcBef>
                <a:spcPts val="0"/>
              </a:spcBef>
              <a:buNone/>
            </a:pPr>
            <a:r>
              <a:rPr lang="ru"/>
              <a:t>Создать многомерный массив, как и все остальные, можно несколькими способами. С целью экономии времени, рассмотрим только второй способ. Думаю, вы уже успели запомнить, как создаются массивы в PHP и у вас не должно возникнуть никаких проблем с этим.</a:t>
            </a:r>
          </a:p>
        </p:txBody>
      </p:sp>
      <p:sp>
        <p:nvSpPr>
          <p:cNvPr id="145" name="Shape 145"/>
          <p:cNvSpPr txBox="1"/>
          <p:nvPr>
            <p:ph idx="1" type="body"/>
          </p:nvPr>
        </p:nvSpPr>
        <p:spPr>
          <a:xfrm>
            <a:off x="4303900" y="119950"/>
            <a:ext cx="4593300" cy="4967100"/>
          </a:xfrm>
          <a:prstGeom prst="rect">
            <a:avLst/>
          </a:prstGeom>
        </p:spPr>
        <p:txBody>
          <a:bodyPr anchorCtr="0" anchor="t" bIns="91425" lIns="91425" rIns="91425" tIns="91425">
            <a:noAutofit/>
          </a:bodyPr>
          <a:lstStyle/>
          <a:p>
            <a:pPr indent="-228600" lvl="0" marL="457200" rtl="0">
              <a:spcBef>
                <a:spcPts val="0"/>
              </a:spcBef>
              <a:spcAft>
                <a:spcPts val="0"/>
              </a:spcAft>
              <a:buClr>
                <a:srgbClr val="000000"/>
              </a:buClr>
              <a:buSzPct val="100000"/>
              <a:buFont typeface="Roboto"/>
              <a:buNone/>
            </a:pPr>
            <a:r>
              <a:rPr lang="ru">
                <a:solidFill>
                  <a:srgbClr val="000000"/>
                </a:solidFill>
                <a:highlight>
                  <a:srgbClr val="FFFFFF"/>
                </a:highlight>
                <a:latin typeface="Roboto"/>
                <a:ea typeface="Roboto"/>
                <a:cs typeface="Roboto"/>
                <a:sym typeface="Roboto"/>
              </a:rPr>
              <a:t>$massiv</a:t>
            </a:r>
            <a:r>
              <a:rPr lang="ru">
                <a:solidFill>
                  <a:srgbClr val="666600"/>
                </a:solidFill>
                <a:highlight>
                  <a:srgbClr val="FFFFFF"/>
                </a:highlight>
                <a:latin typeface="Roboto"/>
                <a:ea typeface="Roboto"/>
                <a:cs typeface="Roboto"/>
                <a:sym typeface="Roboto"/>
              </a:rPr>
              <a:t>[</a:t>
            </a:r>
            <a:r>
              <a:rPr lang="ru">
                <a:solidFill>
                  <a:srgbClr val="008800"/>
                </a:solidFill>
                <a:highlight>
                  <a:srgbClr val="FFFFFF"/>
                </a:highlight>
                <a:latin typeface="Roboto"/>
                <a:ea typeface="Roboto"/>
                <a:cs typeface="Roboto"/>
                <a:sym typeface="Roboto"/>
              </a:rPr>
              <a:t>"Стационарный ПК"</a:t>
            </a:r>
            <a:r>
              <a:rPr lang="ru">
                <a:solidFill>
                  <a:srgbClr val="666600"/>
                </a:solidFill>
                <a:highlight>
                  <a:srgbClr val="FFFFFF"/>
                </a:highlight>
                <a:latin typeface="Roboto"/>
                <a:ea typeface="Roboto"/>
                <a:cs typeface="Roboto"/>
                <a:sym typeface="Roboto"/>
              </a:rPr>
              <a:t>]</a:t>
            </a:r>
            <a:r>
              <a:rPr lang="ru">
                <a:solidFill>
                  <a:srgbClr val="000000"/>
                </a:solidFill>
                <a:highlight>
                  <a:srgbClr val="FFFFFF"/>
                </a:highlight>
                <a:latin typeface="Roboto"/>
                <a:ea typeface="Roboto"/>
                <a:cs typeface="Roboto"/>
                <a:sym typeface="Roboto"/>
              </a:rPr>
              <a:t> </a:t>
            </a:r>
            <a:r>
              <a:rPr lang="ru">
                <a:solidFill>
                  <a:srgbClr val="666600"/>
                </a:solidFill>
                <a:highlight>
                  <a:srgbClr val="FFFFFF"/>
                </a:highlight>
                <a:latin typeface="Roboto"/>
                <a:ea typeface="Roboto"/>
                <a:cs typeface="Roboto"/>
                <a:sym typeface="Roboto"/>
              </a:rPr>
              <a:t>=</a:t>
            </a:r>
            <a:r>
              <a:rPr lang="ru">
                <a:solidFill>
                  <a:srgbClr val="000000"/>
                </a:solidFill>
                <a:highlight>
                  <a:srgbClr val="FFFFFF"/>
                </a:highlight>
                <a:latin typeface="Roboto"/>
                <a:ea typeface="Roboto"/>
                <a:cs typeface="Roboto"/>
                <a:sym typeface="Roboto"/>
              </a:rPr>
              <a:t> array </a:t>
            </a:r>
            <a:r>
              <a:rPr lang="ru">
                <a:solidFill>
                  <a:srgbClr val="666600"/>
                </a:solidFill>
                <a:highlight>
                  <a:srgbClr val="FFFFFF"/>
                </a:highlight>
                <a:latin typeface="Roboto"/>
                <a:ea typeface="Roboto"/>
                <a:cs typeface="Roboto"/>
                <a:sym typeface="Roboto"/>
              </a:rPr>
              <a:t>(</a:t>
            </a:r>
          </a:p>
          <a:p>
            <a:pPr indent="-228600" lvl="0" marL="457200" rtl="0">
              <a:spcBef>
                <a:spcPts val="0"/>
              </a:spcBef>
              <a:spcAft>
                <a:spcPts val="0"/>
              </a:spcAft>
              <a:buClr>
                <a:srgbClr val="000000"/>
              </a:buClr>
              <a:buSzPct val="100000"/>
              <a:buFont typeface="Roboto"/>
              <a:buNone/>
            </a:pPr>
            <a:r>
              <a:rPr lang="ru">
                <a:solidFill>
                  <a:srgbClr val="008800"/>
                </a:solidFill>
                <a:highlight>
                  <a:srgbClr val="FFFFFF"/>
                </a:highlight>
                <a:latin typeface="Roboto"/>
                <a:ea typeface="Roboto"/>
                <a:cs typeface="Roboto"/>
                <a:sym typeface="Roboto"/>
              </a:rPr>
              <a:t>     "ОЗУ"</a:t>
            </a:r>
            <a:r>
              <a:rPr lang="ru">
                <a:solidFill>
                  <a:srgbClr val="000000"/>
                </a:solidFill>
                <a:highlight>
                  <a:srgbClr val="FFFFFF"/>
                </a:highlight>
                <a:latin typeface="Roboto"/>
                <a:ea typeface="Roboto"/>
                <a:cs typeface="Roboto"/>
                <a:sym typeface="Roboto"/>
              </a:rPr>
              <a:t> </a:t>
            </a:r>
            <a:r>
              <a:rPr lang="ru">
                <a:solidFill>
                  <a:srgbClr val="666600"/>
                </a:solidFill>
                <a:highlight>
                  <a:srgbClr val="FFFFFF"/>
                </a:highlight>
                <a:latin typeface="Roboto"/>
                <a:ea typeface="Roboto"/>
                <a:cs typeface="Roboto"/>
                <a:sym typeface="Roboto"/>
              </a:rPr>
              <a:t>=&gt;</a:t>
            </a:r>
            <a:r>
              <a:rPr lang="ru">
                <a:solidFill>
                  <a:srgbClr val="000000"/>
                </a:solidFill>
                <a:highlight>
                  <a:srgbClr val="FFFFFF"/>
                </a:highlight>
                <a:latin typeface="Roboto"/>
                <a:ea typeface="Roboto"/>
                <a:cs typeface="Roboto"/>
                <a:sym typeface="Roboto"/>
              </a:rPr>
              <a:t> </a:t>
            </a:r>
            <a:r>
              <a:rPr lang="ru">
                <a:solidFill>
                  <a:srgbClr val="008800"/>
                </a:solidFill>
                <a:highlight>
                  <a:srgbClr val="FFFFFF"/>
                </a:highlight>
                <a:latin typeface="Roboto"/>
                <a:ea typeface="Roboto"/>
                <a:cs typeface="Roboto"/>
                <a:sym typeface="Roboto"/>
              </a:rPr>
              <a:t>"4096"</a:t>
            </a:r>
            <a:r>
              <a:rPr lang="ru">
                <a:solidFill>
                  <a:srgbClr val="666600"/>
                </a:solidFill>
                <a:highlight>
                  <a:srgbClr val="FFFFFF"/>
                </a:highlight>
                <a:latin typeface="Roboto"/>
                <a:ea typeface="Roboto"/>
                <a:cs typeface="Roboto"/>
                <a:sym typeface="Roboto"/>
              </a:rPr>
              <a:t>,</a:t>
            </a:r>
            <a:r>
              <a:rPr lang="ru">
                <a:solidFill>
                  <a:srgbClr val="000000"/>
                </a:solidFill>
                <a:highlight>
                  <a:srgbClr val="FFFFFF"/>
                </a:highlight>
                <a:latin typeface="Roboto"/>
                <a:ea typeface="Roboto"/>
                <a:cs typeface="Roboto"/>
                <a:sym typeface="Roboto"/>
              </a:rPr>
              <a:t> </a:t>
            </a:r>
          </a:p>
          <a:p>
            <a:pPr indent="-228600" lvl="0" marL="457200" rtl="0">
              <a:spcBef>
                <a:spcPts val="0"/>
              </a:spcBef>
              <a:spcAft>
                <a:spcPts val="0"/>
              </a:spcAft>
              <a:buClr>
                <a:srgbClr val="000000"/>
              </a:buClr>
              <a:buSzPct val="100000"/>
              <a:buFont typeface="Roboto"/>
              <a:buNone/>
            </a:pPr>
            <a:r>
              <a:rPr lang="ru">
                <a:solidFill>
                  <a:srgbClr val="008800"/>
                </a:solidFill>
                <a:highlight>
                  <a:srgbClr val="FFFFFF"/>
                </a:highlight>
                <a:latin typeface="Roboto"/>
                <a:ea typeface="Roboto"/>
                <a:cs typeface="Roboto"/>
                <a:sym typeface="Roboto"/>
              </a:rPr>
              <a:t>     "HDD"</a:t>
            </a:r>
            <a:r>
              <a:rPr lang="ru">
                <a:solidFill>
                  <a:srgbClr val="000000"/>
                </a:solidFill>
                <a:highlight>
                  <a:srgbClr val="FFFFFF"/>
                </a:highlight>
                <a:latin typeface="Roboto"/>
                <a:ea typeface="Roboto"/>
                <a:cs typeface="Roboto"/>
                <a:sym typeface="Roboto"/>
              </a:rPr>
              <a:t> </a:t>
            </a:r>
            <a:r>
              <a:rPr lang="ru">
                <a:solidFill>
                  <a:srgbClr val="666600"/>
                </a:solidFill>
                <a:highlight>
                  <a:srgbClr val="FFFFFF"/>
                </a:highlight>
                <a:latin typeface="Roboto"/>
                <a:ea typeface="Roboto"/>
                <a:cs typeface="Roboto"/>
                <a:sym typeface="Roboto"/>
              </a:rPr>
              <a:t>=&gt;</a:t>
            </a:r>
            <a:r>
              <a:rPr lang="ru">
                <a:solidFill>
                  <a:srgbClr val="000000"/>
                </a:solidFill>
                <a:highlight>
                  <a:srgbClr val="FFFFFF"/>
                </a:highlight>
                <a:latin typeface="Roboto"/>
                <a:ea typeface="Roboto"/>
                <a:cs typeface="Roboto"/>
                <a:sym typeface="Roboto"/>
              </a:rPr>
              <a:t> </a:t>
            </a:r>
            <a:r>
              <a:rPr lang="ru">
                <a:solidFill>
                  <a:srgbClr val="008800"/>
                </a:solidFill>
                <a:highlight>
                  <a:srgbClr val="FFFFFF"/>
                </a:highlight>
                <a:latin typeface="Roboto"/>
                <a:ea typeface="Roboto"/>
                <a:cs typeface="Roboto"/>
                <a:sym typeface="Roboto"/>
              </a:rPr>
              <a:t>"500"</a:t>
            </a:r>
            <a:r>
              <a:rPr lang="ru">
                <a:solidFill>
                  <a:srgbClr val="666600"/>
                </a:solidFill>
                <a:highlight>
                  <a:srgbClr val="FFFFFF"/>
                </a:highlight>
                <a:latin typeface="Roboto"/>
                <a:ea typeface="Roboto"/>
                <a:cs typeface="Roboto"/>
                <a:sym typeface="Roboto"/>
              </a:rPr>
              <a:t>,</a:t>
            </a:r>
            <a:r>
              <a:rPr lang="ru">
                <a:solidFill>
                  <a:srgbClr val="000000"/>
                </a:solidFill>
                <a:highlight>
                  <a:srgbClr val="FFFFFF"/>
                </a:highlight>
                <a:latin typeface="Roboto"/>
                <a:ea typeface="Roboto"/>
                <a:cs typeface="Roboto"/>
                <a:sym typeface="Roboto"/>
              </a:rPr>
              <a:t> </a:t>
            </a:r>
          </a:p>
          <a:p>
            <a:pPr indent="-228600" lvl="0" marL="457200" rtl="0">
              <a:spcBef>
                <a:spcPts val="0"/>
              </a:spcBef>
              <a:spcAft>
                <a:spcPts val="0"/>
              </a:spcAft>
              <a:buClr>
                <a:srgbClr val="000000"/>
              </a:buClr>
              <a:buSzPct val="100000"/>
              <a:buFont typeface="Roboto"/>
              <a:buNone/>
            </a:pPr>
            <a:r>
              <a:rPr lang="ru">
                <a:solidFill>
                  <a:srgbClr val="008800"/>
                </a:solidFill>
                <a:highlight>
                  <a:srgbClr val="FFFFFF"/>
                </a:highlight>
                <a:latin typeface="Roboto"/>
                <a:ea typeface="Roboto"/>
                <a:cs typeface="Roboto"/>
                <a:sym typeface="Roboto"/>
              </a:rPr>
              <a:t>     "ГЦ"</a:t>
            </a:r>
            <a:r>
              <a:rPr lang="ru">
                <a:solidFill>
                  <a:srgbClr val="000000"/>
                </a:solidFill>
                <a:highlight>
                  <a:srgbClr val="FFFFFF"/>
                </a:highlight>
                <a:latin typeface="Roboto"/>
                <a:ea typeface="Roboto"/>
                <a:cs typeface="Roboto"/>
                <a:sym typeface="Roboto"/>
              </a:rPr>
              <a:t> </a:t>
            </a:r>
            <a:r>
              <a:rPr lang="ru">
                <a:solidFill>
                  <a:srgbClr val="666600"/>
                </a:solidFill>
                <a:highlight>
                  <a:srgbClr val="FFFFFF"/>
                </a:highlight>
                <a:latin typeface="Roboto"/>
                <a:ea typeface="Roboto"/>
                <a:cs typeface="Roboto"/>
                <a:sym typeface="Roboto"/>
              </a:rPr>
              <a:t>=&gt;</a:t>
            </a:r>
            <a:r>
              <a:rPr lang="ru">
                <a:solidFill>
                  <a:srgbClr val="000000"/>
                </a:solidFill>
                <a:highlight>
                  <a:srgbClr val="FFFFFF"/>
                </a:highlight>
                <a:latin typeface="Roboto"/>
                <a:ea typeface="Roboto"/>
                <a:cs typeface="Roboto"/>
                <a:sym typeface="Roboto"/>
              </a:rPr>
              <a:t> </a:t>
            </a:r>
            <a:r>
              <a:rPr lang="ru">
                <a:solidFill>
                  <a:srgbClr val="008800"/>
                </a:solidFill>
                <a:highlight>
                  <a:srgbClr val="FFFFFF"/>
                </a:highlight>
                <a:latin typeface="Roboto"/>
                <a:ea typeface="Roboto"/>
                <a:cs typeface="Roboto"/>
                <a:sym typeface="Roboto"/>
              </a:rPr>
              <a:t>"3"</a:t>
            </a:r>
          </a:p>
          <a:p>
            <a:pPr indent="-228600" lvl="0" marL="457200">
              <a:spcBef>
                <a:spcPts val="0"/>
              </a:spcBef>
              <a:spcAft>
                <a:spcPts val="0"/>
              </a:spcAft>
              <a:buClr>
                <a:srgbClr val="000000"/>
              </a:buClr>
              <a:buSzPct val="100000"/>
              <a:buFont typeface="Roboto"/>
              <a:buNone/>
            </a:pPr>
            <a:r>
              <a:rPr lang="ru">
                <a:solidFill>
                  <a:srgbClr val="666600"/>
                </a:solidFill>
                <a:highlight>
                  <a:srgbClr val="FFFFFF"/>
                </a:highlight>
                <a:latin typeface="Roboto"/>
                <a:ea typeface="Roboto"/>
                <a:cs typeface="Roboto"/>
                <a:sym typeface="Roboto"/>
              </a:rPr>
              <a:t>);</a:t>
            </a:r>
          </a:p>
          <a:p>
            <a:pPr indent="-228600" lvl="0" marL="457200" rtl="0">
              <a:spcBef>
                <a:spcPts val="0"/>
              </a:spcBef>
              <a:spcAft>
                <a:spcPts val="0"/>
              </a:spcAft>
              <a:buClr>
                <a:srgbClr val="000000"/>
              </a:buClr>
              <a:buSzPct val="100000"/>
              <a:buFont typeface="Roboto"/>
              <a:buNone/>
            </a:pPr>
            <a:r>
              <a:rPr lang="ru">
                <a:solidFill>
                  <a:srgbClr val="000000"/>
                </a:solidFill>
                <a:latin typeface="Roboto"/>
                <a:ea typeface="Roboto"/>
                <a:cs typeface="Roboto"/>
                <a:sym typeface="Roboto"/>
              </a:rPr>
              <a:t>$massiv</a:t>
            </a:r>
            <a:r>
              <a:rPr lang="ru">
                <a:solidFill>
                  <a:srgbClr val="666600"/>
                </a:solidFill>
                <a:latin typeface="Roboto"/>
                <a:ea typeface="Roboto"/>
                <a:cs typeface="Roboto"/>
                <a:sym typeface="Roboto"/>
              </a:rPr>
              <a:t>[</a:t>
            </a:r>
            <a:r>
              <a:rPr lang="ru">
                <a:solidFill>
                  <a:srgbClr val="008800"/>
                </a:solidFill>
                <a:latin typeface="Roboto"/>
                <a:ea typeface="Roboto"/>
                <a:cs typeface="Roboto"/>
                <a:sym typeface="Roboto"/>
              </a:rPr>
              <a:t>"Ноутбук"</a:t>
            </a:r>
            <a:r>
              <a:rPr lang="ru">
                <a:solidFill>
                  <a:srgbClr val="666600"/>
                </a:solidFill>
                <a:latin typeface="Roboto"/>
                <a:ea typeface="Roboto"/>
                <a:cs typeface="Roboto"/>
                <a:sym typeface="Roboto"/>
              </a:rPr>
              <a:t>]</a:t>
            </a:r>
            <a:r>
              <a:rPr lang="ru">
                <a:solidFill>
                  <a:srgbClr val="000000"/>
                </a:solidFill>
                <a:latin typeface="Roboto"/>
                <a:ea typeface="Roboto"/>
                <a:cs typeface="Roboto"/>
                <a:sym typeface="Roboto"/>
              </a:rPr>
              <a:t> </a:t>
            </a:r>
            <a:r>
              <a:rPr lang="ru">
                <a:solidFill>
                  <a:srgbClr val="666600"/>
                </a:solidFill>
                <a:latin typeface="Roboto"/>
                <a:ea typeface="Roboto"/>
                <a:cs typeface="Roboto"/>
                <a:sym typeface="Roboto"/>
              </a:rPr>
              <a:t>=</a:t>
            </a:r>
            <a:r>
              <a:rPr lang="ru">
                <a:solidFill>
                  <a:srgbClr val="000000"/>
                </a:solidFill>
                <a:latin typeface="Roboto"/>
                <a:ea typeface="Roboto"/>
                <a:cs typeface="Roboto"/>
                <a:sym typeface="Roboto"/>
              </a:rPr>
              <a:t> array </a:t>
            </a:r>
            <a:r>
              <a:rPr lang="ru">
                <a:solidFill>
                  <a:srgbClr val="666600"/>
                </a:solidFill>
                <a:latin typeface="Roboto"/>
                <a:ea typeface="Roboto"/>
                <a:cs typeface="Roboto"/>
                <a:sym typeface="Roboto"/>
              </a:rPr>
              <a:t>(</a:t>
            </a:r>
          </a:p>
          <a:p>
            <a:pPr indent="-228600" lvl="0" marL="457200" rtl="0">
              <a:spcBef>
                <a:spcPts val="0"/>
              </a:spcBef>
              <a:spcAft>
                <a:spcPts val="0"/>
              </a:spcAft>
              <a:buClr>
                <a:srgbClr val="000000"/>
              </a:buClr>
              <a:buSzPct val="100000"/>
              <a:buFont typeface="Roboto"/>
              <a:buNone/>
            </a:pPr>
            <a:r>
              <a:rPr lang="ru">
                <a:solidFill>
                  <a:srgbClr val="008800"/>
                </a:solidFill>
                <a:latin typeface="Roboto"/>
                <a:ea typeface="Roboto"/>
                <a:cs typeface="Roboto"/>
                <a:sym typeface="Roboto"/>
              </a:rPr>
              <a:t>     "ОЗУ"</a:t>
            </a:r>
            <a:r>
              <a:rPr lang="ru">
                <a:solidFill>
                  <a:srgbClr val="000000"/>
                </a:solidFill>
                <a:latin typeface="Roboto"/>
                <a:ea typeface="Roboto"/>
                <a:cs typeface="Roboto"/>
                <a:sym typeface="Roboto"/>
              </a:rPr>
              <a:t> </a:t>
            </a:r>
            <a:r>
              <a:rPr lang="ru">
                <a:solidFill>
                  <a:srgbClr val="666600"/>
                </a:solidFill>
                <a:latin typeface="Roboto"/>
                <a:ea typeface="Roboto"/>
                <a:cs typeface="Roboto"/>
                <a:sym typeface="Roboto"/>
              </a:rPr>
              <a:t>=&gt;</a:t>
            </a:r>
            <a:r>
              <a:rPr lang="ru">
                <a:solidFill>
                  <a:srgbClr val="000000"/>
                </a:solidFill>
                <a:latin typeface="Roboto"/>
                <a:ea typeface="Roboto"/>
                <a:cs typeface="Roboto"/>
                <a:sym typeface="Roboto"/>
              </a:rPr>
              <a:t> </a:t>
            </a:r>
            <a:r>
              <a:rPr lang="ru">
                <a:solidFill>
                  <a:srgbClr val="008800"/>
                </a:solidFill>
                <a:latin typeface="Roboto"/>
                <a:ea typeface="Roboto"/>
                <a:cs typeface="Roboto"/>
                <a:sym typeface="Roboto"/>
              </a:rPr>
              <a:t>"3072"</a:t>
            </a:r>
            <a:r>
              <a:rPr lang="ru">
                <a:solidFill>
                  <a:srgbClr val="666600"/>
                </a:solidFill>
                <a:latin typeface="Roboto"/>
                <a:ea typeface="Roboto"/>
                <a:cs typeface="Roboto"/>
                <a:sym typeface="Roboto"/>
              </a:rPr>
              <a:t>,</a:t>
            </a:r>
            <a:r>
              <a:rPr lang="ru">
                <a:solidFill>
                  <a:srgbClr val="000000"/>
                </a:solidFill>
                <a:latin typeface="Roboto"/>
                <a:ea typeface="Roboto"/>
                <a:cs typeface="Roboto"/>
                <a:sym typeface="Roboto"/>
              </a:rPr>
              <a:t> </a:t>
            </a:r>
          </a:p>
          <a:p>
            <a:pPr indent="-228600" lvl="0" marL="457200" rtl="0">
              <a:spcBef>
                <a:spcPts val="0"/>
              </a:spcBef>
              <a:spcAft>
                <a:spcPts val="0"/>
              </a:spcAft>
              <a:buClr>
                <a:srgbClr val="000000"/>
              </a:buClr>
              <a:buSzPct val="100000"/>
              <a:buFont typeface="Roboto"/>
              <a:buNone/>
            </a:pPr>
            <a:r>
              <a:rPr lang="ru">
                <a:solidFill>
                  <a:srgbClr val="008800"/>
                </a:solidFill>
                <a:latin typeface="Roboto"/>
                <a:ea typeface="Roboto"/>
                <a:cs typeface="Roboto"/>
                <a:sym typeface="Roboto"/>
              </a:rPr>
              <a:t>     "HDD"</a:t>
            </a:r>
            <a:r>
              <a:rPr lang="ru">
                <a:solidFill>
                  <a:srgbClr val="000000"/>
                </a:solidFill>
                <a:latin typeface="Roboto"/>
                <a:ea typeface="Roboto"/>
                <a:cs typeface="Roboto"/>
                <a:sym typeface="Roboto"/>
              </a:rPr>
              <a:t> </a:t>
            </a:r>
            <a:r>
              <a:rPr lang="ru">
                <a:solidFill>
                  <a:srgbClr val="666600"/>
                </a:solidFill>
                <a:latin typeface="Roboto"/>
                <a:ea typeface="Roboto"/>
                <a:cs typeface="Roboto"/>
                <a:sym typeface="Roboto"/>
              </a:rPr>
              <a:t>=&gt;</a:t>
            </a:r>
            <a:r>
              <a:rPr lang="ru">
                <a:solidFill>
                  <a:srgbClr val="000000"/>
                </a:solidFill>
                <a:latin typeface="Roboto"/>
                <a:ea typeface="Roboto"/>
                <a:cs typeface="Roboto"/>
                <a:sym typeface="Roboto"/>
              </a:rPr>
              <a:t> </a:t>
            </a:r>
            <a:r>
              <a:rPr lang="ru">
                <a:solidFill>
                  <a:srgbClr val="008800"/>
                </a:solidFill>
                <a:latin typeface="Roboto"/>
                <a:ea typeface="Roboto"/>
                <a:cs typeface="Roboto"/>
                <a:sym typeface="Roboto"/>
              </a:rPr>
              <a:t>"320"</a:t>
            </a:r>
            <a:r>
              <a:rPr lang="ru">
                <a:solidFill>
                  <a:srgbClr val="666600"/>
                </a:solidFill>
                <a:latin typeface="Roboto"/>
                <a:ea typeface="Roboto"/>
                <a:cs typeface="Roboto"/>
                <a:sym typeface="Roboto"/>
              </a:rPr>
              <a:t>,</a:t>
            </a:r>
            <a:r>
              <a:rPr lang="ru">
                <a:solidFill>
                  <a:srgbClr val="000000"/>
                </a:solidFill>
                <a:latin typeface="Roboto"/>
                <a:ea typeface="Roboto"/>
                <a:cs typeface="Roboto"/>
                <a:sym typeface="Roboto"/>
              </a:rPr>
              <a:t> </a:t>
            </a:r>
          </a:p>
          <a:p>
            <a:pPr indent="-228600" lvl="0" marL="457200" rtl="0">
              <a:spcBef>
                <a:spcPts val="0"/>
              </a:spcBef>
              <a:spcAft>
                <a:spcPts val="0"/>
              </a:spcAft>
              <a:buClr>
                <a:srgbClr val="000000"/>
              </a:buClr>
              <a:buSzPct val="100000"/>
              <a:buFont typeface="Roboto"/>
              <a:buNone/>
            </a:pPr>
            <a:r>
              <a:rPr lang="ru">
                <a:solidFill>
                  <a:srgbClr val="008800"/>
                </a:solidFill>
                <a:latin typeface="Roboto"/>
                <a:ea typeface="Roboto"/>
                <a:cs typeface="Roboto"/>
                <a:sym typeface="Roboto"/>
              </a:rPr>
              <a:t>     "ГЦ"</a:t>
            </a:r>
            <a:r>
              <a:rPr lang="ru">
                <a:solidFill>
                  <a:srgbClr val="000000"/>
                </a:solidFill>
                <a:latin typeface="Roboto"/>
                <a:ea typeface="Roboto"/>
                <a:cs typeface="Roboto"/>
                <a:sym typeface="Roboto"/>
              </a:rPr>
              <a:t> </a:t>
            </a:r>
            <a:r>
              <a:rPr lang="ru">
                <a:solidFill>
                  <a:srgbClr val="666600"/>
                </a:solidFill>
                <a:latin typeface="Roboto"/>
                <a:ea typeface="Roboto"/>
                <a:cs typeface="Roboto"/>
                <a:sym typeface="Roboto"/>
              </a:rPr>
              <a:t>=&gt;</a:t>
            </a:r>
            <a:r>
              <a:rPr lang="ru">
                <a:solidFill>
                  <a:srgbClr val="000000"/>
                </a:solidFill>
                <a:latin typeface="Roboto"/>
                <a:ea typeface="Roboto"/>
                <a:cs typeface="Roboto"/>
                <a:sym typeface="Roboto"/>
              </a:rPr>
              <a:t> </a:t>
            </a:r>
            <a:r>
              <a:rPr lang="ru">
                <a:solidFill>
                  <a:srgbClr val="008800"/>
                </a:solidFill>
                <a:latin typeface="Roboto"/>
                <a:ea typeface="Roboto"/>
                <a:cs typeface="Roboto"/>
                <a:sym typeface="Roboto"/>
              </a:rPr>
              <a:t>"2"</a:t>
            </a:r>
          </a:p>
          <a:p>
            <a:pPr indent="-228600" lvl="0" marL="457200">
              <a:spcBef>
                <a:spcPts val="0"/>
              </a:spcBef>
              <a:spcAft>
                <a:spcPts val="0"/>
              </a:spcAft>
              <a:buClr>
                <a:srgbClr val="000000"/>
              </a:buClr>
              <a:buSzPct val="100000"/>
              <a:buFont typeface="Roboto"/>
              <a:buNone/>
            </a:pPr>
            <a:r>
              <a:rPr lang="ru">
                <a:solidFill>
                  <a:srgbClr val="666600"/>
                </a:solidFill>
                <a:latin typeface="Roboto"/>
                <a:ea typeface="Roboto"/>
                <a:cs typeface="Roboto"/>
                <a:sym typeface="Roboto"/>
              </a:rPr>
              <a:t>);</a:t>
            </a:r>
          </a:p>
          <a:p>
            <a:pPr indent="-228600" lvl="0" marL="457200" rtl="0">
              <a:spcBef>
                <a:spcPts val="0"/>
              </a:spcBef>
              <a:spcAft>
                <a:spcPts val="0"/>
              </a:spcAft>
              <a:buClr>
                <a:srgbClr val="000000"/>
              </a:buClr>
              <a:buSzPct val="100000"/>
              <a:buFont typeface="Roboto"/>
              <a:buNone/>
            </a:pPr>
            <a:r>
              <a:rPr lang="ru">
                <a:solidFill>
                  <a:srgbClr val="000000"/>
                </a:solidFill>
                <a:highlight>
                  <a:srgbClr val="FFFFFF"/>
                </a:highlight>
                <a:latin typeface="Roboto"/>
                <a:ea typeface="Roboto"/>
                <a:cs typeface="Roboto"/>
                <a:sym typeface="Roboto"/>
              </a:rPr>
              <a:t>$massiv</a:t>
            </a:r>
            <a:r>
              <a:rPr lang="ru">
                <a:solidFill>
                  <a:srgbClr val="666600"/>
                </a:solidFill>
                <a:highlight>
                  <a:srgbClr val="FFFFFF"/>
                </a:highlight>
                <a:latin typeface="Roboto"/>
                <a:ea typeface="Roboto"/>
                <a:cs typeface="Roboto"/>
                <a:sym typeface="Roboto"/>
              </a:rPr>
              <a:t>[</a:t>
            </a:r>
            <a:r>
              <a:rPr lang="ru">
                <a:solidFill>
                  <a:srgbClr val="008800"/>
                </a:solidFill>
                <a:highlight>
                  <a:srgbClr val="FFFFFF"/>
                </a:highlight>
                <a:latin typeface="Roboto"/>
                <a:ea typeface="Roboto"/>
                <a:cs typeface="Roboto"/>
                <a:sym typeface="Roboto"/>
              </a:rPr>
              <a:t>"Нетбук"</a:t>
            </a:r>
            <a:r>
              <a:rPr lang="ru">
                <a:solidFill>
                  <a:srgbClr val="666600"/>
                </a:solidFill>
                <a:highlight>
                  <a:srgbClr val="FFFFFF"/>
                </a:highlight>
                <a:latin typeface="Roboto"/>
                <a:ea typeface="Roboto"/>
                <a:cs typeface="Roboto"/>
                <a:sym typeface="Roboto"/>
              </a:rPr>
              <a:t>]</a:t>
            </a:r>
            <a:r>
              <a:rPr lang="ru">
                <a:solidFill>
                  <a:srgbClr val="000000"/>
                </a:solidFill>
                <a:highlight>
                  <a:srgbClr val="FFFFFF"/>
                </a:highlight>
                <a:latin typeface="Roboto"/>
                <a:ea typeface="Roboto"/>
                <a:cs typeface="Roboto"/>
                <a:sym typeface="Roboto"/>
              </a:rPr>
              <a:t> </a:t>
            </a:r>
            <a:r>
              <a:rPr lang="ru">
                <a:solidFill>
                  <a:srgbClr val="666600"/>
                </a:solidFill>
                <a:highlight>
                  <a:srgbClr val="FFFFFF"/>
                </a:highlight>
                <a:latin typeface="Roboto"/>
                <a:ea typeface="Roboto"/>
                <a:cs typeface="Roboto"/>
                <a:sym typeface="Roboto"/>
              </a:rPr>
              <a:t>=</a:t>
            </a:r>
            <a:r>
              <a:rPr lang="ru">
                <a:solidFill>
                  <a:srgbClr val="000000"/>
                </a:solidFill>
                <a:highlight>
                  <a:srgbClr val="FFFFFF"/>
                </a:highlight>
                <a:latin typeface="Roboto"/>
                <a:ea typeface="Roboto"/>
                <a:cs typeface="Roboto"/>
                <a:sym typeface="Roboto"/>
              </a:rPr>
              <a:t> array </a:t>
            </a:r>
            <a:r>
              <a:rPr lang="ru">
                <a:solidFill>
                  <a:srgbClr val="666600"/>
                </a:solidFill>
                <a:highlight>
                  <a:srgbClr val="FFFFFF"/>
                </a:highlight>
                <a:latin typeface="Roboto"/>
                <a:ea typeface="Roboto"/>
                <a:cs typeface="Roboto"/>
                <a:sym typeface="Roboto"/>
              </a:rPr>
              <a:t>(</a:t>
            </a:r>
          </a:p>
          <a:p>
            <a:pPr indent="-228600" lvl="0" marL="457200" rtl="0">
              <a:spcBef>
                <a:spcPts val="0"/>
              </a:spcBef>
              <a:spcAft>
                <a:spcPts val="0"/>
              </a:spcAft>
              <a:buClr>
                <a:srgbClr val="000000"/>
              </a:buClr>
              <a:buSzPct val="100000"/>
              <a:buFont typeface="Roboto"/>
              <a:buNone/>
            </a:pPr>
            <a:r>
              <a:rPr lang="ru">
                <a:solidFill>
                  <a:srgbClr val="008800"/>
                </a:solidFill>
                <a:highlight>
                  <a:srgbClr val="FFFFFF"/>
                </a:highlight>
                <a:latin typeface="Roboto"/>
                <a:ea typeface="Roboto"/>
                <a:cs typeface="Roboto"/>
                <a:sym typeface="Roboto"/>
              </a:rPr>
              <a:t>     "ОЗУ"</a:t>
            </a:r>
            <a:r>
              <a:rPr lang="ru">
                <a:solidFill>
                  <a:srgbClr val="000000"/>
                </a:solidFill>
                <a:highlight>
                  <a:srgbClr val="FFFFFF"/>
                </a:highlight>
                <a:latin typeface="Roboto"/>
                <a:ea typeface="Roboto"/>
                <a:cs typeface="Roboto"/>
                <a:sym typeface="Roboto"/>
              </a:rPr>
              <a:t> </a:t>
            </a:r>
            <a:r>
              <a:rPr lang="ru">
                <a:solidFill>
                  <a:srgbClr val="666600"/>
                </a:solidFill>
                <a:highlight>
                  <a:srgbClr val="FFFFFF"/>
                </a:highlight>
                <a:latin typeface="Roboto"/>
                <a:ea typeface="Roboto"/>
                <a:cs typeface="Roboto"/>
                <a:sym typeface="Roboto"/>
              </a:rPr>
              <a:t>=&gt;</a:t>
            </a:r>
            <a:r>
              <a:rPr lang="ru">
                <a:solidFill>
                  <a:srgbClr val="000000"/>
                </a:solidFill>
                <a:highlight>
                  <a:srgbClr val="FFFFFF"/>
                </a:highlight>
                <a:latin typeface="Roboto"/>
                <a:ea typeface="Roboto"/>
                <a:cs typeface="Roboto"/>
                <a:sym typeface="Roboto"/>
              </a:rPr>
              <a:t> </a:t>
            </a:r>
            <a:r>
              <a:rPr lang="ru">
                <a:solidFill>
                  <a:srgbClr val="008800"/>
                </a:solidFill>
                <a:highlight>
                  <a:srgbClr val="FFFFFF"/>
                </a:highlight>
                <a:latin typeface="Roboto"/>
                <a:ea typeface="Roboto"/>
                <a:cs typeface="Roboto"/>
                <a:sym typeface="Roboto"/>
              </a:rPr>
              <a:t>"2048"</a:t>
            </a:r>
            <a:r>
              <a:rPr lang="ru">
                <a:solidFill>
                  <a:srgbClr val="666600"/>
                </a:solidFill>
                <a:highlight>
                  <a:srgbClr val="FFFFFF"/>
                </a:highlight>
                <a:latin typeface="Roboto"/>
                <a:ea typeface="Roboto"/>
                <a:cs typeface="Roboto"/>
                <a:sym typeface="Roboto"/>
              </a:rPr>
              <a:t>,</a:t>
            </a:r>
            <a:r>
              <a:rPr lang="ru">
                <a:solidFill>
                  <a:srgbClr val="000000"/>
                </a:solidFill>
                <a:highlight>
                  <a:srgbClr val="FFFFFF"/>
                </a:highlight>
                <a:latin typeface="Roboto"/>
                <a:ea typeface="Roboto"/>
                <a:cs typeface="Roboto"/>
                <a:sym typeface="Roboto"/>
              </a:rPr>
              <a:t> </a:t>
            </a:r>
          </a:p>
          <a:p>
            <a:pPr indent="-228600" lvl="0" marL="457200" rtl="0">
              <a:spcBef>
                <a:spcPts val="0"/>
              </a:spcBef>
              <a:spcAft>
                <a:spcPts val="0"/>
              </a:spcAft>
              <a:buClr>
                <a:srgbClr val="000000"/>
              </a:buClr>
              <a:buSzPct val="100000"/>
              <a:buFont typeface="Roboto"/>
              <a:buNone/>
            </a:pPr>
            <a:r>
              <a:rPr lang="ru">
                <a:solidFill>
                  <a:srgbClr val="008800"/>
                </a:solidFill>
                <a:highlight>
                  <a:srgbClr val="FFFFFF"/>
                </a:highlight>
                <a:latin typeface="Roboto"/>
                <a:ea typeface="Roboto"/>
                <a:cs typeface="Roboto"/>
                <a:sym typeface="Roboto"/>
              </a:rPr>
              <a:t>     "HDD"</a:t>
            </a:r>
            <a:r>
              <a:rPr lang="ru">
                <a:solidFill>
                  <a:srgbClr val="000000"/>
                </a:solidFill>
                <a:highlight>
                  <a:srgbClr val="FFFFFF"/>
                </a:highlight>
                <a:latin typeface="Roboto"/>
                <a:ea typeface="Roboto"/>
                <a:cs typeface="Roboto"/>
                <a:sym typeface="Roboto"/>
              </a:rPr>
              <a:t> </a:t>
            </a:r>
            <a:r>
              <a:rPr lang="ru">
                <a:solidFill>
                  <a:srgbClr val="666600"/>
                </a:solidFill>
                <a:highlight>
                  <a:srgbClr val="FFFFFF"/>
                </a:highlight>
                <a:latin typeface="Roboto"/>
                <a:ea typeface="Roboto"/>
                <a:cs typeface="Roboto"/>
                <a:sym typeface="Roboto"/>
              </a:rPr>
              <a:t>=&gt;</a:t>
            </a:r>
            <a:r>
              <a:rPr lang="ru">
                <a:solidFill>
                  <a:srgbClr val="000000"/>
                </a:solidFill>
                <a:highlight>
                  <a:srgbClr val="FFFFFF"/>
                </a:highlight>
                <a:latin typeface="Roboto"/>
                <a:ea typeface="Roboto"/>
                <a:cs typeface="Roboto"/>
                <a:sym typeface="Roboto"/>
              </a:rPr>
              <a:t> </a:t>
            </a:r>
            <a:r>
              <a:rPr lang="ru">
                <a:solidFill>
                  <a:srgbClr val="008800"/>
                </a:solidFill>
                <a:highlight>
                  <a:srgbClr val="FFFFFF"/>
                </a:highlight>
                <a:latin typeface="Roboto"/>
                <a:ea typeface="Roboto"/>
                <a:cs typeface="Roboto"/>
                <a:sym typeface="Roboto"/>
              </a:rPr>
              <a:t>"250"</a:t>
            </a:r>
            <a:r>
              <a:rPr lang="ru">
                <a:solidFill>
                  <a:srgbClr val="666600"/>
                </a:solidFill>
                <a:highlight>
                  <a:srgbClr val="FFFFFF"/>
                </a:highlight>
                <a:latin typeface="Roboto"/>
                <a:ea typeface="Roboto"/>
                <a:cs typeface="Roboto"/>
                <a:sym typeface="Roboto"/>
              </a:rPr>
              <a:t>,</a:t>
            </a:r>
            <a:r>
              <a:rPr lang="ru">
                <a:solidFill>
                  <a:srgbClr val="000000"/>
                </a:solidFill>
                <a:highlight>
                  <a:srgbClr val="FFFFFF"/>
                </a:highlight>
                <a:latin typeface="Roboto"/>
                <a:ea typeface="Roboto"/>
                <a:cs typeface="Roboto"/>
                <a:sym typeface="Roboto"/>
              </a:rPr>
              <a:t> </a:t>
            </a:r>
          </a:p>
          <a:p>
            <a:pPr indent="-228600" lvl="0" marL="457200" rtl="0">
              <a:spcBef>
                <a:spcPts val="0"/>
              </a:spcBef>
              <a:spcAft>
                <a:spcPts val="0"/>
              </a:spcAft>
              <a:buClr>
                <a:srgbClr val="000000"/>
              </a:buClr>
              <a:buSzPct val="100000"/>
              <a:buFont typeface="Roboto"/>
              <a:buNone/>
            </a:pPr>
            <a:r>
              <a:rPr lang="ru">
                <a:solidFill>
                  <a:srgbClr val="008800"/>
                </a:solidFill>
                <a:highlight>
                  <a:srgbClr val="FFFFFF"/>
                </a:highlight>
                <a:latin typeface="Roboto"/>
                <a:ea typeface="Roboto"/>
                <a:cs typeface="Roboto"/>
                <a:sym typeface="Roboto"/>
              </a:rPr>
              <a:t>     "ГЦ"</a:t>
            </a:r>
            <a:r>
              <a:rPr lang="ru">
                <a:solidFill>
                  <a:srgbClr val="000000"/>
                </a:solidFill>
                <a:highlight>
                  <a:srgbClr val="FFFFFF"/>
                </a:highlight>
                <a:latin typeface="Roboto"/>
                <a:ea typeface="Roboto"/>
                <a:cs typeface="Roboto"/>
                <a:sym typeface="Roboto"/>
              </a:rPr>
              <a:t> </a:t>
            </a:r>
            <a:r>
              <a:rPr lang="ru">
                <a:solidFill>
                  <a:srgbClr val="666600"/>
                </a:solidFill>
                <a:highlight>
                  <a:srgbClr val="FFFFFF"/>
                </a:highlight>
                <a:latin typeface="Roboto"/>
                <a:ea typeface="Roboto"/>
                <a:cs typeface="Roboto"/>
                <a:sym typeface="Roboto"/>
              </a:rPr>
              <a:t>=&gt;</a:t>
            </a:r>
            <a:r>
              <a:rPr lang="ru">
                <a:solidFill>
                  <a:srgbClr val="000000"/>
                </a:solidFill>
                <a:highlight>
                  <a:srgbClr val="FFFFFF"/>
                </a:highlight>
                <a:latin typeface="Roboto"/>
                <a:ea typeface="Roboto"/>
                <a:cs typeface="Roboto"/>
                <a:sym typeface="Roboto"/>
              </a:rPr>
              <a:t> </a:t>
            </a:r>
            <a:r>
              <a:rPr lang="ru">
                <a:solidFill>
                  <a:srgbClr val="008800"/>
                </a:solidFill>
                <a:highlight>
                  <a:srgbClr val="FFFFFF"/>
                </a:highlight>
                <a:latin typeface="Roboto"/>
                <a:ea typeface="Roboto"/>
                <a:cs typeface="Roboto"/>
                <a:sym typeface="Roboto"/>
              </a:rPr>
              <a:t>"1,6"</a:t>
            </a:r>
          </a:p>
          <a:p>
            <a:pPr indent="-228600" lvl="0" marL="457200">
              <a:spcBef>
                <a:spcPts val="0"/>
              </a:spcBef>
              <a:spcAft>
                <a:spcPts val="0"/>
              </a:spcAft>
              <a:buClr>
                <a:srgbClr val="000000"/>
              </a:buClr>
              <a:buSzPct val="100000"/>
              <a:buFont typeface="Roboto"/>
              <a:buNone/>
            </a:pPr>
            <a:r>
              <a:rPr lang="ru">
                <a:solidFill>
                  <a:srgbClr val="666600"/>
                </a:solidFill>
                <a:highlight>
                  <a:srgbClr val="FFFFFF"/>
                </a:highlight>
                <a:latin typeface="Roboto"/>
                <a:ea typeface="Roboto"/>
                <a:cs typeface="Roboto"/>
                <a:sym typeface="Roboto"/>
              </a:rPr>
              <a:t>);</a:t>
            </a:r>
          </a:p>
          <a:p>
            <a:pPr lvl="0" rt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idx="1" type="body"/>
          </p:nvPr>
        </p:nvSpPr>
        <p:spPr>
          <a:xfrm>
            <a:off x="311700" y="310450"/>
            <a:ext cx="8303100" cy="1890900"/>
          </a:xfrm>
          <a:prstGeom prst="rect">
            <a:avLst/>
          </a:prstGeom>
        </p:spPr>
        <p:txBody>
          <a:bodyPr anchorCtr="0" anchor="t" bIns="91425" lIns="91425" rIns="91425" tIns="91425">
            <a:noAutofit/>
          </a:bodyPr>
          <a:lstStyle/>
          <a:p>
            <a:pPr lvl="0">
              <a:spcBef>
                <a:spcPts val="0"/>
              </a:spcBef>
              <a:buNone/>
            </a:pPr>
            <a:r>
              <a:rPr lang="ru"/>
              <a:t>Для того чтобы в PHP вывести элемент многомерного массива на экран достаточно использовать оператор вывода echo и метод пристыковки переменных, так как в противном случае (без пристыковки переменных) элемент многомерного массива не выведется на экран. Это еще одно отличие при работе с многомерными массивами PHP.</a:t>
            </a:r>
          </a:p>
        </p:txBody>
      </p:sp>
      <p:sp>
        <p:nvSpPr>
          <p:cNvPr id="151" name="Shape 151"/>
          <p:cNvSpPr txBox="1"/>
          <p:nvPr>
            <p:ph idx="1" type="body"/>
          </p:nvPr>
        </p:nvSpPr>
        <p:spPr>
          <a:xfrm>
            <a:off x="311700" y="2603500"/>
            <a:ext cx="8303100" cy="1622700"/>
          </a:xfrm>
          <a:prstGeom prst="rect">
            <a:avLst/>
          </a:prstGeom>
        </p:spPr>
        <p:txBody>
          <a:bodyPr anchorCtr="0" anchor="t" bIns="91425" lIns="91425" rIns="91425" tIns="91425">
            <a:noAutofit/>
          </a:bodyPr>
          <a:lstStyle/>
          <a:p>
            <a:pPr indent="-228600" lvl="0" marL="457200">
              <a:spcBef>
                <a:spcPts val="0"/>
              </a:spcBef>
              <a:spcAft>
                <a:spcPts val="0"/>
              </a:spcAft>
              <a:buClr>
                <a:srgbClr val="000000"/>
              </a:buClr>
              <a:buSzPct val="100000"/>
              <a:buFont typeface="Roboto"/>
              <a:buNone/>
            </a:pPr>
            <a:r>
              <a:rPr lang="ru">
                <a:solidFill>
                  <a:srgbClr val="000000"/>
                </a:solidFill>
                <a:highlight>
                  <a:srgbClr val="FFFFFF"/>
                </a:highlight>
                <a:latin typeface="Roboto"/>
                <a:ea typeface="Roboto"/>
                <a:cs typeface="Roboto"/>
                <a:sym typeface="Roboto"/>
              </a:rPr>
              <a:t>echo </a:t>
            </a:r>
            <a:r>
              <a:rPr lang="ru">
                <a:solidFill>
                  <a:srgbClr val="008800"/>
                </a:solidFill>
                <a:highlight>
                  <a:srgbClr val="FFFFFF"/>
                </a:highlight>
                <a:latin typeface="Roboto"/>
                <a:ea typeface="Roboto"/>
                <a:cs typeface="Roboto"/>
                <a:sym typeface="Roboto"/>
              </a:rPr>
              <a:t>"Стационарный ПК с объемом ОЗУ "</a:t>
            </a:r>
            <a:r>
              <a:rPr lang="ru">
                <a:solidFill>
                  <a:srgbClr val="666600"/>
                </a:solidFill>
                <a:highlight>
                  <a:srgbClr val="FFFFFF"/>
                </a:highlight>
                <a:latin typeface="Roboto"/>
                <a:ea typeface="Roboto"/>
                <a:cs typeface="Roboto"/>
                <a:sym typeface="Roboto"/>
              </a:rPr>
              <a:t>.</a:t>
            </a:r>
            <a:r>
              <a:rPr lang="ru">
                <a:solidFill>
                  <a:srgbClr val="000000"/>
                </a:solidFill>
                <a:highlight>
                  <a:srgbClr val="FFFFFF"/>
                </a:highlight>
                <a:latin typeface="Roboto"/>
                <a:ea typeface="Roboto"/>
                <a:cs typeface="Roboto"/>
                <a:sym typeface="Roboto"/>
              </a:rPr>
              <a:t>$massiv</a:t>
            </a:r>
            <a:r>
              <a:rPr lang="ru">
                <a:solidFill>
                  <a:srgbClr val="666600"/>
                </a:solidFill>
                <a:highlight>
                  <a:srgbClr val="FFFFFF"/>
                </a:highlight>
                <a:latin typeface="Roboto"/>
                <a:ea typeface="Roboto"/>
                <a:cs typeface="Roboto"/>
                <a:sym typeface="Roboto"/>
              </a:rPr>
              <a:t>[</a:t>
            </a:r>
            <a:r>
              <a:rPr lang="ru">
                <a:solidFill>
                  <a:srgbClr val="008800"/>
                </a:solidFill>
                <a:highlight>
                  <a:srgbClr val="FFFFFF"/>
                </a:highlight>
                <a:latin typeface="Roboto"/>
                <a:ea typeface="Roboto"/>
                <a:cs typeface="Roboto"/>
                <a:sym typeface="Roboto"/>
              </a:rPr>
              <a:t>"Стационарный ПК"</a:t>
            </a:r>
            <a:r>
              <a:rPr lang="ru">
                <a:solidFill>
                  <a:srgbClr val="666600"/>
                </a:solidFill>
                <a:highlight>
                  <a:srgbClr val="FFFFFF"/>
                </a:highlight>
                <a:latin typeface="Roboto"/>
                <a:ea typeface="Roboto"/>
                <a:cs typeface="Roboto"/>
                <a:sym typeface="Roboto"/>
              </a:rPr>
              <a:t>][</a:t>
            </a:r>
            <a:r>
              <a:rPr lang="ru">
                <a:solidFill>
                  <a:srgbClr val="008800"/>
                </a:solidFill>
                <a:highlight>
                  <a:srgbClr val="FFFFFF"/>
                </a:highlight>
                <a:latin typeface="Roboto"/>
                <a:ea typeface="Roboto"/>
                <a:cs typeface="Roboto"/>
                <a:sym typeface="Roboto"/>
              </a:rPr>
              <a:t>"ОЗУ"</a:t>
            </a:r>
            <a:r>
              <a:rPr lang="ru">
                <a:solidFill>
                  <a:srgbClr val="666600"/>
                </a:solidFill>
                <a:highlight>
                  <a:srgbClr val="FFFFFF"/>
                </a:highlight>
                <a:latin typeface="Roboto"/>
                <a:ea typeface="Roboto"/>
                <a:cs typeface="Roboto"/>
                <a:sym typeface="Roboto"/>
              </a:rPr>
              <a:t>].</a:t>
            </a:r>
            <a:r>
              <a:rPr lang="ru">
                <a:solidFill>
                  <a:srgbClr val="008800"/>
                </a:solidFill>
                <a:highlight>
                  <a:srgbClr val="FFFFFF"/>
                </a:highlight>
                <a:latin typeface="Roboto"/>
                <a:ea typeface="Roboto"/>
                <a:cs typeface="Roboto"/>
                <a:sym typeface="Roboto"/>
              </a:rPr>
              <a:t>" и объемом жесткого диска "</a:t>
            </a:r>
            <a:r>
              <a:rPr lang="ru">
                <a:solidFill>
                  <a:srgbClr val="666600"/>
                </a:solidFill>
                <a:highlight>
                  <a:srgbClr val="FFFFFF"/>
                </a:highlight>
                <a:latin typeface="Roboto"/>
                <a:ea typeface="Roboto"/>
                <a:cs typeface="Roboto"/>
                <a:sym typeface="Roboto"/>
              </a:rPr>
              <a:t>.</a:t>
            </a:r>
            <a:r>
              <a:rPr lang="ru">
                <a:solidFill>
                  <a:srgbClr val="000000"/>
                </a:solidFill>
                <a:highlight>
                  <a:srgbClr val="FFFFFF"/>
                </a:highlight>
                <a:latin typeface="Roboto"/>
                <a:ea typeface="Roboto"/>
                <a:cs typeface="Roboto"/>
                <a:sym typeface="Roboto"/>
              </a:rPr>
              <a:t>$massiv</a:t>
            </a:r>
            <a:r>
              <a:rPr lang="ru">
                <a:solidFill>
                  <a:srgbClr val="666600"/>
                </a:solidFill>
                <a:highlight>
                  <a:srgbClr val="FFFFFF"/>
                </a:highlight>
                <a:latin typeface="Roboto"/>
                <a:ea typeface="Roboto"/>
                <a:cs typeface="Roboto"/>
                <a:sym typeface="Roboto"/>
              </a:rPr>
              <a:t>[</a:t>
            </a:r>
            <a:r>
              <a:rPr lang="ru">
                <a:solidFill>
                  <a:srgbClr val="008800"/>
                </a:solidFill>
                <a:highlight>
                  <a:srgbClr val="FFFFFF"/>
                </a:highlight>
                <a:latin typeface="Roboto"/>
                <a:ea typeface="Roboto"/>
                <a:cs typeface="Roboto"/>
                <a:sym typeface="Roboto"/>
              </a:rPr>
              <a:t>"Стационарный ПК"</a:t>
            </a:r>
            <a:r>
              <a:rPr lang="ru">
                <a:solidFill>
                  <a:srgbClr val="666600"/>
                </a:solidFill>
                <a:highlight>
                  <a:srgbClr val="FFFFFF"/>
                </a:highlight>
                <a:latin typeface="Roboto"/>
                <a:ea typeface="Roboto"/>
                <a:cs typeface="Roboto"/>
                <a:sym typeface="Roboto"/>
              </a:rPr>
              <a:t>][</a:t>
            </a:r>
            <a:r>
              <a:rPr lang="ru">
                <a:solidFill>
                  <a:srgbClr val="008800"/>
                </a:solidFill>
                <a:highlight>
                  <a:srgbClr val="FFFFFF"/>
                </a:highlight>
                <a:latin typeface="Roboto"/>
                <a:ea typeface="Roboto"/>
                <a:cs typeface="Roboto"/>
                <a:sym typeface="Roboto"/>
              </a:rPr>
              <a:t>"HDD"</a:t>
            </a:r>
            <a:r>
              <a:rPr lang="ru">
                <a:solidFill>
                  <a:srgbClr val="666600"/>
                </a:solidFill>
                <a:highlight>
                  <a:srgbClr val="FFFFFF"/>
                </a:highlight>
                <a:latin typeface="Roboto"/>
                <a:ea typeface="Roboto"/>
                <a:cs typeface="Roboto"/>
                <a:sym typeface="Roboto"/>
              </a:rPr>
              <a:t>].</a:t>
            </a:r>
            <a:r>
              <a:rPr lang="ru">
                <a:solidFill>
                  <a:srgbClr val="008800"/>
                </a:solidFill>
                <a:highlight>
                  <a:srgbClr val="FFFFFF"/>
                </a:highlight>
                <a:latin typeface="Roboto"/>
                <a:ea typeface="Roboto"/>
                <a:cs typeface="Roboto"/>
                <a:sym typeface="Roboto"/>
              </a:rPr>
              <a:t>" имеет частоту процессора "</a:t>
            </a:r>
            <a:r>
              <a:rPr lang="ru">
                <a:solidFill>
                  <a:srgbClr val="000000"/>
                </a:solidFill>
                <a:highlight>
                  <a:srgbClr val="FFFFFF"/>
                </a:highlight>
                <a:latin typeface="Roboto"/>
                <a:ea typeface="Roboto"/>
                <a:cs typeface="Roboto"/>
                <a:sym typeface="Roboto"/>
              </a:rPr>
              <a:t> </a:t>
            </a:r>
            <a:r>
              <a:rPr lang="ru">
                <a:solidFill>
                  <a:srgbClr val="666600"/>
                </a:solidFill>
                <a:highlight>
                  <a:srgbClr val="FFFFFF"/>
                </a:highlight>
                <a:latin typeface="Roboto"/>
                <a:ea typeface="Roboto"/>
                <a:cs typeface="Roboto"/>
                <a:sym typeface="Roboto"/>
              </a:rPr>
              <a:t>.</a:t>
            </a:r>
            <a:r>
              <a:rPr lang="ru">
                <a:solidFill>
                  <a:srgbClr val="000000"/>
                </a:solidFill>
                <a:highlight>
                  <a:srgbClr val="FFFFFF"/>
                </a:highlight>
                <a:latin typeface="Roboto"/>
                <a:ea typeface="Roboto"/>
                <a:cs typeface="Roboto"/>
                <a:sym typeface="Roboto"/>
              </a:rPr>
              <a:t>$massiv</a:t>
            </a:r>
            <a:r>
              <a:rPr lang="ru">
                <a:solidFill>
                  <a:srgbClr val="666600"/>
                </a:solidFill>
                <a:highlight>
                  <a:srgbClr val="FFFFFF"/>
                </a:highlight>
                <a:latin typeface="Roboto"/>
                <a:ea typeface="Roboto"/>
                <a:cs typeface="Roboto"/>
                <a:sym typeface="Roboto"/>
              </a:rPr>
              <a:t>[</a:t>
            </a:r>
            <a:r>
              <a:rPr lang="ru">
                <a:solidFill>
                  <a:srgbClr val="008800"/>
                </a:solidFill>
                <a:highlight>
                  <a:srgbClr val="FFFFFF"/>
                </a:highlight>
                <a:latin typeface="Roboto"/>
                <a:ea typeface="Roboto"/>
                <a:cs typeface="Roboto"/>
                <a:sym typeface="Roboto"/>
              </a:rPr>
              <a:t>"Стационарный ПК"</a:t>
            </a:r>
            <a:r>
              <a:rPr lang="ru">
                <a:solidFill>
                  <a:srgbClr val="666600"/>
                </a:solidFill>
                <a:highlight>
                  <a:srgbClr val="FFFFFF"/>
                </a:highlight>
                <a:latin typeface="Roboto"/>
                <a:ea typeface="Roboto"/>
                <a:cs typeface="Roboto"/>
                <a:sym typeface="Roboto"/>
              </a:rPr>
              <a:t>][</a:t>
            </a:r>
            <a:r>
              <a:rPr lang="ru">
                <a:solidFill>
                  <a:srgbClr val="008800"/>
                </a:solidFill>
                <a:highlight>
                  <a:srgbClr val="FFFFFF"/>
                </a:highlight>
                <a:latin typeface="Roboto"/>
                <a:ea typeface="Roboto"/>
                <a:cs typeface="Roboto"/>
                <a:sym typeface="Roboto"/>
              </a:rPr>
              <a:t>"ГЦ"</a:t>
            </a:r>
            <a:r>
              <a:rPr lang="ru">
                <a:solidFill>
                  <a:srgbClr val="666600"/>
                </a:solidFill>
                <a:highlight>
                  <a:srgbClr val="FFFFFF"/>
                </a:highlight>
                <a:latin typeface="Roboto"/>
                <a:ea typeface="Roboto"/>
                <a:cs typeface="Roboto"/>
                <a:sym typeface="Roboto"/>
              </a:rPr>
              <a:t>].</a:t>
            </a:r>
            <a:r>
              <a:rPr lang="ru">
                <a:solidFill>
                  <a:srgbClr val="000000"/>
                </a:solidFill>
                <a:highlight>
                  <a:srgbClr val="FFFFFF"/>
                </a:highlight>
                <a:latin typeface="Roboto"/>
                <a:ea typeface="Roboto"/>
                <a:cs typeface="Roboto"/>
                <a:sym typeface="Roboto"/>
              </a:rPr>
              <a:t> </a:t>
            </a:r>
            <a:r>
              <a:rPr lang="ru">
                <a:solidFill>
                  <a:srgbClr val="008800"/>
                </a:solidFill>
                <a:highlight>
                  <a:srgbClr val="FFFFFF"/>
                </a:highlight>
                <a:latin typeface="Roboto"/>
                <a:ea typeface="Roboto"/>
                <a:cs typeface="Roboto"/>
                <a:sym typeface="Roboto"/>
              </a:rPr>
              <a:t>" ГЦ."</a:t>
            </a:r>
            <a:r>
              <a:rPr lang="ru">
                <a:solidFill>
                  <a:srgbClr val="666600"/>
                </a:solidFill>
                <a:highlight>
                  <a:srgbClr val="FFFFFF"/>
                </a:highlight>
                <a:latin typeface="Roboto"/>
                <a:ea typeface="Roboto"/>
                <a:cs typeface="Roboto"/>
                <a:sym typeface="Roboto"/>
              </a:rPr>
              <a:t>;</a:t>
            </a:r>
          </a:p>
          <a:p>
            <a:pPr lvl="0" rt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273725"/>
            <a:ext cx="8520600" cy="733500"/>
          </a:xfrm>
          <a:prstGeom prst="rect">
            <a:avLst/>
          </a:prstGeom>
        </p:spPr>
        <p:txBody>
          <a:bodyPr anchorCtr="0" anchor="b" bIns="91425" lIns="91425" rIns="91425" tIns="91425">
            <a:noAutofit/>
          </a:bodyPr>
          <a:lstStyle/>
          <a:p>
            <a:pPr lvl="0" algn="ctr">
              <a:spcBef>
                <a:spcPts val="0"/>
              </a:spcBef>
              <a:buNone/>
            </a:pPr>
            <a:r>
              <a:rPr lang="ru"/>
              <a:t>Циклы в PHP</a:t>
            </a:r>
          </a:p>
        </p:txBody>
      </p:sp>
      <p:sp>
        <p:nvSpPr>
          <p:cNvPr id="157" name="Shape 157"/>
          <p:cNvSpPr txBox="1"/>
          <p:nvPr>
            <p:ph idx="1" type="body"/>
          </p:nvPr>
        </p:nvSpPr>
        <p:spPr>
          <a:xfrm>
            <a:off x="311700" y="1171225"/>
            <a:ext cx="8520600" cy="3675900"/>
          </a:xfrm>
          <a:prstGeom prst="rect">
            <a:avLst/>
          </a:prstGeom>
        </p:spPr>
        <p:txBody>
          <a:bodyPr anchorCtr="0" anchor="t" bIns="91425" lIns="91425" rIns="91425" tIns="91425">
            <a:noAutofit/>
          </a:bodyPr>
          <a:lstStyle/>
          <a:p>
            <a:pPr lvl="0">
              <a:spcBef>
                <a:spcPts val="0"/>
              </a:spcBef>
              <a:buNone/>
            </a:pPr>
            <a:r>
              <a:rPr lang="ru"/>
              <a:t>Естественным продолжением темы массивов будут циклы. На них я прошу обратить вас особое внимание, так как циклы – одни из главных конструкций языка php. </a:t>
            </a:r>
          </a:p>
          <a:p>
            <a:pPr lvl="0">
              <a:spcBef>
                <a:spcPts val="0"/>
              </a:spcBef>
              <a:buNone/>
            </a:pPr>
            <a:r>
              <a:rPr lang="ru"/>
              <a:t>Прежде чем я рассмотрю виды циклов, поговорим сперва о синтаксисе языка. Для каждого цикла необходимо задать условие. Чтобы интерпретатор понял, что это действительно условие, его необходимо взять в круглые скобки ( ). </a:t>
            </a:r>
          </a:p>
          <a:p>
            <a:pPr lvl="0">
              <a:spcBef>
                <a:spcPts val="0"/>
              </a:spcBef>
              <a:buNone/>
            </a:pPr>
            <a:r>
              <a:rPr lang="ru"/>
              <a:t>Также для нормальной работы с циклами нам понадобится связка { }. Она будет обрамлять действия, которые необходимо выполнить. Ну и собственно необходимы сами циклы, которых в пхп 4 вида.</a:t>
            </a:r>
          </a:p>
          <a:p>
            <a:pPr lv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idx="1" type="body"/>
          </p:nvPr>
        </p:nvSpPr>
        <p:spPr>
          <a:xfrm>
            <a:off x="311700" y="310450"/>
            <a:ext cx="8520600" cy="1234800"/>
          </a:xfrm>
          <a:prstGeom prst="rect">
            <a:avLst/>
          </a:prstGeom>
        </p:spPr>
        <p:txBody>
          <a:bodyPr anchorCtr="0" anchor="t" bIns="91425" lIns="91425" rIns="91425" tIns="91425">
            <a:noAutofit/>
          </a:bodyPr>
          <a:lstStyle/>
          <a:p>
            <a:pPr lvl="0">
              <a:spcBef>
                <a:spcPts val="0"/>
              </a:spcBef>
              <a:buNone/>
            </a:pPr>
            <a:r>
              <a:rPr lang="ru"/>
              <a:t>1. while ( условие ) { действия } – цикл с предусловием. В этой конструкции сначала проверяется на истинность условие, а затем только выполняются действия. Например:</a:t>
            </a:r>
          </a:p>
        </p:txBody>
      </p:sp>
      <p:sp>
        <p:nvSpPr>
          <p:cNvPr id="163" name="Shape 163"/>
          <p:cNvSpPr txBox="1"/>
          <p:nvPr/>
        </p:nvSpPr>
        <p:spPr>
          <a:xfrm>
            <a:off x="2737550" y="1425225"/>
            <a:ext cx="2765700" cy="2449800"/>
          </a:xfrm>
          <a:prstGeom prst="rect">
            <a:avLst/>
          </a:prstGeom>
          <a:noFill/>
          <a:ln>
            <a:noFill/>
          </a:ln>
        </p:spPr>
        <p:txBody>
          <a:bodyPr anchorCtr="0" anchor="ctr" bIns="91425" lIns="91425" rIns="91425" tIns="91425">
            <a:noAutofit/>
          </a:bodyPr>
          <a:lstStyle/>
          <a:p>
            <a:pPr lvl="0" rtl="0">
              <a:spcBef>
                <a:spcPts val="0"/>
              </a:spcBef>
              <a:buNone/>
            </a:pPr>
            <a:r>
              <a:rPr lang="ru" sz="1800"/>
              <a:t>&lt;?php</a:t>
            </a:r>
          </a:p>
          <a:p>
            <a:pPr indent="457200" lvl="0" rtl="0">
              <a:spcBef>
                <a:spcPts val="0"/>
              </a:spcBef>
              <a:buNone/>
            </a:pPr>
            <a:r>
              <a:rPr lang="ru" sz="1800"/>
              <a:t>$i =0;</a:t>
            </a:r>
          </a:p>
          <a:p>
            <a:pPr indent="457200" lvl="0" rtl="0">
              <a:spcBef>
                <a:spcPts val="0"/>
              </a:spcBef>
              <a:buNone/>
            </a:pPr>
            <a:r>
              <a:rPr lang="ru" sz="1800"/>
              <a:t>while ($i &lt; 10){</a:t>
            </a:r>
          </a:p>
          <a:p>
            <a:pPr indent="457200" lvl="0" marL="457200" rtl="0">
              <a:spcBef>
                <a:spcPts val="0"/>
              </a:spcBef>
              <a:buNone/>
            </a:pPr>
            <a:r>
              <a:rPr lang="ru" sz="1800"/>
              <a:t>echo $i." ";</a:t>
            </a:r>
          </a:p>
          <a:p>
            <a:pPr indent="457200" lvl="0" marL="457200" rtl="0">
              <a:spcBef>
                <a:spcPts val="0"/>
              </a:spcBef>
              <a:buNone/>
            </a:pPr>
            <a:r>
              <a:rPr lang="ru" sz="1800"/>
              <a:t>$i++;</a:t>
            </a:r>
          </a:p>
          <a:p>
            <a:pPr indent="457200" lvl="0" rtl="0">
              <a:spcBef>
                <a:spcPts val="0"/>
              </a:spcBef>
              <a:buNone/>
            </a:pPr>
            <a:r>
              <a:rPr lang="ru" sz="1800"/>
              <a:t>}</a:t>
            </a:r>
          </a:p>
          <a:p>
            <a:pPr lvl="0" rtl="0">
              <a:spcBef>
                <a:spcPts val="0"/>
              </a:spcBef>
              <a:buNone/>
            </a:pPr>
            <a:r>
              <a:rPr lang="ru" sz="1800"/>
              <a:t>?&gt;</a:t>
            </a:r>
          </a:p>
        </p:txBody>
      </p:sp>
      <p:sp>
        <p:nvSpPr>
          <p:cNvPr id="164" name="Shape 164"/>
          <p:cNvSpPr txBox="1"/>
          <p:nvPr>
            <p:ph idx="1" type="body"/>
          </p:nvPr>
        </p:nvSpPr>
        <p:spPr>
          <a:xfrm>
            <a:off x="414725" y="3637850"/>
            <a:ext cx="8520600" cy="1234800"/>
          </a:xfrm>
          <a:prstGeom prst="rect">
            <a:avLst/>
          </a:prstGeom>
        </p:spPr>
        <p:txBody>
          <a:bodyPr anchorCtr="0" anchor="t" bIns="91425" lIns="91425" rIns="91425" tIns="91425">
            <a:noAutofit/>
          </a:bodyPr>
          <a:lstStyle/>
          <a:p>
            <a:pPr lvl="0" rtl="0">
              <a:spcBef>
                <a:spcPts val="0"/>
              </a:spcBef>
              <a:buNone/>
            </a:pPr>
            <a:r>
              <a:rPr lang="ru"/>
              <a:t>Этот пример выполнит 10 итераций (проходов цикла ) и в каждой из них выведет номер текущего прохода. Получим: 0 1 2 3 4 5 6 7 8 9 Число 10 не вывелось, так как 10 &lt; 10 – ложное выражение и поэтому цикл сразу прервался.</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idx="1" type="body"/>
          </p:nvPr>
        </p:nvSpPr>
        <p:spPr>
          <a:xfrm>
            <a:off x="311700" y="225775"/>
            <a:ext cx="4020300" cy="4684800"/>
          </a:xfrm>
          <a:prstGeom prst="rect">
            <a:avLst/>
          </a:prstGeom>
        </p:spPr>
        <p:txBody>
          <a:bodyPr anchorCtr="0" anchor="t" bIns="91425" lIns="91425" rIns="91425" tIns="91425">
            <a:noAutofit/>
          </a:bodyPr>
          <a:lstStyle/>
          <a:p>
            <a:pPr lvl="0">
              <a:spcBef>
                <a:spcPts val="0"/>
              </a:spcBef>
              <a:buNone/>
            </a:pPr>
            <a:r>
              <a:rPr lang="ru"/>
              <a:t>2. do{ действия } while ( условие ) – цикл с постусловием. Единственное отличие этого цикла от предыдущего – это изменение порядка действий: сперва выполняются действия, а только потом происходит проверка условия. Такая конструкция позволяет выполнить действия хотя бы один раз, в отличии от предыдущей.</a:t>
            </a:r>
          </a:p>
        </p:txBody>
      </p:sp>
      <p:sp>
        <p:nvSpPr>
          <p:cNvPr id="170" name="Shape 170"/>
          <p:cNvSpPr txBox="1"/>
          <p:nvPr/>
        </p:nvSpPr>
        <p:spPr>
          <a:xfrm>
            <a:off x="4593175" y="261025"/>
            <a:ext cx="4176900" cy="4586100"/>
          </a:xfrm>
          <a:prstGeom prst="rect">
            <a:avLst/>
          </a:prstGeom>
          <a:noFill/>
          <a:ln>
            <a:noFill/>
          </a:ln>
        </p:spPr>
        <p:txBody>
          <a:bodyPr anchorCtr="0" anchor="ctr" bIns="91425" lIns="91425" rIns="91425" tIns="91425">
            <a:noAutofit/>
          </a:bodyPr>
          <a:lstStyle/>
          <a:p>
            <a:pPr indent="-228600" lvl="0" marL="457200" rtl="0">
              <a:lnSpc>
                <a:spcPct val="115000"/>
              </a:lnSpc>
              <a:spcBef>
                <a:spcPts val="0"/>
              </a:spcBef>
              <a:buSzPct val="100000"/>
              <a:buFont typeface="Roboto"/>
              <a:buNone/>
            </a:pPr>
            <a:r>
              <a:rPr lang="ru" sz="1800">
                <a:solidFill>
                  <a:srgbClr val="666600"/>
                </a:solidFill>
                <a:highlight>
                  <a:srgbClr val="FFFFFF"/>
                </a:highlight>
                <a:latin typeface="Roboto"/>
                <a:ea typeface="Roboto"/>
                <a:cs typeface="Roboto"/>
                <a:sym typeface="Roboto"/>
              </a:rPr>
              <a:t>&lt;?</a:t>
            </a:r>
            <a:r>
              <a:rPr lang="ru" sz="1800">
                <a:highlight>
                  <a:srgbClr val="FFFFFF"/>
                </a:highlight>
                <a:latin typeface="Roboto"/>
                <a:ea typeface="Roboto"/>
                <a:cs typeface="Roboto"/>
                <a:sym typeface="Roboto"/>
              </a:rPr>
              <a:t>php</a:t>
            </a:r>
          </a:p>
          <a:p>
            <a:pPr indent="-228600" lvl="0" marL="457200" rtl="0">
              <a:lnSpc>
                <a:spcPct val="115000"/>
              </a:lnSpc>
              <a:spcBef>
                <a:spcPts val="0"/>
              </a:spcBef>
              <a:buSzPct val="100000"/>
              <a:buFont typeface="Roboto"/>
              <a:buNone/>
            </a:pPr>
            <a:r>
              <a:rPr lang="ru" sz="1800">
                <a:latin typeface="Roboto"/>
                <a:ea typeface="Roboto"/>
                <a:cs typeface="Roboto"/>
                <a:sym typeface="Roboto"/>
              </a:rPr>
              <a:t>     </a:t>
            </a:r>
            <a:r>
              <a:rPr lang="ru" sz="1800">
                <a:latin typeface="Roboto"/>
                <a:ea typeface="Roboto"/>
                <a:cs typeface="Roboto"/>
                <a:sym typeface="Roboto"/>
              </a:rPr>
              <a:t>$s </a:t>
            </a:r>
            <a:r>
              <a:rPr lang="ru" sz="1800">
                <a:solidFill>
                  <a:srgbClr val="666600"/>
                </a:solidFill>
                <a:latin typeface="Roboto"/>
                <a:ea typeface="Roboto"/>
                <a:cs typeface="Roboto"/>
                <a:sym typeface="Roboto"/>
              </a:rPr>
              <a:t>=</a:t>
            </a:r>
            <a:r>
              <a:rPr lang="ru" sz="1800">
                <a:latin typeface="Roboto"/>
                <a:ea typeface="Roboto"/>
                <a:cs typeface="Roboto"/>
                <a:sym typeface="Roboto"/>
              </a:rPr>
              <a:t> </a:t>
            </a:r>
            <a:r>
              <a:rPr lang="ru" sz="1800">
                <a:solidFill>
                  <a:srgbClr val="006666"/>
                </a:solidFill>
                <a:latin typeface="Roboto"/>
                <a:ea typeface="Roboto"/>
                <a:cs typeface="Roboto"/>
                <a:sym typeface="Roboto"/>
              </a:rPr>
              <a:t>0</a:t>
            </a:r>
            <a:r>
              <a:rPr lang="ru" sz="1800">
                <a:solidFill>
                  <a:srgbClr val="666600"/>
                </a:solidFill>
                <a:latin typeface="Roboto"/>
                <a:ea typeface="Roboto"/>
                <a:cs typeface="Roboto"/>
                <a:sym typeface="Roboto"/>
              </a:rPr>
              <a:t>;</a:t>
            </a:r>
          </a:p>
          <a:p>
            <a:pPr indent="-228600" lvl="0" marL="457200" rtl="0">
              <a:lnSpc>
                <a:spcPct val="115000"/>
              </a:lnSpc>
              <a:spcBef>
                <a:spcPts val="0"/>
              </a:spcBef>
              <a:buSzPct val="100000"/>
              <a:buFont typeface="Roboto"/>
              <a:buNone/>
            </a:pPr>
            <a:r>
              <a:rPr lang="ru" sz="1800">
                <a:latin typeface="Roboto"/>
                <a:ea typeface="Roboto"/>
                <a:cs typeface="Roboto"/>
                <a:sym typeface="Roboto"/>
              </a:rPr>
              <a:t>     </a:t>
            </a:r>
            <a:r>
              <a:rPr lang="ru" sz="1800">
                <a:latin typeface="Roboto"/>
                <a:ea typeface="Roboto"/>
                <a:cs typeface="Roboto"/>
                <a:sym typeface="Roboto"/>
              </a:rPr>
              <a:t>$i </a:t>
            </a:r>
            <a:r>
              <a:rPr lang="ru" sz="1800">
                <a:solidFill>
                  <a:srgbClr val="666600"/>
                </a:solidFill>
                <a:latin typeface="Roboto"/>
                <a:ea typeface="Roboto"/>
                <a:cs typeface="Roboto"/>
                <a:sym typeface="Roboto"/>
              </a:rPr>
              <a:t>=</a:t>
            </a:r>
            <a:r>
              <a:rPr lang="ru" sz="1800">
                <a:latin typeface="Roboto"/>
                <a:ea typeface="Roboto"/>
                <a:cs typeface="Roboto"/>
                <a:sym typeface="Roboto"/>
              </a:rPr>
              <a:t> </a:t>
            </a:r>
            <a:r>
              <a:rPr lang="ru" sz="1800">
                <a:solidFill>
                  <a:srgbClr val="006666"/>
                </a:solidFill>
                <a:latin typeface="Roboto"/>
                <a:ea typeface="Roboto"/>
                <a:cs typeface="Roboto"/>
                <a:sym typeface="Roboto"/>
              </a:rPr>
              <a:t>1</a:t>
            </a:r>
            <a:r>
              <a:rPr lang="ru" sz="1800">
                <a:solidFill>
                  <a:srgbClr val="666600"/>
                </a:solidFill>
                <a:latin typeface="Roboto"/>
                <a:ea typeface="Roboto"/>
                <a:cs typeface="Roboto"/>
                <a:sym typeface="Roboto"/>
              </a:rPr>
              <a:t>;</a:t>
            </a:r>
          </a:p>
          <a:p>
            <a:pPr indent="-228600" lvl="0" marL="457200" rtl="0">
              <a:lnSpc>
                <a:spcPct val="115000"/>
              </a:lnSpc>
              <a:spcBef>
                <a:spcPts val="0"/>
              </a:spcBef>
              <a:buSzPct val="100000"/>
              <a:buFont typeface="Roboto"/>
              <a:buNone/>
            </a:pPr>
            <a:r>
              <a:rPr lang="ru" sz="1800">
                <a:solidFill>
                  <a:srgbClr val="000088"/>
                </a:solidFill>
                <a:latin typeface="Roboto"/>
                <a:ea typeface="Roboto"/>
                <a:cs typeface="Roboto"/>
                <a:sym typeface="Roboto"/>
              </a:rPr>
              <a:t>     </a:t>
            </a:r>
            <a:r>
              <a:rPr lang="ru" sz="1800">
                <a:solidFill>
                  <a:srgbClr val="000088"/>
                </a:solidFill>
                <a:latin typeface="Roboto"/>
                <a:ea typeface="Roboto"/>
                <a:cs typeface="Roboto"/>
                <a:sym typeface="Roboto"/>
              </a:rPr>
              <a:t>do</a:t>
            </a:r>
          </a:p>
          <a:p>
            <a:pPr indent="-228600" lvl="0" marL="457200" rtl="0">
              <a:lnSpc>
                <a:spcPct val="115000"/>
              </a:lnSpc>
              <a:spcBef>
                <a:spcPts val="0"/>
              </a:spcBef>
              <a:buSzPct val="100000"/>
              <a:buFont typeface="Roboto"/>
              <a:buNone/>
            </a:pPr>
            <a:r>
              <a:rPr lang="ru" sz="1800">
                <a:solidFill>
                  <a:srgbClr val="666600"/>
                </a:solidFill>
                <a:latin typeface="Roboto"/>
                <a:ea typeface="Roboto"/>
                <a:cs typeface="Roboto"/>
                <a:sym typeface="Roboto"/>
              </a:rPr>
              <a:t>     </a:t>
            </a:r>
            <a:r>
              <a:rPr lang="ru" sz="1800">
                <a:solidFill>
                  <a:srgbClr val="666600"/>
                </a:solidFill>
                <a:latin typeface="Roboto"/>
                <a:ea typeface="Roboto"/>
                <a:cs typeface="Roboto"/>
                <a:sym typeface="Roboto"/>
              </a:rPr>
              <a:t>{</a:t>
            </a:r>
          </a:p>
          <a:p>
            <a:pPr indent="-228600" lvl="0" marL="457200" rtl="0">
              <a:lnSpc>
                <a:spcPct val="115000"/>
              </a:lnSpc>
              <a:spcBef>
                <a:spcPts val="0"/>
              </a:spcBef>
              <a:buSzPct val="100000"/>
              <a:buFont typeface="Roboto"/>
              <a:buNone/>
            </a:pPr>
            <a:r>
              <a:rPr lang="ru" sz="1800">
                <a:latin typeface="Roboto"/>
                <a:ea typeface="Roboto"/>
                <a:cs typeface="Roboto"/>
                <a:sym typeface="Roboto"/>
              </a:rPr>
              <a:t>          </a:t>
            </a:r>
            <a:r>
              <a:rPr lang="ru" sz="1800">
                <a:latin typeface="Roboto"/>
                <a:ea typeface="Roboto"/>
                <a:cs typeface="Roboto"/>
                <a:sym typeface="Roboto"/>
              </a:rPr>
              <a:t>$s </a:t>
            </a:r>
            <a:r>
              <a:rPr lang="ru" sz="1800">
                <a:solidFill>
                  <a:srgbClr val="666600"/>
                </a:solidFill>
                <a:latin typeface="Roboto"/>
                <a:ea typeface="Roboto"/>
                <a:cs typeface="Roboto"/>
                <a:sym typeface="Roboto"/>
              </a:rPr>
              <a:t>=</a:t>
            </a:r>
            <a:r>
              <a:rPr lang="ru" sz="1800">
                <a:latin typeface="Roboto"/>
                <a:ea typeface="Roboto"/>
                <a:cs typeface="Roboto"/>
                <a:sym typeface="Roboto"/>
              </a:rPr>
              <a:t> $s </a:t>
            </a:r>
            <a:r>
              <a:rPr lang="ru" sz="1800">
                <a:solidFill>
                  <a:srgbClr val="666600"/>
                </a:solidFill>
                <a:latin typeface="Roboto"/>
                <a:ea typeface="Roboto"/>
                <a:cs typeface="Roboto"/>
                <a:sym typeface="Roboto"/>
              </a:rPr>
              <a:t>+</a:t>
            </a:r>
            <a:r>
              <a:rPr lang="ru" sz="1800">
                <a:latin typeface="Roboto"/>
                <a:ea typeface="Roboto"/>
                <a:cs typeface="Roboto"/>
                <a:sym typeface="Roboto"/>
              </a:rPr>
              <a:t> $i</a:t>
            </a:r>
            <a:r>
              <a:rPr lang="ru" sz="1800">
                <a:solidFill>
                  <a:srgbClr val="666600"/>
                </a:solidFill>
                <a:latin typeface="Roboto"/>
                <a:ea typeface="Roboto"/>
                <a:cs typeface="Roboto"/>
                <a:sym typeface="Roboto"/>
              </a:rPr>
              <a:t>;</a:t>
            </a:r>
          </a:p>
          <a:p>
            <a:pPr indent="-228600" lvl="0" marL="457200" rtl="0">
              <a:lnSpc>
                <a:spcPct val="115000"/>
              </a:lnSpc>
              <a:spcBef>
                <a:spcPts val="0"/>
              </a:spcBef>
              <a:buSzPct val="100000"/>
              <a:buFont typeface="Roboto"/>
              <a:buNone/>
            </a:pPr>
            <a:r>
              <a:rPr lang="ru" sz="1800">
                <a:latin typeface="Roboto"/>
                <a:ea typeface="Roboto"/>
                <a:cs typeface="Roboto"/>
                <a:sym typeface="Roboto"/>
              </a:rPr>
              <a:t>          </a:t>
            </a:r>
            <a:r>
              <a:rPr lang="ru" sz="1800">
                <a:latin typeface="Roboto"/>
                <a:ea typeface="Roboto"/>
                <a:cs typeface="Roboto"/>
                <a:sym typeface="Roboto"/>
              </a:rPr>
              <a:t>$i</a:t>
            </a:r>
            <a:r>
              <a:rPr lang="ru" sz="1800">
                <a:solidFill>
                  <a:srgbClr val="666600"/>
                </a:solidFill>
                <a:latin typeface="Roboto"/>
                <a:ea typeface="Roboto"/>
                <a:cs typeface="Roboto"/>
                <a:sym typeface="Roboto"/>
              </a:rPr>
              <a:t>++;</a:t>
            </a:r>
          </a:p>
          <a:p>
            <a:pPr indent="-228600" lvl="0" marL="457200" rtl="0">
              <a:lnSpc>
                <a:spcPct val="115000"/>
              </a:lnSpc>
              <a:spcBef>
                <a:spcPts val="0"/>
              </a:spcBef>
              <a:buSzPct val="100000"/>
              <a:buFont typeface="Roboto"/>
              <a:buNone/>
            </a:pPr>
            <a:r>
              <a:rPr lang="ru" sz="1800">
                <a:solidFill>
                  <a:srgbClr val="666600"/>
                </a:solidFill>
                <a:latin typeface="Roboto"/>
                <a:ea typeface="Roboto"/>
                <a:cs typeface="Roboto"/>
                <a:sym typeface="Roboto"/>
              </a:rPr>
              <a:t>     </a:t>
            </a:r>
            <a:r>
              <a:rPr lang="ru" sz="1800">
                <a:solidFill>
                  <a:srgbClr val="666600"/>
                </a:solidFill>
                <a:latin typeface="Roboto"/>
                <a:ea typeface="Roboto"/>
                <a:cs typeface="Roboto"/>
                <a:sym typeface="Roboto"/>
              </a:rPr>
              <a:t>}</a:t>
            </a:r>
          </a:p>
          <a:p>
            <a:pPr indent="-228600" lvl="0" marL="457200" rtl="0">
              <a:lnSpc>
                <a:spcPct val="115000"/>
              </a:lnSpc>
              <a:spcBef>
                <a:spcPts val="0"/>
              </a:spcBef>
              <a:buSzPct val="100000"/>
              <a:buFont typeface="Roboto"/>
              <a:buNone/>
            </a:pPr>
            <a:r>
              <a:rPr lang="ru" sz="1800">
                <a:solidFill>
                  <a:srgbClr val="000088"/>
                </a:solidFill>
                <a:latin typeface="Roboto"/>
                <a:ea typeface="Roboto"/>
                <a:cs typeface="Roboto"/>
                <a:sym typeface="Roboto"/>
              </a:rPr>
              <a:t>     </a:t>
            </a:r>
            <a:r>
              <a:rPr lang="ru" sz="1800">
                <a:solidFill>
                  <a:srgbClr val="000088"/>
                </a:solidFill>
                <a:latin typeface="Roboto"/>
                <a:ea typeface="Roboto"/>
                <a:cs typeface="Roboto"/>
                <a:sym typeface="Roboto"/>
              </a:rPr>
              <a:t>while</a:t>
            </a:r>
            <a:r>
              <a:rPr lang="ru" sz="1800">
                <a:latin typeface="Roboto"/>
                <a:ea typeface="Roboto"/>
                <a:cs typeface="Roboto"/>
                <a:sym typeface="Roboto"/>
              </a:rPr>
              <a:t> </a:t>
            </a:r>
            <a:r>
              <a:rPr lang="ru" sz="1800">
                <a:solidFill>
                  <a:srgbClr val="666600"/>
                </a:solidFill>
                <a:latin typeface="Roboto"/>
                <a:ea typeface="Roboto"/>
                <a:cs typeface="Roboto"/>
                <a:sym typeface="Roboto"/>
              </a:rPr>
              <a:t>(</a:t>
            </a:r>
            <a:r>
              <a:rPr lang="ru" sz="1800">
                <a:latin typeface="Roboto"/>
                <a:ea typeface="Roboto"/>
                <a:cs typeface="Roboto"/>
                <a:sym typeface="Roboto"/>
              </a:rPr>
              <a:t>$i </a:t>
            </a:r>
            <a:r>
              <a:rPr lang="ru" sz="1800">
                <a:solidFill>
                  <a:srgbClr val="666600"/>
                </a:solidFill>
                <a:latin typeface="Roboto"/>
                <a:ea typeface="Roboto"/>
                <a:cs typeface="Roboto"/>
                <a:sym typeface="Roboto"/>
              </a:rPr>
              <a:t>&lt;=</a:t>
            </a:r>
            <a:r>
              <a:rPr lang="ru" sz="1800">
                <a:latin typeface="Roboto"/>
                <a:ea typeface="Roboto"/>
                <a:cs typeface="Roboto"/>
                <a:sym typeface="Roboto"/>
              </a:rPr>
              <a:t> </a:t>
            </a:r>
            <a:r>
              <a:rPr lang="ru" sz="1800">
                <a:solidFill>
                  <a:srgbClr val="006666"/>
                </a:solidFill>
                <a:latin typeface="Roboto"/>
                <a:ea typeface="Roboto"/>
                <a:cs typeface="Roboto"/>
                <a:sym typeface="Roboto"/>
              </a:rPr>
              <a:t>10</a:t>
            </a:r>
            <a:r>
              <a:rPr lang="ru" sz="1800">
                <a:solidFill>
                  <a:srgbClr val="666600"/>
                </a:solidFill>
                <a:latin typeface="Roboto"/>
                <a:ea typeface="Roboto"/>
                <a:cs typeface="Roboto"/>
                <a:sym typeface="Roboto"/>
              </a:rPr>
              <a:t>);</a:t>
            </a:r>
          </a:p>
          <a:p>
            <a:pPr indent="-228600" lvl="0" marL="457200" rtl="0">
              <a:lnSpc>
                <a:spcPct val="115000"/>
              </a:lnSpc>
              <a:spcBef>
                <a:spcPts val="0"/>
              </a:spcBef>
              <a:buSzPct val="100000"/>
              <a:buFont typeface="Roboto"/>
              <a:buNone/>
            </a:pPr>
            <a:r>
              <a:rPr lang="ru" sz="1800">
                <a:latin typeface="Roboto"/>
                <a:ea typeface="Roboto"/>
                <a:cs typeface="Roboto"/>
                <a:sym typeface="Roboto"/>
              </a:rPr>
              <a:t>     </a:t>
            </a:r>
            <a:r>
              <a:rPr lang="ru" sz="1800">
                <a:latin typeface="Roboto"/>
                <a:ea typeface="Roboto"/>
                <a:cs typeface="Roboto"/>
                <a:sym typeface="Roboto"/>
              </a:rPr>
              <a:t>echo </a:t>
            </a:r>
            <a:r>
              <a:rPr lang="ru" sz="1800">
                <a:solidFill>
                  <a:srgbClr val="008800"/>
                </a:solidFill>
                <a:latin typeface="Roboto"/>
                <a:ea typeface="Roboto"/>
                <a:cs typeface="Roboto"/>
                <a:sym typeface="Roboto"/>
              </a:rPr>
              <a:t>"Сумма чисел равна - $s"</a:t>
            </a:r>
            <a:r>
              <a:rPr lang="ru" sz="1800">
                <a:solidFill>
                  <a:srgbClr val="666600"/>
                </a:solidFill>
                <a:latin typeface="Roboto"/>
                <a:ea typeface="Roboto"/>
                <a:cs typeface="Roboto"/>
                <a:sym typeface="Roboto"/>
              </a:rPr>
              <a:t>;</a:t>
            </a:r>
          </a:p>
          <a:p>
            <a:pPr indent="-228600" lvl="0" marL="457200" rtl="0">
              <a:lnSpc>
                <a:spcPct val="115000"/>
              </a:lnSpc>
              <a:spcBef>
                <a:spcPts val="0"/>
              </a:spcBef>
              <a:buSzPct val="100000"/>
              <a:buFont typeface="Roboto"/>
              <a:buNone/>
            </a:pPr>
            <a:r>
              <a:rPr lang="ru" sz="1800">
                <a:solidFill>
                  <a:srgbClr val="666600"/>
                </a:solidFill>
                <a:highlight>
                  <a:srgbClr val="FFFFFF"/>
                </a:highlight>
                <a:latin typeface="Roboto"/>
                <a:ea typeface="Roboto"/>
                <a:cs typeface="Roboto"/>
                <a:sym typeface="Roboto"/>
              </a:rPr>
              <a:t>?&gt;</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idx="1" type="body"/>
          </p:nvPr>
        </p:nvSpPr>
        <p:spPr>
          <a:xfrm>
            <a:off x="311700" y="232825"/>
            <a:ext cx="8520600" cy="1269900"/>
          </a:xfrm>
          <a:prstGeom prst="rect">
            <a:avLst/>
          </a:prstGeom>
        </p:spPr>
        <p:txBody>
          <a:bodyPr anchorCtr="0" anchor="t" bIns="91425" lIns="91425" rIns="91425" tIns="91425">
            <a:noAutofit/>
          </a:bodyPr>
          <a:lstStyle/>
          <a:p>
            <a:pPr lvl="0">
              <a:spcBef>
                <a:spcPts val="0"/>
              </a:spcBef>
              <a:buNone/>
            </a:pPr>
            <a:r>
              <a:rPr lang="ru"/>
              <a:t>3. Традиционный for ( инициализация; условие; установка шага ) { действия } В этом цикле можно настроить кол-во итераций, определить произвольное кол-во счетчиков и много еще как его используют.</a:t>
            </a:r>
          </a:p>
        </p:txBody>
      </p:sp>
      <p:sp>
        <p:nvSpPr>
          <p:cNvPr id="176" name="Shape 176"/>
          <p:cNvSpPr txBox="1"/>
          <p:nvPr/>
        </p:nvSpPr>
        <p:spPr>
          <a:xfrm>
            <a:off x="522125" y="1467550"/>
            <a:ext cx="7612800" cy="3000000"/>
          </a:xfrm>
          <a:prstGeom prst="rect">
            <a:avLst/>
          </a:prstGeom>
          <a:noFill/>
          <a:ln>
            <a:noFill/>
          </a:ln>
        </p:spPr>
        <p:txBody>
          <a:bodyPr anchorCtr="0" anchor="ctr" bIns="91425" lIns="91425" rIns="91425" tIns="91425">
            <a:noAutofit/>
          </a:bodyPr>
          <a:lstStyle/>
          <a:p>
            <a:pPr indent="-228600" lvl="0" marL="457200" rtl="0">
              <a:lnSpc>
                <a:spcPct val="115000"/>
              </a:lnSpc>
              <a:spcBef>
                <a:spcPts val="0"/>
              </a:spcBef>
              <a:buSzPct val="100000"/>
              <a:buFont typeface="Roboto"/>
              <a:buNone/>
            </a:pPr>
            <a:r>
              <a:rPr lang="ru" sz="1800">
                <a:solidFill>
                  <a:srgbClr val="000088"/>
                </a:solidFill>
                <a:highlight>
                  <a:srgbClr val="FFFFFF"/>
                </a:highlight>
                <a:latin typeface="Roboto"/>
                <a:ea typeface="Roboto"/>
                <a:cs typeface="Roboto"/>
                <a:sym typeface="Roboto"/>
              </a:rPr>
              <a:t>for</a:t>
            </a:r>
            <a:r>
              <a:rPr lang="ru" sz="1800">
                <a:highlight>
                  <a:srgbClr val="FFFFFF"/>
                </a:highlight>
                <a:latin typeface="Roboto"/>
                <a:ea typeface="Roboto"/>
                <a:cs typeface="Roboto"/>
                <a:sym typeface="Roboto"/>
              </a:rPr>
              <a:t> </a:t>
            </a:r>
            <a:r>
              <a:rPr lang="ru" sz="1800">
                <a:solidFill>
                  <a:srgbClr val="666600"/>
                </a:solidFill>
                <a:highlight>
                  <a:srgbClr val="FFFFFF"/>
                </a:highlight>
                <a:latin typeface="Roboto"/>
                <a:ea typeface="Roboto"/>
                <a:cs typeface="Roboto"/>
                <a:sym typeface="Roboto"/>
              </a:rPr>
              <a:t>(инициализация;</a:t>
            </a:r>
            <a:r>
              <a:rPr lang="ru" sz="1800">
                <a:highlight>
                  <a:srgbClr val="FFFFFF"/>
                </a:highlight>
                <a:latin typeface="Roboto"/>
                <a:ea typeface="Roboto"/>
                <a:cs typeface="Roboto"/>
                <a:sym typeface="Roboto"/>
              </a:rPr>
              <a:t> </a:t>
            </a:r>
            <a:r>
              <a:rPr lang="ru" sz="1800">
                <a:solidFill>
                  <a:srgbClr val="666600"/>
                </a:solidFill>
                <a:highlight>
                  <a:srgbClr val="FFFFFF"/>
                </a:highlight>
                <a:latin typeface="Roboto"/>
                <a:ea typeface="Roboto"/>
                <a:cs typeface="Roboto"/>
                <a:sym typeface="Roboto"/>
              </a:rPr>
              <a:t>условие;</a:t>
            </a:r>
            <a:r>
              <a:rPr lang="ru" sz="1800">
                <a:highlight>
                  <a:srgbClr val="FFFFFF"/>
                </a:highlight>
                <a:latin typeface="Roboto"/>
                <a:ea typeface="Roboto"/>
                <a:cs typeface="Roboto"/>
                <a:sym typeface="Roboto"/>
              </a:rPr>
              <a:t> </a:t>
            </a:r>
            <a:r>
              <a:rPr lang="ru" sz="1800">
                <a:solidFill>
                  <a:srgbClr val="666600"/>
                </a:solidFill>
                <a:highlight>
                  <a:srgbClr val="FFFFFF"/>
                </a:highlight>
                <a:latin typeface="Roboto"/>
                <a:ea typeface="Roboto"/>
                <a:cs typeface="Roboto"/>
                <a:sym typeface="Roboto"/>
              </a:rPr>
              <a:t>действие</a:t>
            </a:r>
            <a:r>
              <a:rPr lang="ru" sz="1800">
                <a:highlight>
                  <a:srgbClr val="FFFFFF"/>
                </a:highlight>
                <a:latin typeface="Roboto"/>
                <a:ea typeface="Roboto"/>
                <a:cs typeface="Roboto"/>
                <a:sym typeface="Roboto"/>
              </a:rPr>
              <a:t> </a:t>
            </a:r>
            <a:r>
              <a:rPr lang="ru" sz="1800">
                <a:solidFill>
                  <a:srgbClr val="666600"/>
                </a:solidFill>
                <a:highlight>
                  <a:srgbClr val="FFFFFF"/>
                </a:highlight>
                <a:latin typeface="Roboto"/>
                <a:ea typeface="Roboto"/>
                <a:cs typeface="Roboto"/>
                <a:sym typeface="Roboto"/>
              </a:rPr>
              <a:t>после</a:t>
            </a:r>
            <a:r>
              <a:rPr lang="ru" sz="1800">
                <a:highlight>
                  <a:srgbClr val="FFFFFF"/>
                </a:highlight>
                <a:latin typeface="Roboto"/>
                <a:ea typeface="Roboto"/>
                <a:cs typeface="Roboto"/>
                <a:sym typeface="Roboto"/>
              </a:rPr>
              <a:t> </a:t>
            </a:r>
            <a:r>
              <a:rPr lang="ru" sz="1800">
                <a:solidFill>
                  <a:srgbClr val="666600"/>
                </a:solidFill>
                <a:highlight>
                  <a:srgbClr val="FFFFFF"/>
                </a:highlight>
                <a:latin typeface="Roboto"/>
                <a:ea typeface="Roboto"/>
                <a:cs typeface="Roboto"/>
                <a:sym typeface="Roboto"/>
              </a:rPr>
              <a:t>выполнения</a:t>
            </a:r>
            <a:r>
              <a:rPr lang="ru" sz="1800">
                <a:highlight>
                  <a:srgbClr val="FFFFFF"/>
                </a:highlight>
                <a:latin typeface="Roboto"/>
                <a:ea typeface="Roboto"/>
                <a:cs typeface="Roboto"/>
                <a:sym typeface="Roboto"/>
              </a:rPr>
              <a:t> </a:t>
            </a:r>
            <a:r>
              <a:rPr lang="ru" sz="1800">
                <a:solidFill>
                  <a:srgbClr val="666600"/>
                </a:solidFill>
                <a:highlight>
                  <a:srgbClr val="FFFFFF"/>
                </a:highlight>
                <a:latin typeface="Roboto"/>
                <a:ea typeface="Roboto"/>
                <a:cs typeface="Roboto"/>
                <a:sym typeface="Roboto"/>
              </a:rPr>
              <a:t>одного</a:t>
            </a:r>
            <a:r>
              <a:rPr lang="ru" sz="1800">
                <a:highlight>
                  <a:srgbClr val="FFFFFF"/>
                </a:highlight>
                <a:latin typeface="Roboto"/>
                <a:ea typeface="Roboto"/>
                <a:cs typeface="Roboto"/>
                <a:sym typeface="Roboto"/>
              </a:rPr>
              <a:t> </a:t>
            </a:r>
            <a:r>
              <a:rPr lang="ru" sz="1800">
                <a:solidFill>
                  <a:srgbClr val="666600"/>
                </a:solidFill>
                <a:highlight>
                  <a:srgbClr val="FFFFFF"/>
                </a:highlight>
                <a:latin typeface="Roboto"/>
                <a:ea typeface="Roboto"/>
                <a:cs typeface="Roboto"/>
                <a:sym typeface="Roboto"/>
              </a:rPr>
              <a:t>цикла)</a:t>
            </a:r>
          </a:p>
          <a:p>
            <a:pPr indent="-228600" lvl="0" marL="457200" rtl="0">
              <a:lnSpc>
                <a:spcPct val="115000"/>
              </a:lnSpc>
              <a:spcBef>
                <a:spcPts val="0"/>
              </a:spcBef>
              <a:buSzPct val="100000"/>
              <a:buFont typeface="Roboto"/>
              <a:buNone/>
            </a:pPr>
            <a:r>
              <a:rPr lang="ru" sz="1800">
                <a:solidFill>
                  <a:srgbClr val="666600"/>
                </a:solidFill>
                <a:highlight>
                  <a:srgbClr val="F6F6F6"/>
                </a:highlight>
                <a:latin typeface="Roboto"/>
                <a:ea typeface="Roboto"/>
                <a:cs typeface="Roboto"/>
                <a:sym typeface="Roboto"/>
              </a:rPr>
              <a:t>{</a:t>
            </a:r>
          </a:p>
          <a:p>
            <a:pPr indent="-228600" lvl="0" marL="457200" rtl="0">
              <a:lnSpc>
                <a:spcPct val="115000"/>
              </a:lnSpc>
              <a:spcBef>
                <a:spcPts val="0"/>
              </a:spcBef>
              <a:buSzPct val="100000"/>
              <a:buFont typeface="Roboto"/>
              <a:buNone/>
            </a:pPr>
            <a:r>
              <a:rPr lang="ru" sz="1800">
                <a:solidFill>
                  <a:srgbClr val="666600"/>
                </a:solidFill>
                <a:highlight>
                  <a:srgbClr val="FFFFFF"/>
                </a:highlight>
                <a:latin typeface="Roboto"/>
                <a:ea typeface="Roboto"/>
                <a:cs typeface="Roboto"/>
                <a:sym typeface="Roboto"/>
              </a:rPr>
              <a:t>Тело</a:t>
            </a:r>
            <a:r>
              <a:rPr lang="ru" sz="1800">
                <a:highlight>
                  <a:srgbClr val="FFFFFF"/>
                </a:highlight>
                <a:latin typeface="Roboto"/>
                <a:ea typeface="Roboto"/>
                <a:cs typeface="Roboto"/>
                <a:sym typeface="Roboto"/>
              </a:rPr>
              <a:t> </a:t>
            </a:r>
            <a:r>
              <a:rPr lang="ru" sz="1800">
                <a:solidFill>
                  <a:srgbClr val="666600"/>
                </a:solidFill>
                <a:highlight>
                  <a:srgbClr val="FFFFFF"/>
                </a:highlight>
                <a:latin typeface="Roboto"/>
                <a:ea typeface="Roboto"/>
                <a:cs typeface="Roboto"/>
                <a:sym typeface="Roboto"/>
              </a:rPr>
              <a:t>цикла</a:t>
            </a:r>
            <a:r>
              <a:rPr lang="ru" sz="1800">
                <a:highlight>
                  <a:srgbClr val="FFFFFF"/>
                </a:highlight>
                <a:latin typeface="Roboto"/>
                <a:ea typeface="Roboto"/>
                <a:cs typeface="Roboto"/>
                <a:sym typeface="Roboto"/>
              </a:rPr>
              <a:t> </a:t>
            </a:r>
            <a:r>
              <a:rPr lang="ru" sz="1800">
                <a:solidFill>
                  <a:srgbClr val="666600"/>
                </a:solidFill>
                <a:highlight>
                  <a:srgbClr val="FFFFFF"/>
                </a:highlight>
                <a:latin typeface="Roboto"/>
                <a:ea typeface="Roboto"/>
                <a:cs typeface="Roboto"/>
                <a:sym typeface="Roboto"/>
              </a:rPr>
              <a:t>(действие)</a:t>
            </a:r>
          </a:p>
          <a:p>
            <a:pPr indent="-228600" lvl="0" marL="457200" rtl="0">
              <a:lnSpc>
                <a:spcPct val="115000"/>
              </a:lnSpc>
              <a:spcBef>
                <a:spcPts val="0"/>
              </a:spcBef>
              <a:buSzPct val="100000"/>
              <a:buFont typeface="Roboto"/>
              <a:buNone/>
            </a:pPr>
            <a:r>
              <a:rPr lang="ru" sz="1800">
                <a:solidFill>
                  <a:srgbClr val="666600"/>
                </a:solidFill>
                <a:highlight>
                  <a:srgbClr val="F6F6F6"/>
                </a:highlight>
                <a:latin typeface="Roboto"/>
                <a:ea typeface="Roboto"/>
                <a:cs typeface="Roboto"/>
                <a:sym typeface="Roboto"/>
              </a:rPr>
              <a: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311700" y="372500"/>
            <a:ext cx="8520600" cy="733500"/>
          </a:xfrm>
          <a:prstGeom prst="rect">
            <a:avLst/>
          </a:prstGeom>
        </p:spPr>
        <p:txBody>
          <a:bodyPr anchorCtr="0" anchor="b" bIns="91425" lIns="91425" rIns="91425" tIns="91425">
            <a:noAutofit/>
          </a:bodyPr>
          <a:lstStyle/>
          <a:p>
            <a:pPr lvl="0" algn="ctr">
              <a:spcBef>
                <a:spcPts val="0"/>
              </a:spcBef>
              <a:buNone/>
            </a:pPr>
            <a:r>
              <a:rPr lang="ru"/>
              <a:t>Что такое массивы PHP и как они создаются.</a:t>
            </a:r>
          </a:p>
        </p:txBody>
      </p:sp>
      <p:sp>
        <p:nvSpPr>
          <p:cNvPr id="69" name="Shape 69"/>
          <p:cNvSpPr txBox="1"/>
          <p:nvPr>
            <p:ph idx="1" type="body"/>
          </p:nvPr>
        </p:nvSpPr>
        <p:spPr>
          <a:xfrm>
            <a:off x="311700" y="1468825"/>
            <a:ext cx="8520600" cy="3099900"/>
          </a:xfrm>
          <a:prstGeom prst="rect">
            <a:avLst/>
          </a:prstGeom>
        </p:spPr>
        <p:txBody>
          <a:bodyPr anchorCtr="0" anchor="t" bIns="91425" lIns="91425" rIns="91425" tIns="91425">
            <a:noAutofit/>
          </a:bodyPr>
          <a:lstStyle/>
          <a:p>
            <a:pPr lvl="0">
              <a:spcBef>
                <a:spcPts val="0"/>
              </a:spcBef>
              <a:buNone/>
            </a:pPr>
            <a:r>
              <a:rPr lang="ru"/>
              <a:t>Рано или поздно каждому программисту приходится сталкиваться с таким понятием как массив. Массивом можно считать разновидность переменных, в котором храниться несколько значений. Массив определяется при помощи конструкции array(), в круглых скобках которой указываются его значения:</a:t>
            </a:r>
          </a:p>
          <a:p>
            <a:pPr indent="0" lvl="0" marL="457200">
              <a:spcBef>
                <a:spcPts val="0"/>
              </a:spcBef>
              <a:buNone/>
            </a:pPr>
            <a:r>
              <a:rPr lang="ru">
                <a:solidFill>
                  <a:srgbClr val="0000CC"/>
                </a:solidFill>
                <a:latin typeface="Verdana"/>
                <a:ea typeface="Verdana"/>
                <a:cs typeface="Verdana"/>
                <a:sym typeface="Verdana"/>
              </a:rPr>
              <a:t>&lt;?php </a:t>
            </a:r>
          </a:p>
          <a:p>
            <a:pPr indent="0" lvl="0" marL="457200">
              <a:spcBef>
                <a:spcPts val="0"/>
              </a:spcBef>
              <a:buNone/>
            </a:pPr>
            <a:r>
              <a:rPr lang="ru">
                <a:solidFill>
                  <a:srgbClr val="0000CC"/>
                </a:solidFill>
                <a:latin typeface="Verdana"/>
                <a:ea typeface="Verdana"/>
                <a:cs typeface="Verdana"/>
                <a:sym typeface="Verdana"/>
              </a:rPr>
              <a:t>  $arr </a:t>
            </a:r>
            <a:r>
              <a:rPr lang="ru">
                <a:solidFill>
                  <a:srgbClr val="006600"/>
                </a:solidFill>
                <a:latin typeface="Verdana"/>
                <a:ea typeface="Verdana"/>
                <a:cs typeface="Verdana"/>
                <a:sym typeface="Verdana"/>
              </a:rPr>
              <a:t>= array(</a:t>
            </a:r>
            <a:r>
              <a:rPr lang="ru">
                <a:solidFill>
                  <a:srgbClr val="CC0000"/>
                </a:solidFill>
                <a:latin typeface="Verdana"/>
                <a:ea typeface="Verdana"/>
                <a:cs typeface="Verdana"/>
                <a:sym typeface="Verdana"/>
              </a:rPr>
              <a:t>'PHP'</a:t>
            </a:r>
            <a:r>
              <a:rPr lang="ru">
                <a:solidFill>
                  <a:srgbClr val="006600"/>
                </a:solidFill>
                <a:latin typeface="Verdana"/>
                <a:ea typeface="Verdana"/>
                <a:cs typeface="Verdana"/>
                <a:sym typeface="Verdana"/>
              </a:rPr>
              <a:t>, </a:t>
            </a:r>
            <a:r>
              <a:rPr lang="ru">
                <a:solidFill>
                  <a:srgbClr val="CC0000"/>
                </a:solidFill>
                <a:latin typeface="Verdana"/>
                <a:ea typeface="Verdana"/>
                <a:cs typeface="Verdana"/>
                <a:sym typeface="Verdana"/>
              </a:rPr>
              <a:t>'MySQL'</a:t>
            </a:r>
            <a:r>
              <a:rPr lang="ru">
                <a:solidFill>
                  <a:srgbClr val="006600"/>
                </a:solidFill>
                <a:latin typeface="Verdana"/>
                <a:ea typeface="Verdana"/>
                <a:cs typeface="Verdana"/>
                <a:sym typeface="Verdana"/>
              </a:rPr>
              <a:t>, </a:t>
            </a:r>
            <a:r>
              <a:rPr lang="ru">
                <a:solidFill>
                  <a:srgbClr val="CC0000"/>
                </a:solidFill>
                <a:latin typeface="Verdana"/>
                <a:ea typeface="Verdana"/>
                <a:cs typeface="Verdana"/>
                <a:sym typeface="Verdana"/>
              </a:rPr>
              <a:t>'Apache'</a:t>
            </a:r>
            <a:r>
              <a:rPr lang="ru">
                <a:solidFill>
                  <a:srgbClr val="006600"/>
                </a:solidFill>
                <a:latin typeface="Verdana"/>
                <a:ea typeface="Verdana"/>
                <a:cs typeface="Verdana"/>
                <a:sym typeface="Verdana"/>
              </a:rPr>
              <a:t>); </a:t>
            </a:r>
          </a:p>
          <a:p>
            <a:pPr indent="0" lvl="0" marL="457200">
              <a:spcBef>
                <a:spcPts val="0"/>
              </a:spcBef>
              <a:buNone/>
            </a:pPr>
            <a:r>
              <a:rPr lang="ru">
                <a:solidFill>
                  <a:srgbClr val="0000CC"/>
                </a:solidFill>
                <a:latin typeface="Verdana"/>
                <a:ea typeface="Verdana"/>
                <a:cs typeface="Verdana"/>
                <a:sym typeface="Verdana"/>
              </a:rPr>
              <a:t>?&gt;</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noFill/>
      </p:bgPr>
    </p:bg>
    <p:spTree>
      <p:nvGrpSpPr>
        <p:cNvPr id="180" name="Shape 180"/>
        <p:cNvGrpSpPr/>
        <p:nvPr/>
      </p:nvGrpSpPr>
      <p:grpSpPr>
        <a:xfrm>
          <a:off x="0" y="0"/>
          <a:ext cx="0" cy="0"/>
          <a:chOff x="0" y="0"/>
          <a:chExt cx="0" cy="0"/>
        </a:xfrm>
      </p:grpSpPr>
      <p:sp>
        <p:nvSpPr>
          <p:cNvPr id="181" name="Shape 181"/>
          <p:cNvSpPr txBox="1"/>
          <p:nvPr>
            <p:ph idx="1" type="body"/>
          </p:nvPr>
        </p:nvSpPr>
        <p:spPr>
          <a:xfrm>
            <a:off x="219975" y="1834450"/>
            <a:ext cx="4888200" cy="23637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ru"/>
              <a:t>&lt;?php</a:t>
            </a:r>
          </a:p>
          <a:p>
            <a:pPr lvl="0">
              <a:lnSpc>
                <a:spcPct val="100000"/>
              </a:lnSpc>
              <a:spcBef>
                <a:spcPts val="0"/>
              </a:spcBef>
              <a:spcAft>
                <a:spcPts val="0"/>
              </a:spcAft>
              <a:buNone/>
            </a:pPr>
            <a:r>
              <a:t/>
            </a:r>
            <a:endParaRPr/>
          </a:p>
          <a:p>
            <a:pPr lvl="0">
              <a:lnSpc>
                <a:spcPct val="100000"/>
              </a:lnSpc>
              <a:spcBef>
                <a:spcPts val="0"/>
              </a:spcBef>
              <a:spcAft>
                <a:spcPts val="0"/>
              </a:spcAft>
              <a:buNone/>
            </a:pPr>
            <a:r>
              <a:rPr lang="ru"/>
              <a:t>for ( $i = 0; $i &lt; 10; $i++ ) {</a:t>
            </a:r>
          </a:p>
          <a:p>
            <a:pPr lvl="0">
              <a:lnSpc>
                <a:spcPct val="100000"/>
              </a:lnSpc>
              <a:spcBef>
                <a:spcPts val="0"/>
              </a:spcBef>
              <a:spcAft>
                <a:spcPts val="0"/>
              </a:spcAft>
              <a:buNone/>
            </a:pPr>
            <a:r>
              <a:rPr lang="ru"/>
              <a:t>   echo $i." ";</a:t>
            </a:r>
          </a:p>
          <a:p>
            <a:pPr lvl="0" rtl="0">
              <a:lnSpc>
                <a:spcPct val="100000"/>
              </a:lnSpc>
              <a:spcBef>
                <a:spcPts val="0"/>
              </a:spcBef>
              <a:spcAft>
                <a:spcPts val="0"/>
              </a:spcAft>
              <a:buNone/>
            </a:pPr>
            <a:r>
              <a:rPr lang="ru"/>
              <a:t>}</a:t>
            </a:r>
          </a:p>
          <a:p>
            <a:pPr lvl="0">
              <a:lnSpc>
                <a:spcPct val="100000"/>
              </a:lnSpc>
              <a:spcBef>
                <a:spcPts val="0"/>
              </a:spcBef>
              <a:spcAft>
                <a:spcPts val="0"/>
              </a:spcAft>
              <a:buNone/>
            </a:pPr>
            <a:r>
              <a:t/>
            </a:r>
            <a:endParaRPr/>
          </a:p>
          <a:p>
            <a:pPr lvl="0">
              <a:lnSpc>
                <a:spcPct val="100000"/>
              </a:lnSpc>
              <a:spcBef>
                <a:spcPts val="0"/>
              </a:spcBef>
              <a:spcAft>
                <a:spcPts val="0"/>
              </a:spcAft>
              <a:buNone/>
            </a:pPr>
            <a:r>
              <a:rPr lang="ru"/>
              <a:t>?&gt;</a:t>
            </a:r>
          </a:p>
          <a:p>
            <a:pPr lvl="0">
              <a:spcBef>
                <a:spcPts val="0"/>
              </a:spcBef>
              <a:buNone/>
            </a:pPr>
            <a:r>
              <a:t/>
            </a:r>
            <a:endParaRPr/>
          </a:p>
        </p:txBody>
      </p:sp>
      <p:sp>
        <p:nvSpPr>
          <p:cNvPr id="182" name="Shape 182"/>
          <p:cNvSpPr txBox="1"/>
          <p:nvPr/>
        </p:nvSpPr>
        <p:spPr>
          <a:xfrm>
            <a:off x="4631375" y="938375"/>
            <a:ext cx="4279800" cy="3718200"/>
          </a:xfrm>
          <a:prstGeom prst="rect">
            <a:avLst/>
          </a:prstGeom>
          <a:noFill/>
          <a:ln>
            <a:noFill/>
          </a:ln>
        </p:spPr>
        <p:txBody>
          <a:bodyPr anchorCtr="0" anchor="ctr" bIns="91425" lIns="91425" rIns="91425" tIns="91425">
            <a:noAutofit/>
          </a:bodyPr>
          <a:lstStyle/>
          <a:p>
            <a:pPr indent="-228600" lvl="0" marL="457200" rtl="0">
              <a:lnSpc>
                <a:spcPct val="115000"/>
              </a:lnSpc>
              <a:spcBef>
                <a:spcPts val="0"/>
              </a:spcBef>
              <a:buSzPct val="100000"/>
              <a:buFont typeface="Roboto"/>
              <a:buNone/>
            </a:pPr>
            <a:r>
              <a:rPr lang="ru" sz="1800">
                <a:solidFill>
                  <a:srgbClr val="666600"/>
                </a:solidFill>
                <a:latin typeface="Roboto"/>
                <a:ea typeface="Roboto"/>
                <a:cs typeface="Roboto"/>
                <a:sym typeface="Roboto"/>
              </a:rPr>
              <a:t>&lt;?</a:t>
            </a:r>
            <a:r>
              <a:rPr lang="ru" sz="1800">
                <a:latin typeface="Roboto"/>
                <a:ea typeface="Roboto"/>
                <a:cs typeface="Roboto"/>
                <a:sym typeface="Roboto"/>
              </a:rPr>
              <a:t>php</a:t>
            </a:r>
          </a:p>
          <a:p>
            <a:pPr indent="-228600" lvl="0" marL="457200" rtl="0">
              <a:lnSpc>
                <a:spcPct val="115000"/>
              </a:lnSpc>
              <a:spcBef>
                <a:spcPts val="0"/>
              </a:spcBef>
              <a:buSzPct val="100000"/>
              <a:buFont typeface="Roboto"/>
              <a:buNone/>
            </a:pPr>
            <a:r>
              <a:rPr lang="ru" sz="1800">
                <a:solidFill>
                  <a:srgbClr val="000088"/>
                </a:solidFill>
                <a:latin typeface="Roboto"/>
                <a:ea typeface="Roboto"/>
                <a:cs typeface="Roboto"/>
                <a:sym typeface="Roboto"/>
              </a:rPr>
              <a:t>for</a:t>
            </a:r>
            <a:r>
              <a:rPr lang="ru" sz="1800">
                <a:latin typeface="Roboto"/>
                <a:ea typeface="Roboto"/>
                <a:cs typeface="Roboto"/>
                <a:sym typeface="Roboto"/>
              </a:rPr>
              <a:t> </a:t>
            </a:r>
            <a:r>
              <a:rPr lang="ru" sz="1800">
                <a:solidFill>
                  <a:srgbClr val="666600"/>
                </a:solidFill>
                <a:latin typeface="Roboto"/>
                <a:ea typeface="Roboto"/>
                <a:cs typeface="Roboto"/>
                <a:sym typeface="Roboto"/>
              </a:rPr>
              <a:t>(</a:t>
            </a:r>
            <a:r>
              <a:rPr lang="ru" sz="1800">
                <a:latin typeface="Roboto"/>
                <a:ea typeface="Roboto"/>
                <a:cs typeface="Roboto"/>
                <a:sym typeface="Roboto"/>
              </a:rPr>
              <a:t>$s </a:t>
            </a:r>
            <a:r>
              <a:rPr lang="ru" sz="1800">
                <a:solidFill>
                  <a:srgbClr val="666600"/>
                </a:solidFill>
                <a:latin typeface="Roboto"/>
                <a:ea typeface="Roboto"/>
                <a:cs typeface="Roboto"/>
                <a:sym typeface="Roboto"/>
              </a:rPr>
              <a:t>=</a:t>
            </a:r>
            <a:r>
              <a:rPr lang="ru" sz="1800">
                <a:latin typeface="Roboto"/>
                <a:ea typeface="Roboto"/>
                <a:cs typeface="Roboto"/>
                <a:sym typeface="Roboto"/>
              </a:rPr>
              <a:t> </a:t>
            </a:r>
            <a:r>
              <a:rPr lang="ru" sz="1800">
                <a:solidFill>
                  <a:srgbClr val="006666"/>
                </a:solidFill>
                <a:latin typeface="Roboto"/>
                <a:ea typeface="Roboto"/>
                <a:cs typeface="Roboto"/>
                <a:sym typeface="Roboto"/>
              </a:rPr>
              <a:t>0</a:t>
            </a:r>
            <a:r>
              <a:rPr lang="ru" sz="1800">
                <a:solidFill>
                  <a:srgbClr val="666600"/>
                </a:solidFill>
                <a:latin typeface="Roboto"/>
                <a:ea typeface="Roboto"/>
                <a:cs typeface="Roboto"/>
                <a:sym typeface="Roboto"/>
              </a:rPr>
              <a:t>,</a:t>
            </a:r>
            <a:r>
              <a:rPr lang="ru" sz="1800">
                <a:latin typeface="Roboto"/>
                <a:ea typeface="Roboto"/>
                <a:cs typeface="Roboto"/>
                <a:sym typeface="Roboto"/>
              </a:rPr>
              <a:t> $i </a:t>
            </a:r>
            <a:r>
              <a:rPr lang="ru" sz="1800">
                <a:solidFill>
                  <a:srgbClr val="666600"/>
                </a:solidFill>
                <a:latin typeface="Roboto"/>
                <a:ea typeface="Roboto"/>
                <a:cs typeface="Roboto"/>
                <a:sym typeface="Roboto"/>
              </a:rPr>
              <a:t>=</a:t>
            </a:r>
            <a:r>
              <a:rPr lang="ru" sz="1800">
                <a:latin typeface="Roboto"/>
                <a:ea typeface="Roboto"/>
                <a:cs typeface="Roboto"/>
                <a:sym typeface="Roboto"/>
              </a:rPr>
              <a:t> </a:t>
            </a:r>
            <a:r>
              <a:rPr lang="ru" sz="1800">
                <a:solidFill>
                  <a:srgbClr val="006666"/>
                </a:solidFill>
                <a:latin typeface="Roboto"/>
                <a:ea typeface="Roboto"/>
                <a:cs typeface="Roboto"/>
                <a:sym typeface="Roboto"/>
              </a:rPr>
              <a:t>1</a:t>
            </a:r>
            <a:r>
              <a:rPr lang="ru" sz="1800">
                <a:solidFill>
                  <a:srgbClr val="666600"/>
                </a:solidFill>
                <a:latin typeface="Roboto"/>
                <a:ea typeface="Roboto"/>
                <a:cs typeface="Roboto"/>
                <a:sym typeface="Roboto"/>
              </a:rPr>
              <a:t>;</a:t>
            </a:r>
            <a:r>
              <a:rPr lang="ru" sz="1800">
                <a:latin typeface="Roboto"/>
                <a:ea typeface="Roboto"/>
                <a:cs typeface="Roboto"/>
                <a:sym typeface="Roboto"/>
              </a:rPr>
              <a:t> $i </a:t>
            </a:r>
            <a:r>
              <a:rPr lang="ru" sz="1800">
                <a:solidFill>
                  <a:srgbClr val="666600"/>
                </a:solidFill>
                <a:latin typeface="Roboto"/>
                <a:ea typeface="Roboto"/>
                <a:cs typeface="Roboto"/>
                <a:sym typeface="Roboto"/>
              </a:rPr>
              <a:t>&lt;=</a:t>
            </a:r>
            <a:r>
              <a:rPr lang="ru" sz="1800">
                <a:latin typeface="Roboto"/>
                <a:ea typeface="Roboto"/>
                <a:cs typeface="Roboto"/>
                <a:sym typeface="Roboto"/>
              </a:rPr>
              <a:t> </a:t>
            </a:r>
            <a:r>
              <a:rPr lang="ru" sz="1800">
                <a:solidFill>
                  <a:srgbClr val="006666"/>
                </a:solidFill>
                <a:latin typeface="Roboto"/>
                <a:ea typeface="Roboto"/>
                <a:cs typeface="Roboto"/>
                <a:sym typeface="Roboto"/>
              </a:rPr>
              <a:t>10</a:t>
            </a:r>
            <a:r>
              <a:rPr lang="ru" sz="1800">
                <a:solidFill>
                  <a:srgbClr val="666600"/>
                </a:solidFill>
                <a:latin typeface="Roboto"/>
                <a:ea typeface="Roboto"/>
                <a:cs typeface="Roboto"/>
                <a:sym typeface="Roboto"/>
              </a:rPr>
              <a:t>;</a:t>
            </a:r>
            <a:r>
              <a:rPr lang="ru" sz="1800">
                <a:latin typeface="Roboto"/>
                <a:ea typeface="Roboto"/>
                <a:cs typeface="Roboto"/>
                <a:sym typeface="Roboto"/>
              </a:rPr>
              <a:t> $i</a:t>
            </a:r>
            <a:r>
              <a:rPr lang="ru" sz="1800">
                <a:solidFill>
                  <a:srgbClr val="666600"/>
                </a:solidFill>
                <a:latin typeface="Roboto"/>
                <a:ea typeface="Roboto"/>
                <a:cs typeface="Roboto"/>
                <a:sym typeface="Roboto"/>
              </a:rPr>
              <a:t>++)</a:t>
            </a:r>
          </a:p>
          <a:p>
            <a:pPr indent="-228600" lvl="0" marL="457200" rtl="0">
              <a:lnSpc>
                <a:spcPct val="115000"/>
              </a:lnSpc>
              <a:spcBef>
                <a:spcPts val="0"/>
              </a:spcBef>
              <a:buSzPct val="100000"/>
              <a:buFont typeface="Roboto"/>
              <a:buNone/>
            </a:pPr>
            <a:r>
              <a:rPr lang="ru" sz="1800">
                <a:solidFill>
                  <a:srgbClr val="666600"/>
                </a:solidFill>
                <a:latin typeface="Roboto"/>
                <a:ea typeface="Roboto"/>
                <a:cs typeface="Roboto"/>
                <a:sym typeface="Roboto"/>
              </a:rPr>
              <a:t>{</a:t>
            </a:r>
          </a:p>
          <a:p>
            <a:pPr indent="-228600" lvl="0" marL="457200" rtl="0">
              <a:lnSpc>
                <a:spcPct val="115000"/>
              </a:lnSpc>
              <a:spcBef>
                <a:spcPts val="0"/>
              </a:spcBef>
              <a:buSzPct val="100000"/>
              <a:buFont typeface="Roboto"/>
              <a:buNone/>
            </a:pPr>
            <a:r>
              <a:rPr lang="ru" sz="1800">
                <a:latin typeface="Roboto"/>
                <a:ea typeface="Roboto"/>
                <a:cs typeface="Roboto"/>
                <a:sym typeface="Roboto"/>
              </a:rPr>
              <a:t>$s </a:t>
            </a:r>
            <a:r>
              <a:rPr lang="ru" sz="1800">
                <a:solidFill>
                  <a:srgbClr val="666600"/>
                </a:solidFill>
                <a:latin typeface="Roboto"/>
                <a:ea typeface="Roboto"/>
                <a:cs typeface="Roboto"/>
                <a:sym typeface="Roboto"/>
              </a:rPr>
              <a:t>=</a:t>
            </a:r>
            <a:r>
              <a:rPr lang="ru" sz="1800">
                <a:latin typeface="Roboto"/>
                <a:ea typeface="Roboto"/>
                <a:cs typeface="Roboto"/>
                <a:sym typeface="Roboto"/>
              </a:rPr>
              <a:t> $s </a:t>
            </a:r>
            <a:r>
              <a:rPr lang="ru" sz="1800">
                <a:solidFill>
                  <a:srgbClr val="666600"/>
                </a:solidFill>
                <a:latin typeface="Roboto"/>
                <a:ea typeface="Roboto"/>
                <a:cs typeface="Roboto"/>
                <a:sym typeface="Roboto"/>
              </a:rPr>
              <a:t>+</a:t>
            </a:r>
            <a:r>
              <a:rPr lang="ru" sz="1800">
                <a:latin typeface="Roboto"/>
                <a:ea typeface="Roboto"/>
                <a:cs typeface="Roboto"/>
                <a:sym typeface="Roboto"/>
              </a:rPr>
              <a:t> $i</a:t>
            </a:r>
            <a:r>
              <a:rPr lang="ru" sz="1800">
                <a:solidFill>
                  <a:srgbClr val="666600"/>
                </a:solidFill>
                <a:latin typeface="Roboto"/>
                <a:ea typeface="Roboto"/>
                <a:cs typeface="Roboto"/>
                <a:sym typeface="Roboto"/>
              </a:rPr>
              <a:t>;</a:t>
            </a:r>
          </a:p>
          <a:p>
            <a:pPr indent="-228600" lvl="0" marL="457200" rtl="0">
              <a:lnSpc>
                <a:spcPct val="115000"/>
              </a:lnSpc>
              <a:spcBef>
                <a:spcPts val="0"/>
              </a:spcBef>
              <a:buSzPct val="100000"/>
              <a:buFont typeface="Roboto"/>
              <a:buNone/>
            </a:pPr>
            <a:r>
              <a:rPr lang="ru" sz="1800">
                <a:solidFill>
                  <a:srgbClr val="666600"/>
                </a:solidFill>
                <a:latin typeface="Roboto"/>
                <a:ea typeface="Roboto"/>
                <a:cs typeface="Roboto"/>
                <a:sym typeface="Roboto"/>
              </a:rPr>
              <a:t>}</a:t>
            </a:r>
          </a:p>
          <a:p>
            <a:pPr indent="-228600" lvl="0" marL="457200" rtl="0">
              <a:lnSpc>
                <a:spcPct val="115000"/>
              </a:lnSpc>
              <a:spcBef>
                <a:spcPts val="0"/>
              </a:spcBef>
              <a:buSzPct val="100000"/>
              <a:buFont typeface="Roboto"/>
              <a:buNone/>
            </a:pPr>
            <a:r>
              <a:rPr lang="ru" sz="1800">
                <a:latin typeface="Roboto"/>
                <a:ea typeface="Roboto"/>
                <a:cs typeface="Roboto"/>
                <a:sym typeface="Roboto"/>
              </a:rPr>
              <a:t>echo </a:t>
            </a:r>
            <a:r>
              <a:rPr lang="ru" sz="1800">
                <a:solidFill>
                  <a:srgbClr val="008800"/>
                </a:solidFill>
                <a:latin typeface="Roboto"/>
                <a:ea typeface="Roboto"/>
                <a:cs typeface="Roboto"/>
                <a:sym typeface="Roboto"/>
              </a:rPr>
              <a:t>"Сумма чисел равна - $s"</a:t>
            </a:r>
            <a:r>
              <a:rPr lang="ru" sz="1800">
                <a:solidFill>
                  <a:srgbClr val="666600"/>
                </a:solidFill>
                <a:latin typeface="Roboto"/>
                <a:ea typeface="Roboto"/>
                <a:cs typeface="Roboto"/>
                <a:sym typeface="Roboto"/>
              </a:rPr>
              <a:t>;</a:t>
            </a:r>
          </a:p>
          <a:p>
            <a:pPr indent="-228600" lvl="0" marL="457200" rtl="0">
              <a:lnSpc>
                <a:spcPct val="115000"/>
              </a:lnSpc>
              <a:spcBef>
                <a:spcPts val="0"/>
              </a:spcBef>
              <a:buSzPct val="100000"/>
              <a:buFont typeface="Roboto"/>
              <a:buNone/>
            </a:pPr>
            <a:r>
              <a:rPr lang="ru" sz="1800">
                <a:solidFill>
                  <a:srgbClr val="666600"/>
                </a:solidFill>
                <a:latin typeface="Roboto"/>
                <a:ea typeface="Roboto"/>
                <a:cs typeface="Roboto"/>
                <a:sym typeface="Roboto"/>
              </a:rPr>
              <a:t>?&gt;</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idx="1" type="body"/>
          </p:nvPr>
        </p:nvSpPr>
        <p:spPr>
          <a:xfrm>
            <a:off x="311700" y="289275"/>
            <a:ext cx="8520600" cy="4586100"/>
          </a:xfrm>
          <a:prstGeom prst="rect">
            <a:avLst/>
          </a:prstGeom>
        </p:spPr>
        <p:txBody>
          <a:bodyPr anchorCtr="0" anchor="t" bIns="91425" lIns="91425" rIns="91425" tIns="91425">
            <a:noAutofit/>
          </a:bodyPr>
          <a:lstStyle/>
          <a:p>
            <a:pPr lvl="0">
              <a:spcBef>
                <a:spcPts val="0"/>
              </a:spcBef>
              <a:buNone/>
            </a:pPr>
            <a:r>
              <a:rPr lang="ru"/>
              <a:t>Вот вам пример чуток посложнее, но не менее любопытный:</a:t>
            </a:r>
          </a:p>
          <a:p>
            <a:pPr lvl="0">
              <a:spcBef>
                <a:spcPts val="0"/>
              </a:spcBef>
              <a:buNone/>
            </a:pPr>
            <a:r>
              <a:t/>
            </a:r>
            <a:endParaRPr/>
          </a:p>
          <a:p>
            <a:pPr lvl="0">
              <a:lnSpc>
                <a:spcPct val="100000"/>
              </a:lnSpc>
              <a:spcBef>
                <a:spcPts val="0"/>
              </a:spcBef>
              <a:buNone/>
            </a:pPr>
            <a:r>
              <a:rPr lang="ru"/>
              <a:t>&lt;?php</a:t>
            </a:r>
          </a:p>
          <a:p>
            <a:pPr indent="457200" lvl="0">
              <a:lnSpc>
                <a:spcPct val="100000"/>
              </a:lnSpc>
              <a:spcBef>
                <a:spcPts val="0"/>
              </a:spcBef>
              <a:buNone/>
            </a:pPr>
            <a:r>
              <a:rPr lang="ru"/>
              <a:t>for ($i=0, $j=0, $k="Точки"; $i &lt; 10; $j++, $i += $j) {</a:t>
            </a:r>
          </a:p>
          <a:p>
            <a:pPr indent="457200" lvl="0" marL="457200">
              <a:lnSpc>
                <a:spcPct val="100000"/>
              </a:lnSpc>
              <a:spcBef>
                <a:spcPts val="0"/>
              </a:spcBef>
              <a:buNone/>
            </a:pPr>
            <a:r>
              <a:rPr lang="ru"/>
              <a:t>$k=$k.".";</a:t>
            </a:r>
          </a:p>
          <a:p>
            <a:pPr indent="457200" lvl="0" marL="457200">
              <a:lnSpc>
                <a:spcPct val="100000"/>
              </a:lnSpc>
              <a:spcBef>
                <a:spcPts val="0"/>
              </a:spcBef>
              <a:buNone/>
            </a:pPr>
            <a:r>
              <a:rPr lang="ru"/>
              <a:t>echo $k;</a:t>
            </a:r>
          </a:p>
          <a:p>
            <a:pPr indent="457200" lvl="0">
              <a:lnSpc>
                <a:spcPct val="100000"/>
              </a:lnSpc>
              <a:spcBef>
                <a:spcPts val="0"/>
              </a:spcBef>
              <a:buNone/>
            </a:pPr>
            <a:r>
              <a:rPr lang="ru"/>
              <a:t>}</a:t>
            </a:r>
          </a:p>
          <a:p>
            <a:pPr indent="457200" lvl="0">
              <a:lnSpc>
                <a:spcPct val="100000"/>
              </a:lnSpc>
              <a:spcBef>
                <a:spcPts val="0"/>
              </a:spcBef>
              <a:buNone/>
            </a:pPr>
            <a:r>
              <a:rPr lang="ru"/>
              <a:t>// Выводит Точки.Точки..Точки...Точки....</a:t>
            </a:r>
          </a:p>
          <a:p>
            <a:pPr lvl="0">
              <a:lnSpc>
                <a:spcPct val="100000"/>
              </a:lnSpc>
              <a:spcBef>
                <a:spcPts val="0"/>
              </a:spcBef>
              <a:buNone/>
            </a:pPr>
            <a:r>
              <a:rPr lang="ru"/>
              <a:t>?&gt;</a:t>
            </a:r>
          </a:p>
          <a:p>
            <a:pPr lvl="0" rt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idx="1" type="body"/>
          </p:nvPr>
        </p:nvSpPr>
        <p:spPr>
          <a:xfrm>
            <a:off x="311700" y="282225"/>
            <a:ext cx="8520600" cy="4466100"/>
          </a:xfrm>
          <a:prstGeom prst="rect">
            <a:avLst/>
          </a:prstGeom>
        </p:spPr>
        <p:txBody>
          <a:bodyPr anchorCtr="0" anchor="t" bIns="91425" lIns="91425" rIns="91425" tIns="91425">
            <a:noAutofit/>
          </a:bodyPr>
          <a:lstStyle/>
          <a:p>
            <a:pPr lvl="0">
              <a:spcBef>
                <a:spcPts val="0"/>
              </a:spcBef>
              <a:buNone/>
            </a:pPr>
            <a:r>
              <a:rPr lang="ru"/>
              <a:t>4. В пхп специально для перебора массивов существует еще один очень полезный вид цикла foreach. Пример:</a:t>
            </a:r>
          </a:p>
          <a:p>
            <a:pPr lvl="0">
              <a:spcBef>
                <a:spcPts val="0"/>
              </a:spcBef>
              <a:buNone/>
            </a:pPr>
            <a:r>
              <a:t/>
            </a:r>
            <a:endParaRPr/>
          </a:p>
          <a:p>
            <a:pPr lvl="0">
              <a:spcBef>
                <a:spcPts val="0"/>
              </a:spcBef>
              <a:spcAft>
                <a:spcPts val="0"/>
              </a:spcAft>
              <a:buNone/>
            </a:pPr>
            <a:r>
              <a:rPr lang="ru"/>
              <a:t>&lt;?php</a:t>
            </a:r>
          </a:p>
          <a:p>
            <a:pPr indent="457200" lvl="0">
              <a:spcBef>
                <a:spcPts val="0"/>
              </a:spcBef>
              <a:spcAft>
                <a:spcPts val="0"/>
              </a:spcAft>
              <a:buNone/>
            </a:pPr>
            <a:r>
              <a:rPr lang="ru"/>
              <a:t>$mass[0] = 'A';</a:t>
            </a:r>
          </a:p>
          <a:p>
            <a:pPr indent="457200" lvl="0">
              <a:spcBef>
                <a:spcPts val="0"/>
              </a:spcBef>
              <a:spcAft>
                <a:spcPts val="0"/>
              </a:spcAft>
              <a:buNone/>
            </a:pPr>
            <a:r>
              <a:rPr lang="ru"/>
              <a:t>$mass[1] = 'B';</a:t>
            </a:r>
          </a:p>
          <a:p>
            <a:pPr indent="457200" lvl="0">
              <a:spcBef>
                <a:spcPts val="0"/>
              </a:spcBef>
              <a:spcAft>
                <a:spcPts val="0"/>
              </a:spcAft>
              <a:buNone/>
            </a:pPr>
            <a:r>
              <a:rPr lang="ru"/>
              <a:t>$mass[2] = 'C';</a:t>
            </a:r>
          </a:p>
          <a:p>
            <a:pPr lvl="0">
              <a:spcBef>
                <a:spcPts val="0"/>
              </a:spcBef>
              <a:spcAft>
                <a:spcPts val="0"/>
              </a:spcAft>
              <a:buNone/>
            </a:pPr>
            <a:r>
              <a:t/>
            </a:r>
            <a:endParaRPr/>
          </a:p>
          <a:p>
            <a:pPr indent="457200" lvl="0">
              <a:spcBef>
                <a:spcPts val="0"/>
              </a:spcBef>
              <a:spcAft>
                <a:spcPts val="0"/>
              </a:spcAft>
              <a:buNone/>
            </a:pPr>
            <a:r>
              <a:rPr lang="ru"/>
              <a:t>foreach ( $mass as $k=&gt;$value ) {</a:t>
            </a:r>
          </a:p>
          <a:p>
            <a:pPr indent="457200" lvl="0" marL="457200">
              <a:spcBef>
                <a:spcPts val="0"/>
              </a:spcBef>
              <a:spcAft>
                <a:spcPts val="0"/>
              </a:spcAft>
              <a:buNone/>
            </a:pPr>
            <a:r>
              <a:rPr lang="ru"/>
              <a:t>echo $k.' = '. $value;</a:t>
            </a:r>
          </a:p>
          <a:p>
            <a:pPr indent="457200" lvl="0">
              <a:spcBef>
                <a:spcPts val="0"/>
              </a:spcBef>
              <a:spcAft>
                <a:spcPts val="0"/>
              </a:spcAft>
              <a:buNone/>
            </a:pPr>
            <a:r>
              <a:rPr lang="ru"/>
              <a:t>}</a:t>
            </a:r>
          </a:p>
          <a:p>
            <a:pPr lvl="0">
              <a:spcBef>
                <a:spcPts val="0"/>
              </a:spcBef>
              <a:spcAft>
                <a:spcPts val="0"/>
              </a:spcAft>
              <a:buNone/>
            </a:pPr>
            <a:r>
              <a:rPr lang="ru"/>
              <a:t>?&gt;</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idx="1" type="body"/>
          </p:nvPr>
        </p:nvSpPr>
        <p:spPr>
          <a:xfrm>
            <a:off x="311700" y="225775"/>
            <a:ext cx="8520600" cy="4713000"/>
          </a:xfrm>
          <a:prstGeom prst="rect">
            <a:avLst/>
          </a:prstGeom>
        </p:spPr>
        <p:txBody>
          <a:bodyPr anchorCtr="0" anchor="t" bIns="91425" lIns="91425" rIns="91425" tIns="91425">
            <a:noAutofit/>
          </a:bodyPr>
          <a:lstStyle/>
          <a:p>
            <a:pPr lvl="0">
              <a:spcBef>
                <a:spcPts val="0"/>
              </a:spcBef>
              <a:buNone/>
            </a:pPr>
            <a:r>
              <a:rPr lang="ru" sz="1400"/>
              <a:t>Здесь каждое значение массива $mass присваивается переменной $k. Отличительной особенностью этой конструкции является то, что для прохода по всему массиву совсем не обязательно знать кол-во элементов в нем – размер определит сам php. Еще одной особенностью, этого вида цикла, которую я заметил, – это то, что внутри цикла он работает с копией массива, а не с настоящим. Поэтому, чтобы изменить внутри него элементы, надо делать это немного по-другому:</a:t>
            </a:r>
          </a:p>
          <a:p>
            <a:pPr indent="0" lvl="0" marL="914400">
              <a:spcBef>
                <a:spcPts val="0"/>
              </a:spcBef>
              <a:spcAft>
                <a:spcPts val="0"/>
              </a:spcAft>
              <a:buNone/>
            </a:pPr>
            <a:r>
              <a:rPr lang="ru"/>
              <a:t>&lt;?php</a:t>
            </a:r>
          </a:p>
          <a:p>
            <a:pPr indent="457200" lvl="0" marL="914400">
              <a:spcBef>
                <a:spcPts val="0"/>
              </a:spcBef>
              <a:spcAft>
                <a:spcPts val="0"/>
              </a:spcAft>
              <a:buNone/>
            </a:pPr>
            <a:r>
              <a:rPr lang="ru"/>
              <a:t>$mass[0] = 'A';</a:t>
            </a:r>
          </a:p>
          <a:p>
            <a:pPr indent="457200" lvl="0" marL="914400">
              <a:spcBef>
                <a:spcPts val="0"/>
              </a:spcBef>
              <a:spcAft>
                <a:spcPts val="0"/>
              </a:spcAft>
              <a:buNone/>
            </a:pPr>
            <a:r>
              <a:rPr lang="ru"/>
              <a:t>$mass[1] = 'B';</a:t>
            </a:r>
          </a:p>
          <a:p>
            <a:pPr indent="457200" lvl="0" marL="914400">
              <a:spcBef>
                <a:spcPts val="0"/>
              </a:spcBef>
              <a:spcAft>
                <a:spcPts val="0"/>
              </a:spcAft>
              <a:buNone/>
            </a:pPr>
            <a:r>
              <a:rPr lang="ru"/>
              <a:t>$mass[2] = 'C';</a:t>
            </a:r>
          </a:p>
          <a:p>
            <a:pPr indent="0" lvl="0" marL="914400">
              <a:spcBef>
                <a:spcPts val="0"/>
              </a:spcBef>
              <a:spcAft>
                <a:spcPts val="0"/>
              </a:spcAft>
              <a:buNone/>
            </a:pPr>
            <a:r>
              <a:t/>
            </a:r>
            <a:endParaRPr/>
          </a:p>
          <a:p>
            <a:pPr indent="457200" lvl="0" marL="914400">
              <a:spcBef>
                <a:spcPts val="0"/>
              </a:spcBef>
              <a:spcAft>
                <a:spcPts val="0"/>
              </a:spcAft>
              <a:buNone/>
            </a:pPr>
            <a:r>
              <a:rPr lang="ru"/>
              <a:t>foreach ( $mass as $k=&gt;$value ) {</a:t>
            </a:r>
          </a:p>
          <a:p>
            <a:pPr indent="457200" lvl="0" marL="1371600">
              <a:spcBef>
                <a:spcPts val="0"/>
              </a:spcBef>
              <a:spcAft>
                <a:spcPts val="0"/>
              </a:spcAft>
              <a:buNone/>
            </a:pPr>
            <a:r>
              <a:rPr lang="ru"/>
              <a:t>$mass[$k] = '1';</a:t>
            </a:r>
          </a:p>
          <a:p>
            <a:pPr indent="457200" lvl="0" marL="1371600">
              <a:spcBef>
                <a:spcPts val="0"/>
              </a:spcBef>
              <a:spcAft>
                <a:spcPts val="0"/>
              </a:spcAft>
              <a:buNone/>
            </a:pPr>
            <a:r>
              <a:rPr lang="ru"/>
              <a:t>echo $k.' = '.$mass[$k]. ' ';</a:t>
            </a:r>
          </a:p>
          <a:p>
            <a:pPr indent="457200" lvl="0" marL="914400">
              <a:spcBef>
                <a:spcPts val="0"/>
              </a:spcBef>
              <a:spcAft>
                <a:spcPts val="0"/>
              </a:spcAft>
              <a:buNone/>
            </a:pPr>
            <a:r>
              <a:rPr lang="ru"/>
              <a:t>}</a:t>
            </a:r>
          </a:p>
          <a:p>
            <a:pPr indent="0" lvl="0" marL="914400">
              <a:spcBef>
                <a:spcPts val="0"/>
              </a:spcBef>
              <a:spcAft>
                <a:spcPts val="0"/>
              </a:spcAft>
              <a:buNone/>
            </a:pPr>
            <a:r>
              <a:rPr lang="ru"/>
              <a:t>?&gt;</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311700" y="372500"/>
            <a:ext cx="8520600" cy="733500"/>
          </a:xfrm>
          <a:prstGeom prst="rect">
            <a:avLst/>
          </a:prstGeom>
        </p:spPr>
        <p:txBody>
          <a:bodyPr anchorCtr="0" anchor="b" bIns="91425" lIns="91425" rIns="91425" tIns="91425">
            <a:noAutofit/>
          </a:bodyPr>
          <a:lstStyle/>
          <a:p>
            <a:pPr lvl="0" algn="ctr">
              <a:spcBef>
                <a:spcPts val="0"/>
              </a:spcBef>
              <a:buNone/>
            </a:pPr>
            <a:r>
              <a:rPr lang="ru"/>
              <a:t>Задача № 1</a:t>
            </a:r>
          </a:p>
        </p:txBody>
      </p:sp>
      <p:sp>
        <p:nvSpPr>
          <p:cNvPr id="203" name="Shape 203"/>
          <p:cNvSpPr txBox="1"/>
          <p:nvPr>
            <p:ph idx="1" type="body"/>
          </p:nvPr>
        </p:nvSpPr>
        <p:spPr>
          <a:xfrm>
            <a:off x="311700" y="1468825"/>
            <a:ext cx="8520600" cy="3099900"/>
          </a:xfrm>
          <a:prstGeom prst="rect">
            <a:avLst/>
          </a:prstGeom>
        </p:spPr>
        <p:txBody>
          <a:bodyPr anchorCtr="0" anchor="t" bIns="91425" lIns="91425" rIns="91425" tIns="91425">
            <a:noAutofit/>
          </a:bodyPr>
          <a:lstStyle/>
          <a:p>
            <a:pPr lvl="0" rtl="0">
              <a:spcBef>
                <a:spcPts val="0"/>
              </a:spcBef>
              <a:buNone/>
            </a:pPr>
            <a:r>
              <a:rPr lang="ru" sz="2400"/>
              <a:t>Найти сумму  1+4+7+10+...+112. Ответ: 2147</a:t>
            </a:r>
          </a:p>
          <a:p>
            <a:pPr lvl="0">
              <a:spcBef>
                <a:spcPts val="0"/>
              </a:spcBef>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idx="1" type="body"/>
          </p:nvPr>
        </p:nvSpPr>
        <p:spPr>
          <a:xfrm>
            <a:off x="255250" y="310450"/>
            <a:ext cx="8520600" cy="4215900"/>
          </a:xfrm>
          <a:prstGeom prst="rect">
            <a:avLst/>
          </a:prstGeom>
        </p:spPr>
        <p:txBody>
          <a:bodyPr anchorCtr="0" anchor="t" bIns="91425" lIns="91425" rIns="91425" tIns="91425">
            <a:noAutofit/>
          </a:bodyPr>
          <a:lstStyle/>
          <a:p>
            <a:pPr indent="0" lvl="0" marL="1371600">
              <a:spcBef>
                <a:spcPts val="0"/>
              </a:spcBef>
              <a:spcAft>
                <a:spcPts val="0"/>
              </a:spcAft>
              <a:buNone/>
            </a:pPr>
            <a:r>
              <a:rPr b="1" lang="ru">
                <a:solidFill>
                  <a:srgbClr val="CC7832"/>
                </a:solidFill>
                <a:latin typeface="Courier New"/>
                <a:ea typeface="Courier New"/>
                <a:cs typeface="Courier New"/>
                <a:sym typeface="Courier New"/>
              </a:rPr>
              <a:t>&lt;?php</a:t>
            </a:r>
          </a:p>
          <a:p>
            <a:pPr indent="0" lvl="0" marL="1371600">
              <a:spcBef>
                <a:spcPts val="0"/>
              </a:spcBef>
              <a:spcAft>
                <a:spcPts val="0"/>
              </a:spcAft>
              <a:buNone/>
            </a:pPr>
            <a:r>
              <a:t/>
            </a:r>
            <a:endParaRPr b="1">
              <a:solidFill>
                <a:srgbClr val="CC7832"/>
              </a:solidFill>
              <a:latin typeface="Courier New"/>
              <a:ea typeface="Courier New"/>
              <a:cs typeface="Courier New"/>
              <a:sym typeface="Courier New"/>
            </a:endParaRPr>
          </a:p>
          <a:p>
            <a:pPr indent="0" lvl="0" marL="1371600">
              <a:spcBef>
                <a:spcPts val="0"/>
              </a:spcBef>
              <a:spcAft>
                <a:spcPts val="0"/>
              </a:spcAft>
              <a:buNone/>
            </a:pPr>
            <a:r>
              <a:rPr lang="ru">
                <a:solidFill>
                  <a:srgbClr val="9876AA"/>
                </a:solidFill>
                <a:latin typeface="Courier New"/>
                <a:ea typeface="Courier New"/>
                <a:cs typeface="Courier New"/>
                <a:sym typeface="Courier New"/>
              </a:rPr>
              <a:t>$first_val </a:t>
            </a:r>
            <a:r>
              <a:rPr lang="ru">
                <a:solidFill>
                  <a:srgbClr val="A9B7C6"/>
                </a:solidFill>
                <a:latin typeface="Courier New"/>
                <a:ea typeface="Courier New"/>
                <a:cs typeface="Courier New"/>
                <a:sym typeface="Courier New"/>
              </a:rPr>
              <a:t>= </a:t>
            </a:r>
            <a:r>
              <a:rPr lang="ru">
                <a:solidFill>
                  <a:srgbClr val="6897BB"/>
                </a:solidFill>
                <a:latin typeface="Courier New"/>
                <a:ea typeface="Courier New"/>
                <a:cs typeface="Courier New"/>
                <a:sym typeface="Courier New"/>
              </a:rPr>
              <a:t>1</a:t>
            </a:r>
            <a:r>
              <a:rPr lang="ru">
                <a:solidFill>
                  <a:srgbClr val="CC7832"/>
                </a:solidFill>
                <a:latin typeface="Courier New"/>
                <a:ea typeface="Courier New"/>
                <a:cs typeface="Courier New"/>
                <a:sym typeface="Courier New"/>
              </a:rPr>
              <a:t>;</a:t>
            </a:r>
          </a:p>
          <a:p>
            <a:pPr indent="0" lvl="0" marL="1371600">
              <a:spcBef>
                <a:spcPts val="0"/>
              </a:spcBef>
              <a:spcAft>
                <a:spcPts val="0"/>
              </a:spcAft>
              <a:buNone/>
            </a:pPr>
            <a:r>
              <a:rPr lang="ru">
                <a:solidFill>
                  <a:srgbClr val="9876AA"/>
                </a:solidFill>
                <a:latin typeface="Courier New"/>
                <a:ea typeface="Courier New"/>
                <a:cs typeface="Courier New"/>
                <a:sym typeface="Courier New"/>
              </a:rPr>
              <a:t>$append_val </a:t>
            </a:r>
            <a:r>
              <a:rPr lang="ru">
                <a:solidFill>
                  <a:srgbClr val="A9B7C6"/>
                </a:solidFill>
                <a:latin typeface="Courier New"/>
                <a:ea typeface="Courier New"/>
                <a:cs typeface="Courier New"/>
                <a:sym typeface="Courier New"/>
              </a:rPr>
              <a:t>= </a:t>
            </a:r>
            <a:r>
              <a:rPr lang="ru">
                <a:solidFill>
                  <a:srgbClr val="6897BB"/>
                </a:solidFill>
                <a:latin typeface="Courier New"/>
                <a:ea typeface="Courier New"/>
                <a:cs typeface="Courier New"/>
                <a:sym typeface="Courier New"/>
              </a:rPr>
              <a:t>3</a:t>
            </a:r>
            <a:r>
              <a:rPr lang="ru">
                <a:solidFill>
                  <a:srgbClr val="CC7832"/>
                </a:solidFill>
                <a:latin typeface="Courier New"/>
                <a:ea typeface="Courier New"/>
                <a:cs typeface="Courier New"/>
                <a:sym typeface="Courier New"/>
              </a:rPr>
              <a:t>;</a:t>
            </a:r>
          </a:p>
          <a:p>
            <a:pPr indent="0" lvl="0" marL="1371600">
              <a:spcBef>
                <a:spcPts val="0"/>
              </a:spcBef>
              <a:spcAft>
                <a:spcPts val="0"/>
              </a:spcAft>
              <a:buNone/>
            </a:pPr>
            <a:r>
              <a:rPr lang="ru">
                <a:solidFill>
                  <a:srgbClr val="9876AA"/>
                </a:solidFill>
                <a:latin typeface="Courier New"/>
                <a:ea typeface="Courier New"/>
                <a:cs typeface="Courier New"/>
                <a:sym typeface="Courier New"/>
              </a:rPr>
              <a:t>$end_val </a:t>
            </a:r>
            <a:r>
              <a:rPr lang="ru">
                <a:solidFill>
                  <a:srgbClr val="A9B7C6"/>
                </a:solidFill>
                <a:latin typeface="Courier New"/>
                <a:ea typeface="Courier New"/>
                <a:cs typeface="Courier New"/>
                <a:sym typeface="Courier New"/>
              </a:rPr>
              <a:t>= </a:t>
            </a:r>
            <a:r>
              <a:rPr lang="ru">
                <a:solidFill>
                  <a:srgbClr val="6897BB"/>
                </a:solidFill>
                <a:latin typeface="Courier New"/>
                <a:ea typeface="Courier New"/>
                <a:cs typeface="Courier New"/>
                <a:sym typeface="Courier New"/>
              </a:rPr>
              <a:t>112</a:t>
            </a:r>
            <a:r>
              <a:rPr lang="ru">
                <a:solidFill>
                  <a:srgbClr val="CC7832"/>
                </a:solidFill>
                <a:latin typeface="Courier New"/>
                <a:ea typeface="Courier New"/>
                <a:cs typeface="Courier New"/>
                <a:sym typeface="Courier New"/>
              </a:rPr>
              <a:t>;</a:t>
            </a:r>
          </a:p>
          <a:p>
            <a:pPr indent="0" lvl="0" marL="1371600">
              <a:spcBef>
                <a:spcPts val="0"/>
              </a:spcBef>
              <a:spcAft>
                <a:spcPts val="0"/>
              </a:spcAft>
              <a:buNone/>
            </a:pPr>
            <a:r>
              <a:rPr lang="ru">
                <a:solidFill>
                  <a:srgbClr val="9876AA"/>
                </a:solidFill>
                <a:latin typeface="Courier New"/>
                <a:ea typeface="Courier New"/>
                <a:cs typeface="Courier New"/>
                <a:sym typeface="Courier New"/>
              </a:rPr>
              <a:t>$sum </a:t>
            </a:r>
            <a:r>
              <a:rPr lang="ru">
                <a:solidFill>
                  <a:srgbClr val="A9B7C6"/>
                </a:solidFill>
                <a:latin typeface="Courier New"/>
                <a:ea typeface="Courier New"/>
                <a:cs typeface="Courier New"/>
                <a:sym typeface="Courier New"/>
              </a:rPr>
              <a:t>= </a:t>
            </a:r>
            <a:r>
              <a:rPr lang="ru">
                <a:solidFill>
                  <a:srgbClr val="6A8759"/>
                </a:solidFill>
                <a:latin typeface="Courier New"/>
                <a:ea typeface="Courier New"/>
                <a:cs typeface="Courier New"/>
                <a:sym typeface="Courier New"/>
              </a:rPr>
              <a:t>''</a:t>
            </a:r>
            <a:r>
              <a:rPr lang="ru">
                <a:solidFill>
                  <a:srgbClr val="CC7832"/>
                </a:solidFill>
                <a:latin typeface="Courier New"/>
                <a:ea typeface="Courier New"/>
                <a:cs typeface="Courier New"/>
                <a:sym typeface="Courier New"/>
              </a:rPr>
              <a:t>;</a:t>
            </a:r>
          </a:p>
          <a:p>
            <a:pPr indent="0" lvl="0" marL="1371600">
              <a:spcBef>
                <a:spcPts val="0"/>
              </a:spcBef>
              <a:spcAft>
                <a:spcPts val="0"/>
              </a:spcAft>
              <a:buNone/>
            </a:pPr>
            <a:r>
              <a:t/>
            </a:r>
            <a:endParaRPr>
              <a:solidFill>
                <a:srgbClr val="CC7832"/>
              </a:solidFill>
              <a:latin typeface="Courier New"/>
              <a:ea typeface="Courier New"/>
              <a:cs typeface="Courier New"/>
              <a:sym typeface="Courier New"/>
            </a:endParaRPr>
          </a:p>
          <a:p>
            <a:pPr indent="0" lvl="0" marL="1371600">
              <a:spcBef>
                <a:spcPts val="0"/>
              </a:spcBef>
              <a:spcAft>
                <a:spcPts val="0"/>
              </a:spcAft>
              <a:buNone/>
            </a:pPr>
            <a:r>
              <a:rPr b="1" lang="ru">
                <a:solidFill>
                  <a:srgbClr val="CC7832"/>
                </a:solidFill>
                <a:latin typeface="Courier New"/>
                <a:ea typeface="Courier New"/>
                <a:cs typeface="Courier New"/>
                <a:sym typeface="Courier New"/>
              </a:rPr>
              <a:t>while</a:t>
            </a:r>
            <a:r>
              <a:rPr lang="ru">
                <a:solidFill>
                  <a:srgbClr val="A9B7C6"/>
                </a:solidFill>
                <a:latin typeface="Courier New"/>
                <a:ea typeface="Courier New"/>
                <a:cs typeface="Courier New"/>
                <a:sym typeface="Courier New"/>
              </a:rPr>
              <a:t>(</a:t>
            </a:r>
            <a:r>
              <a:rPr lang="ru">
                <a:solidFill>
                  <a:srgbClr val="9876AA"/>
                </a:solidFill>
                <a:latin typeface="Courier New"/>
                <a:ea typeface="Courier New"/>
                <a:cs typeface="Courier New"/>
                <a:sym typeface="Courier New"/>
              </a:rPr>
              <a:t>$first_val </a:t>
            </a:r>
            <a:r>
              <a:rPr lang="ru">
                <a:solidFill>
                  <a:srgbClr val="A9B7C6"/>
                </a:solidFill>
                <a:latin typeface="Courier New"/>
                <a:ea typeface="Courier New"/>
                <a:cs typeface="Courier New"/>
                <a:sym typeface="Courier New"/>
              </a:rPr>
              <a:t>&lt;= </a:t>
            </a:r>
            <a:r>
              <a:rPr lang="ru">
                <a:solidFill>
                  <a:srgbClr val="9876AA"/>
                </a:solidFill>
                <a:latin typeface="Courier New"/>
                <a:ea typeface="Courier New"/>
                <a:cs typeface="Courier New"/>
                <a:sym typeface="Courier New"/>
              </a:rPr>
              <a:t>$end_val</a:t>
            </a:r>
            <a:r>
              <a:rPr lang="ru">
                <a:solidFill>
                  <a:srgbClr val="A9B7C6"/>
                </a:solidFill>
                <a:latin typeface="Courier New"/>
                <a:ea typeface="Courier New"/>
                <a:cs typeface="Courier New"/>
                <a:sym typeface="Courier New"/>
              </a:rPr>
              <a:t>){</a:t>
            </a:r>
          </a:p>
          <a:p>
            <a:pPr indent="0" lvl="0" marL="1371600">
              <a:spcBef>
                <a:spcPts val="0"/>
              </a:spcBef>
              <a:spcAft>
                <a:spcPts val="0"/>
              </a:spcAft>
              <a:buNone/>
            </a:pPr>
            <a:r>
              <a:rPr lang="ru">
                <a:solidFill>
                  <a:srgbClr val="A9B7C6"/>
                </a:solidFill>
                <a:latin typeface="Courier New"/>
                <a:ea typeface="Courier New"/>
                <a:cs typeface="Courier New"/>
                <a:sym typeface="Courier New"/>
              </a:rPr>
              <a:t>   </a:t>
            </a:r>
            <a:r>
              <a:rPr lang="ru">
                <a:solidFill>
                  <a:srgbClr val="9876AA"/>
                </a:solidFill>
                <a:latin typeface="Courier New"/>
                <a:ea typeface="Courier New"/>
                <a:cs typeface="Courier New"/>
                <a:sym typeface="Courier New"/>
              </a:rPr>
              <a:t>$sum </a:t>
            </a:r>
            <a:r>
              <a:rPr lang="ru">
                <a:solidFill>
                  <a:srgbClr val="A9B7C6"/>
                </a:solidFill>
                <a:latin typeface="Courier New"/>
                <a:ea typeface="Courier New"/>
                <a:cs typeface="Courier New"/>
                <a:sym typeface="Courier New"/>
              </a:rPr>
              <a:t>+= </a:t>
            </a:r>
            <a:r>
              <a:rPr lang="ru">
                <a:solidFill>
                  <a:srgbClr val="9876AA"/>
                </a:solidFill>
                <a:latin typeface="Courier New"/>
                <a:ea typeface="Courier New"/>
                <a:cs typeface="Courier New"/>
                <a:sym typeface="Courier New"/>
              </a:rPr>
              <a:t>$first_val</a:t>
            </a:r>
            <a:r>
              <a:rPr lang="ru">
                <a:solidFill>
                  <a:srgbClr val="CC7832"/>
                </a:solidFill>
                <a:latin typeface="Courier New"/>
                <a:ea typeface="Courier New"/>
                <a:cs typeface="Courier New"/>
                <a:sym typeface="Courier New"/>
              </a:rPr>
              <a:t>;</a:t>
            </a:r>
          </a:p>
          <a:p>
            <a:pPr indent="0" lvl="0" marL="1371600">
              <a:spcBef>
                <a:spcPts val="0"/>
              </a:spcBef>
              <a:spcAft>
                <a:spcPts val="0"/>
              </a:spcAft>
              <a:buNone/>
            </a:pPr>
            <a:r>
              <a:rPr lang="ru">
                <a:solidFill>
                  <a:srgbClr val="CC7832"/>
                </a:solidFill>
                <a:latin typeface="Courier New"/>
                <a:ea typeface="Courier New"/>
                <a:cs typeface="Courier New"/>
                <a:sym typeface="Courier New"/>
              </a:rPr>
              <a:t>   </a:t>
            </a:r>
            <a:r>
              <a:rPr lang="ru">
                <a:solidFill>
                  <a:srgbClr val="9876AA"/>
                </a:solidFill>
                <a:latin typeface="Courier New"/>
                <a:ea typeface="Courier New"/>
                <a:cs typeface="Courier New"/>
                <a:sym typeface="Courier New"/>
              </a:rPr>
              <a:t>$first_val </a:t>
            </a:r>
            <a:r>
              <a:rPr lang="ru">
                <a:solidFill>
                  <a:srgbClr val="A9B7C6"/>
                </a:solidFill>
                <a:latin typeface="Courier New"/>
                <a:ea typeface="Courier New"/>
                <a:cs typeface="Courier New"/>
                <a:sym typeface="Courier New"/>
              </a:rPr>
              <a:t>= </a:t>
            </a:r>
            <a:r>
              <a:rPr lang="ru">
                <a:solidFill>
                  <a:srgbClr val="9876AA"/>
                </a:solidFill>
                <a:latin typeface="Courier New"/>
                <a:ea typeface="Courier New"/>
                <a:cs typeface="Courier New"/>
                <a:sym typeface="Courier New"/>
              </a:rPr>
              <a:t>$first_val </a:t>
            </a:r>
            <a:r>
              <a:rPr lang="ru">
                <a:solidFill>
                  <a:srgbClr val="A9B7C6"/>
                </a:solidFill>
                <a:latin typeface="Courier New"/>
                <a:ea typeface="Courier New"/>
                <a:cs typeface="Courier New"/>
                <a:sym typeface="Courier New"/>
              </a:rPr>
              <a:t>+ </a:t>
            </a:r>
            <a:r>
              <a:rPr lang="ru">
                <a:solidFill>
                  <a:srgbClr val="6897BB"/>
                </a:solidFill>
                <a:latin typeface="Courier New"/>
                <a:ea typeface="Courier New"/>
                <a:cs typeface="Courier New"/>
                <a:sym typeface="Courier New"/>
              </a:rPr>
              <a:t>3</a:t>
            </a:r>
            <a:r>
              <a:rPr lang="ru">
                <a:solidFill>
                  <a:srgbClr val="CC7832"/>
                </a:solidFill>
                <a:latin typeface="Courier New"/>
                <a:ea typeface="Courier New"/>
                <a:cs typeface="Courier New"/>
                <a:sym typeface="Courier New"/>
              </a:rPr>
              <a:t>;</a:t>
            </a:r>
          </a:p>
          <a:p>
            <a:pPr indent="0" lvl="0" marL="1371600">
              <a:spcBef>
                <a:spcPts val="0"/>
              </a:spcBef>
              <a:spcAft>
                <a:spcPts val="0"/>
              </a:spcAft>
              <a:buNone/>
            </a:pPr>
            <a:r>
              <a:rPr lang="ru">
                <a:solidFill>
                  <a:srgbClr val="A9B7C6"/>
                </a:solidFill>
                <a:latin typeface="Courier New"/>
                <a:ea typeface="Courier New"/>
                <a:cs typeface="Courier New"/>
                <a:sym typeface="Courier New"/>
              </a:rPr>
              <a:t>}</a:t>
            </a:r>
          </a:p>
          <a:p>
            <a:pPr indent="0" lvl="0" marL="1371600">
              <a:spcBef>
                <a:spcPts val="0"/>
              </a:spcBef>
              <a:spcAft>
                <a:spcPts val="0"/>
              </a:spcAft>
              <a:buNone/>
            </a:pPr>
            <a:r>
              <a:t/>
            </a:r>
            <a:endParaRPr>
              <a:solidFill>
                <a:srgbClr val="A9B7C6"/>
              </a:solidFill>
              <a:latin typeface="Courier New"/>
              <a:ea typeface="Courier New"/>
              <a:cs typeface="Courier New"/>
              <a:sym typeface="Courier New"/>
            </a:endParaRPr>
          </a:p>
          <a:p>
            <a:pPr indent="0" lvl="0" marL="1371600">
              <a:spcBef>
                <a:spcPts val="0"/>
              </a:spcBef>
              <a:spcAft>
                <a:spcPts val="0"/>
              </a:spcAft>
              <a:buNone/>
            </a:pPr>
            <a:r>
              <a:rPr b="1" lang="ru">
                <a:solidFill>
                  <a:srgbClr val="CC7832"/>
                </a:solidFill>
                <a:latin typeface="Courier New"/>
                <a:ea typeface="Courier New"/>
                <a:cs typeface="Courier New"/>
                <a:sym typeface="Courier New"/>
              </a:rPr>
              <a:t>echo </a:t>
            </a:r>
            <a:r>
              <a:rPr lang="ru">
                <a:solidFill>
                  <a:srgbClr val="9876AA"/>
                </a:solidFill>
                <a:latin typeface="Courier New"/>
                <a:ea typeface="Courier New"/>
                <a:cs typeface="Courier New"/>
                <a:sym typeface="Courier New"/>
              </a:rPr>
              <a:t>$sum</a:t>
            </a:r>
            <a:r>
              <a:rPr lang="ru">
                <a:solidFill>
                  <a:srgbClr val="CC7832"/>
                </a:solidFill>
                <a:latin typeface="Courier New"/>
                <a:ea typeface="Courier New"/>
                <a:cs typeface="Courier New"/>
                <a:sym typeface="Courier New"/>
              </a:rPr>
              <a:t>;</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311700" y="372500"/>
            <a:ext cx="8520600" cy="733500"/>
          </a:xfrm>
          <a:prstGeom prst="rect">
            <a:avLst/>
          </a:prstGeom>
        </p:spPr>
        <p:txBody>
          <a:bodyPr anchorCtr="0" anchor="b" bIns="91425" lIns="91425" rIns="91425" tIns="91425">
            <a:noAutofit/>
          </a:bodyPr>
          <a:lstStyle/>
          <a:p>
            <a:pPr lvl="0" algn="ctr">
              <a:spcBef>
                <a:spcPts val="0"/>
              </a:spcBef>
              <a:buNone/>
            </a:pPr>
            <a:r>
              <a:rPr lang="ru"/>
              <a:t>Задача № 2</a:t>
            </a:r>
          </a:p>
        </p:txBody>
      </p:sp>
      <p:sp>
        <p:nvSpPr>
          <p:cNvPr id="214" name="Shape 214"/>
          <p:cNvSpPr txBox="1"/>
          <p:nvPr>
            <p:ph idx="1" type="body"/>
          </p:nvPr>
        </p:nvSpPr>
        <p:spPr>
          <a:xfrm>
            <a:off x="311700" y="1468825"/>
            <a:ext cx="8520600" cy="3099900"/>
          </a:xfrm>
          <a:prstGeom prst="rect">
            <a:avLst/>
          </a:prstGeom>
        </p:spPr>
        <p:txBody>
          <a:bodyPr anchorCtr="0" anchor="t" bIns="91425" lIns="91425" rIns="91425" tIns="91425">
            <a:noAutofit/>
          </a:bodyPr>
          <a:lstStyle/>
          <a:p>
            <a:pPr lvl="0" rtl="0">
              <a:spcBef>
                <a:spcPts val="0"/>
              </a:spcBef>
              <a:buNone/>
            </a:pPr>
            <a:r>
              <a:rPr b="1" lang="ru"/>
              <a:t>Выведите табличку умножения используя любой из удобных циклов php.</a:t>
            </a:r>
          </a:p>
          <a:p>
            <a:pPr lvl="0" rtl="0">
              <a:spcBef>
                <a:spcPts val="0"/>
              </a:spcBef>
              <a:buNone/>
            </a:pPr>
            <a:r>
              <a:rPr lang="ru"/>
              <a:t>После я вам приведу пару вариантов решения, которые разберем, если там будут непонятные моменты.</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idx="1" type="body"/>
          </p:nvPr>
        </p:nvSpPr>
        <p:spPr>
          <a:xfrm>
            <a:off x="1897950" y="282225"/>
            <a:ext cx="5637300" cy="4628400"/>
          </a:xfrm>
          <a:prstGeom prst="rect">
            <a:avLst/>
          </a:prstGeom>
        </p:spPr>
        <p:txBody>
          <a:bodyPr anchorCtr="0" anchor="t" bIns="91425" lIns="91425" rIns="91425" tIns="91425">
            <a:noAutofit/>
          </a:bodyPr>
          <a:lstStyle/>
          <a:p>
            <a:pPr indent="0" lvl="0" marL="914400">
              <a:spcBef>
                <a:spcPts val="0"/>
              </a:spcBef>
              <a:spcAft>
                <a:spcPts val="0"/>
              </a:spcAft>
              <a:buNone/>
            </a:pPr>
            <a:r>
              <a:rPr b="1" lang="ru" sz="1400">
                <a:solidFill>
                  <a:srgbClr val="CC7832"/>
                </a:solidFill>
                <a:latin typeface="Courier New"/>
                <a:ea typeface="Courier New"/>
                <a:cs typeface="Courier New"/>
                <a:sym typeface="Courier New"/>
              </a:rPr>
              <a:t>&lt;?php</a:t>
            </a:r>
          </a:p>
          <a:p>
            <a:pPr indent="0" lvl="0" marL="1371600">
              <a:spcBef>
                <a:spcPts val="0"/>
              </a:spcBef>
              <a:spcAft>
                <a:spcPts val="0"/>
              </a:spcAft>
              <a:buNone/>
            </a:pPr>
            <a:r>
              <a:rPr b="1" lang="ru" sz="1400">
                <a:solidFill>
                  <a:srgbClr val="9876AA"/>
                </a:solidFill>
                <a:latin typeface="Courier New"/>
                <a:ea typeface="Courier New"/>
                <a:cs typeface="Courier New"/>
                <a:sym typeface="Courier New"/>
              </a:rPr>
              <a:t>$cols</a:t>
            </a:r>
            <a:r>
              <a:rPr b="1" lang="ru" sz="1400">
                <a:solidFill>
                  <a:srgbClr val="A9B7C6"/>
                </a:solidFill>
                <a:latin typeface="Courier New"/>
                <a:ea typeface="Courier New"/>
                <a:cs typeface="Courier New"/>
                <a:sym typeface="Courier New"/>
              </a:rPr>
              <a:t>=</a:t>
            </a:r>
            <a:r>
              <a:rPr b="1" lang="ru" sz="1400">
                <a:solidFill>
                  <a:srgbClr val="6897BB"/>
                </a:solidFill>
                <a:latin typeface="Courier New"/>
                <a:ea typeface="Courier New"/>
                <a:cs typeface="Courier New"/>
                <a:sym typeface="Courier New"/>
              </a:rPr>
              <a:t>10</a:t>
            </a:r>
            <a:r>
              <a:rPr b="1" lang="ru" sz="1400">
                <a:solidFill>
                  <a:srgbClr val="CC7832"/>
                </a:solidFill>
                <a:latin typeface="Courier New"/>
                <a:ea typeface="Courier New"/>
                <a:cs typeface="Courier New"/>
                <a:sym typeface="Courier New"/>
              </a:rPr>
              <a:t>;</a:t>
            </a:r>
          </a:p>
          <a:p>
            <a:pPr indent="0" lvl="0" marL="1371600">
              <a:spcBef>
                <a:spcPts val="0"/>
              </a:spcBef>
              <a:spcAft>
                <a:spcPts val="0"/>
              </a:spcAft>
              <a:buNone/>
            </a:pPr>
            <a:r>
              <a:rPr b="1" lang="ru" sz="1400">
                <a:solidFill>
                  <a:srgbClr val="9876AA"/>
                </a:solidFill>
                <a:latin typeface="Courier New"/>
                <a:ea typeface="Courier New"/>
                <a:cs typeface="Courier New"/>
                <a:sym typeface="Courier New"/>
              </a:rPr>
              <a:t>$rows</a:t>
            </a:r>
            <a:r>
              <a:rPr b="1" lang="ru" sz="1400">
                <a:solidFill>
                  <a:srgbClr val="A9B7C6"/>
                </a:solidFill>
                <a:latin typeface="Courier New"/>
                <a:ea typeface="Courier New"/>
                <a:cs typeface="Courier New"/>
                <a:sym typeface="Courier New"/>
              </a:rPr>
              <a:t>=</a:t>
            </a:r>
            <a:r>
              <a:rPr b="1" lang="ru" sz="1400">
                <a:solidFill>
                  <a:srgbClr val="6897BB"/>
                </a:solidFill>
                <a:latin typeface="Courier New"/>
                <a:ea typeface="Courier New"/>
                <a:cs typeface="Courier New"/>
                <a:sym typeface="Courier New"/>
              </a:rPr>
              <a:t>10</a:t>
            </a:r>
            <a:r>
              <a:rPr b="1" lang="ru" sz="1400">
                <a:solidFill>
                  <a:srgbClr val="CC7832"/>
                </a:solidFill>
                <a:latin typeface="Courier New"/>
                <a:ea typeface="Courier New"/>
                <a:cs typeface="Courier New"/>
                <a:sym typeface="Courier New"/>
              </a:rPr>
              <a:t>;</a:t>
            </a:r>
          </a:p>
          <a:p>
            <a:pPr indent="0" lvl="0" marL="1371600">
              <a:spcBef>
                <a:spcPts val="0"/>
              </a:spcBef>
              <a:spcAft>
                <a:spcPts val="0"/>
              </a:spcAft>
              <a:buNone/>
            </a:pPr>
            <a:r>
              <a:rPr b="1" lang="ru" sz="1400">
                <a:solidFill>
                  <a:srgbClr val="9876AA"/>
                </a:solidFill>
                <a:latin typeface="Courier New"/>
                <a:ea typeface="Courier New"/>
                <a:cs typeface="Courier New"/>
                <a:sym typeface="Courier New"/>
              </a:rPr>
              <a:t>$tr</a:t>
            </a:r>
            <a:r>
              <a:rPr b="1" lang="ru" sz="1400">
                <a:solidFill>
                  <a:srgbClr val="A9B7C6"/>
                </a:solidFill>
                <a:latin typeface="Courier New"/>
                <a:ea typeface="Courier New"/>
                <a:cs typeface="Courier New"/>
                <a:sym typeface="Courier New"/>
              </a:rPr>
              <a:t>=</a:t>
            </a:r>
            <a:r>
              <a:rPr b="1" lang="ru" sz="1400">
                <a:solidFill>
                  <a:srgbClr val="6897BB"/>
                </a:solidFill>
                <a:latin typeface="Courier New"/>
                <a:ea typeface="Courier New"/>
                <a:cs typeface="Courier New"/>
                <a:sym typeface="Courier New"/>
              </a:rPr>
              <a:t>1</a:t>
            </a:r>
            <a:r>
              <a:rPr b="1" lang="ru" sz="1400">
                <a:solidFill>
                  <a:srgbClr val="CC7832"/>
                </a:solidFill>
                <a:latin typeface="Courier New"/>
                <a:ea typeface="Courier New"/>
                <a:cs typeface="Courier New"/>
                <a:sym typeface="Courier New"/>
              </a:rPr>
              <a:t>;</a:t>
            </a:r>
          </a:p>
          <a:p>
            <a:pPr indent="0" lvl="0" marL="1371600">
              <a:spcBef>
                <a:spcPts val="0"/>
              </a:spcBef>
              <a:spcAft>
                <a:spcPts val="0"/>
              </a:spcAft>
              <a:buNone/>
            </a:pPr>
            <a:r>
              <a:t/>
            </a:r>
            <a:endParaRPr b="1" sz="1400">
              <a:solidFill>
                <a:srgbClr val="CC7832"/>
              </a:solidFill>
              <a:latin typeface="Courier New"/>
              <a:ea typeface="Courier New"/>
              <a:cs typeface="Courier New"/>
              <a:sym typeface="Courier New"/>
            </a:endParaRPr>
          </a:p>
          <a:p>
            <a:pPr indent="0" lvl="0" marL="1371600">
              <a:spcBef>
                <a:spcPts val="0"/>
              </a:spcBef>
              <a:spcAft>
                <a:spcPts val="0"/>
              </a:spcAft>
              <a:buNone/>
            </a:pPr>
            <a:r>
              <a:rPr b="1" lang="ru" sz="1400">
                <a:solidFill>
                  <a:srgbClr val="CC7832"/>
                </a:solidFill>
                <a:latin typeface="Courier New"/>
                <a:ea typeface="Courier New"/>
                <a:cs typeface="Courier New"/>
                <a:sym typeface="Courier New"/>
              </a:rPr>
              <a:t>echo </a:t>
            </a:r>
            <a:r>
              <a:rPr b="1" lang="ru" sz="1400">
                <a:solidFill>
                  <a:srgbClr val="6A8759"/>
                </a:solidFill>
                <a:latin typeface="Courier New"/>
                <a:ea typeface="Courier New"/>
                <a:cs typeface="Courier New"/>
                <a:sym typeface="Courier New"/>
              </a:rPr>
              <a:t>"&lt;table border='1'&gt;" </a:t>
            </a:r>
            <a:r>
              <a:rPr b="1" lang="ru" sz="1400">
                <a:solidFill>
                  <a:srgbClr val="CC7832"/>
                </a:solidFill>
                <a:latin typeface="Courier New"/>
                <a:ea typeface="Courier New"/>
                <a:cs typeface="Courier New"/>
                <a:sym typeface="Courier New"/>
              </a:rPr>
              <a:t>;</a:t>
            </a:r>
          </a:p>
          <a:p>
            <a:pPr indent="0" lvl="0" marL="1371600">
              <a:spcBef>
                <a:spcPts val="0"/>
              </a:spcBef>
              <a:spcAft>
                <a:spcPts val="0"/>
              </a:spcAft>
              <a:buNone/>
            </a:pPr>
            <a:r>
              <a:t/>
            </a:r>
            <a:endParaRPr b="1" sz="1400">
              <a:solidFill>
                <a:srgbClr val="CC7832"/>
              </a:solidFill>
              <a:latin typeface="Courier New"/>
              <a:ea typeface="Courier New"/>
              <a:cs typeface="Courier New"/>
              <a:sym typeface="Courier New"/>
            </a:endParaRPr>
          </a:p>
          <a:p>
            <a:pPr indent="0" lvl="0" marL="1371600">
              <a:spcBef>
                <a:spcPts val="0"/>
              </a:spcBef>
              <a:spcAft>
                <a:spcPts val="0"/>
              </a:spcAft>
              <a:buNone/>
            </a:pPr>
            <a:r>
              <a:rPr b="1" lang="ru" sz="1400">
                <a:solidFill>
                  <a:srgbClr val="CC7832"/>
                </a:solidFill>
                <a:latin typeface="Courier New"/>
                <a:ea typeface="Courier New"/>
                <a:cs typeface="Courier New"/>
                <a:sym typeface="Courier New"/>
              </a:rPr>
              <a:t>while</a:t>
            </a:r>
            <a:r>
              <a:rPr b="1" lang="ru" sz="1400">
                <a:solidFill>
                  <a:srgbClr val="A9B7C6"/>
                </a:solidFill>
                <a:latin typeface="Courier New"/>
                <a:ea typeface="Courier New"/>
                <a:cs typeface="Courier New"/>
                <a:sym typeface="Courier New"/>
              </a:rPr>
              <a:t>(</a:t>
            </a:r>
            <a:r>
              <a:rPr b="1" lang="ru" sz="1400">
                <a:solidFill>
                  <a:srgbClr val="9876AA"/>
                </a:solidFill>
                <a:latin typeface="Courier New"/>
                <a:ea typeface="Courier New"/>
                <a:cs typeface="Courier New"/>
                <a:sym typeface="Courier New"/>
              </a:rPr>
              <a:t>$tr</a:t>
            </a:r>
            <a:r>
              <a:rPr b="1" lang="ru" sz="1400">
                <a:solidFill>
                  <a:srgbClr val="A9B7C6"/>
                </a:solidFill>
                <a:latin typeface="Courier New"/>
                <a:ea typeface="Courier New"/>
                <a:cs typeface="Courier New"/>
                <a:sym typeface="Courier New"/>
              </a:rPr>
              <a:t>&lt;=</a:t>
            </a:r>
            <a:r>
              <a:rPr b="1" lang="ru" sz="1400">
                <a:solidFill>
                  <a:srgbClr val="9876AA"/>
                </a:solidFill>
                <a:latin typeface="Courier New"/>
                <a:ea typeface="Courier New"/>
                <a:cs typeface="Courier New"/>
                <a:sym typeface="Courier New"/>
              </a:rPr>
              <a:t>$rows</a:t>
            </a:r>
            <a:r>
              <a:rPr b="1" lang="ru" sz="1400">
                <a:solidFill>
                  <a:srgbClr val="A9B7C6"/>
                </a:solidFill>
                <a:latin typeface="Courier New"/>
                <a:ea typeface="Courier New"/>
                <a:cs typeface="Courier New"/>
                <a:sym typeface="Courier New"/>
              </a:rPr>
              <a:t>){</a:t>
            </a:r>
          </a:p>
          <a:p>
            <a:pPr indent="0" lvl="0" marL="1371600">
              <a:spcBef>
                <a:spcPts val="0"/>
              </a:spcBef>
              <a:spcAft>
                <a:spcPts val="0"/>
              </a:spcAft>
              <a:buNone/>
            </a:pPr>
            <a:r>
              <a:rPr b="1" lang="ru" sz="1400">
                <a:solidFill>
                  <a:srgbClr val="A9B7C6"/>
                </a:solidFill>
                <a:latin typeface="Courier New"/>
                <a:ea typeface="Courier New"/>
                <a:cs typeface="Courier New"/>
                <a:sym typeface="Courier New"/>
              </a:rPr>
              <a:t>   </a:t>
            </a:r>
            <a:r>
              <a:rPr b="1" lang="ru" sz="1400">
                <a:solidFill>
                  <a:srgbClr val="CC7832"/>
                </a:solidFill>
                <a:latin typeface="Courier New"/>
                <a:ea typeface="Courier New"/>
                <a:cs typeface="Courier New"/>
                <a:sym typeface="Courier New"/>
              </a:rPr>
              <a:t>echo </a:t>
            </a:r>
            <a:r>
              <a:rPr b="1" lang="ru" sz="1400">
                <a:solidFill>
                  <a:srgbClr val="6A8759"/>
                </a:solidFill>
                <a:latin typeface="Courier New"/>
                <a:ea typeface="Courier New"/>
                <a:cs typeface="Courier New"/>
                <a:sym typeface="Courier New"/>
              </a:rPr>
              <a:t>"&lt;tr&gt;" </a:t>
            </a:r>
            <a:r>
              <a:rPr b="1" lang="ru" sz="1400">
                <a:solidFill>
                  <a:srgbClr val="CC7832"/>
                </a:solidFill>
                <a:latin typeface="Courier New"/>
                <a:ea typeface="Courier New"/>
                <a:cs typeface="Courier New"/>
                <a:sym typeface="Courier New"/>
              </a:rPr>
              <a:t>;</a:t>
            </a:r>
          </a:p>
          <a:p>
            <a:pPr indent="0" lvl="0" marL="1371600">
              <a:spcBef>
                <a:spcPts val="0"/>
              </a:spcBef>
              <a:spcAft>
                <a:spcPts val="0"/>
              </a:spcAft>
              <a:buNone/>
            </a:pPr>
            <a:r>
              <a:rPr b="1" lang="ru" sz="1400">
                <a:solidFill>
                  <a:srgbClr val="CC7832"/>
                </a:solidFill>
                <a:latin typeface="Courier New"/>
                <a:ea typeface="Courier New"/>
                <a:cs typeface="Courier New"/>
                <a:sym typeface="Courier New"/>
              </a:rPr>
              <a:t>   </a:t>
            </a:r>
            <a:r>
              <a:rPr b="1" lang="ru" sz="1400">
                <a:solidFill>
                  <a:srgbClr val="9876AA"/>
                </a:solidFill>
                <a:latin typeface="Courier New"/>
                <a:ea typeface="Courier New"/>
                <a:cs typeface="Courier New"/>
                <a:sym typeface="Courier New"/>
              </a:rPr>
              <a:t>$td</a:t>
            </a:r>
            <a:r>
              <a:rPr b="1" lang="ru" sz="1400">
                <a:solidFill>
                  <a:srgbClr val="A9B7C6"/>
                </a:solidFill>
                <a:latin typeface="Courier New"/>
                <a:ea typeface="Courier New"/>
                <a:cs typeface="Courier New"/>
                <a:sym typeface="Courier New"/>
              </a:rPr>
              <a:t>=</a:t>
            </a:r>
            <a:r>
              <a:rPr b="1" lang="ru" sz="1400">
                <a:solidFill>
                  <a:srgbClr val="6897BB"/>
                </a:solidFill>
                <a:latin typeface="Courier New"/>
                <a:ea typeface="Courier New"/>
                <a:cs typeface="Courier New"/>
                <a:sym typeface="Courier New"/>
              </a:rPr>
              <a:t>1</a:t>
            </a:r>
            <a:r>
              <a:rPr b="1" lang="ru" sz="1400">
                <a:solidFill>
                  <a:srgbClr val="CC7832"/>
                </a:solidFill>
                <a:latin typeface="Courier New"/>
                <a:ea typeface="Courier New"/>
                <a:cs typeface="Courier New"/>
                <a:sym typeface="Courier New"/>
              </a:rPr>
              <a:t>;</a:t>
            </a:r>
          </a:p>
          <a:p>
            <a:pPr indent="0" lvl="0" marL="1371600">
              <a:spcBef>
                <a:spcPts val="0"/>
              </a:spcBef>
              <a:spcAft>
                <a:spcPts val="0"/>
              </a:spcAft>
              <a:buNone/>
            </a:pPr>
            <a:r>
              <a:rPr b="1" lang="ru" sz="1400">
                <a:solidFill>
                  <a:srgbClr val="CC7832"/>
                </a:solidFill>
                <a:latin typeface="Courier New"/>
                <a:ea typeface="Courier New"/>
                <a:cs typeface="Courier New"/>
                <a:sym typeface="Courier New"/>
              </a:rPr>
              <a:t>   while </a:t>
            </a:r>
            <a:r>
              <a:rPr b="1" lang="ru" sz="1400">
                <a:solidFill>
                  <a:srgbClr val="A9B7C6"/>
                </a:solidFill>
                <a:latin typeface="Courier New"/>
                <a:ea typeface="Courier New"/>
                <a:cs typeface="Courier New"/>
                <a:sym typeface="Courier New"/>
              </a:rPr>
              <a:t>(</a:t>
            </a:r>
            <a:r>
              <a:rPr b="1" lang="ru" sz="1400">
                <a:solidFill>
                  <a:srgbClr val="9876AA"/>
                </a:solidFill>
                <a:latin typeface="Courier New"/>
                <a:ea typeface="Courier New"/>
                <a:cs typeface="Courier New"/>
                <a:sym typeface="Courier New"/>
              </a:rPr>
              <a:t>$td</a:t>
            </a:r>
            <a:r>
              <a:rPr b="1" lang="ru" sz="1400">
                <a:solidFill>
                  <a:srgbClr val="A9B7C6"/>
                </a:solidFill>
                <a:latin typeface="Courier New"/>
                <a:ea typeface="Courier New"/>
                <a:cs typeface="Courier New"/>
                <a:sym typeface="Courier New"/>
              </a:rPr>
              <a:t>&lt;=</a:t>
            </a:r>
            <a:r>
              <a:rPr b="1" lang="ru" sz="1400">
                <a:solidFill>
                  <a:srgbClr val="9876AA"/>
                </a:solidFill>
                <a:latin typeface="Courier New"/>
                <a:ea typeface="Courier New"/>
                <a:cs typeface="Courier New"/>
                <a:sym typeface="Courier New"/>
              </a:rPr>
              <a:t>$cols</a:t>
            </a:r>
            <a:r>
              <a:rPr b="1" lang="ru" sz="1400">
                <a:solidFill>
                  <a:srgbClr val="A9B7C6"/>
                </a:solidFill>
                <a:latin typeface="Courier New"/>
                <a:ea typeface="Courier New"/>
                <a:cs typeface="Courier New"/>
                <a:sym typeface="Courier New"/>
              </a:rPr>
              <a:t>){</a:t>
            </a:r>
          </a:p>
          <a:p>
            <a:pPr indent="0" lvl="0" marL="1371600">
              <a:spcBef>
                <a:spcPts val="0"/>
              </a:spcBef>
              <a:spcAft>
                <a:spcPts val="0"/>
              </a:spcAft>
              <a:buNone/>
            </a:pPr>
            <a:r>
              <a:rPr b="1" lang="ru" sz="1400">
                <a:solidFill>
                  <a:srgbClr val="A9B7C6"/>
                </a:solidFill>
                <a:latin typeface="Courier New"/>
                <a:ea typeface="Courier New"/>
                <a:cs typeface="Courier New"/>
                <a:sym typeface="Courier New"/>
              </a:rPr>
              <a:t>       </a:t>
            </a:r>
            <a:r>
              <a:rPr b="1" lang="ru" sz="1400">
                <a:solidFill>
                  <a:srgbClr val="CC7832"/>
                </a:solidFill>
                <a:latin typeface="Courier New"/>
                <a:ea typeface="Courier New"/>
                <a:cs typeface="Courier New"/>
                <a:sym typeface="Courier New"/>
              </a:rPr>
              <a:t>echo </a:t>
            </a:r>
            <a:r>
              <a:rPr b="1" lang="ru" sz="1400">
                <a:solidFill>
                  <a:srgbClr val="6A8759"/>
                </a:solidFill>
                <a:latin typeface="Courier New"/>
                <a:ea typeface="Courier New"/>
                <a:cs typeface="Courier New"/>
                <a:sym typeface="Courier New"/>
              </a:rPr>
              <a:t>"&lt;td&gt;"</a:t>
            </a:r>
            <a:r>
              <a:rPr b="1" lang="ru" sz="1400">
                <a:solidFill>
                  <a:srgbClr val="A9B7C6"/>
                </a:solidFill>
                <a:latin typeface="Courier New"/>
                <a:ea typeface="Courier New"/>
                <a:cs typeface="Courier New"/>
                <a:sym typeface="Courier New"/>
              </a:rPr>
              <a:t>.</a:t>
            </a:r>
            <a:r>
              <a:rPr b="1" lang="ru" sz="1400">
                <a:solidFill>
                  <a:srgbClr val="9876AA"/>
                </a:solidFill>
                <a:latin typeface="Courier New"/>
                <a:ea typeface="Courier New"/>
                <a:cs typeface="Courier New"/>
                <a:sym typeface="Courier New"/>
              </a:rPr>
              <a:t>$tr</a:t>
            </a:r>
            <a:r>
              <a:rPr b="1" lang="ru" sz="1400">
                <a:solidFill>
                  <a:srgbClr val="A9B7C6"/>
                </a:solidFill>
                <a:latin typeface="Courier New"/>
                <a:ea typeface="Courier New"/>
                <a:cs typeface="Courier New"/>
                <a:sym typeface="Courier New"/>
              </a:rPr>
              <a:t>*</a:t>
            </a:r>
            <a:r>
              <a:rPr b="1" lang="ru" sz="1400">
                <a:solidFill>
                  <a:srgbClr val="9876AA"/>
                </a:solidFill>
                <a:latin typeface="Courier New"/>
                <a:ea typeface="Courier New"/>
                <a:cs typeface="Courier New"/>
                <a:sym typeface="Courier New"/>
              </a:rPr>
              <a:t>$td</a:t>
            </a:r>
            <a:r>
              <a:rPr b="1" lang="ru" sz="1400">
                <a:solidFill>
                  <a:srgbClr val="A9B7C6"/>
                </a:solidFill>
                <a:latin typeface="Courier New"/>
                <a:ea typeface="Courier New"/>
                <a:cs typeface="Courier New"/>
                <a:sym typeface="Courier New"/>
              </a:rPr>
              <a:t>.</a:t>
            </a:r>
            <a:r>
              <a:rPr b="1" lang="ru" sz="1400">
                <a:solidFill>
                  <a:srgbClr val="6A8759"/>
                </a:solidFill>
                <a:latin typeface="Courier New"/>
                <a:ea typeface="Courier New"/>
                <a:cs typeface="Courier New"/>
                <a:sym typeface="Courier New"/>
              </a:rPr>
              <a:t>"&lt;/td&gt;"</a:t>
            </a:r>
            <a:r>
              <a:rPr b="1" lang="ru" sz="1400">
                <a:solidFill>
                  <a:srgbClr val="CC7832"/>
                </a:solidFill>
                <a:latin typeface="Courier New"/>
                <a:ea typeface="Courier New"/>
                <a:cs typeface="Courier New"/>
                <a:sym typeface="Courier New"/>
              </a:rPr>
              <a:t>;</a:t>
            </a:r>
          </a:p>
          <a:p>
            <a:pPr indent="0" lvl="0" marL="1371600">
              <a:spcBef>
                <a:spcPts val="0"/>
              </a:spcBef>
              <a:spcAft>
                <a:spcPts val="0"/>
              </a:spcAft>
              <a:buNone/>
            </a:pPr>
            <a:r>
              <a:rPr b="1" lang="ru" sz="1400">
                <a:solidFill>
                  <a:srgbClr val="CC7832"/>
                </a:solidFill>
                <a:latin typeface="Courier New"/>
                <a:ea typeface="Courier New"/>
                <a:cs typeface="Courier New"/>
                <a:sym typeface="Courier New"/>
              </a:rPr>
              <a:t>       </a:t>
            </a:r>
            <a:r>
              <a:rPr b="1" lang="ru" sz="1400">
                <a:solidFill>
                  <a:srgbClr val="9876AA"/>
                </a:solidFill>
                <a:latin typeface="Courier New"/>
                <a:ea typeface="Courier New"/>
                <a:cs typeface="Courier New"/>
                <a:sym typeface="Courier New"/>
              </a:rPr>
              <a:t>$td</a:t>
            </a:r>
            <a:r>
              <a:rPr b="1" lang="ru" sz="1400">
                <a:solidFill>
                  <a:srgbClr val="A9B7C6"/>
                </a:solidFill>
                <a:latin typeface="Courier New"/>
                <a:ea typeface="Courier New"/>
                <a:cs typeface="Courier New"/>
                <a:sym typeface="Courier New"/>
              </a:rPr>
              <a:t>++</a:t>
            </a:r>
            <a:r>
              <a:rPr b="1" lang="ru" sz="1400">
                <a:solidFill>
                  <a:srgbClr val="CC7832"/>
                </a:solidFill>
                <a:latin typeface="Courier New"/>
                <a:ea typeface="Courier New"/>
                <a:cs typeface="Courier New"/>
                <a:sym typeface="Courier New"/>
              </a:rPr>
              <a:t>;</a:t>
            </a:r>
          </a:p>
          <a:p>
            <a:pPr indent="0" lvl="0" marL="1371600">
              <a:spcBef>
                <a:spcPts val="0"/>
              </a:spcBef>
              <a:spcAft>
                <a:spcPts val="0"/>
              </a:spcAft>
              <a:buNone/>
            </a:pPr>
            <a:r>
              <a:rPr b="1" lang="ru" sz="1400">
                <a:solidFill>
                  <a:srgbClr val="CC7832"/>
                </a:solidFill>
                <a:latin typeface="Courier New"/>
                <a:ea typeface="Courier New"/>
                <a:cs typeface="Courier New"/>
                <a:sym typeface="Courier New"/>
              </a:rPr>
              <a:t>   </a:t>
            </a:r>
            <a:r>
              <a:rPr b="1" lang="ru" sz="1400">
                <a:solidFill>
                  <a:srgbClr val="A9B7C6"/>
                </a:solidFill>
                <a:latin typeface="Courier New"/>
                <a:ea typeface="Courier New"/>
                <a:cs typeface="Courier New"/>
                <a:sym typeface="Courier New"/>
              </a:rPr>
              <a:t>}</a:t>
            </a:r>
          </a:p>
          <a:p>
            <a:pPr indent="0" lvl="0" marL="1371600">
              <a:spcBef>
                <a:spcPts val="0"/>
              </a:spcBef>
              <a:spcAft>
                <a:spcPts val="0"/>
              </a:spcAft>
              <a:buNone/>
            </a:pPr>
            <a:r>
              <a:rPr b="1" lang="ru" sz="1400">
                <a:solidFill>
                  <a:srgbClr val="A9B7C6"/>
                </a:solidFill>
                <a:latin typeface="Courier New"/>
                <a:ea typeface="Courier New"/>
                <a:cs typeface="Courier New"/>
                <a:sym typeface="Courier New"/>
              </a:rPr>
              <a:t>   </a:t>
            </a:r>
            <a:r>
              <a:rPr b="1" lang="ru" sz="1400">
                <a:solidFill>
                  <a:srgbClr val="CC7832"/>
                </a:solidFill>
                <a:latin typeface="Courier New"/>
                <a:ea typeface="Courier New"/>
                <a:cs typeface="Courier New"/>
                <a:sym typeface="Courier New"/>
              </a:rPr>
              <a:t>echo </a:t>
            </a:r>
            <a:r>
              <a:rPr b="1" lang="ru" sz="1400">
                <a:solidFill>
                  <a:srgbClr val="6A8759"/>
                </a:solidFill>
                <a:latin typeface="Courier New"/>
                <a:ea typeface="Courier New"/>
                <a:cs typeface="Courier New"/>
                <a:sym typeface="Courier New"/>
              </a:rPr>
              <a:t>"&lt;/tr&gt;"</a:t>
            </a:r>
            <a:r>
              <a:rPr b="1" lang="ru" sz="1400">
                <a:solidFill>
                  <a:srgbClr val="CC7832"/>
                </a:solidFill>
                <a:latin typeface="Courier New"/>
                <a:ea typeface="Courier New"/>
                <a:cs typeface="Courier New"/>
                <a:sym typeface="Courier New"/>
              </a:rPr>
              <a:t>;</a:t>
            </a:r>
          </a:p>
          <a:p>
            <a:pPr indent="0" lvl="0" marL="1371600">
              <a:spcBef>
                <a:spcPts val="0"/>
              </a:spcBef>
              <a:spcAft>
                <a:spcPts val="0"/>
              </a:spcAft>
              <a:buNone/>
            </a:pPr>
            <a:r>
              <a:rPr b="1" lang="ru" sz="1400">
                <a:solidFill>
                  <a:srgbClr val="CC7832"/>
                </a:solidFill>
                <a:latin typeface="Courier New"/>
                <a:ea typeface="Courier New"/>
                <a:cs typeface="Courier New"/>
                <a:sym typeface="Courier New"/>
              </a:rPr>
              <a:t>   </a:t>
            </a:r>
            <a:r>
              <a:rPr b="1" lang="ru" sz="1400">
                <a:solidFill>
                  <a:srgbClr val="9876AA"/>
                </a:solidFill>
                <a:latin typeface="Courier New"/>
                <a:ea typeface="Courier New"/>
                <a:cs typeface="Courier New"/>
                <a:sym typeface="Courier New"/>
              </a:rPr>
              <a:t>$tr</a:t>
            </a:r>
            <a:r>
              <a:rPr b="1" lang="ru" sz="1400">
                <a:solidFill>
                  <a:srgbClr val="A9B7C6"/>
                </a:solidFill>
                <a:latin typeface="Courier New"/>
                <a:ea typeface="Courier New"/>
                <a:cs typeface="Courier New"/>
                <a:sym typeface="Courier New"/>
              </a:rPr>
              <a:t>++ </a:t>
            </a:r>
            <a:r>
              <a:rPr b="1" lang="ru" sz="1400">
                <a:solidFill>
                  <a:srgbClr val="CC7832"/>
                </a:solidFill>
                <a:latin typeface="Courier New"/>
                <a:ea typeface="Courier New"/>
                <a:cs typeface="Courier New"/>
                <a:sym typeface="Courier New"/>
              </a:rPr>
              <a:t>;</a:t>
            </a:r>
          </a:p>
          <a:p>
            <a:pPr indent="0" lvl="0" marL="1371600">
              <a:spcBef>
                <a:spcPts val="0"/>
              </a:spcBef>
              <a:spcAft>
                <a:spcPts val="0"/>
              </a:spcAft>
              <a:buNone/>
            </a:pPr>
            <a:r>
              <a:rPr b="1" lang="ru" sz="1400">
                <a:solidFill>
                  <a:srgbClr val="A9B7C6"/>
                </a:solidFill>
                <a:latin typeface="Courier New"/>
                <a:ea typeface="Courier New"/>
                <a:cs typeface="Courier New"/>
                <a:sym typeface="Courier New"/>
              </a:rPr>
              <a:t>}</a:t>
            </a:r>
          </a:p>
          <a:p>
            <a:pPr indent="0" lvl="0" marL="1371600">
              <a:spcBef>
                <a:spcPts val="0"/>
              </a:spcBef>
              <a:spcAft>
                <a:spcPts val="0"/>
              </a:spcAft>
              <a:buNone/>
            </a:pPr>
            <a:r>
              <a:rPr b="1" lang="ru" sz="1400">
                <a:solidFill>
                  <a:srgbClr val="CC7832"/>
                </a:solidFill>
                <a:latin typeface="Courier New"/>
                <a:ea typeface="Courier New"/>
                <a:cs typeface="Courier New"/>
                <a:sym typeface="Courier New"/>
              </a:rPr>
              <a:t>echo </a:t>
            </a:r>
            <a:r>
              <a:rPr b="1" lang="ru" sz="1400">
                <a:solidFill>
                  <a:srgbClr val="6A8759"/>
                </a:solidFill>
                <a:latin typeface="Courier New"/>
                <a:ea typeface="Courier New"/>
                <a:cs typeface="Courier New"/>
                <a:sym typeface="Courier New"/>
              </a:rPr>
              <a:t>"&lt;/table&gt;" </a:t>
            </a:r>
            <a:r>
              <a:rPr b="1" lang="ru" sz="1400">
                <a:solidFill>
                  <a:srgbClr val="CC7832"/>
                </a:solidFill>
                <a:latin typeface="Courier New"/>
                <a:ea typeface="Courier New"/>
                <a:cs typeface="Courier New"/>
                <a:sym typeface="Courier New"/>
              </a:rPr>
              <a:t>;</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sp>
        <p:nvSpPr>
          <p:cNvPr id="224" name="Shape 224"/>
          <p:cNvSpPr txBox="1"/>
          <p:nvPr>
            <p:ph idx="1" type="body"/>
          </p:nvPr>
        </p:nvSpPr>
        <p:spPr>
          <a:xfrm>
            <a:off x="311700" y="331600"/>
            <a:ext cx="8520600" cy="4586100"/>
          </a:xfrm>
          <a:prstGeom prst="rect">
            <a:avLst/>
          </a:prstGeom>
        </p:spPr>
        <p:txBody>
          <a:bodyPr anchorCtr="0" anchor="t" bIns="91425" lIns="91425" rIns="91425" tIns="91425">
            <a:noAutofit/>
          </a:bodyPr>
          <a:lstStyle/>
          <a:p>
            <a:pPr lvl="0">
              <a:spcBef>
                <a:spcPts val="0"/>
              </a:spcBef>
              <a:buNone/>
            </a:pPr>
            <a:r>
              <a:rPr lang="ru"/>
              <a:t>Вот то же самое только через for:</a:t>
            </a:r>
          </a:p>
          <a:p>
            <a:pPr indent="0" lvl="0" marL="1371600">
              <a:spcBef>
                <a:spcPts val="0"/>
              </a:spcBef>
              <a:spcAft>
                <a:spcPts val="0"/>
              </a:spcAft>
              <a:buNone/>
            </a:pPr>
            <a:r>
              <a:rPr b="1" lang="ru" sz="1200">
                <a:solidFill>
                  <a:srgbClr val="9876AA"/>
                </a:solidFill>
                <a:latin typeface="Courier New"/>
                <a:ea typeface="Courier New"/>
                <a:cs typeface="Courier New"/>
                <a:sym typeface="Courier New"/>
              </a:rPr>
              <a:t>$rows </a:t>
            </a:r>
            <a:r>
              <a:rPr b="1" lang="ru" sz="1200">
                <a:solidFill>
                  <a:srgbClr val="A9B7C6"/>
                </a:solidFill>
                <a:latin typeface="Courier New"/>
                <a:ea typeface="Courier New"/>
                <a:cs typeface="Courier New"/>
                <a:sym typeface="Courier New"/>
              </a:rPr>
              <a:t>= </a:t>
            </a:r>
            <a:r>
              <a:rPr b="1" lang="ru" sz="1200">
                <a:solidFill>
                  <a:srgbClr val="6897BB"/>
                </a:solidFill>
                <a:latin typeface="Courier New"/>
                <a:ea typeface="Courier New"/>
                <a:cs typeface="Courier New"/>
                <a:sym typeface="Courier New"/>
              </a:rPr>
              <a:t>10</a:t>
            </a:r>
            <a:r>
              <a:rPr b="1" lang="ru" sz="1200">
                <a:solidFill>
                  <a:srgbClr val="CC7832"/>
                </a:solidFill>
                <a:latin typeface="Courier New"/>
                <a:ea typeface="Courier New"/>
                <a:cs typeface="Courier New"/>
                <a:sym typeface="Courier New"/>
              </a:rPr>
              <a:t>;</a:t>
            </a:r>
            <a:r>
              <a:rPr lang="ru" sz="1200">
                <a:solidFill>
                  <a:srgbClr val="CC7832"/>
                </a:solidFill>
                <a:latin typeface="Courier New"/>
                <a:ea typeface="Courier New"/>
                <a:cs typeface="Courier New"/>
                <a:sym typeface="Courier New"/>
              </a:rPr>
              <a:t> </a:t>
            </a:r>
            <a:r>
              <a:rPr lang="ru" sz="1200">
                <a:solidFill>
                  <a:srgbClr val="808080"/>
                </a:solidFill>
                <a:latin typeface="Courier New"/>
                <a:ea typeface="Courier New"/>
                <a:cs typeface="Courier New"/>
                <a:sym typeface="Courier New"/>
              </a:rPr>
              <a:t>// количество строк, tr</a:t>
            </a:r>
          </a:p>
          <a:p>
            <a:pPr indent="0" lvl="0" marL="1371600">
              <a:spcBef>
                <a:spcPts val="0"/>
              </a:spcBef>
              <a:spcAft>
                <a:spcPts val="0"/>
              </a:spcAft>
              <a:buNone/>
            </a:pPr>
            <a:r>
              <a:rPr b="1" lang="ru" sz="1200">
                <a:solidFill>
                  <a:srgbClr val="9876AA"/>
                </a:solidFill>
                <a:latin typeface="Courier New"/>
                <a:ea typeface="Courier New"/>
                <a:cs typeface="Courier New"/>
                <a:sym typeface="Courier New"/>
              </a:rPr>
              <a:t>$cols </a:t>
            </a:r>
            <a:r>
              <a:rPr b="1" lang="ru" sz="1200">
                <a:solidFill>
                  <a:srgbClr val="A9B7C6"/>
                </a:solidFill>
                <a:latin typeface="Courier New"/>
                <a:ea typeface="Courier New"/>
                <a:cs typeface="Courier New"/>
                <a:sym typeface="Courier New"/>
              </a:rPr>
              <a:t>= </a:t>
            </a:r>
            <a:r>
              <a:rPr b="1" lang="ru" sz="1200">
                <a:solidFill>
                  <a:srgbClr val="6897BB"/>
                </a:solidFill>
                <a:latin typeface="Courier New"/>
                <a:ea typeface="Courier New"/>
                <a:cs typeface="Courier New"/>
                <a:sym typeface="Courier New"/>
              </a:rPr>
              <a:t>10</a:t>
            </a:r>
            <a:r>
              <a:rPr b="1" lang="ru" sz="1200">
                <a:solidFill>
                  <a:srgbClr val="CC7832"/>
                </a:solidFill>
                <a:latin typeface="Courier New"/>
                <a:ea typeface="Courier New"/>
                <a:cs typeface="Courier New"/>
                <a:sym typeface="Courier New"/>
              </a:rPr>
              <a:t>;</a:t>
            </a:r>
            <a:r>
              <a:rPr lang="ru" sz="1200">
                <a:solidFill>
                  <a:srgbClr val="CC7832"/>
                </a:solidFill>
                <a:latin typeface="Courier New"/>
                <a:ea typeface="Courier New"/>
                <a:cs typeface="Courier New"/>
                <a:sym typeface="Courier New"/>
              </a:rPr>
              <a:t> </a:t>
            </a:r>
            <a:r>
              <a:rPr lang="ru" sz="1200">
                <a:solidFill>
                  <a:srgbClr val="808080"/>
                </a:solidFill>
                <a:latin typeface="Courier New"/>
                <a:ea typeface="Courier New"/>
                <a:cs typeface="Courier New"/>
                <a:sym typeface="Courier New"/>
              </a:rPr>
              <a:t>// количество столбцов, td</a:t>
            </a:r>
          </a:p>
          <a:p>
            <a:pPr indent="0" lvl="0" marL="1371600">
              <a:spcBef>
                <a:spcPts val="0"/>
              </a:spcBef>
              <a:spcAft>
                <a:spcPts val="0"/>
              </a:spcAft>
              <a:buNone/>
            </a:pPr>
            <a:r>
              <a:t/>
            </a:r>
            <a:endParaRPr sz="1200">
              <a:solidFill>
                <a:srgbClr val="808080"/>
              </a:solidFill>
              <a:latin typeface="Courier New"/>
              <a:ea typeface="Courier New"/>
              <a:cs typeface="Courier New"/>
              <a:sym typeface="Courier New"/>
            </a:endParaRPr>
          </a:p>
          <a:p>
            <a:pPr indent="0" lvl="0" marL="1371600">
              <a:spcBef>
                <a:spcPts val="0"/>
              </a:spcBef>
              <a:spcAft>
                <a:spcPts val="0"/>
              </a:spcAft>
              <a:buNone/>
            </a:pPr>
            <a:r>
              <a:rPr b="1" lang="ru" sz="1200">
                <a:solidFill>
                  <a:srgbClr val="CC7832"/>
                </a:solidFill>
                <a:latin typeface="Courier New"/>
                <a:ea typeface="Courier New"/>
                <a:cs typeface="Courier New"/>
                <a:sym typeface="Courier New"/>
              </a:rPr>
              <a:t>echo </a:t>
            </a:r>
            <a:r>
              <a:rPr b="1" lang="ru" sz="1200">
                <a:solidFill>
                  <a:srgbClr val="6A8759"/>
                </a:solidFill>
                <a:latin typeface="Courier New"/>
                <a:ea typeface="Courier New"/>
                <a:cs typeface="Courier New"/>
                <a:sym typeface="Courier New"/>
              </a:rPr>
              <a:t>'&lt;table border="1"&gt;'</a:t>
            </a:r>
            <a:r>
              <a:rPr b="1" lang="ru" sz="1200">
                <a:solidFill>
                  <a:srgbClr val="CC7832"/>
                </a:solidFill>
                <a:latin typeface="Courier New"/>
                <a:ea typeface="Courier New"/>
                <a:cs typeface="Courier New"/>
                <a:sym typeface="Courier New"/>
              </a:rPr>
              <a:t>;</a:t>
            </a:r>
          </a:p>
          <a:p>
            <a:pPr indent="0" lvl="0" marL="1371600">
              <a:spcBef>
                <a:spcPts val="0"/>
              </a:spcBef>
              <a:spcAft>
                <a:spcPts val="0"/>
              </a:spcAft>
              <a:buNone/>
            </a:pPr>
            <a:r>
              <a:t/>
            </a:r>
            <a:endParaRPr b="1" sz="1200">
              <a:solidFill>
                <a:srgbClr val="CC7832"/>
              </a:solidFill>
              <a:latin typeface="Courier New"/>
              <a:ea typeface="Courier New"/>
              <a:cs typeface="Courier New"/>
              <a:sym typeface="Courier New"/>
            </a:endParaRPr>
          </a:p>
          <a:p>
            <a:pPr indent="0" lvl="0" marL="1371600">
              <a:spcBef>
                <a:spcPts val="0"/>
              </a:spcBef>
              <a:spcAft>
                <a:spcPts val="0"/>
              </a:spcAft>
              <a:buNone/>
            </a:pPr>
            <a:r>
              <a:rPr b="1" lang="ru" sz="1200">
                <a:solidFill>
                  <a:srgbClr val="CC7832"/>
                </a:solidFill>
                <a:latin typeface="Courier New"/>
                <a:ea typeface="Courier New"/>
                <a:cs typeface="Courier New"/>
                <a:sym typeface="Courier New"/>
              </a:rPr>
              <a:t>for </a:t>
            </a:r>
            <a:r>
              <a:rPr b="1" lang="ru" sz="1200">
                <a:solidFill>
                  <a:srgbClr val="A9B7C6"/>
                </a:solidFill>
                <a:latin typeface="Courier New"/>
                <a:ea typeface="Courier New"/>
                <a:cs typeface="Courier New"/>
                <a:sym typeface="Courier New"/>
              </a:rPr>
              <a:t>(</a:t>
            </a:r>
            <a:r>
              <a:rPr b="1" lang="ru" sz="1200">
                <a:solidFill>
                  <a:srgbClr val="9876AA"/>
                </a:solidFill>
                <a:latin typeface="Courier New"/>
                <a:ea typeface="Courier New"/>
                <a:cs typeface="Courier New"/>
                <a:sym typeface="Courier New"/>
              </a:rPr>
              <a:t>$tr</a:t>
            </a:r>
            <a:r>
              <a:rPr b="1" lang="ru" sz="1200">
                <a:solidFill>
                  <a:srgbClr val="A9B7C6"/>
                </a:solidFill>
                <a:latin typeface="Courier New"/>
                <a:ea typeface="Courier New"/>
                <a:cs typeface="Courier New"/>
                <a:sym typeface="Courier New"/>
              </a:rPr>
              <a:t>=</a:t>
            </a:r>
            <a:r>
              <a:rPr b="1" lang="ru" sz="1200">
                <a:solidFill>
                  <a:srgbClr val="6897BB"/>
                </a:solidFill>
                <a:latin typeface="Courier New"/>
                <a:ea typeface="Courier New"/>
                <a:cs typeface="Courier New"/>
                <a:sym typeface="Courier New"/>
              </a:rPr>
              <a:t>1</a:t>
            </a:r>
            <a:r>
              <a:rPr b="1" lang="ru" sz="1200">
                <a:solidFill>
                  <a:srgbClr val="CC7832"/>
                </a:solidFill>
                <a:latin typeface="Courier New"/>
                <a:ea typeface="Courier New"/>
                <a:cs typeface="Courier New"/>
                <a:sym typeface="Courier New"/>
              </a:rPr>
              <a:t>; </a:t>
            </a:r>
            <a:r>
              <a:rPr b="1" lang="ru" sz="1200">
                <a:solidFill>
                  <a:srgbClr val="9876AA"/>
                </a:solidFill>
                <a:latin typeface="Courier New"/>
                <a:ea typeface="Courier New"/>
                <a:cs typeface="Courier New"/>
                <a:sym typeface="Courier New"/>
              </a:rPr>
              <a:t>$tr</a:t>
            </a:r>
            <a:r>
              <a:rPr b="1" lang="ru" sz="1200">
                <a:solidFill>
                  <a:srgbClr val="A9B7C6"/>
                </a:solidFill>
                <a:latin typeface="Courier New"/>
                <a:ea typeface="Courier New"/>
                <a:cs typeface="Courier New"/>
                <a:sym typeface="Courier New"/>
              </a:rPr>
              <a:t>&lt;=</a:t>
            </a:r>
            <a:r>
              <a:rPr b="1" lang="ru" sz="1200">
                <a:solidFill>
                  <a:srgbClr val="9876AA"/>
                </a:solidFill>
                <a:latin typeface="Courier New"/>
                <a:ea typeface="Courier New"/>
                <a:cs typeface="Courier New"/>
                <a:sym typeface="Courier New"/>
              </a:rPr>
              <a:t>$rows</a:t>
            </a:r>
            <a:r>
              <a:rPr b="1" lang="ru" sz="1200">
                <a:solidFill>
                  <a:srgbClr val="CC7832"/>
                </a:solidFill>
                <a:latin typeface="Courier New"/>
                <a:ea typeface="Courier New"/>
                <a:cs typeface="Courier New"/>
                <a:sym typeface="Courier New"/>
              </a:rPr>
              <a:t>; </a:t>
            </a:r>
            <a:r>
              <a:rPr b="1" lang="ru" sz="1200">
                <a:solidFill>
                  <a:srgbClr val="9876AA"/>
                </a:solidFill>
                <a:latin typeface="Courier New"/>
                <a:ea typeface="Courier New"/>
                <a:cs typeface="Courier New"/>
                <a:sym typeface="Courier New"/>
              </a:rPr>
              <a:t>$tr</a:t>
            </a:r>
            <a:r>
              <a:rPr b="1" lang="ru" sz="1200">
                <a:solidFill>
                  <a:srgbClr val="A9B7C6"/>
                </a:solidFill>
                <a:latin typeface="Courier New"/>
                <a:ea typeface="Courier New"/>
                <a:cs typeface="Courier New"/>
                <a:sym typeface="Courier New"/>
              </a:rPr>
              <a:t>++){</a:t>
            </a:r>
            <a:r>
              <a:rPr lang="ru" sz="1200">
                <a:solidFill>
                  <a:srgbClr val="A9B7C6"/>
                </a:solidFill>
                <a:latin typeface="Courier New"/>
                <a:ea typeface="Courier New"/>
                <a:cs typeface="Courier New"/>
                <a:sym typeface="Courier New"/>
              </a:rPr>
              <a:t> </a:t>
            </a:r>
            <a:r>
              <a:rPr lang="ru" sz="1200">
                <a:solidFill>
                  <a:srgbClr val="808080"/>
                </a:solidFill>
                <a:latin typeface="Courier New"/>
                <a:ea typeface="Courier New"/>
                <a:cs typeface="Courier New"/>
                <a:sym typeface="Courier New"/>
              </a:rPr>
              <a:t>// в этом цикле счётчик $tr</a:t>
            </a:r>
          </a:p>
          <a:p>
            <a:pPr indent="0" lvl="0" marL="1371600">
              <a:spcBef>
                <a:spcPts val="0"/>
              </a:spcBef>
              <a:spcAft>
                <a:spcPts val="0"/>
              </a:spcAft>
              <a:buNone/>
            </a:pPr>
            <a:r>
              <a:rPr lang="ru" sz="1200">
                <a:solidFill>
                  <a:srgbClr val="808080"/>
                </a:solidFill>
                <a:latin typeface="Courier New"/>
                <a:ea typeface="Courier New"/>
                <a:cs typeface="Courier New"/>
                <a:sym typeface="Courier New"/>
              </a:rPr>
              <a:t>   // следит за количеством строк и всегда равен текущему номеру строки.</a:t>
            </a:r>
          </a:p>
          <a:p>
            <a:pPr indent="0" lvl="0" marL="1371600">
              <a:spcBef>
                <a:spcPts val="0"/>
              </a:spcBef>
              <a:spcAft>
                <a:spcPts val="0"/>
              </a:spcAft>
              <a:buNone/>
            </a:pPr>
            <a:r>
              <a:rPr lang="ru" sz="1200">
                <a:solidFill>
                  <a:srgbClr val="808080"/>
                </a:solidFill>
                <a:latin typeface="Courier New"/>
                <a:ea typeface="Courier New"/>
                <a:cs typeface="Courier New"/>
                <a:sym typeface="Courier New"/>
              </a:rPr>
              <a:t>   // То есть в начале $tr=1, так как в начале у нас 1 строка, затем</a:t>
            </a:r>
          </a:p>
          <a:p>
            <a:pPr indent="0" lvl="0" marL="1371600">
              <a:spcBef>
                <a:spcPts val="0"/>
              </a:spcBef>
              <a:spcAft>
                <a:spcPts val="0"/>
              </a:spcAft>
              <a:buNone/>
            </a:pPr>
            <a:r>
              <a:rPr lang="ru" sz="1200">
                <a:solidFill>
                  <a:srgbClr val="808080"/>
                </a:solidFill>
                <a:latin typeface="Courier New"/>
                <a:ea typeface="Courier New"/>
                <a:cs typeface="Courier New"/>
                <a:sym typeface="Courier New"/>
              </a:rPr>
              <a:t>   // каждый раз прибавляем единицу, пока не дойдём до заданного количества</a:t>
            </a:r>
          </a:p>
          <a:p>
            <a:pPr indent="0" lvl="0" marL="1371600">
              <a:spcBef>
                <a:spcPts val="0"/>
              </a:spcBef>
              <a:spcAft>
                <a:spcPts val="0"/>
              </a:spcAft>
              <a:buNone/>
            </a:pPr>
            <a:r>
              <a:rPr lang="ru" sz="1200">
                <a:solidFill>
                  <a:srgbClr val="808080"/>
                </a:solidFill>
                <a:latin typeface="Courier New"/>
                <a:ea typeface="Courier New"/>
                <a:cs typeface="Courier New"/>
                <a:sym typeface="Courier New"/>
              </a:rPr>
              <a:t>   // $rows.</a:t>
            </a:r>
          </a:p>
          <a:p>
            <a:pPr indent="0" lvl="0" marL="1371600">
              <a:spcBef>
                <a:spcPts val="0"/>
              </a:spcBef>
              <a:spcAft>
                <a:spcPts val="0"/>
              </a:spcAft>
              <a:buNone/>
            </a:pPr>
            <a:r>
              <a:rPr lang="ru" sz="1200">
                <a:solidFill>
                  <a:srgbClr val="808080"/>
                </a:solidFill>
                <a:latin typeface="Courier New"/>
                <a:ea typeface="Courier New"/>
                <a:cs typeface="Courier New"/>
                <a:sym typeface="Courier New"/>
              </a:rPr>
              <a:t>   </a:t>
            </a:r>
            <a:r>
              <a:rPr b="1" lang="ru" sz="1200">
                <a:solidFill>
                  <a:srgbClr val="CC7832"/>
                </a:solidFill>
                <a:latin typeface="Courier New"/>
                <a:ea typeface="Courier New"/>
                <a:cs typeface="Courier New"/>
                <a:sym typeface="Courier New"/>
              </a:rPr>
              <a:t>echo </a:t>
            </a:r>
            <a:r>
              <a:rPr b="1" lang="ru" sz="1200">
                <a:solidFill>
                  <a:srgbClr val="6A8759"/>
                </a:solidFill>
                <a:latin typeface="Courier New"/>
                <a:ea typeface="Courier New"/>
                <a:cs typeface="Courier New"/>
                <a:sym typeface="Courier New"/>
              </a:rPr>
              <a:t>'&lt;tr&gt;'</a:t>
            </a:r>
            <a:r>
              <a:rPr b="1" lang="ru" sz="1200">
                <a:solidFill>
                  <a:srgbClr val="CC7832"/>
                </a:solidFill>
                <a:latin typeface="Courier New"/>
                <a:ea typeface="Courier New"/>
                <a:cs typeface="Courier New"/>
                <a:sym typeface="Courier New"/>
              </a:rPr>
              <a:t>;</a:t>
            </a:r>
          </a:p>
          <a:p>
            <a:pPr indent="0" lvl="0" marL="1371600">
              <a:spcBef>
                <a:spcPts val="0"/>
              </a:spcBef>
              <a:spcAft>
                <a:spcPts val="0"/>
              </a:spcAft>
              <a:buNone/>
            </a:pPr>
            <a:r>
              <a:rPr b="1" lang="ru" sz="1200">
                <a:solidFill>
                  <a:srgbClr val="CC7832"/>
                </a:solidFill>
                <a:latin typeface="Courier New"/>
                <a:ea typeface="Courier New"/>
                <a:cs typeface="Courier New"/>
                <a:sym typeface="Courier New"/>
              </a:rPr>
              <a:t>   for </a:t>
            </a:r>
            <a:r>
              <a:rPr b="1" lang="ru" sz="1200">
                <a:solidFill>
                  <a:srgbClr val="A9B7C6"/>
                </a:solidFill>
                <a:latin typeface="Courier New"/>
                <a:ea typeface="Courier New"/>
                <a:cs typeface="Courier New"/>
                <a:sym typeface="Courier New"/>
              </a:rPr>
              <a:t>(</a:t>
            </a:r>
            <a:r>
              <a:rPr b="1" lang="ru" sz="1200">
                <a:solidFill>
                  <a:srgbClr val="9876AA"/>
                </a:solidFill>
                <a:latin typeface="Courier New"/>
                <a:ea typeface="Courier New"/>
                <a:cs typeface="Courier New"/>
                <a:sym typeface="Courier New"/>
              </a:rPr>
              <a:t>$td</a:t>
            </a:r>
            <a:r>
              <a:rPr b="1" lang="ru" sz="1200">
                <a:solidFill>
                  <a:srgbClr val="A9B7C6"/>
                </a:solidFill>
                <a:latin typeface="Courier New"/>
                <a:ea typeface="Courier New"/>
                <a:cs typeface="Courier New"/>
                <a:sym typeface="Courier New"/>
              </a:rPr>
              <a:t>=</a:t>
            </a:r>
            <a:r>
              <a:rPr b="1" lang="ru" sz="1200">
                <a:solidFill>
                  <a:srgbClr val="6897BB"/>
                </a:solidFill>
                <a:latin typeface="Courier New"/>
                <a:ea typeface="Courier New"/>
                <a:cs typeface="Courier New"/>
                <a:sym typeface="Courier New"/>
              </a:rPr>
              <a:t>1</a:t>
            </a:r>
            <a:r>
              <a:rPr b="1" lang="ru" sz="1200">
                <a:solidFill>
                  <a:srgbClr val="CC7832"/>
                </a:solidFill>
                <a:latin typeface="Courier New"/>
                <a:ea typeface="Courier New"/>
                <a:cs typeface="Courier New"/>
                <a:sym typeface="Courier New"/>
              </a:rPr>
              <a:t>; </a:t>
            </a:r>
            <a:r>
              <a:rPr b="1" lang="ru" sz="1200">
                <a:solidFill>
                  <a:srgbClr val="9876AA"/>
                </a:solidFill>
                <a:latin typeface="Courier New"/>
                <a:ea typeface="Courier New"/>
                <a:cs typeface="Courier New"/>
                <a:sym typeface="Courier New"/>
              </a:rPr>
              <a:t>$td</a:t>
            </a:r>
            <a:r>
              <a:rPr b="1" lang="ru" sz="1200">
                <a:solidFill>
                  <a:srgbClr val="A9B7C6"/>
                </a:solidFill>
                <a:latin typeface="Courier New"/>
                <a:ea typeface="Courier New"/>
                <a:cs typeface="Courier New"/>
                <a:sym typeface="Courier New"/>
              </a:rPr>
              <a:t>&lt;=</a:t>
            </a:r>
            <a:r>
              <a:rPr b="1" lang="ru" sz="1200">
                <a:solidFill>
                  <a:srgbClr val="9876AA"/>
                </a:solidFill>
                <a:latin typeface="Courier New"/>
                <a:ea typeface="Courier New"/>
                <a:cs typeface="Courier New"/>
                <a:sym typeface="Courier New"/>
              </a:rPr>
              <a:t>$cols</a:t>
            </a:r>
            <a:r>
              <a:rPr b="1" lang="ru" sz="1200">
                <a:solidFill>
                  <a:srgbClr val="CC7832"/>
                </a:solidFill>
                <a:latin typeface="Courier New"/>
                <a:ea typeface="Courier New"/>
                <a:cs typeface="Courier New"/>
                <a:sym typeface="Courier New"/>
              </a:rPr>
              <a:t>; </a:t>
            </a:r>
            <a:r>
              <a:rPr b="1" lang="ru" sz="1200">
                <a:solidFill>
                  <a:srgbClr val="9876AA"/>
                </a:solidFill>
                <a:latin typeface="Courier New"/>
                <a:ea typeface="Courier New"/>
                <a:cs typeface="Courier New"/>
                <a:sym typeface="Courier New"/>
              </a:rPr>
              <a:t>$td</a:t>
            </a:r>
            <a:r>
              <a:rPr b="1" lang="ru" sz="1200">
                <a:solidFill>
                  <a:srgbClr val="A9B7C6"/>
                </a:solidFill>
                <a:latin typeface="Courier New"/>
                <a:ea typeface="Courier New"/>
                <a:cs typeface="Courier New"/>
                <a:sym typeface="Courier New"/>
              </a:rPr>
              <a:t>++){</a:t>
            </a:r>
            <a:r>
              <a:rPr lang="ru" sz="1200">
                <a:solidFill>
                  <a:srgbClr val="A9B7C6"/>
                </a:solidFill>
                <a:latin typeface="Courier New"/>
                <a:ea typeface="Courier New"/>
                <a:cs typeface="Courier New"/>
                <a:sym typeface="Courier New"/>
              </a:rPr>
              <a:t> </a:t>
            </a:r>
            <a:r>
              <a:rPr lang="ru" sz="1200">
                <a:solidFill>
                  <a:srgbClr val="808080"/>
                </a:solidFill>
                <a:latin typeface="Courier New"/>
                <a:ea typeface="Courier New"/>
                <a:cs typeface="Courier New"/>
                <a:sym typeface="Courier New"/>
              </a:rPr>
              <a:t>// в этом цикле счётчик $td аналогичен</a:t>
            </a:r>
          </a:p>
          <a:p>
            <a:pPr indent="0" lvl="0" marL="1371600">
              <a:spcBef>
                <a:spcPts val="0"/>
              </a:spcBef>
              <a:spcAft>
                <a:spcPts val="0"/>
              </a:spcAft>
              <a:buNone/>
            </a:pPr>
            <a:r>
              <a:rPr lang="ru" sz="1200">
                <a:solidFill>
                  <a:srgbClr val="808080"/>
                </a:solidFill>
                <a:latin typeface="Courier New"/>
                <a:ea typeface="Courier New"/>
                <a:cs typeface="Courier New"/>
                <a:sym typeface="Courier New"/>
              </a:rPr>
              <a:t>       // счётчику $tr.</a:t>
            </a:r>
          </a:p>
          <a:p>
            <a:pPr indent="0" lvl="0" marL="1371600">
              <a:spcBef>
                <a:spcPts val="0"/>
              </a:spcBef>
              <a:spcAft>
                <a:spcPts val="0"/>
              </a:spcAft>
              <a:buNone/>
            </a:pPr>
            <a:r>
              <a:rPr lang="ru" sz="1200">
                <a:solidFill>
                  <a:srgbClr val="808080"/>
                </a:solidFill>
                <a:latin typeface="Courier New"/>
                <a:ea typeface="Courier New"/>
                <a:cs typeface="Courier New"/>
                <a:sym typeface="Courier New"/>
              </a:rPr>
              <a:t>       </a:t>
            </a:r>
            <a:r>
              <a:rPr b="1" lang="ru" sz="1200">
                <a:solidFill>
                  <a:srgbClr val="CC7832"/>
                </a:solidFill>
                <a:latin typeface="Courier New"/>
                <a:ea typeface="Courier New"/>
                <a:cs typeface="Courier New"/>
                <a:sym typeface="Courier New"/>
              </a:rPr>
              <a:t>echo </a:t>
            </a:r>
            <a:r>
              <a:rPr b="1" lang="ru" sz="1200">
                <a:solidFill>
                  <a:srgbClr val="6A8759"/>
                </a:solidFill>
                <a:latin typeface="Courier New"/>
                <a:ea typeface="Courier New"/>
                <a:cs typeface="Courier New"/>
                <a:sym typeface="Courier New"/>
              </a:rPr>
              <a:t>'&lt;td&gt;'</a:t>
            </a:r>
            <a:r>
              <a:rPr b="1" lang="ru" sz="1200">
                <a:solidFill>
                  <a:srgbClr val="A9B7C6"/>
                </a:solidFill>
                <a:latin typeface="Courier New"/>
                <a:ea typeface="Courier New"/>
                <a:cs typeface="Courier New"/>
                <a:sym typeface="Courier New"/>
              </a:rPr>
              <a:t>. </a:t>
            </a:r>
            <a:r>
              <a:rPr b="1" lang="ru" sz="1200">
                <a:solidFill>
                  <a:srgbClr val="9876AA"/>
                </a:solidFill>
                <a:latin typeface="Courier New"/>
                <a:ea typeface="Courier New"/>
                <a:cs typeface="Courier New"/>
                <a:sym typeface="Courier New"/>
              </a:rPr>
              <a:t>$tr</a:t>
            </a:r>
            <a:r>
              <a:rPr b="1" lang="ru" sz="1200">
                <a:solidFill>
                  <a:srgbClr val="A9B7C6"/>
                </a:solidFill>
                <a:latin typeface="Courier New"/>
                <a:ea typeface="Courier New"/>
                <a:cs typeface="Courier New"/>
                <a:sym typeface="Courier New"/>
              </a:rPr>
              <a:t>*</a:t>
            </a:r>
            <a:r>
              <a:rPr b="1" lang="ru" sz="1200">
                <a:solidFill>
                  <a:srgbClr val="9876AA"/>
                </a:solidFill>
                <a:latin typeface="Courier New"/>
                <a:ea typeface="Courier New"/>
                <a:cs typeface="Courier New"/>
                <a:sym typeface="Courier New"/>
              </a:rPr>
              <a:t>$td </a:t>
            </a:r>
            <a:r>
              <a:rPr b="1" lang="ru" sz="1200">
                <a:solidFill>
                  <a:srgbClr val="A9B7C6"/>
                </a:solidFill>
                <a:latin typeface="Courier New"/>
                <a:ea typeface="Courier New"/>
                <a:cs typeface="Courier New"/>
                <a:sym typeface="Courier New"/>
              </a:rPr>
              <a:t>.</a:t>
            </a:r>
            <a:r>
              <a:rPr b="1" lang="ru" sz="1200">
                <a:solidFill>
                  <a:srgbClr val="6A8759"/>
                </a:solidFill>
                <a:latin typeface="Courier New"/>
                <a:ea typeface="Courier New"/>
                <a:cs typeface="Courier New"/>
                <a:sym typeface="Courier New"/>
              </a:rPr>
              <a:t>'&lt;/td&gt;'</a:t>
            </a:r>
            <a:r>
              <a:rPr b="1" lang="ru" sz="1200">
                <a:solidFill>
                  <a:srgbClr val="CC7832"/>
                </a:solidFill>
                <a:latin typeface="Courier New"/>
                <a:ea typeface="Courier New"/>
                <a:cs typeface="Courier New"/>
                <a:sym typeface="Courier New"/>
              </a:rPr>
              <a:t>;</a:t>
            </a:r>
          </a:p>
          <a:p>
            <a:pPr indent="0" lvl="0" marL="1371600">
              <a:spcBef>
                <a:spcPts val="0"/>
              </a:spcBef>
              <a:spcAft>
                <a:spcPts val="0"/>
              </a:spcAft>
              <a:buNone/>
            </a:pPr>
            <a:r>
              <a:rPr b="1" lang="ru" sz="1200">
                <a:solidFill>
                  <a:srgbClr val="CC7832"/>
                </a:solidFill>
                <a:latin typeface="Courier New"/>
                <a:ea typeface="Courier New"/>
                <a:cs typeface="Courier New"/>
                <a:sym typeface="Courier New"/>
              </a:rPr>
              <a:t>   </a:t>
            </a:r>
            <a:r>
              <a:rPr b="1" lang="ru" sz="1200">
                <a:solidFill>
                  <a:srgbClr val="A9B7C6"/>
                </a:solidFill>
                <a:latin typeface="Courier New"/>
                <a:ea typeface="Courier New"/>
                <a:cs typeface="Courier New"/>
                <a:sym typeface="Courier New"/>
              </a:rPr>
              <a:t>}</a:t>
            </a:r>
          </a:p>
          <a:p>
            <a:pPr indent="0" lvl="0" marL="1371600">
              <a:spcBef>
                <a:spcPts val="0"/>
              </a:spcBef>
              <a:spcAft>
                <a:spcPts val="0"/>
              </a:spcAft>
              <a:buNone/>
            </a:pPr>
            <a:r>
              <a:rPr b="1" lang="ru" sz="1200">
                <a:solidFill>
                  <a:srgbClr val="A9B7C6"/>
                </a:solidFill>
                <a:latin typeface="Courier New"/>
                <a:ea typeface="Courier New"/>
                <a:cs typeface="Courier New"/>
                <a:sym typeface="Courier New"/>
              </a:rPr>
              <a:t>   </a:t>
            </a:r>
            <a:r>
              <a:rPr b="1" lang="ru" sz="1200">
                <a:solidFill>
                  <a:srgbClr val="CC7832"/>
                </a:solidFill>
                <a:latin typeface="Courier New"/>
                <a:ea typeface="Courier New"/>
                <a:cs typeface="Courier New"/>
                <a:sym typeface="Courier New"/>
              </a:rPr>
              <a:t>echo </a:t>
            </a:r>
            <a:r>
              <a:rPr b="1" lang="ru" sz="1200">
                <a:solidFill>
                  <a:srgbClr val="6A8759"/>
                </a:solidFill>
                <a:latin typeface="Courier New"/>
                <a:ea typeface="Courier New"/>
                <a:cs typeface="Courier New"/>
                <a:sym typeface="Courier New"/>
              </a:rPr>
              <a:t>'&lt;/tr&gt;'</a:t>
            </a:r>
            <a:r>
              <a:rPr b="1" lang="ru" sz="1200">
                <a:solidFill>
                  <a:srgbClr val="CC7832"/>
                </a:solidFill>
                <a:latin typeface="Courier New"/>
                <a:ea typeface="Courier New"/>
                <a:cs typeface="Courier New"/>
                <a:sym typeface="Courier New"/>
              </a:rPr>
              <a:t>;</a:t>
            </a:r>
          </a:p>
          <a:p>
            <a:pPr indent="0" lvl="0" marL="1371600">
              <a:spcBef>
                <a:spcPts val="0"/>
              </a:spcBef>
              <a:spcAft>
                <a:spcPts val="0"/>
              </a:spcAft>
              <a:buNone/>
            </a:pPr>
            <a:r>
              <a:rPr b="1" lang="ru" sz="1200">
                <a:solidFill>
                  <a:srgbClr val="A9B7C6"/>
                </a:solidFill>
                <a:latin typeface="Courier New"/>
                <a:ea typeface="Courier New"/>
                <a:cs typeface="Courier New"/>
                <a:sym typeface="Courier New"/>
              </a:rPr>
              <a:t>}</a:t>
            </a:r>
          </a:p>
          <a:p>
            <a:pPr indent="0" lvl="0" marL="1371600">
              <a:spcBef>
                <a:spcPts val="0"/>
              </a:spcBef>
              <a:spcAft>
                <a:spcPts val="0"/>
              </a:spcAft>
              <a:buNone/>
            </a:pPr>
            <a:r>
              <a:t/>
            </a:r>
            <a:endParaRPr b="1" sz="1200">
              <a:solidFill>
                <a:srgbClr val="A9B7C6"/>
              </a:solidFill>
              <a:latin typeface="Courier New"/>
              <a:ea typeface="Courier New"/>
              <a:cs typeface="Courier New"/>
              <a:sym typeface="Courier New"/>
            </a:endParaRPr>
          </a:p>
          <a:p>
            <a:pPr indent="0" lvl="0" marL="1371600">
              <a:spcBef>
                <a:spcPts val="0"/>
              </a:spcBef>
              <a:spcAft>
                <a:spcPts val="0"/>
              </a:spcAft>
              <a:buNone/>
            </a:pPr>
            <a:r>
              <a:rPr b="1" lang="ru" sz="1200">
                <a:solidFill>
                  <a:srgbClr val="CC7832"/>
                </a:solidFill>
                <a:latin typeface="Courier New"/>
                <a:ea typeface="Courier New"/>
                <a:cs typeface="Courier New"/>
                <a:sym typeface="Courier New"/>
              </a:rPr>
              <a:t>echo </a:t>
            </a:r>
            <a:r>
              <a:rPr b="1" lang="ru" sz="1200">
                <a:solidFill>
                  <a:srgbClr val="6A8759"/>
                </a:solidFill>
                <a:latin typeface="Courier New"/>
                <a:ea typeface="Courier New"/>
                <a:cs typeface="Courier New"/>
                <a:sym typeface="Courier New"/>
              </a:rPr>
              <a:t>'&lt;/table&gt;'</a:t>
            </a:r>
            <a:r>
              <a:rPr b="1" lang="ru" sz="1200">
                <a:solidFill>
                  <a:srgbClr val="CC7832"/>
                </a:solidFill>
                <a:latin typeface="Courier New"/>
                <a:ea typeface="Courier New"/>
                <a:cs typeface="Courier New"/>
                <a:sym typeface="Courier New"/>
              </a:rPr>
              <a: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11700" y="372500"/>
            <a:ext cx="8520600" cy="733500"/>
          </a:xfrm>
          <a:prstGeom prst="rect">
            <a:avLst/>
          </a:prstGeom>
        </p:spPr>
        <p:txBody>
          <a:bodyPr anchorCtr="0" anchor="b" bIns="91425" lIns="91425" rIns="91425" tIns="91425">
            <a:noAutofit/>
          </a:bodyPr>
          <a:lstStyle/>
          <a:p>
            <a:pPr lvl="0" algn="ctr">
              <a:spcBef>
                <a:spcPts val="0"/>
              </a:spcBef>
              <a:buNone/>
            </a:pPr>
            <a:r>
              <a:rPr lang="ru"/>
              <a:t>Простые (индексные) массивы</a:t>
            </a:r>
          </a:p>
        </p:txBody>
      </p:sp>
      <p:sp>
        <p:nvSpPr>
          <p:cNvPr id="75" name="Shape 75"/>
          <p:cNvSpPr txBox="1"/>
          <p:nvPr>
            <p:ph idx="1" type="body"/>
          </p:nvPr>
        </p:nvSpPr>
        <p:spPr>
          <a:xfrm>
            <a:off x="276425" y="1207775"/>
            <a:ext cx="2891400" cy="3590100"/>
          </a:xfrm>
          <a:prstGeom prst="rect">
            <a:avLst/>
          </a:prstGeom>
        </p:spPr>
        <p:txBody>
          <a:bodyPr anchorCtr="0" anchor="t" bIns="91425" lIns="91425" rIns="91425" tIns="91425">
            <a:noAutofit/>
          </a:bodyPr>
          <a:lstStyle/>
          <a:p>
            <a:pPr lvl="0">
              <a:spcBef>
                <a:spcPts val="0"/>
              </a:spcBef>
              <a:buNone/>
            </a:pPr>
            <a:r>
              <a:rPr lang="ru"/>
              <a:t>Для доступа к информации  массива достаточно просто указать имя массива и индекс ячейки с данными. Для наглядности приведу пример структуры простого индексного массива и переменной.</a:t>
            </a:r>
          </a:p>
        </p:txBody>
      </p:sp>
      <p:sp>
        <p:nvSpPr>
          <p:cNvPr id="76" name="Shape 76"/>
          <p:cNvSpPr txBox="1"/>
          <p:nvPr/>
        </p:nvSpPr>
        <p:spPr>
          <a:xfrm>
            <a:off x="3859375" y="1319400"/>
            <a:ext cx="4677900" cy="3429000"/>
          </a:xfrm>
          <a:prstGeom prst="rect">
            <a:avLst/>
          </a:prstGeom>
          <a:noFill/>
          <a:ln>
            <a:noFill/>
          </a:ln>
        </p:spPr>
        <p:txBody>
          <a:bodyPr anchorCtr="0" anchor="ctr" bIns="91425" lIns="91425" rIns="91425" tIns="91425">
            <a:noAutofit/>
          </a:bodyPr>
          <a:lstStyle/>
          <a:p>
            <a:pPr lvl="0" rtl="0">
              <a:spcBef>
                <a:spcPts val="0"/>
              </a:spcBef>
              <a:buNone/>
            </a:pPr>
            <a:r>
              <a:t/>
            </a:r>
            <a:endParaRPr/>
          </a:p>
        </p:txBody>
      </p:sp>
      <p:pic>
        <p:nvPicPr>
          <p:cNvPr id="77" name="Shape 77"/>
          <p:cNvPicPr preferRelativeResize="0"/>
          <p:nvPr/>
        </p:nvPicPr>
        <p:blipFill>
          <a:blip r:embed="rId3">
            <a:alphaModFix/>
          </a:blip>
          <a:stretch>
            <a:fillRect/>
          </a:stretch>
        </p:blipFill>
        <p:spPr>
          <a:xfrm>
            <a:off x="3100375" y="1319400"/>
            <a:ext cx="5561925" cy="30126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idx="1" type="body"/>
          </p:nvPr>
        </p:nvSpPr>
        <p:spPr>
          <a:xfrm>
            <a:off x="311700" y="543275"/>
            <a:ext cx="4260300" cy="4197900"/>
          </a:xfrm>
          <a:prstGeom prst="rect">
            <a:avLst/>
          </a:prstGeom>
        </p:spPr>
        <p:txBody>
          <a:bodyPr anchorCtr="0" anchor="t" bIns="91425" lIns="91425" rIns="91425" tIns="91425">
            <a:noAutofit/>
          </a:bodyPr>
          <a:lstStyle/>
          <a:p>
            <a:pPr lvl="0">
              <a:spcBef>
                <a:spcPts val="0"/>
              </a:spcBef>
              <a:buNone/>
            </a:pPr>
            <a:r>
              <a:rPr lang="ru"/>
              <a:t>Как видно с изображения, разница между массивом и переменной не очень большая. Переменная может принимать только одно значение, а массив сразу несколько. При этом для того, чтобы вытащить информацию с массива, достаточно просто указать имя массива и индекс, по которому доступна информация.</a:t>
            </a:r>
          </a:p>
          <a:p>
            <a:pPr lvl="0">
              <a:spcBef>
                <a:spcPts val="0"/>
              </a:spcBef>
              <a:buNone/>
            </a:pPr>
            <a:r>
              <a:t/>
            </a:r>
            <a:endParaRPr/>
          </a:p>
        </p:txBody>
      </p:sp>
      <p:sp>
        <p:nvSpPr>
          <p:cNvPr id="83" name="Shape 83"/>
          <p:cNvSpPr txBox="1"/>
          <p:nvPr/>
        </p:nvSpPr>
        <p:spPr>
          <a:xfrm>
            <a:off x="4536725" y="246950"/>
            <a:ext cx="4127400" cy="4494300"/>
          </a:xfrm>
          <a:prstGeom prst="rect">
            <a:avLst/>
          </a:prstGeom>
          <a:noFill/>
          <a:ln>
            <a:noFill/>
          </a:ln>
        </p:spPr>
        <p:txBody>
          <a:bodyPr anchorCtr="0" anchor="ctr" bIns="91425" lIns="91425" rIns="91425" tIns="91425">
            <a:noAutofit/>
          </a:bodyPr>
          <a:lstStyle/>
          <a:p>
            <a:pPr indent="-228600" lvl="0" marL="457200" rtl="0">
              <a:lnSpc>
                <a:spcPct val="115000"/>
              </a:lnSpc>
              <a:spcBef>
                <a:spcPts val="0"/>
              </a:spcBef>
              <a:buSzPct val="100000"/>
              <a:buFont typeface="Roboto"/>
              <a:buNone/>
            </a:pPr>
            <a:r>
              <a:rPr lang="ru" sz="1800">
                <a:solidFill>
                  <a:srgbClr val="880000"/>
                </a:solidFill>
                <a:highlight>
                  <a:srgbClr val="FFFFFF"/>
                </a:highlight>
                <a:latin typeface="Roboto"/>
                <a:ea typeface="Roboto"/>
                <a:cs typeface="Roboto"/>
                <a:sym typeface="Roboto"/>
              </a:rPr>
              <a:t>/*Создание массива*/</a:t>
            </a:r>
          </a:p>
          <a:p>
            <a:pPr indent="-228600" lvl="0" marL="457200" rtl="0">
              <a:lnSpc>
                <a:spcPct val="115000"/>
              </a:lnSpc>
              <a:spcBef>
                <a:spcPts val="0"/>
              </a:spcBef>
              <a:buSzPct val="100000"/>
              <a:buFont typeface="Roboto"/>
              <a:buNone/>
            </a:pPr>
            <a:r>
              <a:rPr lang="ru" sz="1800">
                <a:highlight>
                  <a:srgbClr val="F6F6F6"/>
                </a:highlight>
                <a:latin typeface="Roboto"/>
                <a:ea typeface="Roboto"/>
                <a:cs typeface="Roboto"/>
                <a:sym typeface="Roboto"/>
              </a:rPr>
              <a:t>$name</a:t>
            </a:r>
            <a:r>
              <a:rPr lang="ru" sz="1800">
                <a:solidFill>
                  <a:srgbClr val="666600"/>
                </a:solidFill>
                <a:highlight>
                  <a:srgbClr val="F6F6F6"/>
                </a:highlight>
                <a:latin typeface="Roboto"/>
                <a:ea typeface="Roboto"/>
                <a:cs typeface="Roboto"/>
                <a:sym typeface="Roboto"/>
              </a:rPr>
              <a:t>[</a:t>
            </a:r>
            <a:r>
              <a:rPr lang="ru" sz="1800">
                <a:solidFill>
                  <a:srgbClr val="006666"/>
                </a:solidFill>
                <a:highlight>
                  <a:srgbClr val="F6F6F6"/>
                </a:highlight>
                <a:latin typeface="Roboto"/>
                <a:ea typeface="Roboto"/>
                <a:cs typeface="Roboto"/>
                <a:sym typeface="Roboto"/>
              </a:rPr>
              <a:t>0</a:t>
            </a:r>
            <a:r>
              <a:rPr lang="ru" sz="1800">
                <a:solidFill>
                  <a:srgbClr val="666600"/>
                </a:solidFill>
                <a:highlight>
                  <a:srgbClr val="F6F6F6"/>
                </a:highlight>
                <a:latin typeface="Roboto"/>
                <a:ea typeface="Roboto"/>
                <a:cs typeface="Roboto"/>
                <a:sym typeface="Roboto"/>
              </a:rPr>
              <a:t>]</a:t>
            </a:r>
            <a:r>
              <a:rPr lang="ru" sz="1800">
                <a:highlight>
                  <a:srgbClr val="F6F6F6"/>
                </a:highlight>
                <a:latin typeface="Roboto"/>
                <a:ea typeface="Roboto"/>
                <a:cs typeface="Roboto"/>
                <a:sym typeface="Roboto"/>
              </a:rPr>
              <a:t> </a:t>
            </a:r>
            <a:r>
              <a:rPr lang="ru" sz="1800">
                <a:solidFill>
                  <a:srgbClr val="666600"/>
                </a:solidFill>
                <a:highlight>
                  <a:srgbClr val="F6F6F6"/>
                </a:highlight>
                <a:latin typeface="Roboto"/>
                <a:ea typeface="Roboto"/>
                <a:cs typeface="Roboto"/>
                <a:sym typeface="Roboto"/>
              </a:rPr>
              <a:t>=</a:t>
            </a:r>
            <a:r>
              <a:rPr lang="ru" sz="1800">
                <a:highlight>
                  <a:srgbClr val="F6F6F6"/>
                </a:highlight>
                <a:latin typeface="Roboto"/>
                <a:ea typeface="Roboto"/>
                <a:cs typeface="Roboto"/>
                <a:sym typeface="Roboto"/>
              </a:rPr>
              <a:t> </a:t>
            </a:r>
            <a:r>
              <a:rPr lang="ru" sz="1800">
                <a:solidFill>
                  <a:srgbClr val="008800"/>
                </a:solidFill>
                <a:highlight>
                  <a:srgbClr val="F6F6F6"/>
                </a:highlight>
                <a:latin typeface="Roboto"/>
                <a:ea typeface="Roboto"/>
                <a:cs typeface="Roboto"/>
                <a:sym typeface="Roboto"/>
              </a:rPr>
              <a:t>"A"</a:t>
            </a:r>
            <a:r>
              <a:rPr lang="ru" sz="1800">
                <a:solidFill>
                  <a:srgbClr val="666600"/>
                </a:solidFill>
                <a:highlight>
                  <a:srgbClr val="F6F6F6"/>
                </a:highlight>
                <a:latin typeface="Roboto"/>
                <a:ea typeface="Roboto"/>
                <a:cs typeface="Roboto"/>
                <a:sym typeface="Roboto"/>
              </a:rPr>
              <a:t>;</a:t>
            </a:r>
          </a:p>
          <a:p>
            <a:pPr indent="-228600" lvl="0" marL="457200" rtl="0">
              <a:lnSpc>
                <a:spcPct val="115000"/>
              </a:lnSpc>
              <a:spcBef>
                <a:spcPts val="0"/>
              </a:spcBef>
              <a:buSzPct val="100000"/>
              <a:buFont typeface="Roboto"/>
              <a:buNone/>
            </a:pPr>
            <a:r>
              <a:rPr lang="ru" sz="1800">
                <a:highlight>
                  <a:srgbClr val="FFFFFF"/>
                </a:highlight>
                <a:latin typeface="Roboto"/>
                <a:ea typeface="Roboto"/>
                <a:cs typeface="Roboto"/>
                <a:sym typeface="Roboto"/>
              </a:rPr>
              <a:t>$name</a:t>
            </a:r>
            <a:r>
              <a:rPr lang="ru" sz="1800">
                <a:solidFill>
                  <a:srgbClr val="666600"/>
                </a:solidFill>
                <a:highlight>
                  <a:srgbClr val="FFFFFF"/>
                </a:highlight>
                <a:latin typeface="Roboto"/>
                <a:ea typeface="Roboto"/>
                <a:cs typeface="Roboto"/>
                <a:sym typeface="Roboto"/>
              </a:rPr>
              <a:t>[</a:t>
            </a:r>
            <a:r>
              <a:rPr lang="ru" sz="1800">
                <a:solidFill>
                  <a:srgbClr val="006666"/>
                </a:solidFill>
                <a:highlight>
                  <a:srgbClr val="FFFFFF"/>
                </a:highlight>
                <a:latin typeface="Roboto"/>
                <a:ea typeface="Roboto"/>
                <a:cs typeface="Roboto"/>
                <a:sym typeface="Roboto"/>
              </a:rPr>
              <a:t>1</a:t>
            </a:r>
            <a:r>
              <a:rPr lang="ru" sz="1800">
                <a:solidFill>
                  <a:srgbClr val="666600"/>
                </a:solidFill>
                <a:highlight>
                  <a:srgbClr val="FFFFFF"/>
                </a:highlight>
                <a:latin typeface="Roboto"/>
                <a:ea typeface="Roboto"/>
                <a:cs typeface="Roboto"/>
                <a:sym typeface="Roboto"/>
              </a:rPr>
              <a:t>]</a:t>
            </a:r>
            <a:r>
              <a:rPr lang="ru" sz="1800">
                <a:highlight>
                  <a:srgbClr val="FFFFFF"/>
                </a:highlight>
                <a:latin typeface="Roboto"/>
                <a:ea typeface="Roboto"/>
                <a:cs typeface="Roboto"/>
                <a:sym typeface="Roboto"/>
              </a:rPr>
              <a:t> </a:t>
            </a:r>
            <a:r>
              <a:rPr lang="ru" sz="1800">
                <a:solidFill>
                  <a:srgbClr val="666600"/>
                </a:solidFill>
                <a:highlight>
                  <a:srgbClr val="FFFFFF"/>
                </a:highlight>
                <a:latin typeface="Roboto"/>
                <a:ea typeface="Roboto"/>
                <a:cs typeface="Roboto"/>
                <a:sym typeface="Roboto"/>
              </a:rPr>
              <a:t>=</a:t>
            </a:r>
            <a:r>
              <a:rPr lang="ru" sz="1800">
                <a:highlight>
                  <a:srgbClr val="FFFFFF"/>
                </a:highlight>
                <a:latin typeface="Roboto"/>
                <a:ea typeface="Roboto"/>
                <a:cs typeface="Roboto"/>
                <a:sym typeface="Roboto"/>
              </a:rPr>
              <a:t> </a:t>
            </a:r>
            <a:r>
              <a:rPr lang="ru" sz="1800">
                <a:solidFill>
                  <a:srgbClr val="008800"/>
                </a:solidFill>
                <a:highlight>
                  <a:srgbClr val="FFFFFF"/>
                </a:highlight>
                <a:latin typeface="Roboto"/>
                <a:ea typeface="Roboto"/>
                <a:cs typeface="Roboto"/>
                <a:sym typeface="Roboto"/>
              </a:rPr>
              <a:t>"B"</a:t>
            </a:r>
            <a:r>
              <a:rPr lang="ru" sz="1800">
                <a:solidFill>
                  <a:srgbClr val="666600"/>
                </a:solidFill>
                <a:highlight>
                  <a:srgbClr val="FFFFFF"/>
                </a:highlight>
                <a:latin typeface="Roboto"/>
                <a:ea typeface="Roboto"/>
                <a:cs typeface="Roboto"/>
                <a:sym typeface="Roboto"/>
              </a:rPr>
              <a:t>;</a:t>
            </a:r>
          </a:p>
          <a:p>
            <a:pPr indent="-228600" lvl="0" marL="457200" rtl="0">
              <a:lnSpc>
                <a:spcPct val="115000"/>
              </a:lnSpc>
              <a:spcBef>
                <a:spcPts val="0"/>
              </a:spcBef>
              <a:buSzPct val="100000"/>
              <a:buFont typeface="Roboto"/>
              <a:buNone/>
            </a:pPr>
            <a:r>
              <a:rPr lang="ru" sz="1800">
                <a:highlight>
                  <a:srgbClr val="F6F6F6"/>
                </a:highlight>
                <a:latin typeface="Roboto"/>
                <a:ea typeface="Roboto"/>
                <a:cs typeface="Roboto"/>
                <a:sym typeface="Roboto"/>
              </a:rPr>
              <a:t>$name</a:t>
            </a:r>
            <a:r>
              <a:rPr lang="ru" sz="1800">
                <a:solidFill>
                  <a:srgbClr val="666600"/>
                </a:solidFill>
                <a:highlight>
                  <a:srgbClr val="F6F6F6"/>
                </a:highlight>
                <a:latin typeface="Roboto"/>
                <a:ea typeface="Roboto"/>
                <a:cs typeface="Roboto"/>
                <a:sym typeface="Roboto"/>
              </a:rPr>
              <a:t>[</a:t>
            </a:r>
            <a:r>
              <a:rPr lang="ru" sz="1800">
                <a:solidFill>
                  <a:srgbClr val="006666"/>
                </a:solidFill>
                <a:highlight>
                  <a:srgbClr val="F6F6F6"/>
                </a:highlight>
                <a:latin typeface="Roboto"/>
                <a:ea typeface="Roboto"/>
                <a:cs typeface="Roboto"/>
                <a:sym typeface="Roboto"/>
              </a:rPr>
              <a:t>2</a:t>
            </a:r>
            <a:r>
              <a:rPr lang="ru" sz="1800">
                <a:solidFill>
                  <a:srgbClr val="666600"/>
                </a:solidFill>
                <a:highlight>
                  <a:srgbClr val="F6F6F6"/>
                </a:highlight>
                <a:latin typeface="Roboto"/>
                <a:ea typeface="Roboto"/>
                <a:cs typeface="Roboto"/>
                <a:sym typeface="Roboto"/>
              </a:rPr>
              <a:t>]</a:t>
            </a:r>
            <a:r>
              <a:rPr lang="ru" sz="1800">
                <a:highlight>
                  <a:srgbClr val="F6F6F6"/>
                </a:highlight>
                <a:latin typeface="Roboto"/>
                <a:ea typeface="Roboto"/>
                <a:cs typeface="Roboto"/>
                <a:sym typeface="Roboto"/>
              </a:rPr>
              <a:t> </a:t>
            </a:r>
            <a:r>
              <a:rPr lang="ru" sz="1800">
                <a:solidFill>
                  <a:srgbClr val="666600"/>
                </a:solidFill>
                <a:highlight>
                  <a:srgbClr val="F6F6F6"/>
                </a:highlight>
                <a:latin typeface="Roboto"/>
                <a:ea typeface="Roboto"/>
                <a:cs typeface="Roboto"/>
                <a:sym typeface="Roboto"/>
              </a:rPr>
              <a:t>=</a:t>
            </a:r>
            <a:r>
              <a:rPr lang="ru" sz="1800">
                <a:highlight>
                  <a:srgbClr val="F6F6F6"/>
                </a:highlight>
                <a:latin typeface="Roboto"/>
                <a:ea typeface="Roboto"/>
                <a:cs typeface="Roboto"/>
                <a:sym typeface="Roboto"/>
              </a:rPr>
              <a:t> </a:t>
            </a:r>
            <a:r>
              <a:rPr lang="ru" sz="1800">
                <a:solidFill>
                  <a:srgbClr val="008800"/>
                </a:solidFill>
                <a:highlight>
                  <a:srgbClr val="F6F6F6"/>
                </a:highlight>
                <a:latin typeface="Roboto"/>
                <a:ea typeface="Roboto"/>
                <a:cs typeface="Roboto"/>
                <a:sym typeface="Roboto"/>
              </a:rPr>
              <a:t>"C"</a:t>
            </a:r>
            <a:r>
              <a:rPr lang="ru" sz="1800">
                <a:solidFill>
                  <a:srgbClr val="666600"/>
                </a:solidFill>
                <a:highlight>
                  <a:srgbClr val="F6F6F6"/>
                </a:highlight>
                <a:latin typeface="Roboto"/>
                <a:ea typeface="Roboto"/>
                <a:cs typeface="Roboto"/>
                <a:sym typeface="Roboto"/>
              </a:rPr>
              <a:t>;</a:t>
            </a:r>
          </a:p>
          <a:p>
            <a:pPr indent="-228600" lvl="0" marL="457200" rtl="0">
              <a:lnSpc>
                <a:spcPct val="115000"/>
              </a:lnSpc>
              <a:spcBef>
                <a:spcPts val="0"/>
              </a:spcBef>
              <a:buSzPct val="100000"/>
              <a:buFont typeface="Roboto"/>
              <a:buNone/>
            </a:pPr>
            <a:r>
              <a:rPr lang="ru" sz="1800">
                <a:highlight>
                  <a:srgbClr val="FFFFFF"/>
                </a:highlight>
                <a:latin typeface="Roboto"/>
                <a:ea typeface="Roboto"/>
                <a:cs typeface="Roboto"/>
                <a:sym typeface="Roboto"/>
              </a:rPr>
              <a:t>$name</a:t>
            </a:r>
            <a:r>
              <a:rPr lang="ru" sz="1800">
                <a:solidFill>
                  <a:srgbClr val="666600"/>
                </a:solidFill>
                <a:highlight>
                  <a:srgbClr val="FFFFFF"/>
                </a:highlight>
                <a:latin typeface="Roboto"/>
                <a:ea typeface="Roboto"/>
                <a:cs typeface="Roboto"/>
                <a:sym typeface="Roboto"/>
              </a:rPr>
              <a:t>[</a:t>
            </a:r>
            <a:r>
              <a:rPr lang="ru" sz="1800">
                <a:solidFill>
                  <a:srgbClr val="006666"/>
                </a:solidFill>
                <a:highlight>
                  <a:srgbClr val="FFFFFF"/>
                </a:highlight>
                <a:latin typeface="Roboto"/>
                <a:ea typeface="Roboto"/>
                <a:cs typeface="Roboto"/>
                <a:sym typeface="Roboto"/>
              </a:rPr>
              <a:t>3</a:t>
            </a:r>
            <a:r>
              <a:rPr lang="ru" sz="1800">
                <a:solidFill>
                  <a:srgbClr val="666600"/>
                </a:solidFill>
                <a:highlight>
                  <a:srgbClr val="FFFFFF"/>
                </a:highlight>
                <a:latin typeface="Roboto"/>
                <a:ea typeface="Roboto"/>
                <a:cs typeface="Roboto"/>
                <a:sym typeface="Roboto"/>
              </a:rPr>
              <a:t>]</a:t>
            </a:r>
            <a:r>
              <a:rPr lang="ru" sz="1800">
                <a:highlight>
                  <a:srgbClr val="FFFFFF"/>
                </a:highlight>
                <a:latin typeface="Roboto"/>
                <a:ea typeface="Roboto"/>
                <a:cs typeface="Roboto"/>
                <a:sym typeface="Roboto"/>
              </a:rPr>
              <a:t> </a:t>
            </a:r>
            <a:r>
              <a:rPr lang="ru" sz="1800">
                <a:solidFill>
                  <a:srgbClr val="666600"/>
                </a:solidFill>
                <a:highlight>
                  <a:srgbClr val="FFFFFF"/>
                </a:highlight>
                <a:latin typeface="Roboto"/>
                <a:ea typeface="Roboto"/>
                <a:cs typeface="Roboto"/>
                <a:sym typeface="Roboto"/>
              </a:rPr>
              <a:t>=</a:t>
            </a:r>
            <a:r>
              <a:rPr lang="ru" sz="1800">
                <a:highlight>
                  <a:srgbClr val="FFFFFF"/>
                </a:highlight>
                <a:latin typeface="Roboto"/>
                <a:ea typeface="Roboto"/>
                <a:cs typeface="Roboto"/>
                <a:sym typeface="Roboto"/>
              </a:rPr>
              <a:t> </a:t>
            </a:r>
            <a:r>
              <a:rPr lang="ru" sz="1800">
                <a:solidFill>
                  <a:srgbClr val="008800"/>
                </a:solidFill>
                <a:highlight>
                  <a:srgbClr val="FFFFFF"/>
                </a:highlight>
                <a:latin typeface="Roboto"/>
                <a:ea typeface="Roboto"/>
                <a:cs typeface="Roboto"/>
                <a:sym typeface="Roboto"/>
              </a:rPr>
              <a:t>"D"</a:t>
            </a:r>
            <a:r>
              <a:rPr lang="ru" sz="1800">
                <a:solidFill>
                  <a:srgbClr val="666600"/>
                </a:solidFill>
                <a:highlight>
                  <a:srgbClr val="FFFFFF"/>
                </a:highlight>
                <a:latin typeface="Roboto"/>
                <a:ea typeface="Roboto"/>
                <a:cs typeface="Roboto"/>
                <a:sym typeface="Roboto"/>
              </a:rPr>
              <a:t>;</a:t>
            </a:r>
          </a:p>
          <a:p>
            <a:pPr indent="-228600" lvl="0" marL="457200" rtl="0">
              <a:lnSpc>
                <a:spcPct val="115000"/>
              </a:lnSpc>
              <a:spcBef>
                <a:spcPts val="0"/>
              </a:spcBef>
              <a:buSzPct val="100000"/>
              <a:buFont typeface="Roboto"/>
              <a:buNone/>
            </a:pPr>
            <a:r>
              <a:rPr lang="ru" sz="1800">
                <a:highlight>
                  <a:srgbClr val="F6F6F6"/>
                </a:highlight>
                <a:latin typeface="Roboto"/>
                <a:ea typeface="Roboto"/>
                <a:cs typeface="Roboto"/>
                <a:sym typeface="Roboto"/>
              </a:rPr>
              <a:t>$name</a:t>
            </a:r>
            <a:r>
              <a:rPr lang="ru" sz="1800">
                <a:solidFill>
                  <a:srgbClr val="666600"/>
                </a:solidFill>
                <a:highlight>
                  <a:srgbClr val="F6F6F6"/>
                </a:highlight>
                <a:latin typeface="Roboto"/>
                <a:ea typeface="Roboto"/>
                <a:cs typeface="Roboto"/>
                <a:sym typeface="Roboto"/>
              </a:rPr>
              <a:t>[</a:t>
            </a:r>
            <a:r>
              <a:rPr lang="ru" sz="1800">
                <a:solidFill>
                  <a:srgbClr val="006666"/>
                </a:solidFill>
                <a:highlight>
                  <a:srgbClr val="F6F6F6"/>
                </a:highlight>
                <a:latin typeface="Roboto"/>
                <a:ea typeface="Roboto"/>
                <a:cs typeface="Roboto"/>
                <a:sym typeface="Roboto"/>
              </a:rPr>
              <a:t>4</a:t>
            </a:r>
            <a:r>
              <a:rPr lang="ru" sz="1800">
                <a:solidFill>
                  <a:srgbClr val="666600"/>
                </a:solidFill>
                <a:highlight>
                  <a:srgbClr val="F6F6F6"/>
                </a:highlight>
                <a:latin typeface="Roboto"/>
                <a:ea typeface="Roboto"/>
                <a:cs typeface="Roboto"/>
                <a:sym typeface="Roboto"/>
              </a:rPr>
              <a:t>]</a:t>
            </a:r>
            <a:r>
              <a:rPr lang="ru" sz="1800">
                <a:highlight>
                  <a:srgbClr val="F6F6F6"/>
                </a:highlight>
                <a:latin typeface="Roboto"/>
                <a:ea typeface="Roboto"/>
                <a:cs typeface="Roboto"/>
                <a:sym typeface="Roboto"/>
              </a:rPr>
              <a:t> </a:t>
            </a:r>
            <a:r>
              <a:rPr lang="ru" sz="1800">
                <a:solidFill>
                  <a:srgbClr val="666600"/>
                </a:solidFill>
                <a:highlight>
                  <a:srgbClr val="F6F6F6"/>
                </a:highlight>
                <a:latin typeface="Roboto"/>
                <a:ea typeface="Roboto"/>
                <a:cs typeface="Roboto"/>
                <a:sym typeface="Roboto"/>
              </a:rPr>
              <a:t>=</a:t>
            </a:r>
            <a:r>
              <a:rPr lang="ru" sz="1800">
                <a:highlight>
                  <a:srgbClr val="F6F6F6"/>
                </a:highlight>
                <a:latin typeface="Roboto"/>
                <a:ea typeface="Roboto"/>
                <a:cs typeface="Roboto"/>
                <a:sym typeface="Roboto"/>
              </a:rPr>
              <a:t> </a:t>
            </a:r>
            <a:r>
              <a:rPr lang="ru" sz="1800">
                <a:solidFill>
                  <a:srgbClr val="008800"/>
                </a:solidFill>
                <a:highlight>
                  <a:srgbClr val="F6F6F6"/>
                </a:highlight>
                <a:latin typeface="Roboto"/>
                <a:ea typeface="Roboto"/>
                <a:cs typeface="Roboto"/>
                <a:sym typeface="Roboto"/>
              </a:rPr>
              <a:t>"E"</a:t>
            </a:r>
            <a:r>
              <a:rPr lang="ru" sz="1800">
                <a:solidFill>
                  <a:srgbClr val="666600"/>
                </a:solidFill>
                <a:highlight>
                  <a:srgbClr val="F6F6F6"/>
                </a:highlight>
                <a:latin typeface="Roboto"/>
                <a:ea typeface="Roboto"/>
                <a:cs typeface="Roboto"/>
                <a:sym typeface="Roboto"/>
              </a:rPr>
              <a:t>;</a:t>
            </a:r>
          </a:p>
          <a:p>
            <a:pPr indent="-228600" lvl="0" marL="457200" rtl="0">
              <a:lnSpc>
                <a:spcPct val="115000"/>
              </a:lnSpc>
              <a:spcBef>
                <a:spcPts val="0"/>
              </a:spcBef>
              <a:buSzPct val="100000"/>
              <a:buFont typeface="Roboto"/>
              <a:buNone/>
            </a:pPr>
            <a:r>
              <a:rPr lang="ru" sz="1800">
                <a:solidFill>
                  <a:srgbClr val="880000"/>
                </a:solidFill>
                <a:highlight>
                  <a:srgbClr val="FFFFFF"/>
                </a:highlight>
                <a:latin typeface="Roboto"/>
                <a:ea typeface="Roboto"/>
                <a:cs typeface="Roboto"/>
                <a:sym typeface="Roboto"/>
              </a:rPr>
              <a:t>/*Вывод значения ячейки массива с индексом 2 на экран*/</a:t>
            </a:r>
          </a:p>
          <a:p>
            <a:pPr indent="-228600" lvl="0" marL="457200" rtl="0">
              <a:lnSpc>
                <a:spcPct val="115000"/>
              </a:lnSpc>
              <a:spcBef>
                <a:spcPts val="0"/>
              </a:spcBef>
              <a:buSzPct val="100000"/>
              <a:buFont typeface="Roboto"/>
              <a:buNone/>
            </a:pPr>
            <a:r>
              <a:rPr lang="ru" sz="1800">
                <a:highlight>
                  <a:srgbClr val="F6F6F6"/>
                </a:highlight>
                <a:latin typeface="Roboto"/>
                <a:ea typeface="Roboto"/>
                <a:cs typeface="Roboto"/>
                <a:sym typeface="Roboto"/>
              </a:rPr>
              <a:t>echo $name</a:t>
            </a:r>
            <a:r>
              <a:rPr lang="ru" sz="1800">
                <a:solidFill>
                  <a:srgbClr val="666600"/>
                </a:solidFill>
                <a:highlight>
                  <a:srgbClr val="F6F6F6"/>
                </a:highlight>
                <a:latin typeface="Roboto"/>
                <a:ea typeface="Roboto"/>
                <a:cs typeface="Roboto"/>
                <a:sym typeface="Roboto"/>
              </a:rPr>
              <a:t>[</a:t>
            </a:r>
            <a:r>
              <a:rPr lang="ru" sz="1800">
                <a:solidFill>
                  <a:srgbClr val="006666"/>
                </a:solidFill>
                <a:highlight>
                  <a:srgbClr val="F6F6F6"/>
                </a:highlight>
                <a:latin typeface="Roboto"/>
                <a:ea typeface="Roboto"/>
                <a:cs typeface="Roboto"/>
                <a:sym typeface="Roboto"/>
              </a:rPr>
              <a:t>2</a:t>
            </a:r>
            <a:r>
              <a:rPr lang="ru" sz="1800">
                <a:solidFill>
                  <a:srgbClr val="666600"/>
                </a:solidFill>
                <a:highlight>
                  <a:srgbClr val="F6F6F6"/>
                </a:highlight>
                <a:latin typeface="Roboto"/>
                <a:ea typeface="Roboto"/>
                <a:cs typeface="Roboto"/>
                <a:sym typeface="Roboto"/>
              </a:rPr>
              <a: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idx="1" type="body"/>
          </p:nvPr>
        </p:nvSpPr>
        <p:spPr>
          <a:xfrm>
            <a:off x="311700" y="261050"/>
            <a:ext cx="8520600" cy="3408000"/>
          </a:xfrm>
          <a:prstGeom prst="rect">
            <a:avLst/>
          </a:prstGeom>
        </p:spPr>
        <p:txBody>
          <a:bodyPr anchorCtr="0" anchor="t" bIns="91425" lIns="91425" rIns="91425" tIns="91425">
            <a:noAutofit/>
          </a:bodyPr>
          <a:lstStyle/>
          <a:p>
            <a:pPr lvl="0">
              <a:spcBef>
                <a:spcPts val="0"/>
              </a:spcBef>
              <a:buNone/>
            </a:pPr>
            <a:r>
              <a:rPr lang="ru"/>
              <a:t>В примере выше видно, что сначала мы создаем первый элемент массива с индексом «0» и присваиваем ему значение «А». Затем аналогичным образом создаем остальные 4 элемента массива. После этого при помощи оператора echo мы выводим третий элемент массива на экран. Как вы уже заметили, для того, чтобы вывести элемент массива на экран, нужно указать имя массива и индекс ячейки с данными.</a:t>
            </a:r>
          </a:p>
          <a:p>
            <a:pPr lvl="0">
              <a:spcBef>
                <a:spcPts val="0"/>
              </a:spcBef>
              <a:buNone/>
            </a:pPr>
            <a:r>
              <a:rPr lang="ru"/>
              <a:t>Кроме вышеприведенного способа, массив в php можно создать другим способом. Суть его состоит в использовании ключевого слова array. Для наглядности давайте рассмотрим тот же пример создания массива, но уже другим способом.</a:t>
            </a:r>
          </a:p>
        </p:txBody>
      </p:sp>
      <p:sp>
        <p:nvSpPr>
          <p:cNvPr id="89" name="Shape 89"/>
          <p:cNvSpPr txBox="1"/>
          <p:nvPr/>
        </p:nvSpPr>
        <p:spPr>
          <a:xfrm>
            <a:off x="0" y="3711225"/>
            <a:ext cx="9144000" cy="1241700"/>
          </a:xfrm>
          <a:prstGeom prst="rect">
            <a:avLst/>
          </a:prstGeom>
          <a:noFill/>
          <a:ln>
            <a:noFill/>
          </a:ln>
        </p:spPr>
        <p:txBody>
          <a:bodyPr anchorCtr="0" anchor="ctr" bIns="91425" lIns="91425" rIns="91425" tIns="91425">
            <a:noAutofit/>
          </a:bodyPr>
          <a:lstStyle/>
          <a:p>
            <a:pPr indent="-228600" lvl="0" marL="457200" rtl="0">
              <a:lnSpc>
                <a:spcPct val="115000"/>
              </a:lnSpc>
              <a:spcBef>
                <a:spcPts val="0"/>
              </a:spcBef>
              <a:buSzPct val="100000"/>
              <a:buFont typeface="Roboto"/>
              <a:buNone/>
            </a:pPr>
            <a:r>
              <a:rPr lang="ru" sz="1800">
                <a:highlight>
                  <a:srgbClr val="FFFFFF"/>
                </a:highlight>
                <a:latin typeface="Roboto"/>
                <a:ea typeface="Roboto"/>
                <a:cs typeface="Roboto"/>
                <a:sym typeface="Roboto"/>
              </a:rPr>
              <a:t>$name </a:t>
            </a:r>
            <a:r>
              <a:rPr lang="ru" sz="1800">
                <a:solidFill>
                  <a:srgbClr val="666600"/>
                </a:solidFill>
                <a:highlight>
                  <a:srgbClr val="FFFFFF"/>
                </a:highlight>
                <a:latin typeface="Roboto"/>
                <a:ea typeface="Roboto"/>
                <a:cs typeface="Roboto"/>
                <a:sym typeface="Roboto"/>
              </a:rPr>
              <a:t>=</a:t>
            </a:r>
            <a:r>
              <a:rPr lang="ru" sz="1800">
                <a:highlight>
                  <a:srgbClr val="FFFFFF"/>
                </a:highlight>
                <a:latin typeface="Roboto"/>
                <a:ea typeface="Roboto"/>
                <a:cs typeface="Roboto"/>
                <a:sym typeface="Roboto"/>
              </a:rPr>
              <a:t> array </a:t>
            </a:r>
            <a:r>
              <a:rPr lang="ru" sz="1800">
                <a:solidFill>
                  <a:srgbClr val="666600"/>
                </a:solidFill>
                <a:highlight>
                  <a:srgbClr val="FFFFFF"/>
                </a:highlight>
                <a:latin typeface="Roboto"/>
                <a:ea typeface="Roboto"/>
                <a:cs typeface="Roboto"/>
                <a:sym typeface="Roboto"/>
              </a:rPr>
              <a:t>(</a:t>
            </a:r>
            <a:r>
              <a:rPr lang="ru" sz="1800">
                <a:solidFill>
                  <a:srgbClr val="006666"/>
                </a:solidFill>
                <a:highlight>
                  <a:srgbClr val="FFFFFF"/>
                </a:highlight>
                <a:latin typeface="Roboto"/>
                <a:ea typeface="Roboto"/>
                <a:cs typeface="Roboto"/>
                <a:sym typeface="Roboto"/>
              </a:rPr>
              <a:t>0</a:t>
            </a:r>
            <a:r>
              <a:rPr lang="ru" sz="1800">
                <a:highlight>
                  <a:srgbClr val="FFFFFF"/>
                </a:highlight>
                <a:latin typeface="Roboto"/>
                <a:ea typeface="Roboto"/>
                <a:cs typeface="Roboto"/>
                <a:sym typeface="Roboto"/>
              </a:rPr>
              <a:t> </a:t>
            </a:r>
            <a:r>
              <a:rPr lang="ru" sz="1800">
                <a:solidFill>
                  <a:srgbClr val="666600"/>
                </a:solidFill>
                <a:highlight>
                  <a:srgbClr val="FFFFFF"/>
                </a:highlight>
                <a:latin typeface="Roboto"/>
                <a:ea typeface="Roboto"/>
                <a:cs typeface="Roboto"/>
                <a:sym typeface="Roboto"/>
              </a:rPr>
              <a:t>=&gt;</a:t>
            </a:r>
            <a:r>
              <a:rPr lang="ru" sz="1800">
                <a:highlight>
                  <a:srgbClr val="FFFFFF"/>
                </a:highlight>
                <a:latin typeface="Roboto"/>
                <a:ea typeface="Roboto"/>
                <a:cs typeface="Roboto"/>
                <a:sym typeface="Roboto"/>
              </a:rPr>
              <a:t> </a:t>
            </a:r>
            <a:r>
              <a:rPr lang="ru" sz="1800">
                <a:solidFill>
                  <a:srgbClr val="008800"/>
                </a:solidFill>
                <a:highlight>
                  <a:srgbClr val="FFFFFF"/>
                </a:highlight>
                <a:latin typeface="Roboto"/>
                <a:ea typeface="Roboto"/>
                <a:cs typeface="Roboto"/>
                <a:sym typeface="Roboto"/>
              </a:rPr>
              <a:t>"A"</a:t>
            </a:r>
            <a:r>
              <a:rPr lang="ru" sz="1800">
                <a:solidFill>
                  <a:srgbClr val="666600"/>
                </a:solidFill>
                <a:highlight>
                  <a:srgbClr val="FFFFFF"/>
                </a:highlight>
                <a:latin typeface="Roboto"/>
                <a:ea typeface="Roboto"/>
                <a:cs typeface="Roboto"/>
                <a:sym typeface="Roboto"/>
              </a:rPr>
              <a:t>,</a:t>
            </a:r>
            <a:r>
              <a:rPr lang="ru" sz="1800">
                <a:highlight>
                  <a:srgbClr val="FFFFFF"/>
                </a:highlight>
                <a:latin typeface="Roboto"/>
                <a:ea typeface="Roboto"/>
                <a:cs typeface="Roboto"/>
                <a:sym typeface="Roboto"/>
              </a:rPr>
              <a:t> </a:t>
            </a:r>
            <a:r>
              <a:rPr lang="ru" sz="1800">
                <a:solidFill>
                  <a:srgbClr val="006666"/>
                </a:solidFill>
                <a:highlight>
                  <a:srgbClr val="FFFFFF"/>
                </a:highlight>
                <a:latin typeface="Roboto"/>
                <a:ea typeface="Roboto"/>
                <a:cs typeface="Roboto"/>
                <a:sym typeface="Roboto"/>
              </a:rPr>
              <a:t>1</a:t>
            </a:r>
            <a:r>
              <a:rPr lang="ru" sz="1800">
                <a:highlight>
                  <a:srgbClr val="FFFFFF"/>
                </a:highlight>
                <a:latin typeface="Roboto"/>
                <a:ea typeface="Roboto"/>
                <a:cs typeface="Roboto"/>
                <a:sym typeface="Roboto"/>
              </a:rPr>
              <a:t> </a:t>
            </a:r>
            <a:r>
              <a:rPr lang="ru" sz="1800">
                <a:solidFill>
                  <a:srgbClr val="666600"/>
                </a:solidFill>
                <a:highlight>
                  <a:srgbClr val="FFFFFF"/>
                </a:highlight>
                <a:latin typeface="Roboto"/>
                <a:ea typeface="Roboto"/>
                <a:cs typeface="Roboto"/>
                <a:sym typeface="Roboto"/>
              </a:rPr>
              <a:t>=&gt;</a:t>
            </a:r>
            <a:r>
              <a:rPr lang="ru" sz="1800">
                <a:highlight>
                  <a:srgbClr val="FFFFFF"/>
                </a:highlight>
                <a:latin typeface="Roboto"/>
                <a:ea typeface="Roboto"/>
                <a:cs typeface="Roboto"/>
                <a:sym typeface="Roboto"/>
              </a:rPr>
              <a:t> </a:t>
            </a:r>
            <a:r>
              <a:rPr lang="ru" sz="1800">
                <a:solidFill>
                  <a:srgbClr val="008800"/>
                </a:solidFill>
                <a:highlight>
                  <a:srgbClr val="FFFFFF"/>
                </a:highlight>
                <a:latin typeface="Roboto"/>
                <a:ea typeface="Roboto"/>
                <a:cs typeface="Roboto"/>
                <a:sym typeface="Roboto"/>
              </a:rPr>
              <a:t>"B"</a:t>
            </a:r>
            <a:r>
              <a:rPr lang="ru" sz="1800">
                <a:solidFill>
                  <a:srgbClr val="666600"/>
                </a:solidFill>
                <a:highlight>
                  <a:srgbClr val="FFFFFF"/>
                </a:highlight>
                <a:latin typeface="Roboto"/>
                <a:ea typeface="Roboto"/>
                <a:cs typeface="Roboto"/>
                <a:sym typeface="Roboto"/>
              </a:rPr>
              <a:t>,</a:t>
            </a:r>
            <a:r>
              <a:rPr lang="ru" sz="1800">
                <a:highlight>
                  <a:srgbClr val="FFFFFF"/>
                </a:highlight>
                <a:latin typeface="Roboto"/>
                <a:ea typeface="Roboto"/>
                <a:cs typeface="Roboto"/>
                <a:sym typeface="Roboto"/>
              </a:rPr>
              <a:t> </a:t>
            </a:r>
            <a:r>
              <a:rPr lang="ru" sz="1800">
                <a:solidFill>
                  <a:srgbClr val="006666"/>
                </a:solidFill>
                <a:highlight>
                  <a:srgbClr val="FFFFFF"/>
                </a:highlight>
                <a:latin typeface="Roboto"/>
                <a:ea typeface="Roboto"/>
                <a:cs typeface="Roboto"/>
                <a:sym typeface="Roboto"/>
              </a:rPr>
              <a:t>2</a:t>
            </a:r>
            <a:r>
              <a:rPr lang="ru" sz="1800">
                <a:highlight>
                  <a:srgbClr val="FFFFFF"/>
                </a:highlight>
                <a:latin typeface="Roboto"/>
                <a:ea typeface="Roboto"/>
                <a:cs typeface="Roboto"/>
                <a:sym typeface="Roboto"/>
              </a:rPr>
              <a:t> </a:t>
            </a:r>
            <a:r>
              <a:rPr lang="ru" sz="1800">
                <a:solidFill>
                  <a:srgbClr val="666600"/>
                </a:solidFill>
                <a:highlight>
                  <a:srgbClr val="FFFFFF"/>
                </a:highlight>
                <a:latin typeface="Roboto"/>
                <a:ea typeface="Roboto"/>
                <a:cs typeface="Roboto"/>
                <a:sym typeface="Roboto"/>
              </a:rPr>
              <a:t>=&gt;</a:t>
            </a:r>
            <a:r>
              <a:rPr lang="ru" sz="1800">
                <a:highlight>
                  <a:srgbClr val="FFFFFF"/>
                </a:highlight>
                <a:latin typeface="Roboto"/>
                <a:ea typeface="Roboto"/>
                <a:cs typeface="Roboto"/>
                <a:sym typeface="Roboto"/>
              </a:rPr>
              <a:t> </a:t>
            </a:r>
            <a:r>
              <a:rPr lang="ru" sz="1800">
                <a:solidFill>
                  <a:srgbClr val="008800"/>
                </a:solidFill>
                <a:highlight>
                  <a:srgbClr val="FFFFFF"/>
                </a:highlight>
                <a:latin typeface="Roboto"/>
                <a:ea typeface="Roboto"/>
                <a:cs typeface="Roboto"/>
                <a:sym typeface="Roboto"/>
              </a:rPr>
              <a:t>"C"</a:t>
            </a:r>
            <a:r>
              <a:rPr lang="ru" sz="1800">
                <a:solidFill>
                  <a:srgbClr val="666600"/>
                </a:solidFill>
                <a:highlight>
                  <a:srgbClr val="FFFFFF"/>
                </a:highlight>
                <a:latin typeface="Roboto"/>
                <a:ea typeface="Roboto"/>
                <a:cs typeface="Roboto"/>
                <a:sym typeface="Roboto"/>
              </a:rPr>
              <a:t>,</a:t>
            </a:r>
            <a:r>
              <a:rPr lang="ru" sz="1800">
                <a:highlight>
                  <a:srgbClr val="FFFFFF"/>
                </a:highlight>
                <a:latin typeface="Roboto"/>
                <a:ea typeface="Roboto"/>
                <a:cs typeface="Roboto"/>
                <a:sym typeface="Roboto"/>
              </a:rPr>
              <a:t> </a:t>
            </a:r>
            <a:r>
              <a:rPr lang="ru" sz="1800">
                <a:solidFill>
                  <a:srgbClr val="006666"/>
                </a:solidFill>
                <a:highlight>
                  <a:srgbClr val="FFFFFF"/>
                </a:highlight>
                <a:latin typeface="Roboto"/>
                <a:ea typeface="Roboto"/>
                <a:cs typeface="Roboto"/>
                <a:sym typeface="Roboto"/>
              </a:rPr>
              <a:t>3</a:t>
            </a:r>
            <a:r>
              <a:rPr lang="ru" sz="1800">
                <a:highlight>
                  <a:srgbClr val="FFFFFF"/>
                </a:highlight>
                <a:latin typeface="Roboto"/>
                <a:ea typeface="Roboto"/>
                <a:cs typeface="Roboto"/>
                <a:sym typeface="Roboto"/>
              </a:rPr>
              <a:t> </a:t>
            </a:r>
            <a:r>
              <a:rPr lang="ru" sz="1800">
                <a:solidFill>
                  <a:srgbClr val="666600"/>
                </a:solidFill>
                <a:highlight>
                  <a:srgbClr val="FFFFFF"/>
                </a:highlight>
                <a:latin typeface="Roboto"/>
                <a:ea typeface="Roboto"/>
                <a:cs typeface="Roboto"/>
                <a:sym typeface="Roboto"/>
              </a:rPr>
              <a:t>=&gt;</a:t>
            </a:r>
            <a:r>
              <a:rPr lang="ru" sz="1800">
                <a:highlight>
                  <a:srgbClr val="FFFFFF"/>
                </a:highlight>
                <a:latin typeface="Roboto"/>
                <a:ea typeface="Roboto"/>
                <a:cs typeface="Roboto"/>
                <a:sym typeface="Roboto"/>
              </a:rPr>
              <a:t> </a:t>
            </a:r>
            <a:r>
              <a:rPr lang="ru" sz="1800">
                <a:solidFill>
                  <a:srgbClr val="008800"/>
                </a:solidFill>
                <a:highlight>
                  <a:srgbClr val="FFFFFF"/>
                </a:highlight>
                <a:latin typeface="Roboto"/>
                <a:ea typeface="Roboto"/>
                <a:cs typeface="Roboto"/>
                <a:sym typeface="Roboto"/>
              </a:rPr>
              <a:t>"D"</a:t>
            </a:r>
            <a:r>
              <a:rPr lang="ru" sz="1800">
                <a:solidFill>
                  <a:srgbClr val="666600"/>
                </a:solidFill>
                <a:highlight>
                  <a:srgbClr val="FFFFFF"/>
                </a:highlight>
                <a:latin typeface="Roboto"/>
                <a:ea typeface="Roboto"/>
                <a:cs typeface="Roboto"/>
                <a:sym typeface="Roboto"/>
              </a:rPr>
              <a:t>,</a:t>
            </a:r>
            <a:r>
              <a:rPr lang="ru" sz="1800">
                <a:highlight>
                  <a:srgbClr val="FFFFFF"/>
                </a:highlight>
                <a:latin typeface="Roboto"/>
                <a:ea typeface="Roboto"/>
                <a:cs typeface="Roboto"/>
                <a:sym typeface="Roboto"/>
              </a:rPr>
              <a:t> </a:t>
            </a:r>
            <a:r>
              <a:rPr lang="ru" sz="1800">
                <a:solidFill>
                  <a:srgbClr val="006666"/>
                </a:solidFill>
                <a:highlight>
                  <a:srgbClr val="FFFFFF"/>
                </a:highlight>
                <a:latin typeface="Roboto"/>
                <a:ea typeface="Roboto"/>
                <a:cs typeface="Roboto"/>
                <a:sym typeface="Roboto"/>
              </a:rPr>
              <a:t>4</a:t>
            </a:r>
            <a:r>
              <a:rPr lang="ru" sz="1800">
                <a:highlight>
                  <a:srgbClr val="FFFFFF"/>
                </a:highlight>
                <a:latin typeface="Roboto"/>
                <a:ea typeface="Roboto"/>
                <a:cs typeface="Roboto"/>
                <a:sym typeface="Roboto"/>
              </a:rPr>
              <a:t> </a:t>
            </a:r>
            <a:r>
              <a:rPr lang="ru" sz="1800">
                <a:solidFill>
                  <a:srgbClr val="666600"/>
                </a:solidFill>
                <a:highlight>
                  <a:srgbClr val="FFFFFF"/>
                </a:highlight>
                <a:latin typeface="Roboto"/>
                <a:ea typeface="Roboto"/>
                <a:cs typeface="Roboto"/>
                <a:sym typeface="Roboto"/>
              </a:rPr>
              <a:t>=&gt;</a:t>
            </a:r>
            <a:r>
              <a:rPr lang="ru" sz="1800">
                <a:highlight>
                  <a:srgbClr val="FFFFFF"/>
                </a:highlight>
                <a:latin typeface="Roboto"/>
                <a:ea typeface="Roboto"/>
                <a:cs typeface="Roboto"/>
                <a:sym typeface="Roboto"/>
              </a:rPr>
              <a:t> </a:t>
            </a:r>
            <a:r>
              <a:rPr lang="ru" sz="1800">
                <a:solidFill>
                  <a:srgbClr val="008800"/>
                </a:solidFill>
                <a:highlight>
                  <a:srgbClr val="FFFFFF"/>
                </a:highlight>
                <a:latin typeface="Roboto"/>
                <a:ea typeface="Roboto"/>
                <a:cs typeface="Roboto"/>
                <a:sym typeface="Roboto"/>
              </a:rPr>
              <a:t>"E"</a:t>
            </a:r>
            <a:r>
              <a:rPr lang="ru" sz="1800">
                <a:solidFill>
                  <a:srgbClr val="666600"/>
                </a:solidFill>
                <a:highlight>
                  <a:srgbClr val="FFFFFF"/>
                </a:highlight>
                <a:latin typeface="Roboto"/>
                <a:ea typeface="Roboto"/>
                <a:cs typeface="Roboto"/>
                <a:sym typeface="Roboto"/>
              </a:rPr>
              <a: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idx="1" type="body"/>
          </p:nvPr>
        </p:nvSpPr>
        <p:spPr>
          <a:xfrm>
            <a:off x="311700" y="225775"/>
            <a:ext cx="8520600" cy="4342800"/>
          </a:xfrm>
          <a:prstGeom prst="rect">
            <a:avLst/>
          </a:prstGeom>
        </p:spPr>
        <p:txBody>
          <a:bodyPr anchorCtr="0" anchor="t" bIns="91425" lIns="91425" rIns="91425" tIns="91425">
            <a:noAutofit/>
          </a:bodyPr>
          <a:lstStyle/>
          <a:p>
            <a:pPr lvl="0">
              <a:spcBef>
                <a:spcPts val="0"/>
              </a:spcBef>
              <a:buNone/>
            </a:pPr>
            <a:r>
              <a:rPr lang="ru"/>
              <a:t>Этот способ тоже очень простой. Для создания массива мы создаем переменную $name, затем ставим знак присваивания «=» и указываем что это массив (array). После этого создаем ячейки и заполняем их данными. Делается это при помощи указания индекса и присвоения ему значения при помощи знаков «=» и «&gt;». То есть «0 =&gt; «A»» означает, что ячейке с индексом «0» мы присваиваем значение «А». Немного неудобно объяснять эту тему текстово но, думаю, вы поняли о чем идет речь.</a:t>
            </a:r>
          </a:p>
          <a:p>
            <a:pPr lvl="0">
              <a:spcBef>
                <a:spcPts val="0"/>
              </a:spcBef>
              <a:buNone/>
            </a:pPr>
            <a:r>
              <a:rPr lang="ru"/>
              <a:t>Также сразу хочется заметить, что если в создаваемом массиве индекс первого элемента равняется нулю, то индексы можно не проставлять. В этом случае PHP проставит индексы автоматически начиная с нуля. Все это будет выглядеть следующим образом.</a:t>
            </a: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idx="1" type="body"/>
          </p:nvPr>
        </p:nvSpPr>
        <p:spPr>
          <a:xfrm>
            <a:off x="311700" y="310450"/>
            <a:ext cx="3307800" cy="804300"/>
          </a:xfrm>
          <a:prstGeom prst="rect">
            <a:avLst/>
          </a:prstGeom>
        </p:spPr>
        <p:txBody>
          <a:bodyPr anchorCtr="0" anchor="t" bIns="91425" lIns="91425" rIns="91425" tIns="91425">
            <a:noAutofit/>
          </a:bodyPr>
          <a:lstStyle/>
          <a:p>
            <a:pPr lvl="0" rtl="0" algn="ctr">
              <a:spcBef>
                <a:spcPts val="0"/>
              </a:spcBef>
              <a:buNone/>
            </a:pPr>
            <a:r>
              <a:rPr lang="ru"/>
              <a:t>Первый вариант создания массивов в PHP</a:t>
            </a:r>
          </a:p>
          <a:p>
            <a:pPr lvl="0">
              <a:spcBef>
                <a:spcPts val="0"/>
              </a:spcBef>
              <a:buNone/>
            </a:pPr>
            <a:r>
              <a:t/>
            </a:r>
            <a:endParaRPr/>
          </a:p>
        </p:txBody>
      </p:sp>
      <p:sp>
        <p:nvSpPr>
          <p:cNvPr id="100" name="Shape 100"/>
          <p:cNvSpPr txBox="1"/>
          <p:nvPr/>
        </p:nvSpPr>
        <p:spPr>
          <a:xfrm>
            <a:off x="112875" y="1354675"/>
            <a:ext cx="2758800" cy="3499500"/>
          </a:xfrm>
          <a:prstGeom prst="rect">
            <a:avLst/>
          </a:prstGeom>
          <a:noFill/>
          <a:ln>
            <a:noFill/>
          </a:ln>
        </p:spPr>
        <p:txBody>
          <a:bodyPr anchorCtr="0" anchor="ctr" bIns="91425" lIns="91425" rIns="91425" tIns="91425">
            <a:noAutofit/>
          </a:bodyPr>
          <a:lstStyle/>
          <a:p>
            <a:pPr indent="-228600" lvl="0" marL="457200" rtl="0">
              <a:lnSpc>
                <a:spcPct val="115000"/>
              </a:lnSpc>
              <a:spcBef>
                <a:spcPts val="0"/>
              </a:spcBef>
              <a:buSzPct val="100000"/>
              <a:buFont typeface="Roboto"/>
              <a:buNone/>
            </a:pPr>
            <a:r>
              <a:rPr lang="ru" sz="2400">
                <a:highlight>
                  <a:srgbClr val="FFFFFF"/>
                </a:highlight>
                <a:latin typeface="Roboto"/>
                <a:ea typeface="Roboto"/>
                <a:cs typeface="Roboto"/>
                <a:sym typeface="Roboto"/>
              </a:rPr>
              <a:t>$name</a:t>
            </a:r>
            <a:r>
              <a:rPr lang="ru" sz="2400">
                <a:solidFill>
                  <a:srgbClr val="666600"/>
                </a:solidFill>
                <a:highlight>
                  <a:srgbClr val="FFFFFF"/>
                </a:highlight>
                <a:latin typeface="Roboto"/>
                <a:ea typeface="Roboto"/>
                <a:cs typeface="Roboto"/>
                <a:sym typeface="Roboto"/>
              </a:rPr>
              <a:t>[]</a:t>
            </a:r>
            <a:r>
              <a:rPr lang="ru" sz="2400">
                <a:highlight>
                  <a:srgbClr val="FFFFFF"/>
                </a:highlight>
                <a:latin typeface="Roboto"/>
                <a:ea typeface="Roboto"/>
                <a:cs typeface="Roboto"/>
                <a:sym typeface="Roboto"/>
              </a:rPr>
              <a:t> </a:t>
            </a:r>
            <a:r>
              <a:rPr lang="ru" sz="2400">
                <a:solidFill>
                  <a:srgbClr val="666600"/>
                </a:solidFill>
                <a:highlight>
                  <a:srgbClr val="FFFFFF"/>
                </a:highlight>
                <a:latin typeface="Roboto"/>
                <a:ea typeface="Roboto"/>
                <a:cs typeface="Roboto"/>
                <a:sym typeface="Roboto"/>
              </a:rPr>
              <a:t>=</a:t>
            </a:r>
            <a:r>
              <a:rPr lang="ru" sz="2400">
                <a:highlight>
                  <a:srgbClr val="FFFFFF"/>
                </a:highlight>
                <a:latin typeface="Roboto"/>
                <a:ea typeface="Roboto"/>
                <a:cs typeface="Roboto"/>
                <a:sym typeface="Roboto"/>
              </a:rPr>
              <a:t> </a:t>
            </a:r>
            <a:r>
              <a:rPr lang="ru" sz="2400">
                <a:solidFill>
                  <a:srgbClr val="008800"/>
                </a:solidFill>
                <a:highlight>
                  <a:srgbClr val="FFFFFF"/>
                </a:highlight>
                <a:latin typeface="Roboto"/>
                <a:ea typeface="Roboto"/>
                <a:cs typeface="Roboto"/>
                <a:sym typeface="Roboto"/>
              </a:rPr>
              <a:t>"A"</a:t>
            </a:r>
            <a:r>
              <a:rPr lang="ru" sz="2400">
                <a:solidFill>
                  <a:srgbClr val="666600"/>
                </a:solidFill>
                <a:highlight>
                  <a:srgbClr val="FFFFFF"/>
                </a:highlight>
                <a:latin typeface="Roboto"/>
                <a:ea typeface="Roboto"/>
                <a:cs typeface="Roboto"/>
                <a:sym typeface="Roboto"/>
              </a:rPr>
              <a:t>;</a:t>
            </a:r>
          </a:p>
          <a:p>
            <a:pPr indent="-228600" lvl="0" marL="457200" rtl="0">
              <a:lnSpc>
                <a:spcPct val="115000"/>
              </a:lnSpc>
              <a:spcBef>
                <a:spcPts val="0"/>
              </a:spcBef>
              <a:buSzPct val="100000"/>
              <a:buFont typeface="Roboto"/>
              <a:buNone/>
            </a:pPr>
            <a:r>
              <a:rPr lang="ru" sz="2400">
                <a:highlight>
                  <a:srgbClr val="F6F6F6"/>
                </a:highlight>
                <a:latin typeface="Roboto"/>
                <a:ea typeface="Roboto"/>
                <a:cs typeface="Roboto"/>
                <a:sym typeface="Roboto"/>
              </a:rPr>
              <a:t>$name</a:t>
            </a:r>
            <a:r>
              <a:rPr lang="ru" sz="2400">
                <a:solidFill>
                  <a:srgbClr val="666600"/>
                </a:solidFill>
                <a:highlight>
                  <a:srgbClr val="F6F6F6"/>
                </a:highlight>
                <a:latin typeface="Roboto"/>
                <a:ea typeface="Roboto"/>
                <a:cs typeface="Roboto"/>
                <a:sym typeface="Roboto"/>
              </a:rPr>
              <a:t>[]</a:t>
            </a:r>
            <a:r>
              <a:rPr lang="ru" sz="2400">
                <a:highlight>
                  <a:srgbClr val="F6F6F6"/>
                </a:highlight>
                <a:latin typeface="Roboto"/>
                <a:ea typeface="Roboto"/>
                <a:cs typeface="Roboto"/>
                <a:sym typeface="Roboto"/>
              </a:rPr>
              <a:t> </a:t>
            </a:r>
            <a:r>
              <a:rPr lang="ru" sz="2400">
                <a:solidFill>
                  <a:srgbClr val="666600"/>
                </a:solidFill>
                <a:highlight>
                  <a:srgbClr val="F6F6F6"/>
                </a:highlight>
                <a:latin typeface="Roboto"/>
                <a:ea typeface="Roboto"/>
                <a:cs typeface="Roboto"/>
                <a:sym typeface="Roboto"/>
              </a:rPr>
              <a:t>=</a:t>
            </a:r>
            <a:r>
              <a:rPr lang="ru" sz="2400">
                <a:highlight>
                  <a:srgbClr val="F6F6F6"/>
                </a:highlight>
                <a:latin typeface="Roboto"/>
                <a:ea typeface="Roboto"/>
                <a:cs typeface="Roboto"/>
                <a:sym typeface="Roboto"/>
              </a:rPr>
              <a:t> </a:t>
            </a:r>
            <a:r>
              <a:rPr lang="ru" sz="2400">
                <a:solidFill>
                  <a:srgbClr val="008800"/>
                </a:solidFill>
                <a:highlight>
                  <a:srgbClr val="F6F6F6"/>
                </a:highlight>
                <a:latin typeface="Roboto"/>
                <a:ea typeface="Roboto"/>
                <a:cs typeface="Roboto"/>
                <a:sym typeface="Roboto"/>
              </a:rPr>
              <a:t>"B"</a:t>
            </a:r>
            <a:r>
              <a:rPr lang="ru" sz="2400">
                <a:solidFill>
                  <a:srgbClr val="666600"/>
                </a:solidFill>
                <a:highlight>
                  <a:srgbClr val="F6F6F6"/>
                </a:highlight>
                <a:latin typeface="Roboto"/>
                <a:ea typeface="Roboto"/>
                <a:cs typeface="Roboto"/>
                <a:sym typeface="Roboto"/>
              </a:rPr>
              <a:t>;</a:t>
            </a:r>
          </a:p>
          <a:p>
            <a:pPr indent="-228600" lvl="0" marL="457200" rtl="0">
              <a:lnSpc>
                <a:spcPct val="115000"/>
              </a:lnSpc>
              <a:spcBef>
                <a:spcPts val="0"/>
              </a:spcBef>
              <a:buSzPct val="100000"/>
              <a:buFont typeface="Roboto"/>
              <a:buNone/>
            </a:pPr>
            <a:r>
              <a:rPr lang="ru" sz="2400">
                <a:highlight>
                  <a:srgbClr val="FFFFFF"/>
                </a:highlight>
                <a:latin typeface="Roboto"/>
                <a:ea typeface="Roboto"/>
                <a:cs typeface="Roboto"/>
                <a:sym typeface="Roboto"/>
              </a:rPr>
              <a:t>$name</a:t>
            </a:r>
            <a:r>
              <a:rPr lang="ru" sz="2400">
                <a:solidFill>
                  <a:srgbClr val="666600"/>
                </a:solidFill>
                <a:highlight>
                  <a:srgbClr val="FFFFFF"/>
                </a:highlight>
                <a:latin typeface="Roboto"/>
                <a:ea typeface="Roboto"/>
                <a:cs typeface="Roboto"/>
                <a:sym typeface="Roboto"/>
              </a:rPr>
              <a:t>[]</a:t>
            </a:r>
            <a:r>
              <a:rPr lang="ru" sz="2400">
                <a:highlight>
                  <a:srgbClr val="FFFFFF"/>
                </a:highlight>
                <a:latin typeface="Roboto"/>
                <a:ea typeface="Roboto"/>
                <a:cs typeface="Roboto"/>
                <a:sym typeface="Roboto"/>
              </a:rPr>
              <a:t> </a:t>
            </a:r>
            <a:r>
              <a:rPr lang="ru" sz="2400">
                <a:solidFill>
                  <a:srgbClr val="666600"/>
                </a:solidFill>
                <a:highlight>
                  <a:srgbClr val="FFFFFF"/>
                </a:highlight>
                <a:latin typeface="Roboto"/>
                <a:ea typeface="Roboto"/>
                <a:cs typeface="Roboto"/>
                <a:sym typeface="Roboto"/>
              </a:rPr>
              <a:t>=</a:t>
            </a:r>
            <a:r>
              <a:rPr lang="ru" sz="2400">
                <a:highlight>
                  <a:srgbClr val="FFFFFF"/>
                </a:highlight>
                <a:latin typeface="Roboto"/>
                <a:ea typeface="Roboto"/>
                <a:cs typeface="Roboto"/>
                <a:sym typeface="Roboto"/>
              </a:rPr>
              <a:t> </a:t>
            </a:r>
            <a:r>
              <a:rPr lang="ru" sz="2400">
                <a:solidFill>
                  <a:srgbClr val="008800"/>
                </a:solidFill>
                <a:highlight>
                  <a:srgbClr val="FFFFFF"/>
                </a:highlight>
                <a:latin typeface="Roboto"/>
                <a:ea typeface="Roboto"/>
                <a:cs typeface="Roboto"/>
                <a:sym typeface="Roboto"/>
              </a:rPr>
              <a:t>"C"</a:t>
            </a:r>
            <a:r>
              <a:rPr lang="ru" sz="2400">
                <a:solidFill>
                  <a:srgbClr val="666600"/>
                </a:solidFill>
                <a:highlight>
                  <a:srgbClr val="FFFFFF"/>
                </a:highlight>
                <a:latin typeface="Roboto"/>
                <a:ea typeface="Roboto"/>
                <a:cs typeface="Roboto"/>
                <a:sym typeface="Roboto"/>
              </a:rPr>
              <a:t>;</a:t>
            </a:r>
          </a:p>
          <a:p>
            <a:pPr indent="-228600" lvl="0" marL="457200" rtl="0">
              <a:lnSpc>
                <a:spcPct val="115000"/>
              </a:lnSpc>
              <a:spcBef>
                <a:spcPts val="0"/>
              </a:spcBef>
              <a:buSzPct val="100000"/>
              <a:buFont typeface="Roboto"/>
              <a:buNone/>
            </a:pPr>
            <a:r>
              <a:rPr lang="ru" sz="2400">
                <a:highlight>
                  <a:srgbClr val="F6F6F6"/>
                </a:highlight>
                <a:latin typeface="Roboto"/>
                <a:ea typeface="Roboto"/>
                <a:cs typeface="Roboto"/>
                <a:sym typeface="Roboto"/>
              </a:rPr>
              <a:t>$name</a:t>
            </a:r>
            <a:r>
              <a:rPr lang="ru" sz="2400">
                <a:solidFill>
                  <a:srgbClr val="666600"/>
                </a:solidFill>
                <a:highlight>
                  <a:srgbClr val="F6F6F6"/>
                </a:highlight>
                <a:latin typeface="Roboto"/>
                <a:ea typeface="Roboto"/>
                <a:cs typeface="Roboto"/>
                <a:sym typeface="Roboto"/>
              </a:rPr>
              <a:t>[]</a:t>
            </a:r>
            <a:r>
              <a:rPr lang="ru" sz="2400">
                <a:highlight>
                  <a:srgbClr val="F6F6F6"/>
                </a:highlight>
                <a:latin typeface="Roboto"/>
                <a:ea typeface="Roboto"/>
                <a:cs typeface="Roboto"/>
                <a:sym typeface="Roboto"/>
              </a:rPr>
              <a:t> </a:t>
            </a:r>
            <a:r>
              <a:rPr lang="ru" sz="2400">
                <a:solidFill>
                  <a:srgbClr val="666600"/>
                </a:solidFill>
                <a:highlight>
                  <a:srgbClr val="F6F6F6"/>
                </a:highlight>
                <a:latin typeface="Roboto"/>
                <a:ea typeface="Roboto"/>
                <a:cs typeface="Roboto"/>
                <a:sym typeface="Roboto"/>
              </a:rPr>
              <a:t>=</a:t>
            </a:r>
            <a:r>
              <a:rPr lang="ru" sz="2400">
                <a:highlight>
                  <a:srgbClr val="F6F6F6"/>
                </a:highlight>
                <a:latin typeface="Roboto"/>
                <a:ea typeface="Roboto"/>
                <a:cs typeface="Roboto"/>
                <a:sym typeface="Roboto"/>
              </a:rPr>
              <a:t> </a:t>
            </a:r>
            <a:r>
              <a:rPr lang="ru" sz="2400">
                <a:solidFill>
                  <a:srgbClr val="008800"/>
                </a:solidFill>
                <a:highlight>
                  <a:srgbClr val="F6F6F6"/>
                </a:highlight>
                <a:latin typeface="Roboto"/>
                <a:ea typeface="Roboto"/>
                <a:cs typeface="Roboto"/>
                <a:sym typeface="Roboto"/>
              </a:rPr>
              <a:t>"D"</a:t>
            </a:r>
            <a:r>
              <a:rPr lang="ru" sz="2400">
                <a:solidFill>
                  <a:srgbClr val="666600"/>
                </a:solidFill>
                <a:highlight>
                  <a:srgbClr val="F6F6F6"/>
                </a:highlight>
                <a:latin typeface="Roboto"/>
                <a:ea typeface="Roboto"/>
                <a:cs typeface="Roboto"/>
                <a:sym typeface="Roboto"/>
              </a:rPr>
              <a:t>;</a:t>
            </a:r>
          </a:p>
          <a:p>
            <a:pPr indent="-228600" lvl="0" marL="457200" rtl="0">
              <a:lnSpc>
                <a:spcPct val="115000"/>
              </a:lnSpc>
              <a:spcBef>
                <a:spcPts val="0"/>
              </a:spcBef>
              <a:buSzPct val="100000"/>
              <a:buFont typeface="Roboto"/>
              <a:buNone/>
            </a:pPr>
            <a:r>
              <a:rPr lang="ru" sz="2400">
                <a:highlight>
                  <a:srgbClr val="FFFFFF"/>
                </a:highlight>
                <a:latin typeface="Roboto"/>
                <a:ea typeface="Roboto"/>
                <a:cs typeface="Roboto"/>
                <a:sym typeface="Roboto"/>
              </a:rPr>
              <a:t>$name</a:t>
            </a:r>
            <a:r>
              <a:rPr lang="ru" sz="2400">
                <a:solidFill>
                  <a:srgbClr val="666600"/>
                </a:solidFill>
                <a:highlight>
                  <a:srgbClr val="FFFFFF"/>
                </a:highlight>
                <a:latin typeface="Roboto"/>
                <a:ea typeface="Roboto"/>
                <a:cs typeface="Roboto"/>
                <a:sym typeface="Roboto"/>
              </a:rPr>
              <a:t>[]</a:t>
            </a:r>
            <a:r>
              <a:rPr lang="ru" sz="2400">
                <a:highlight>
                  <a:srgbClr val="FFFFFF"/>
                </a:highlight>
                <a:latin typeface="Roboto"/>
                <a:ea typeface="Roboto"/>
                <a:cs typeface="Roboto"/>
                <a:sym typeface="Roboto"/>
              </a:rPr>
              <a:t> </a:t>
            </a:r>
            <a:r>
              <a:rPr lang="ru" sz="2400">
                <a:solidFill>
                  <a:srgbClr val="666600"/>
                </a:solidFill>
                <a:highlight>
                  <a:srgbClr val="FFFFFF"/>
                </a:highlight>
                <a:latin typeface="Roboto"/>
                <a:ea typeface="Roboto"/>
                <a:cs typeface="Roboto"/>
                <a:sym typeface="Roboto"/>
              </a:rPr>
              <a:t>=</a:t>
            </a:r>
            <a:r>
              <a:rPr lang="ru" sz="2400">
                <a:highlight>
                  <a:srgbClr val="FFFFFF"/>
                </a:highlight>
                <a:latin typeface="Roboto"/>
                <a:ea typeface="Roboto"/>
                <a:cs typeface="Roboto"/>
                <a:sym typeface="Roboto"/>
              </a:rPr>
              <a:t> </a:t>
            </a:r>
            <a:r>
              <a:rPr lang="ru" sz="2400">
                <a:solidFill>
                  <a:srgbClr val="008800"/>
                </a:solidFill>
                <a:highlight>
                  <a:srgbClr val="FFFFFF"/>
                </a:highlight>
                <a:latin typeface="Roboto"/>
                <a:ea typeface="Roboto"/>
                <a:cs typeface="Roboto"/>
                <a:sym typeface="Roboto"/>
              </a:rPr>
              <a:t>"E"</a:t>
            </a:r>
            <a:r>
              <a:rPr lang="ru" sz="2400">
                <a:solidFill>
                  <a:srgbClr val="666600"/>
                </a:solidFill>
                <a:highlight>
                  <a:srgbClr val="FFFFFF"/>
                </a:highlight>
                <a:latin typeface="Roboto"/>
                <a:ea typeface="Roboto"/>
                <a:cs typeface="Roboto"/>
                <a:sym typeface="Roboto"/>
              </a:rPr>
              <a:t>;</a:t>
            </a:r>
          </a:p>
        </p:txBody>
      </p:sp>
      <p:sp>
        <p:nvSpPr>
          <p:cNvPr id="101" name="Shape 101"/>
          <p:cNvSpPr txBox="1"/>
          <p:nvPr>
            <p:ph idx="1" type="body"/>
          </p:nvPr>
        </p:nvSpPr>
        <p:spPr>
          <a:xfrm>
            <a:off x="4000500" y="310450"/>
            <a:ext cx="4717500" cy="804300"/>
          </a:xfrm>
          <a:prstGeom prst="rect">
            <a:avLst/>
          </a:prstGeom>
        </p:spPr>
        <p:txBody>
          <a:bodyPr anchorCtr="0" anchor="t" bIns="91425" lIns="91425" rIns="91425" tIns="91425">
            <a:noAutofit/>
          </a:bodyPr>
          <a:lstStyle/>
          <a:p>
            <a:pPr lvl="0" rtl="0" algn="ctr">
              <a:spcBef>
                <a:spcPts val="0"/>
              </a:spcBef>
              <a:buNone/>
            </a:pPr>
            <a:r>
              <a:rPr lang="ru"/>
              <a:t>Второй вариант создания массивов в PHP</a:t>
            </a:r>
          </a:p>
          <a:p>
            <a:pPr lvl="0" rtl="0">
              <a:spcBef>
                <a:spcPts val="0"/>
              </a:spcBef>
              <a:buNone/>
            </a:pPr>
            <a:r>
              <a:t/>
            </a:r>
            <a:endParaRPr/>
          </a:p>
        </p:txBody>
      </p:sp>
      <p:sp>
        <p:nvSpPr>
          <p:cNvPr id="102" name="Shape 102"/>
          <p:cNvSpPr txBox="1"/>
          <p:nvPr/>
        </p:nvSpPr>
        <p:spPr>
          <a:xfrm>
            <a:off x="3619500" y="1453450"/>
            <a:ext cx="5362200" cy="3000000"/>
          </a:xfrm>
          <a:prstGeom prst="rect">
            <a:avLst/>
          </a:prstGeom>
          <a:noFill/>
          <a:ln>
            <a:noFill/>
          </a:ln>
        </p:spPr>
        <p:txBody>
          <a:bodyPr anchorCtr="0" anchor="ctr" bIns="91425" lIns="91425" rIns="91425" tIns="91425">
            <a:noAutofit/>
          </a:bodyPr>
          <a:lstStyle/>
          <a:p>
            <a:pPr indent="-228600" lvl="0" marL="457200" rtl="0">
              <a:lnSpc>
                <a:spcPct val="115000"/>
              </a:lnSpc>
              <a:spcBef>
                <a:spcPts val="0"/>
              </a:spcBef>
              <a:buSzPct val="100000"/>
              <a:buFont typeface="Roboto"/>
              <a:buNone/>
            </a:pPr>
            <a:r>
              <a:rPr lang="ru" sz="2400">
                <a:highlight>
                  <a:srgbClr val="FFFFFF"/>
                </a:highlight>
                <a:latin typeface="Roboto"/>
                <a:ea typeface="Roboto"/>
                <a:cs typeface="Roboto"/>
                <a:sym typeface="Roboto"/>
              </a:rPr>
              <a:t>$name </a:t>
            </a:r>
            <a:r>
              <a:rPr lang="ru" sz="2400">
                <a:solidFill>
                  <a:srgbClr val="666600"/>
                </a:solidFill>
                <a:highlight>
                  <a:srgbClr val="FFFFFF"/>
                </a:highlight>
                <a:latin typeface="Roboto"/>
                <a:ea typeface="Roboto"/>
                <a:cs typeface="Roboto"/>
                <a:sym typeface="Roboto"/>
              </a:rPr>
              <a:t>=</a:t>
            </a:r>
            <a:r>
              <a:rPr lang="ru" sz="2400">
                <a:highlight>
                  <a:srgbClr val="FFFFFF"/>
                </a:highlight>
                <a:latin typeface="Roboto"/>
                <a:ea typeface="Roboto"/>
                <a:cs typeface="Roboto"/>
                <a:sym typeface="Roboto"/>
              </a:rPr>
              <a:t> array</a:t>
            </a:r>
            <a:r>
              <a:rPr lang="ru" sz="2400">
                <a:solidFill>
                  <a:srgbClr val="666600"/>
                </a:solidFill>
                <a:highlight>
                  <a:srgbClr val="FFFFFF"/>
                </a:highlight>
                <a:latin typeface="Roboto"/>
                <a:ea typeface="Roboto"/>
                <a:cs typeface="Roboto"/>
                <a:sym typeface="Roboto"/>
              </a:rPr>
              <a:t>(</a:t>
            </a:r>
            <a:r>
              <a:rPr lang="ru" sz="2400">
                <a:solidFill>
                  <a:srgbClr val="008800"/>
                </a:solidFill>
                <a:highlight>
                  <a:srgbClr val="FFFFFF"/>
                </a:highlight>
                <a:latin typeface="Roboto"/>
                <a:ea typeface="Roboto"/>
                <a:cs typeface="Roboto"/>
                <a:sym typeface="Roboto"/>
              </a:rPr>
              <a:t>"A"</a:t>
            </a:r>
            <a:r>
              <a:rPr lang="ru" sz="2400">
                <a:solidFill>
                  <a:srgbClr val="666600"/>
                </a:solidFill>
                <a:highlight>
                  <a:srgbClr val="FFFFFF"/>
                </a:highlight>
                <a:latin typeface="Roboto"/>
                <a:ea typeface="Roboto"/>
                <a:cs typeface="Roboto"/>
                <a:sym typeface="Roboto"/>
              </a:rPr>
              <a:t>,</a:t>
            </a:r>
            <a:r>
              <a:rPr lang="ru" sz="2400">
                <a:highlight>
                  <a:srgbClr val="FFFFFF"/>
                </a:highlight>
                <a:latin typeface="Roboto"/>
                <a:ea typeface="Roboto"/>
                <a:cs typeface="Roboto"/>
                <a:sym typeface="Roboto"/>
              </a:rPr>
              <a:t> </a:t>
            </a:r>
            <a:r>
              <a:rPr lang="ru" sz="2400">
                <a:solidFill>
                  <a:srgbClr val="008800"/>
                </a:solidFill>
                <a:highlight>
                  <a:srgbClr val="FFFFFF"/>
                </a:highlight>
                <a:latin typeface="Roboto"/>
                <a:ea typeface="Roboto"/>
                <a:cs typeface="Roboto"/>
                <a:sym typeface="Roboto"/>
              </a:rPr>
              <a:t>"B"</a:t>
            </a:r>
            <a:r>
              <a:rPr lang="ru" sz="2400">
                <a:solidFill>
                  <a:srgbClr val="666600"/>
                </a:solidFill>
                <a:highlight>
                  <a:srgbClr val="FFFFFF"/>
                </a:highlight>
                <a:latin typeface="Roboto"/>
                <a:ea typeface="Roboto"/>
                <a:cs typeface="Roboto"/>
                <a:sym typeface="Roboto"/>
              </a:rPr>
              <a:t>,</a:t>
            </a:r>
            <a:r>
              <a:rPr lang="ru" sz="2400">
                <a:highlight>
                  <a:srgbClr val="FFFFFF"/>
                </a:highlight>
                <a:latin typeface="Roboto"/>
                <a:ea typeface="Roboto"/>
                <a:cs typeface="Roboto"/>
                <a:sym typeface="Roboto"/>
              </a:rPr>
              <a:t> </a:t>
            </a:r>
            <a:r>
              <a:rPr lang="ru" sz="2400">
                <a:solidFill>
                  <a:srgbClr val="008800"/>
                </a:solidFill>
                <a:highlight>
                  <a:srgbClr val="FFFFFF"/>
                </a:highlight>
                <a:latin typeface="Roboto"/>
                <a:ea typeface="Roboto"/>
                <a:cs typeface="Roboto"/>
                <a:sym typeface="Roboto"/>
              </a:rPr>
              <a:t>"C"</a:t>
            </a:r>
            <a:r>
              <a:rPr lang="ru" sz="2400">
                <a:solidFill>
                  <a:srgbClr val="666600"/>
                </a:solidFill>
                <a:highlight>
                  <a:srgbClr val="FFFFFF"/>
                </a:highlight>
                <a:latin typeface="Roboto"/>
                <a:ea typeface="Roboto"/>
                <a:cs typeface="Roboto"/>
                <a:sym typeface="Roboto"/>
              </a:rPr>
              <a:t>,</a:t>
            </a:r>
            <a:r>
              <a:rPr lang="ru" sz="2400">
                <a:highlight>
                  <a:srgbClr val="FFFFFF"/>
                </a:highlight>
                <a:latin typeface="Roboto"/>
                <a:ea typeface="Roboto"/>
                <a:cs typeface="Roboto"/>
                <a:sym typeface="Roboto"/>
              </a:rPr>
              <a:t> </a:t>
            </a:r>
            <a:r>
              <a:rPr lang="ru" sz="2400">
                <a:solidFill>
                  <a:srgbClr val="008800"/>
                </a:solidFill>
                <a:highlight>
                  <a:srgbClr val="FFFFFF"/>
                </a:highlight>
                <a:latin typeface="Roboto"/>
                <a:ea typeface="Roboto"/>
                <a:cs typeface="Roboto"/>
                <a:sym typeface="Roboto"/>
              </a:rPr>
              <a:t>"D"</a:t>
            </a:r>
            <a:r>
              <a:rPr lang="ru" sz="2400">
                <a:solidFill>
                  <a:srgbClr val="666600"/>
                </a:solidFill>
                <a:highlight>
                  <a:srgbClr val="FFFFFF"/>
                </a:highlight>
                <a:latin typeface="Roboto"/>
                <a:ea typeface="Roboto"/>
                <a:cs typeface="Roboto"/>
                <a:sym typeface="Roboto"/>
              </a:rPr>
              <a:t>,</a:t>
            </a:r>
            <a:r>
              <a:rPr lang="ru" sz="2400">
                <a:highlight>
                  <a:srgbClr val="FFFFFF"/>
                </a:highlight>
                <a:latin typeface="Roboto"/>
                <a:ea typeface="Roboto"/>
                <a:cs typeface="Roboto"/>
                <a:sym typeface="Roboto"/>
              </a:rPr>
              <a:t> </a:t>
            </a:r>
            <a:r>
              <a:rPr lang="ru" sz="2400">
                <a:solidFill>
                  <a:srgbClr val="008800"/>
                </a:solidFill>
                <a:highlight>
                  <a:srgbClr val="FFFFFF"/>
                </a:highlight>
                <a:latin typeface="Roboto"/>
                <a:ea typeface="Roboto"/>
                <a:cs typeface="Roboto"/>
                <a:sym typeface="Roboto"/>
              </a:rPr>
              <a:t>"E"</a:t>
            </a:r>
            <a:r>
              <a:rPr lang="ru" sz="2400">
                <a:solidFill>
                  <a:srgbClr val="666600"/>
                </a:solidFill>
                <a:highlight>
                  <a:srgbClr val="FFFFFF"/>
                </a:highlight>
                <a:latin typeface="Roboto"/>
                <a:ea typeface="Roboto"/>
                <a:cs typeface="Roboto"/>
                <a:sym typeface="Roboto"/>
              </a:rPr>
              <a: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372500"/>
            <a:ext cx="8520600" cy="733500"/>
          </a:xfrm>
          <a:prstGeom prst="rect">
            <a:avLst/>
          </a:prstGeom>
        </p:spPr>
        <p:txBody>
          <a:bodyPr anchorCtr="0" anchor="b" bIns="91425" lIns="91425" rIns="91425" tIns="91425">
            <a:noAutofit/>
          </a:bodyPr>
          <a:lstStyle/>
          <a:p>
            <a:pPr lvl="0" algn="ctr">
              <a:spcBef>
                <a:spcPts val="0"/>
              </a:spcBef>
              <a:buNone/>
            </a:pPr>
            <a:r>
              <a:rPr lang="ru"/>
              <a:t>Ассоциативные массивы PHP</a:t>
            </a:r>
          </a:p>
        </p:txBody>
      </p:sp>
      <p:sp>
        <p:nvSpPr>
          <p:cNvPr id="108" name="Shape 108"/>
          <p:cNvSpPr txBox="1"/>
          <p:nvPr>
            <p:ph idx="1" type="body"/>
          </p:nvPr>
        </p:nvSpPr>
        <p:spPr>
          <a:xfrm>
            <a:off x="311700" y="1468825"/>
            <a:ext cx="8520600" cy="3099900"/>
          </a:xfrm>
          <a:prstGeom prst="rect">
            <a:avLst/>
          </a:prstGeom>
        </p:spPr>
        <p:txBody>
          <a:bodyPr anchorCtr="0" anchor="t" bIns="91425" lIns="91425" rIns="91425" tIns="91425">
            <a:noAutofit/>
          </a:bodyPr>
          <a:lstStyle/>
          <a:p>
            <a:pPr lvl="0">
              <a:spcBef>
                <a:spcPts val="0"/>
              </a:spcBef>
              <a:buNone/>
            </a:pPr>
            <a:r>
              <a:rPr lang="ru"/>
              <a:t>Ассоциативные массивы есть еще одной разновидностью массивов PHP. Отличием ассоциативных массивов от простых являются индексы. Если в простых массивах это были числовые индексы, то ассоциативных эти индексы текстовые. Это делает ассоциативные массивы более упорядоченными и осмысленными. Благодаря этому они более широко применяются нежели простые индексные.</a:t>
            </a:r>
          </a:p>
          <a:p>
            <a:pPr lvl="0">
              <a:spcBef>
                <a:spcPts val="0"/>
              </a:spcBef>
              <a:buNone/>
            </a:pPr>
            <a:r>
              <a:t/>
            </a:r>
            <a:endParaRPr/>
          </a:p>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pic>
        <p:nvPicPr>
          <p:cNvPr id="113" name="Shape 113"/>
          <p:cNvPicPr preferRelativeResize="0"/>
          <p:nvPr/>
        </p:nvPicPr>
        <p:blipFill>
          <a:blip r:embed="rId3">
            <a:alphaModFix/>
          </a:blip>
          <a:stretch>
            <a:fillRect/>
          </a:stretch>
        </p:blipFill>
        <p:spPr>
          <a:xfrm>
            <a:off x="1326425" y="733775"/>
            <a:ext cx="6122074" cy="3316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dern-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