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990800"/>
            <a:ext cx="7801500" cy="169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Lection 6:</a:t>
            </a:r>
          </a:p>
          <a:p>
            <a:pPr lvl="0">
              <a:spcBef>
                <a:spcPts val="0"/>
              </a:spcBef>
              <a:buNone/>
            </a:pPr>
            <a:r>
              <a:rPr lang="uk" sz="3600">
                <a:latin typeface="Comic Sans MS"/>
                <a:ea typeface="Comic Sans MS"/>
                <a:cs typeface="Comic Sans MS"/>
                <a:sym typeface="Comic Sans MS"/>
              </a:rPr>
              <a:t>“Functions”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88650" y="159350"/>
            <a:ext cx="2478300" cy="6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PHP-Academy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2400">
                <a:latin typeface="Comic Sans MS"/>
                <a:ea typeface="Comic Sans MS"/>
                <a:cs typeface="Comic Sans MS"/>
                <a:sym typeface="Comic Sans MS"/>
              </a:rPr>
              <a:t>Динамический вызов функции из переменной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Это означает, что если к имени переменной присоединены круглые скобки, PHP ищет функцию с тем же именем, что и результат вычисления переменной, и пытается ее выполнить. Эту возможность можно использовать для реализации обратных вызовов, таблиц функций и множества других вещей.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Переменные функции не будут работать с такими языковыми конструкциями как </a:t>
            </a:r>
            <a:r>
              <a:rPr lang="uk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echo, print, unset(), isset(), empty(), include, require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и другими подобными им операторами.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273125" y="296325"/>
            <a:ext cx="3473400" cy="44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"In foo()&lt;br /&gt;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$arg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"In bar(); argument was '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$arg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'.&lt;br /&gt;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Функция-обертка для echo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echoit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$string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$string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795900" y="296325"/>
            <a:ext cx="5036400" cy="44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r>
              <a:rPr b="1" lang="uk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Вызывает функцию foo();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uk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Вызывает функцию bar();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'echoit'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$func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uk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Вызывает функцию echoit();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6297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A8C023"/>
                </a:solidFill>
                <a:latin typeface="Courier New"/>
                <a:ea typeface="Courier New"/>
                <a:cs typeface="Courier New"/>
                <a:sym typeface="Courier New"/>
              </a:rPr>
              <a:t>TODO Результаты: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629755"/>
                </a:solidFill>
                <a:latin typeface="Courier New"/>
                <a:ea typeface="Courier New"/>
                <a:cs typeface="Courier New"/>
                <a:sym typeface="Courier New"/>
              </a:rPr>
              <a:t>In foo()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629755"/>
                </a:solidFill>
                <a:latin typeface="Courier New"/>
                <a:ea typeface="Courier New"/>
                <a:cs typeface="Courier New"/>
                <a:sym typeface="Courier New"/>
              </a:rPr>
              <a:t>In bar(); argument was 'apple'.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629755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" sz="1400">
                <a:solidFill>
                  <a:srgbClr val="629755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2400">
                <a:latin typeface="Comic Sans MS"/>
                <a:ea typeface="Comic Sans MS"/>
                <a:cs typeface="Comic Sans MS"/>
                <a:sym typeface="Comic Sans MS"/>
              </a:rPr>
              <a:t>Область видимости переменных PHP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>
                <a:latin typeface="Comic Sans MS"/>
                <a:ea typeface="Comic Sans MS"/>
                <a:cs typeface="Comic Sans MS"/>
                <a:sym typeface="Comic Sans MS"/>
              </a:rPr>
              <a:t>Что такое область видимости?</a:t>
            </a:r>
          </a:p>
          <a:p>
            <a:pPr lvl="0">
              <a:spcBef>
                <a:spcPts val="0"/>
              </a:spcBef>
              <a:buNone/>
            </a:pPr>
            <a:r>
              <a:rPr lang="uk" u="sng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Область видимости переменных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это контекст, в рамках которого переменная была определена и где к ней можно получить доступ. В PHP имеется две области видимости переменных: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Глобальная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к переменным можно получить доступ в любом месте скрипта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Локальная 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- к переменным можно получить доступ только внутри функции, в которой они были определены.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402175"/>
            <a:ext cx="85206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Область видимости переменной, а особенно, локальная, существенно облегчает управление кодом. Если бы все переменные были глобальными, то их можно было бы менять в любом месте скрипта. Это привело бы к хаосу и больших скриптах, так как очень часто разные части скрипта используют переменные с одинаковыми именами.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Ограничивая область видимости локальным контекстом вы определяете границы кода, который может получить доступ к переменной, что делает код  более устойчивым, модульным и простым в отладке.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Переменные с глобальной областью видимости называются </a:t>
            </a:r>
            <a:r>
              <a:rPr lang="uk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глобальными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, а с локальной областью видимости - </a:t>
            </a:r>
            <a:r>
              <a:rPr lang="uk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локальными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89275"/>
            <a:ext cx="8520600" cy="42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Вот пример того, как работают глобальные и локальные переменные.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$globalName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"Зоя"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$localName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"Гарри"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"Привет,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$localName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!&lt;br&gt;"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sayHello()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"Значение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globalName: '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$globalName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"Значение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localName : '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$localName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Как думаете, каков будет результат первого и второго </a:t>
            </a:r>
            <a:r>
              <a:rPr b="1" lang="uk" sz="1400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? =)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38675"/>
            <a:ext cx="8520600" cy="42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А результат будет следующим: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Привет, Гарри!</a:t>
            </a:r>
            <a:br>
              <a:rPr lang="uk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Значение </a:t>
            </a:r>
            <a:r>
              <a:rPr lang="uk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: 'Зоя'</a:t>
            </a:r>
            <a:br>
              <a:rPr lang="uk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Значение </a:t>
            </a:r>
            <a:r>
              <a:rPr lang="uk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$localName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: ''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 данном скрипте мы создали две переменных: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это глобальная переменная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$localName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 - это локальная переменная, которая создана внутри функции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sayHello()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317500"/>
            <a:ext cx="8520600" cy="441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После создания переменной и функции скрипт вызывает 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sayHello()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,который выводит 'Привет, Гарри!'. Затем скрипт пытается вывести значения двух переменных с помощью функции </a:t>
            </a:r>
            <a:r>
              <a:rPr lang="uk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 Вот что происходит: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Так как </a:t>
            </a:r>
            <a:r>
              <a:rPr lang="uk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была создана вне функции, она доступна в любом месте скрипта, поэтому выводится 'Зоя'.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$localName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будет доступна только внутри функции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sayHello()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 Так как выражение </a:t>
            </a:r>
            <a:r>
              <a:rPr lang="uk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находится вне функции, PHP не дает доступа к локальной переменной . Вместо этого, PHP предполагает, что код будет создавать новую переменную с именем $localName, которая получит значение по умолчанию - пустую строку. вот почему второй вызов </a:t>
            </a:r>
            <a:r>
              <a:rPr lang="uk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выводит значение '' для переменной </a:t>
            </a:r>
            <a:r>
              <a:rPr lang="uk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$localName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33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2400">
                <a:latin typeface="Comic Sans MS"/>
                <a:ea typeface="Comic Sans MS"/>
                <a:cs typeface="Comic Sans MS"/>
                <a:sym typeface="Comic Sans MS"/>
              </a:rPr>
              <a:t>Доступ к глобальным переменным внутри функции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938400"/>
            <a:ext cx="8520600" cy="38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Для получения доступа к глобальной переменной вне функции достаточно просто написать ее имя. Но для получения доступа к глобальной переменной внутри функции, нужно сначала объявить переменную как глобальную в функции с помощью ключевого слова </a:t>
            </a: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global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uk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myFunction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global </a:t>
            </a:r>
            <a:r>
              <a:rPr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$globalVariable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Доступ к глобальной переменной $globalVariable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Если не сделать этого, то PHP предполагает, что вы создаете или используете локальную переменную.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275175"/>
            <a:ext cx="4986900" cy="395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Вот пример скрипта, который использует глобальную переменную внутри функции: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$globalName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"Зоя"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$localName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"Гарри"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"Привет, 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$localName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!&lt;br&gt;"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global 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$globalName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"Привет, 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$globalName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!&lt;br&gt;"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sayHello()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334000" y="1869725"/>
            <a:ext cx="3729300" cy="17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При выполнении скрипт выведет: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Привет, Гарри!</a:t>
            </a:r>
            <a:br>
              <a:rPr lang="uk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Привет, Зоя!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62825" y="4233375"/>
            <a:ext cx="7961400" cy="7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A9B7C6"/>
                </a:solidFill>
                <a:latin typeface="Comic Sans MS"/>
                <a:ea typeface="Comic Sans MS"/>
                <a:cs typeface="Comic Sans MS"/>
                <a:sym typeface="Comic Sans MS"/>
              </a:rPr>
              <a:t>Функция  </a:t>
            </a:r>
            <a:r>
              <a:rPr lang="uk" sz="1200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sayHello()</a:t>
            </a:r>
            <a:r>
              <a:rPr lang="uk" sz="1200">
                <a:solidFill>
                  <a:srgbClr val="A9B7C6"/>
                </a:solidFill>
                <a:latin typeface="Comic Sans MS"/>
                <a:ea typeface="Comic Sans MS"/>
                <a:cs typeface="Comic Sans MS"/>
                <a:sym typeface="Comic Sans MS"/>
              </a:rPr>
              <a:t> использует ключевое слово </a:t>
            </a:r>
            <a:r>
              <a:rPr lang="uk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global</a:t>
            </a:r>
            <a:r>
              <a:rPr lang="uk" sz="1200">
                <a:solidFill>
                  <a:srgbClr val="A9B7C6"/>
                </a:solidFill>
                <a:latin typeface="Comic Sans MS"/>
                <a:ea typeface="Comic Sans MS"/>
                <a:cs typeface="Comic Sans MS"/>
                <a:sym typeface="Comic Sans MS"/>
              </a:rPr>
              <a:t> для объявления переменной </a:t>
            </a:r>
            <a:r>
              <a:rPr lang="uk" sz="1200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$globalName</a:t>
            </a:r>
            <a:r>
              <a:rPr lang="uk" sz="1200">
                <a:solidFill>
                  <a:srgbClr val="A9B7C6"/>
                </a:solidFill>
                <a:latin typeface="Comic Sans MS"/>
                <a:ea typeface="Comic Sans MS"/>
                <a:cs typeface="Comic Sans MS"/>
                <a:sym typeface="Comic Sans MS"/>
              </a:rPr>
              <a:t> как глобальной. После чего она может получить доступ к переменной и вывести ее значение ('Зоя').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Что такое суперглобалы?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PHP имеет специальный набор предопределенных глобальных массивов, которые содержат различную информацию. Такие массивы называются суперглобалами, так как они доступны из любого места скрипта, включая внутреннее пространство функций, и их не надо определять с использованием ключевого слова global.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Собственно вот они: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$GLOBALS, 		$_GET, 		$_POST, 	$_COOKIE, 		$_REQUEST,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$_FILES, 		$_SESSION, 		$_SERVER, 			$_ENV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Что за “зверь” такой </a:t>
            </a:r>
            <a:r>
              <a:rPr lang="uk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Все просто, </a:t>
            </a:r>
            <a:r>
              <a:rPr b="1"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функция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это просто </a:t>
            </a:r>
            <a:r>
              <a:rPr b="1" lang="uk" u="sng">
                <a:latin typeface="Comic Sans MS"/>
                <a:ea typeface="Comic Sans MS"/>
                <a:cs typeface="Comic Sans MS"/>
                <a:sym typeface="Comic Sans MS"/>
              </a:rPr>
              <a:t>блок кода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, который имеет название и входные параметры для обработки, который может быть выполнен, когда нам это нужно.  Это своеобразная подпрограмма, которая может быть многократно вызвана и использована в разных участках кода. Самый простой пример функции: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	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	   </a:t>
            </a:r>
            <a:r>
              <a:rPr b="1" lang="uk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//тело функции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uk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					   </a:t>
            </a:r>
            <a:r>
              <a:rPr b="1" lang="uk" sz="16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//используем для вызова функции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303400"/>
            <a:ext cx="8520600" cy="42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$GLOBALS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список всех глобальных переменных в скрипте (исключая суперглобалов)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$_GET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содержит список всех полей формы, отправленной браузером с помощью запроса GET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$_POST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содержит список всех полей формы отправленной браузером с помощью запроса POST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$_COOKIE 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- содержит список всех куки, отправленных браузером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$_REQUEST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содержит все сочетания ключ/значение, которые содержатся в массивах $_GET, $_POST, $_COOKIE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$_FILES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содержит список всех файлов, загруженных браузером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352775"/>
            <a:ext cx="8520600" cy="42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$_SESSION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позволяет хранить и использовать переменные сессии для текущего браузера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$_SERVER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- содержит информацию о сервере, такую как, имя файла выполняемого скрипта и IP адрес браузера.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$_ENV 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- содержит список переменных среды, передаваемых PHP, например, CGI переменные.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268100"/>
            <a:ext cx="8520600" cy="4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Например, можно использовать </a:t>
            </a:r>
            <a:r>
              <a:rPr lang="u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$_GET 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для того, чтобы получить значения переменных заключенных в строке URL запроса скрипта, и вывести их на странице: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$yourName 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'yourName'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"Привет, </a:t>
            </a:r>
            <a:r>
              <a:rPr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$yourName</a:t>
            </a:r>
            <a:r>
              <a:rPr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Если вы запустите выше приведенный скрипт с помощью строки URL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http://www.example.com/script.php?yourName=Фред</a:t>
            </a:r>
            <a:r>
              <a:rPr lang="uk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то он выведет: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Привет, Фред!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61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Статические переменные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Когда вы создаете локальную переменную внутри функции, она существует только пока работает функция. При завершении функции локальная переменная исчезает. Когда функция вызывается снова, создается новая локальная переменная.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 большинстве случаев это отлично работает. Таким образом функции самодостаточны и работают всегда одинаково при каждом вызове.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Однако, есть ситуации, когда было бы удобно создать локальную переменную, которая "помнит" свое значение между вызовами функции. Такая переменная  называется </a:t>
            </a:r>
            <a:r>
              <a:rPr lang="uk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статической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10450"/>
            <a:ext cx="8520600" cy="42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Для создания статической переменной в функции нужно использовать ключевое слово </a:t>
            </a:r>
            <a:r>
              <a:rPr lang="uk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перед именем переменной и обязательно задать ей начальное значение. Например: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createWidget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$numWidgets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$numWidgets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"Создаем некие виджеты...&lt;br&gt;"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createWidget() .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мы уже создали.&lt;br&gt;"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createWidget() .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мы уже создали.&lt;br&gt;"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createWidget() . </a:t>
            </a:r>
            <a:r>
              <a:rPr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мы уже создали.&lt;br&gt;"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Каким же будет результат? =)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310450"/>
            <a:ext cx="8520600" cy="42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Результат: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Создаем некие виджеты...</a:t>
            </a:r>
            <a:br>
              <a:rPr lang="uk"/>
            </a:br>
            <a:r>
              <a:rPr lang="uk"/>
              <a:t>1 мы уже создали.</a:t>
            </a:r>
            <a:br>
              <a:rPr lang="uk"/>
            </a:br>
            <a:r>
              <a:rPr lang="uk"/>
              <a:t>2 мы уже создали.</a:t>
            </a:r>
            <a:br>
              <a:rPr lang="uk"/>
            </a:br>
            <a:r>
              <a:rPr lang="uk"/>
              <a:t>3 мы уже создали.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Если бы мы не написали </a:t>
            </a:r>
            <a:r>
              <a:rPr lang="uk">
                <a:solidFill>
                  <a:srgbClr val="F6B26B"/>
                </a:solidFill>
              </a:rPr>
              <a:t>static</a:t>
            </a:r>
            <a:r>
              <a:rPr lang="uk">
                <a:solidFill>
                  <a:srgbClr val="EFEFEF"/>
                </a:solidFill>
              </a:rPr>
              <a:t> </a:t>
            </a:r>
            <a:r>
              <a:rPr lang="uk">
                <a:solidFill>
                  <a:srgbClr val="D9D9D9"/>
                </a:solidFill>
              </a:rPr>
              <a:t>результат был бы следующим: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D9D9D9"/>
                </a:solidFill>
              </a:rPr>
              <a:t>Создаем некие виджеты...</a:t>
            </a:r>
            <a:br>
              <a:rPr lang="uk">
                <a:solidFill>
                  <a:srgbClr val="D9D9D9"/>
                </a:solidFill>
              </a:rPr>
            </a:br>
            <a:r>
              <a:rPr lang="uk">
                <a:solidFill>
                  <a:srgbClr val="D9D9D9"/>
                </a:solidFill>
              </a:rPr>
              <a:t>1 мы уже создали.</a:t>
            </a:r>
            <a:br>
              <a:rPr lang="uk">
                <a:solidFill>
                  <a:srgbClr val="D9D9D9"/>
                </a:solidFill>
              </a:rPr>
            </a:br>
            <a:r>
              <a:rPr lang="uk">
                <a:solidFill>
                  <a:srgbClr val="D9D9D9"/>
                </a:solidFill>
              </a:rPr>
              <a:t>1 мы уже создали.</a:t>
            </a:r>
            <a:br>
              <a:rPr lang="uk">
                <a:solidFill>
                  <a:srgbClr val="D9D9D9"/>
                </a:solidFill>
              </a:rPr>
            </a:br>
            <a:r>
              <a:rPr lang="uk">
                <a:solidFill>
                  <a:srgbClr val="D9D9D9"/>
                </a:solidFill>
              </a:rPr>
              <a:t>1 мы уже создали.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23325"/>
            <a:ext cx="8520600" cy="41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Мы создали функцию и дали ей имя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 Внутри мы прописали строчку кода выводящую нам </a:t>
            </a:r>
            <a:r>
              <a:rPr b="1"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“Hello, World!”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Сама по себе строка не появиться, так как функция не была вызвана нигде, потому нам нужно обратиться к ней, чтобы получить результат. 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Вызов функции происходит через обращение к её имени, в нашем случае вот так - </a:t>
            </a:r>
            <a:r>
              <a:rPr b="1"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hello()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 Давайте теперь рассмотрим пример чуток сложнее, передадим в нашу функцию аргумент и используем его. 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Аргумент функции это данные, которые мы передаем в тело самой функции. Чтобы быстрее понять о чем идет речь слегка приобразим нашу функцию к следующему виду: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95100"/>
            <a:ext cx="8520600" cy="41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"Hello, </a:t>
            </a:r>
            <a:r>
              <a:rPr b="1"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b="1"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 </a:t>
            </a: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hello(</a:t>
            </a:r>
            <a:r>
              <a:rPr b="1" lang="uk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Давайте разберем пример детально.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Сначала, мы создаем функцию прописывая ключевое слово </a:t>
            </a:r>
            <a:r>
              <a:rPr b="1" lang="uk" sz="1400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, после которого мы можем задать любое имя для нашей функции, в нашем случае это имя - </a:t>
            </a:r>
            <a:r>
              <a:rPr b="1" lang="uk" sz="14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</a:t>
            </a: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В скобках мы передаем аргумент функции (то, что нам нужно передать в тело функции), в нашем случае это переменная - </a:t>
            </a:r>
            <a:r>
              <a:rPr b="1" lang="uk" sz="1400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$name</a:t>
            </a:r>
            <a:r>
              <a:rPr b="1" lang="uk" sz="14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(какое-нибудь имя).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52775"/>
            <a:ext cx="8520600" cy="42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Далее, в теле функции, мы прописываем все, что мы хотим, чтобы функция выполняла. В нашем случае, мы передаем переменной </a:t>
            </a:r>
            <a:r>
              <a:rPr lang="uk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$name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внутри функции значение, которое возьмем извне функции. После мы просто выводим результат функции с помощью оператора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После этих действий, мы можем в любой части нашей страницы вызвать созданную функцию вот так: </a:t>
            </a:r>
            <a:r>
              <a:rPr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("какое-нибуть имя");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Как вы уже догадались, на выходе с нашей обновленной функции мы получим следующий ответ: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uk" sz="2400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Hello, Alex!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2400">
                <a:latin typeface="Comic Sans MS"/>
                <a:ea typeface="Comic Sans MS"/>
                <a:cs typeface="Comic Sans MS"/>
                <a:sym typeface="Comic Sans MS"/>
              </a:rPr>
              <a:t>Возвращение значения функцией PHP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Помимо того, что вы имеете возможность передать функции информацию, она так же может и сама вернуть значение.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Но помните, функция может возвращать только одно значение, хотя это может быть что угодно: целое число, вещественное, булевое значение, как вы пожелаете!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Как она возвращает значение? Лучше всего разобраться на примере. Объявим функцию с параметрами, а затем присвоим результат некоторой переменной.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Чтобы присвоить функции значение — в нее добавляется оператор </a:t>
            </a:r>
            <a:r>
              <a:rPr lang="uk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, видите его?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366900"/>
            <a:ext cx="8520600" cy="42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uk" sz="14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mySum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$numX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$numY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$total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$numX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$numY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$total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$myNumber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"Перед использованием функции, myNumber = "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$myNumber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$myNumber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mySum(</a:t>
            </a:r>
            <a:r>
              <a:rPr b="1"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uk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Сохраняем результат вызова функции mySum в                         переменную $myNumber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"После вызова функции, myNumber = "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uk" sz="14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$myNumber 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14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Результат сложения двух чисел хранится в переменной </a:t>
            </a:r>
            <a:r>
              <a:rPr b="1" lang="uk" sz="14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$total</a:t>
            </a: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, а с помощью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</a:t>
            </a:r>
            <a:r>
              <a:rPr b="1" lang="uk" sz="1400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$total</a:t>
            </a: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 это значение передается самой функции.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Затем мы просто присваиваем его переменной </a:t>
            </a:r>
            <a:r>
              <a:rPr b="1" lang="uk" sz="1400">
                <a:solidFill>
                  <a:srgbClr val="A4C2F4"/>
                </a:solidFill>
                <a:latin typeface="Comic Sans MS"/>
                <a:ea typeface="Comic Sans MS"/>
                <a:cs typeface="Comic Sans MS"/>
                <a:sym typeface="Comic Sans MS"/>
              </a:rPr>
              <a:t>$myNumber</a:t>
            </a: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 после вызова функции </a:t>
            </a:r>
            <a:r>
              <a:rPr b="1" lang="uk" sz="14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mySum</a:t>
            </a:r>
            <a:r>
              <a:rPr b="1" lang="uk" sz="1400">
                <a:solidFill>
                  <a:srgbClr val="DEDEDE"/>
                </a:solidFill>
                <a:latin typeface="Comic Sans MS"/>
                <a:ea typeface="Comic Sans MS"/>
                <a:cs typeface="Comic Sans MS"/>
                <a:sym typeface="Comic Sans MS"/>
              </a:rPr>
              <a:t> с двумя параметрами 3 и 4 (это числа которые следует сложить). Результат: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//Перед использованием функции, myNumber = 0</a:t>
            </a: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//После вызова функции, myNumber =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6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2400">
                <a:latin typeface="Comic Sans MS"/>
                <a:ea typeface="Comic Sans MS"/>
                <a:cs typeface="Comic Sans MS"/>
                <a:sym typeface="Comic Sans MS"/>
              </a:rPr>
              <a:t>"Волшебные" константы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61100" y="954925"/>
            <a:ext cx="8520600" cy="384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“Магические” константы используются для получения информации о вашем коде. Имя такой константы пишется заглавными буквами между сдвоенными подчеркиваниями, например, 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__LINE__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и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__FILE__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.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Есть восемь волшебных констант, которые меняют свое значение в зависимости от контекста, в котором они используются. Например, значение </a:t>
            </a:r>
            <a:r>
              <a:rPr lang="uk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__FUNCTION__</a:t>
            </a: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 возвращает имя функции. Специальные константы нечувствительны к регистру и их список приведен ниже: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__LINE__, 			__FILE__, 		__DIR__, 		__METHOD__,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__FUNCTION__, 	__CLASS__, 	__TRAIT__, 	__NAMESPACE__.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373950"/>
            <a:ext cx="8520600" cy="431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__LINE__</a:t>
            </a:r>
            <a:r>
              <a:rPr lang="uk"/>
              <a:t>			Текущий номер строки в файле.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__FILE__	</a:t>
            </a:r>
            <a:r>
              <a:rPr lang="uk"/>
              <a:t>			Полный путь и имя текущего файла.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__DIR__	</a:t>
            </a:r>
            <a:r>
              <a:rPr lang="uk"/>
              <a:t>			Директория файла. Если используется внутри подключаемого </a:t>
            </a:r>
            <a:r>
              <a:rPr lang="uk"/>
              <a:t>файла, то возвращается директория этого файла. Это эквивалентно вызову dirname(</a:t>
            </a:r>
            <a:r>
              <a:rPr lang="uk">
                <a:solidFill>
                  <a:srgbClr val="B6D7A8"/>
                </a:solidFill>
              </a:rPr>
              <a:t>__FILE__</a:t>
            </a:r>
            <a:r>
              <a:rPr lang="uk"/>
              <a:t>). Возвращаемое имя директории не оканчивается на слэш, за исключением корневой директории.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__FUNCTION__</a:t>
            </a:r>
            <a:r>
              <a:rPr lang="uk"/>
              <a:t>		Имя функции.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__CLASS__</a:t>
            </a:r>
            <a:r>
              <a:rPr lang="uk"/>
              <a:t>			Имя класса.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__TRAIT__</a:t>
            </a:r>
            <a:r>
              <a:rPr lang="uk"/>
              <a:t>			Имя трейта. Это имя содержит название пространства имен, в котором трейт был объявлен (например, Foo\Bar).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__METHOD__</a:t>
            </a:r>
            <a:r>
              <a:rPr lang="uk"/>
              <a:t>		Имя метода класса.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uk">
                <a:solidFill>
                  <a:srgbClr val="93C47D"/>
                </a:solidFill>
              </a:rPr>
              <a:t>__NAMESPACE__</a:t>
            </a:r>
            <a:r>
              <a:rPr lang="uk"/>
              <a:t>		Имя текущего пространства имен.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