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777-C93B-BF4E-9812-78158F801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44466-AE14-B803-8A0B-A5CBB99D9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0B40-C66B-3241-3A7D-958C60D2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B559-217A-1CCE-D136-4506F055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DDE12-BAE5-82E9-CCCE-625F1AC6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4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4260-97D1-E94D-5866-F4A25CD1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B15C1-42B5-8EEA-DA6F-A0C9D827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251A-8D05-64DB-6BA5-B0A585E1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6BDC-E000-1654-EF09-C56E64AD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CBDB-E10E-BCFE-A7BF-9814E96C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3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0F0F7-DF3D-BB2E-852D-5244360E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7C29E-9155-E0F0-F89C-1847D90C6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C9DD-708B-2806-D60B-6A006454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3092-7135-50C0-9DFE-0A017D4E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B385-DF42-435A-D6A5-9368ABCD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04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599-CF11-504A-71BE-BE7789BA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4E6A-E2C1-9E79-6FAA-477673CA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923A-0EA2-1CCD-AE58-E98B02D3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7B46-B70A-9755-BB53-B77AEE5C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68CF-6D8C-6656-F119-2A5B1B6B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8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C7CE-CF24-F84A-7D0B-BCC7F617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20127-3779-9328-CE64-C8609AFF2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F5C0-80A8-34C4-11D7-7695F274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BDE9-6CD1-8E5F-885B-F04E1B5E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F89D-FD9D-454E-626A-BCF92D19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7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6D2F-3BD3-810A-BD82-2D9D94FE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391D-49C2-9EA0-FAF2-A60585743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8EA1D-D209-5C53-041C-1120832D9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ECFBC-B682-453D-B4DF-F48AA09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804A6-B0E5-FB88-CC9B-CF37CF7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95C47-89C2-65CF-92C1-3AF8AD5F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9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AC2-F7F3-4E46-3EAF-826A4700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7DFE0-AAD4-B5CF-E4E2-02D0DB3A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96ABE-4B54-1E16-D7B6-E02A099DC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EA809-ABF4-D98D-A735-2EF1AE898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CA377-E250-7D81-E3C8-04CD3D261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F9159-BFAB-6E94-1761-1A69E6AC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B4309-B99A-2A73-155E-A77F7D53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D2D8C-3C3D-9291-EA15-B36A0EE5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5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355C-8519-CBF0-339C-00B0CAD3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E578E-4FED-6C17-E727-59EB6D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CAD12-A96B-B49A-B514-3EBE30F5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E7DD-D404-2DEB-431D-1C6B460D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8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CF545-2CA7-0384-C183-79CCB16E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350D7-FDD3-7062-0EA4-C1597728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3B373-21DD-D92A-2136-B7D2436A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7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C8D3-D821-A06F-2521-8742D13B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2D3F-7C1D-4617-D6D7-CDAFD5EC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B4720-6B12-DB8D-65D2-D62B36F4A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D383-0A8C-AFB5-2F05-E50A0F46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8263-5519-85B8-B745-D5CD105A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F050-442A-8F43-2324-8E0C4F37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50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8B1-608A-4CDA-79EB-1F914E3B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E3B38-758B-43CD-4582-6CBADA9F7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3781-6C6F-598F-9F1D-10B3F18DB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F5E52-63A1-89E9-41B2-339015DC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5C583-8483-4F49-F24C-57318281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7E36B-1A94-F208-B3C2-11590970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B5CFC-2F55-7F6F-D909-7D153857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E19A-DFC8-66D3-BB92-2F29F061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00C9-946E-C530-90E8-0ADF4D58E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4AA89-6C53-49D1-864A-BB3A20876F09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4F1C0-09FC-F78D-111F-E7D90890C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AD74-6FDF-E653-8ED2-8DB68060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F2DE-95D7-4092-80E2-3E7F49692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34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186A-A7BC-3741-092D-6588DF763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Bahnschrift SemiBold SemiConden" panose="020B0502040204020203" pitchFamily="34" charset="0"/>
              </a:rPr>
              <a:t>PREDICTION OF LIFE EXPECTANCY THROUGH LINEAR REGRESSION</a:t>
            </a:r>
          </a:p>
        </p:txBody>
      </p:sp>
      <p:pic>
        <p:nvPicPr>
          <p:cNvPr id="2050" name="Picture 2" descr="Estimating life expectancy changes since 2020">
            <a:extLst>
              <a:ext uri="{FF2B5EF4-FFF2-40B4-BE49-F238E27FC236}">
                <a16:creationId xmlns:a16="http://schemas.microsoft.com/office/drawing/2014/main" id="{3649DD37-69E5-96CC-3757-9397B63F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64" y="3919071"/>
            <a:ext cx="3278841" cy="218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7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359D-C3F9-53FA-634A-212DEF8E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Data Modelling (Test Data)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ECC8-0C70-30C0-8BFA-D6E64326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199"/>
            <a:ext cx="10797988" cy="1147763"/>
          </a:xfrm>
        </p:spPr>
        <p:txBody>
          <a:bodyPr/>
          <a:lstStyle/>
          <a:p>
            <a:r>
              <a:rPr lang="en-IN" sz="2800" dirty="0">
                <a:latin typeface="Bahnschrift SemiBold SemiConden" panose="020B0502040204020203" pitchFamily="34" charset="0"/>
              </a:rPr>
              <a:t>The </a:t>
            </a:r>
            <a:r>
              <a:rPr lang="en-IN" sz="3200" dirty="0">
                <a:latin typeface="Bahnschrift SemiBold SemiConden" panose="020B0502040204020203" pitchFamily="34" charset="0"/>
              </a:rPr>
              <a:t>MAPE</a:t>
            </a:r>
            <a:r>
              <a:rPr lang="en-IN" sz="2800" dirty="0">
                <a:latin typeface="Bahnschrift SemiBold SemiConden" panose="020B0502040204020203" pitchFamily="34" charset="0"/>
              </a:rPr>
              <a:t> value is 0.5%, which indicates that the predicted data in the training dataset deviates by 0.5% from the actual results.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F6090-4987-71A4-4FE3-4FDAFD49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76" y="1475893"/>
            <a:ext cx="6873836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2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CDE7-E005-775D-8645-6DE7CF2D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8716-A8E0-6785-89B5-C4BD5B6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Bahnschrift SemiBold SemiConden" panose="020B0502040204020203" pitchFamily="34" charset="0"/>
              </a:rPr>
              <a:t>The statistically significant variable are </a:t>
            </a:r>
            <a:r>
              <a:rPr lang="en-GB" sz="2800" dirty="0">
                <a:latin typeface="Bahnschrift SemiBold SemiConden" panose="020B0502040204020203" pitchFamily="34" charset="0"/>
              </a:rPr>
              <a:t>the murder and non-negligent manslaughter rate per 100,000 population in 1976 (Murder) and percent of high-school graduates in 1970 (</a:t>
            </a:r>
            <a:r>
              <a:rPr lang="en-GB" sz="2800" dirty="0" err="1">
                <a:latin typeface="Bahnschrift SemiBold SemiConden" panose="020B0502040204020203" pitchFamily="34" charset="0"/>
              </a:rPr>
              <a:t>HS.Grad</a:t>
            </a:r>
            <a:r>
              <a:rPr lang="en-GB" sz="2800" dirty="0">
                <a:latin typeface="Bahnschrift SemiBold SemiConden" panose="020B0502040204020203" pitchFamily="34" charset="0"/>
              </a:rPr>
              <a:t>). </a:t>
            </a:r>
          </a:p>
          <a:p>
            <a:r>
              <a:rPr lang="en-GB" dirty="0">
                <a:latin typeface="Bahnschrift SemiBold SemiConden" panose="020B0502040204020203" pitchFamily="34" charset="0"/>
              </a:rPr>
              <a:t>Thus, the life expectancy depends on the above-mentioned two factors; however, the mean number of days with minimum temperature below freezing from 1931–1960 in the capital or a large city of the state (Frost) can also play a significant role in this life expectancy. </a:t>
            </a:r>
            <a:endParaRPr lang="en-GB" sz="2800" dirty="0">
              <a:latin typeface="Bahnschrift SemiBold SemiConden" panose="020B0502040204020203" pitchFamily="34" charset="0"/>
            </a:endParaRPr>
          </a:p>
          <a:p>
            <a:endParaRPr lang="en-IN" sz="2800" dirty="0">
              <a:latin typeface="Bahnschrift SemiBold SemiConden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22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921E45-288D-2346-7D96-3C284B735C8C}"/>
              </a:ext>
            </a:extLst>
          </p:cNvPr>
          <p:cNvSpPr/>
          <p:nvPr/>
        </p:nvSpPr>
        <p:spPr>
          <a:xfrm>
            <a:off x="2525150" y="1515052"/>
            <a:ext cx="71416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Bahnschrift SemiBold SemiConden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70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A18B-800B-595C-0D09-77B79185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D26E-8306-A4DF-3FB0-C81AC964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Bahnschrift SemiBold SemiConden" panose="020B0502040204020203" pitchFamily="34" charset="0"/>
              </a:rPr>
              <a:t>The term “life expectancy” refers to </a:t>
            </a:r>
            <a:r>
              <a:rPr lang="en-GB" b="0" i="0" dirty="0">
                <a:solidFill>
                  <a:srgbClr val="040C28"/>
                </a:solidFill>
                <a:effectLst/>
                <a:latin typeface="Bahnschrift SemiBold SemiConden" panose="020B0502040204020203" pitchFamily="34" charset="0"/>
              </a:rPr>
              <a:t>the number of years a person can expect to live</a:t>
            </a:r>
            <a:r>
              <a:rPr lang="en-GB" b="0" i="0" dirty="0">
                <a:solidFill>
                  <a:srgbClr val="202124"/>
                </a:solidFill>
                <a:effectLst/>
                <a:latin typeface="Bahnschrift SemiBold SemiConden" panose="020B0502040204020203" pitchFamily="34" charset="0"/>
              </a:rPr>
              <a:t>. By definition, life expectancy is based on an estimate of the average age that members of a particular population group will be when they die.</a:t>
            </a:r>
          </a:p>
          <a:p>
            <a:r>
              <a:rPr lang="en-GB" dirty="0">
                <a:solidFill>
                  <a:srgbClr val="202124"/>
                </a:solidFill>
                <a:latin typeface="Bahnschrift SemiBold SemiConden" panose="020B0502040204020203" pitchFamily="34" charset="0"/>
              </a:rPr>
              <a:t>The dataset contains 50 observations (one for each US state) and 15 variables (Population, Income, Illiteracy, </a:t>
            </a:r>
            <a:r>
              <a:rPr lang="en-GB" dirty="0" err="1">
                <a:solidFill>
                  <a:srgbClr val="202124"/>
                </a:solidFill>
                <a:latin typeface="Bahnschrift SemiBold SemiConden" panose="020B0502040204020203" pitchFamily="34" charset="0"/>
              </a:rPr>
              <a:t>Life.Exp</a:t>
            </a:r>
            <a:r>
              <a:rPr lang="en-GB" dirty="0">
                <a:solidFill>
                  <a:srgbClr val="202124"/>
                </a:solidFill>
                <a:latin typeface="Bahnschrift SemiBold SemiConden" panose="020B0502040204020203" pitchFamily="34" charset="0"/>
              </a:rPr>
              <a:t>, Murder, </a:t>
            </a:r>
            <a:r>
              <a:rPr lang="en-GB" dirty="0" err="1">
                <a:solidFill>
                  <a:srgbClr val="202124"/>
                </a:solidFill>
                <a:latin typeface="Bahnschrift SemiBold SemiConden" panose="020B0502040204020203" pitchFamily="34" charset="0"/>
              </a:rPr>
              <a:t>HS.Grad</a:t>
            </a:r>
            <a:r>
              <a:rPr lang="en-GB" dirty="0">
                <a:solidFill>
                  <a:srgbClr val="202124"/>
                </a:solidFill>
                <a:latin typeface="Bahnschrift SemiBold SemiConden" panose="020B0502040204020203" pitchFamily="34" charset="0"/>
              </a:rPr>
              <a:t>, Frost, Area, </a:t>
            </a:r>
            <a:r>
              <a:rPr lang="en-GB" dirty="0" err="1">
                <a:solidFill>
                  <a:srgbClr val="202124"/>
                </a:solidFill>
                <a:latin typeface="Bahnschrift SemiBold SemiConden" panose="020B0502040204020203" pitchFamily="34" charset="0"/>
              </a:rPr>
              <a:t>state.abb</a:t>
            </a:r>
            <a:r>
              <a:rPr lang="en-GB" dirty="0">
                <a:solidFill>
                  <a:srgbClr val="202124"/>
                </a:solidFill>
                <a:latin typeface="Bahnschrift SemiBold SemiConden" panose="020B0502040204020203" pitchFamily="34" charset="0"/>
              </a:rPr>
              <a:t>, </a:t>
            </a:r>
            <a:r>
              <a:rPr lang="en-GB" dirty="0" err="1">
                <a:solidFill>
                  <a:srgbClr val="202124"/>
                </a:solidFill>
                <a:latin typeface="Bahnschrift SemiBold SemiConden" panose="020B0502040204020203" pitchFamily="34" charset="0"/>
              </a:rPr>
              <a:t>state.area</a:t>
            </a:r>
            <a:r>
              <a:rPr lang="en-GB" dirty="0">
                <a:solidFill>
                  <a:srgbClr val="202124"/>
                </a:solidFill>
                <a:latin typeface="Bahnschrift SemiBold SemiConden" panose="020B0502040204020203" pitchFamily="34" charset="0"/>
              </a:rPr>
              <a:t>, x, y, </a:t>
            </a:r>
            <a:r>
              <a:rPr lang="en-GB" dirty="0" err="1">
                <a:solidFill>
                  <a:srgbClr val="202124"/>
                </a:solidFill>
                <a:latin typeface="Bahnschrift SemiBold SemiConden" panose="020B0502040204020203" pitchFamily="34" charset="0"/>
              </a:rPr>
              <a:t>state.division</a:t>
            </a:r>
            <a:r>
              <a:rPr lang="en-GB" dirty="0">
                <a:solidFill>
                  <a:srgbClr val="202124"/>
                </a:solidFill>
                <a:latin typeface="Bahnschrift SemiBold SemiConden" panose="020B0502040204020203" pitchFamily="34" charset="0"/>
              </a:rPr>
              <a:t>, state.name, and </a:t>
            </a:r>
            <a:r>
              <a:rPr lang="en-GB" dirty="0" err="1">
                <a:solidFill>
                  <a:srgbClr val="202124"/>
                </a:solidFill>
                <a:latin typeface="Bahnschrift SemiBold SemiConden" panose="020B0502040204020203" pitchFamily="34" charset="0"/>
              </a:rPr>
              <a:t>state.region</a:t>
            </a:r>
            <a:r>
              <a:rPr lang="en-GB" dirty="0">
                <a:solidFill>
                  <a:srgbClr val="202124"/>
                </a:solidFill>
                <a:latin typeface="Bahnschrift SemiBold SemiConden" panose="020B0502040204020203" pitchFamily="34" charset="0"/>
              </a:rPr>
              <a:t>). </a:t>
            </a:r>
          </a:p>
          <a:p>
            <a:r>
              <a:rPr lang="en-GB" dirty="0">
                <a:solidFill>
                  <a:srgbClr val="202124"/>
                </a:solidFill>
                <a:latin typeface="Bahnschrift SemiBold SemiConden" panose="020B0502040204020203" pitchFamily="34" charset="0"/>
              </a:rPr>
              <a:t>Problem statement is to predict life expectancy by state using the state statistics.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9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A972-65F0-C837-6A44-9B7BFD90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Exploratory Data Analysis (EDA)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2582-DAFA-A618-C1EE-0D8A9161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38282"/>
            <a:ext cx="10932459" cy="2438681"/>
          </a:xfrm>
        </p:spPr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The summary statistics of </a:t>
            </a:r>
            <a:r>
              <a:rPr lang="en-IN" dirty="0" err="1">
                <a:latin typeface="Bahnschrift SemiBold SemiConden" panose="020B0502040204020203" pitchFamily="34" charset="0"/>
              </a:rPr>
              <a:t>Life.Exp</a:t>
            </a:r>
            <a:r>
              <a:rPr lang="en-IN" dirty="0">
                <a:latin typeface="Bahnschrift SemiBold SemiConden" panose="020B0502040204020203" pitchFamily="34" charset="0"/>
              </a:rPr>
              <a:t> indicates that there is no outlier in the data since the minimum, first quantile, mean, third quantile and maximum value has a similar interval of data points.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The mean and median values are also similar, which indicates that there is no outliers in the dependent variable (life expectancy).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5C0EC-EBAC-EE72-443A-53CC6A63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1447929"/>
            <a:ext cx="7963590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2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D8DF-9E60-8E75-9393-39047325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Exploratory Data Analysis (EDA)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0AAF-3874-CDE3-8A7D-A980E8FE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992486" cy="4486274"/>
          </a:xfrm>
        </p:spPr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The quantile range of Life Expectancy indicates a distributed data range.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Histogram also indicates a normal data curve with no outliers.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Hence, there is no outliers in the dependent variable. 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Furthermore, there is no missing value in the dataset also.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7B5A6-594F-C23F-943C-C0858A72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686" y="1597010"/>
            <a:ext cx="3832396" cy="2867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80F54-724D-5310-6690-3E1AA1FC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947" y="5724084"/>
            <a:ext cx="5265876" cy="626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AC12EE-7C83-0B15-A889-1BC4F9C6B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262" y="4742330"/>
            <a:ext cx="2962820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E230-206C-990D-FBC5-8712B684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Data Modelling (Training Data)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8808-C48E-C4EE-6F1C-83BFF6CF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0271" cy="43513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The dataset is divided in training and test data by a 7:3 ratio. 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The training model indicates three variables as significant in 95% confidence level, which are Murder, </a:t>
            </a:r>
            <a:r>
              <a:rPr lang="en-IN" dirty="0" err="1">
                <a:latin typeface="Bahnschrift SemiBold SemiConden" panose="020B0502040204020203" pitchFamily="34" charset="0"/>
              </a:rPr>
              <a:t>HS.Grad</a:t>
            </a:r>
            <a:r>
              <a:rPr lang="en-IN" dirty="0">
                <a:latin typeface="Bahnschrift SemiBold SemiConden" panose="020B0502040204020203" pitchFamily="34" charset="0"/>
              </a:rPr>
              <a:t> and Frost.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The adjusted R-square value is 0.69, which indicates that the model is good. </a:t>
            </a:r>
          </a:p>
          <a:p>
            <a:endParaRPr lang="en-IN" dirty="0">
              <a:latin typeface="Bahnschrift SemiBold SemiConden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2343F-962B-5F35-1837-DB19C533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336" y="1926359"/>
            <a:ext cx="4892464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3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3B21-A41B-A79E-6195-E90D8510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Data Modelling (Training Data)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5487-47B1-682F-1655-7B728493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VIF (Variance Inflation Factor) is less than 1.7; hence, there is no multicollinearity.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Durbin-Watson Statistics is 2.15; hence, negligible negative autocorrelation is present.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Breusch-Pagan Statistics indicate a p-value of 0.26, which is higher than 0.05; hence, homoscedasticity is present.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Pearson Chi-Square normality test indicates a value of 0.01, since this is less than 0.05; hence, the residuals are in normal distribution.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Thus, all the assumptions for the multiple linear regression is met.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E118A-C765-476E-AF4C-609413AE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188" y="1825625"/>
            <a:ext cx="5297451" cy="472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63BDD-2E3F-95A8-0AF5-165BE2C4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88" y="2521691"/>
            <a:ext cx="5297451" cy="929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A9599A-55D7-E435-F1D0-C71A9AD31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188" y="3674997"/>
            <a:ext cx="5297451" cy="586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04D02E-D29F-162C-F7C4-6A754276F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187" y="4485373"/>
            <a:ext cx="5297452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6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B18E-AD36-63EF-8928-B4C7A1D7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Data Modelling (Training Data)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8875-FEE8-B4AA-1B21-1041021A0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175"/>
            <a:ext cx="10600765" cy="164978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ahnschrift SemiBold SemiConden" panose="020B0502040204020203" pitchFamily="34" charset="0"/>
              </a:rPr>
              <a:t>The </a:t>
            </a:r>
            <a:r>
              <a:rPr lang="en-IN" sz="3600" dirty="0">
                <a:latin typeface="Bahnschrift SemiBold SemiConden" panose="020B0502040204020203" pitchFamily="34" charset="0"/>
              </a:rPr>
              <a:t>MAPE</a:t>
            </a:r>
            <a:r>
              <a:rPr lang="en-IN" sz="3200" dirty="0">
                <a:latin typeface="Bahnschrift SemiBold SemiConden" panose="020B0502040204020203" pitchFamily="34" charset="0"/>
              </a:rPr>
              <a:t> value is 0.9%, which indicates that the predicted data in the training dataset deviates by 0.9% from the actual results.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095B7-F4B7-D8DC-3629-F3D9E867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60" y="1838567"/>
            <a:ext cx="6980525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4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79AF-95F9-4F00-ACE9-D917CF78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Data Modelling (Test Data)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B8CB-88CC-1AE1-03EC-D0A5E187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5804647" cy="4351338"/>
          </a:xfrm>
        </p:spPr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The test model indicates three variables as significant in 95% confidence level, which are Murder and </a:t>
            </a:r>
            <a:r>
              <a:rPr lang="en-IN" dirty="0" err="1">
                <a:latin typeface="Bahnschrift SemiBold SemiConden" panose="020B0502040204020203" pitchFamily="34" charset="0"/>
              </a:rPr>
              <a:t>HS.Grad</a:t>
            </a:r>
            <a:r>
              <a:rPr lang="en-IN" dirty="0">
                <a:latin typeface="Bahnschrift SemiBold SemiConden" panose="020B0502040204020203" pitchFamily="34" charset="0"/>
              </a:rPr>
              <a:t>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The adjusted R-square value is 0.82, which indicates that the model is good.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92743-1984-4825-1807-A6D54BFB1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53" y="2348955"/>
            <a:ext cx="4534293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2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2001-4C81-0C30-0276-F568946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Data Modelling (Test Data)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3B06-1B9D-4A78-062A-5CDF8B7B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3518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VIF (Variance Inflation Factor) is less than 1.7; hence, there is no multicollinearity.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Durbin-Watson Statistics is 2.08; hence, negligible negative autocorrelation is present.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Breusch-Pagan Statistics indicate a p-value of 0.6, which is higher than 0.05; hence, homoscedasticity is present.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Normal QQ Plot indicates a 45-degree reference line; hence, the residuals are in normal distribution.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Thus, all the assumptions for the multiple linear regression is met.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655A3-5E48-DDD6-8CE2-A76D96D7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052918"/>
            <a:ext cx="3581400" cy="533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2F937-EB7E-130E-A22B-9E2A5FBB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662518"/>
            <a:ext cx="3581400" cy="690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2F9737-D837-4926-2B4D-AFA20D507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3429001"/>
            <a:ext cx="3581399" cy="963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CDDFA7-55FC-0FC6-DF34-FCB4FCFD6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246" y="4392707"/>
            <a:ext cx="3415553" cy="21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1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691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SemiBold SemiConden</vt:lpstr>
      <vt:lpstr>Calibri</vt:lpstr>
      <vt:lpstr>Calibri Light</vt:lpstr>
      <vt:lpstr>Office Theme</vt:lpstr>
      <vt:lpstr>PREDICTION OF LIFE EXPECTANCY THROUGH LINEAR REGRESSION</vt:lpstr>
      <vt:lpstr>Introduction</vt:lpstr>
      <vt:lpstr>Exploratory Data Analysis (EDA)</vt:lpstr>
      <vt:lpstr>Exploratory Data Analysis (EDA) contd..</vt:lpstr>
      <vt:lpstr>Data Modelling (Training Data)</vt:lpstr>
      <vt:lpstr>Data Modelling (Training Data) contd..</vt:lpstr>
      <vt:lpstr>Data Modelling (Training Data) contd..</vt:lpstr>
      <vt:lpstr>Data Modelling (Test Data)</vt:lpstr>
      <vt:lpstr>Data Modelling (Test Data) contd..</vt:lpstr>
      <vt:lpstr>Data Modelling (Test Data) contd..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LIFE EXPECTANCY THROUGH LINEAR REGRESSION</dc:title>
  <dc:creator>Arhit</dc:creator>
  <cp:lastModifiedBy>Arhit</cp:lastModifiedBy>
  <cp:revision>9</cp:revision>
  <dcterms:created xsi:type="dcterms:W3CDTF">2023-01-22T07:00:43Z</dcterms:created>
  <dcterms:modified xsi:type="dcterms:W3CDTF">2023-01-22T11:50:30Z</dcterms:modified>
</cp:coreProperties>
</file>